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25" r:id="rId1"/>
  </p:sldMasterIdLst>
  <p:notesMasterIdLst>
    <p:notesMasterId r:id="rId59"/>
  </p:notesMasterIdLst>
  <p:handoutMasterIdLst>
    <p:handoutMasterId r:id="rId60"/>
  </p:handoutMasterIdLst>
  <p:sldIdLst>
    <p:sldId id="1587" r:id="rId2"/>
    <p:sldId id="1667" r:id="rId3"/>
    <p:sldId id="1668" r:id="rId4"/>
    <p:sldId id="1670" r:id="rId5"/>
    <p:sldId id="1671" r:id="rId6"/>
    <p:sldId id="1672" r:id="rId7"/>
    <p:sldId id="1673" r:id="rId8"/>
    <p:sldId id="1674" r:id="rId9"/>
    <p:sldId id="1675" r:id="rId10"/>
    <p:sldId id="1676" r:id="rId11"/>
    <p:sldId id="1677" r:id="rId12"/>
    <p:sldId id="1669" r:id="rId13"/>
    <p:sldId id="1732" r:id="rId14"/>
    <p:sldId id="1679" r:id="rId15"/>
    <p:sldId id="1684" r:id="rId16"/>
    <p:sldId id="1685" r:id="rId17"/>
    <p:sldId id="1681" r:id="rId18"/>
    <p:sldId id="1682" r:id="rId19"/>
    <p:sldId id="1683" r:id="rId20"/>
    <p:sldId id="1689" r:id="rId21"/>
    <p:sldId id="1686" r:id="rId22"/>
    <p:sldId id="1687" r:id="rId23"/>
    <p:sldId id="1688" r:id="rId24"/>
    <p:sldId id="1690" r:id="rId25"/>
    <p:sldId id="1691" r:id="rId26"/>
    <p:sldId id="1692" r:id="rId27"/>
    <p:sldId id="1693" r:id="rId28"/>
    <p:sldId id="1694" r:id="rId29"/>
    <p:sldId id="1680" r:id="rId30"/>
    <p:sldId id="1729" r:id="rId31"/>
    <p:sldId id="1695" r:id="rId32"/>
    <p:sldId id="1698" r:id="rId33"/>
    <p:sldId id="1699" r:id="rId34"/>
    <p:sldId id="1700" r:id="rId35"/>
    <p:sldId id="1701" r:id="rId36"/>
    <p:sldId id="1702" r:id="rId37"/>
    <p:sldId id="1704" r:id="rId38"/>
    <p:sldId id="1730" r:id="rId39"/>
    <p:sldId id="1703" r:id="rId40"/>
    <p:sldId id="1709" r:id="rId41"/>
    <p:sldId id="1710" r:id="rId42"/>
    <p:sldId id="1711" r:id="rId43"/>
    <p:sldId id="1712" r:id="rId44"/>
    <p:sldId id="1715" r:id="rId45"/>
    <p:sldId id="1713" r:id="rId46"/>
    <p:sldId id="1714" r:id="rId47"/>
    <p:sldId id="1717" r:id="rId48"/>
    <p:sldId id="1718" r:id="rId49"/>
    <p:sldId id="1719" r:id="rId50"/>
    <p:sldId id="1720" r:id="rId51"/>
    <p:sldId id="1721" r:id="rId52"/>
    <p:sldId id="1722" r:id="rId53"/>
    <p:sldId id="1725" r:id="rId54"/>
    <p:sldId id="1724" r:id="rId55"/>
    <p:sldId id="1726" r:id="rId56"/>
    <p:sldId id="1731" r:id="rId57"/>
    <p:sldId id="1666" r:id="rId58"/>
  </p:sldIdLst>
  <p:sldSz cx="9144000" cy="6858000" type="screen4x3"/>
  <p:notesSz cx="7099300" cy="10234613"/>
  <p:embeddedFontLs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Cambria Math" panose="02040503050406030204" pitchFamily="18" charset="0"/>
      <p:regular r:id="rId65"/>
    </p:embeddedFont>
  </p:embeddedFontLst>
  <p:custDataLst>
    <p:tags r:id="rId66"/>
  </p:custDataLst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22">
          <p15:clr>
            <a:srgbClr val="A4A3A4"/>
          </p15:clr>
        </p15:guide>
        <p15:guide id="2" orient="horz" pos="2299">
          <p15:clr>
            <a:srgbClr val="A4A3A4"/>
          </p15:clr>
        </p15:guide>
        <p15:guide id="3" pos="5445">
          <p15:clr>
            <a:srgbClr val="A4A3A4"/>
          </p15:clr>
        </p15:guide>
        <p15:guide id="4" pos="5759">
          <p15:clr>
            <a:srgbClr val="A4A3A4"/>
          </p15:clr>
        </p15:guide>
        <p15:guide id="5" pos="2878">
          <p15:clr>
            <a:srgbClr val="A4A3A4"/>
          </p15:clr>
        </p15:guide>
        <p15:guide id="6" pos="3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CC"/>
    <a:srgbClr val="6A80F0"/>
    <a:srgbClr val="FD9B93"/>
    <a:srgbClr val="3366FF"/>
    <a:srgbClr val="33CC33"/>
    <a:srgbClr val="0C469C"/>
    <a:srgbClr val="0D86FF"/>
    <a:srgbClr val="FFFF99"/>
    <a:srgbClr val="FD9D93"/>
    <a:srgbClr val="FECB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86" autoAdjust="0"/>
    <p:restoredTop sz="82721" autoAdjust="0"/>
  </p:normalViewPr>
  <p:slideViewPr>
    <p:cSldViewPr snapToGrid="0">
      <p:cViewPr varScale="1">
        <p:scale>
          <a:sx n="154" d="100"/>
          <a:sy n="154" d="100"/>
        </p:scale>
        <p:origin x="1272" y="138"/>
      </p:cViewPr>
      <p:guideLst>
        <p:guide orient="horz" pos="3422"/>
        <p:guide orient="horz" pos="2299"/>
        <p:guide pos="5445"/>
        <p:guide pos="5759"/>
        <p:guide pos="2878"/>
        <p:guide pos="322"/>
      </p:guideLst>
    </p:cSldViewPr>
  </p:slideViewPr>
  <p:outlineViewPr>
    <p:cViewPr>
      <p:scale>
        <a:sx n="33" d="100"/>
        <a:sy n="33" d="100"/>
      </p:scale>
      <p:origin x="0" y="370"/>
    </p:cViewPr>
    <p:sldLst>
      <p:sld r:id="rId1" collapse="1"/>
      <p:sld r:id="rId2" collapse="1"/>
    </p:sldLst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47" d="100"/>
          <a:sy n="147" d="100"/>
        </p:scale>
        <p:origin x="-108" y="-1116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3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57.xml"/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30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80DA2F1B-31D6-478C-9326-E121770B26CB}" type="slidenum">
              <a:rPr lang="en-US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1863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r>
              <a:rPr lang="en-US" dirty="0" smtClean="0"/>
              <a:t>Test…</a:t>
            </a: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148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994929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5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1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785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245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046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276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990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290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4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334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047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737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816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43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629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443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4710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5240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1530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3403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Note that it does not guarantee for every k, but for every k0 you can find a greater k where it holds </a:t>
            </a:r>
            <a:r>
              <a:rPr lang="en-US" smtClean="0">
                <a:sym typeface="Wingdings" panose="05000000000000000000" pitchFamily="2" charset="2"/>
              </a:rPr>
              <a:t>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982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2587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4145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0702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7422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izenplatzhalt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de-DE" dirty="0"/>
              </a:p>
            </p:txBody>
          </p:sp>
        </mc:Choice>
        <mc:Fallback xmlns="">
          <p:sp>
            <p:nvSpPr>
              <p:cNvPr id="3" name="Notizenplatzhalt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We need some more nodes so the robbers can escape properly .. Set </a:t>
                </a:r>
                <a:r>
                  <a:rPr lang="en-US" dirty="0" err="1" smtClean="0"/>
                  <a:t>up..diameter</a:t>
                </a:r>
                <a:endParaRPr lang="en-US" dirty="0" smtClean="0"/>
              </a:p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l-GR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Ω</a:t>
                </a:r>
                <a:r>
                  <a:rPr lang="en-US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(𝑛)</a:t>
                </a:r>
                <a:r>
                  <a:rPr lang="de-DE" b="1" dirty="0">
                    <a:solidFill>
                      <a:schemeClr val="tx1"/>
                    </a:solidFill>
                  </a:rPr>
                  <a:t> </a:t>
                </a:r>
                <a:r>
                  <a:rPr lang="de-DE" b="1" dirty="0" err="1">
                    <a:solidFill>
                      <a:schemeClr val="tx1"/>
                    </a:solidFill>
                  </a:rPr>
                  <a:t>moves</a:t>
                </a:r>
                <a:r>
                  <a:rPr lang="de-DE" b="1" dirty="0">
                    <a:solidFill>
                      <a:schemeClr val="tx1"/>
                    </a:solidFill>
                  </a:rPr>
                  <a:t> </a:t>
                </a:r>
                <a:r>
                  <a:rPr lang="de-DE" b="1" dirty="0" err="1">
                    <a:solidFill>
                      <a:schemeClr val="tx1"/>
                    </a:solidFill>
                  </a:rPr>
                  <a:t>suffice</a:t>
                </a:r>
                <a:r>
                  <a:rPr lang="de-DE" b="1" dirty="0">
                    <a:solidFill>
                      <a:schemeClr val="tx1"/>
                    </a:solidFill>
                  </a:rPr>
                  <a:t>!</a:t>
                </a:r>
              </a:p>
              <a:p>
                <a:endParaRPr lang="de-DE" dirty="0"/>
              </a:p>
            </p:txBody>
          </p:sp>
        </mc:Fallback>
      </mc:AlternateContent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2885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izenplatzhalt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de-DE" dirty="0"/>
              </a:p>
            </p:txBody>
          </p:sp>
        </mc:Choice>
        <mc:Fallback xmlns="">
          <p:sp>
            <p:nvSpPr>
              <p:cNvPr id="3" name="Notizenplatzhalt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We need some more nodes so the robbers can escape properly .. Set </a:t>
                </a:r>
                <a:r>
                  <a:rPr lang="en-US" dirty="0" err="1" smtClean="0"/>
                  <a:t>up..diameter</a:t>
                </a:r>
                <a:endParaRPr lang="en-US" dirty="0" smtClean="0"/>
              </a:p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3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l-GR" i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Ω</a:t>
                </a:r>
                <a:r>
                  <a:rPr lang="en-US" i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(𝑛)</a:t>
                </a:r>
                <a:r>
                  <a:rPr lang="de-DE" b="1" dirty="0">
                    <a:solidFill>
                      <a:schemeClr val="tx1"/>
                    </a:solidFill>
                  </a:rPr>
                  <a:t> </a:t>
                </a:r>
                <a:r>
                  <a:rPr lang="de-DE" b="1" dirty="0" err="1">
                    <a:solidFill>
                      <a:schemeClr val="tx1"/>
                    </a:solidFill>
                  </a:rPr>
                  <a:t>moves</a:t>
                </a:r>
                <a:r>
                  <a:rPr lang="de-DE" b="1" dirty="0">
                    <a:solidFill>
                      <a:schemeClr val="tx1"/>
                    </a:solidFill>
                  </a:rPr>
                  <a:t> </a:t>
                </a:r>
                <a:r>
                  <a:rPr lang="de-DE" b="1" dirty="0" err="1">
                    <a:solidFill>
                      <a:schemeClr val="tx1"/>
                    </a:solidFill>
                  </a:rPr>
                  <a:t>suffice</a:t>
                </a:r>
                <a:r>
                  <a:rPr lang="de-DE" b="1" dirty="0">
                    <a:solidFill>
                      <a:schemeClr val="tx1"/>
                    </a:solidFill>
                  </a:rPr>
                  <a:t>!</a:t>
                </a:r>
              </a:p>
              <a:p>
                <a:endParaRPr lang="de-DE" dirty="0"/>
              </a:p>
            </p:txBody>
          </p:sp>
        </mc:Fallback>
      </mc:AlternateContent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1662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2506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11718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7649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84645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A0EA98-5831-4853-B862-C702E6EB345C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3976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57</a:t>
            </a:fld>
            <a:endParaRPr lang="en-US" dirty="0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63194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/>
            </a:lvl1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485830-CADC-4454-8802-5446A8B22C4A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 bwMode="auto">
          <a:xfrm>
            <a:off x="1044972" y="5115434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Klaus-Tycho Förster, </a:t>
            </a:r>
            <a:r>
              <a:rPr kumimoji="0" 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Rijad</a:t>
            </a: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</a:t>
            </a:r>
            <a:r>
              <a:rPr kumimoji="0" 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Nuridini</a:t>
            </a: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, Jara Uitto, Roger </a:t>
            </a:r>
            <a:r>
              <a:rPr kumimoji="0" lang="en-US" sz="1800" b="0" i="1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Wattenhofer</a:t>
            </a:r>
            <a:endParaRPr kumimoji="0" lang="en-US" sz="1800" b="0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258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64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en-US" noProof="0" dirty="0" smtClean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Titelmasterformat durch Klicken bearbeiten</a:t>
            </a:r>
            <a:endParaRPr lang="en-US" noProof="0" dirty="0" smtClean="0"/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85830-CADC-4454-8802-5446A8B22C4A}" type="slidenum">
              <a:rPr lang="de-DE" smtClean="0"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47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5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9.png"/><Relationship Id="rId9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5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6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0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png"/><Relationship Id="rId7" Type="http://schemas.openxmlformats.org/officeDocument/2006/relationships/image" Target="../media/image320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0.png"/><Relationship Id="rId5" Type="http://schemas.openxmlformats.org/officeDocument/2006/relationships/image" Target="../media/image30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40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5.png"/><Relationship Id="rId4" Type="http://schemas.openxmlformats.org/officeDocument/2006/relationships/image" Target="../media/image37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Lower Bounds for the Capture Time: Linear, Quadratic, and Beyond </a:t>
            </a:r>
          </a:p>
        </p:txBody>
      </p:sp>
    </p:spTree>
    <p:extLst>
      <p:ext uri="{BB962C8B-B14F-4D97-AF65-F5344CB8AC3E}">
        <p14:creationId xmlns:p14="http://schemas.microsoft.com/office/powerpoint/2010/main" val="365499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How to catch a robber on a graph?</a:t>
            </a:r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game of Cops and Robbers</a:t>
            </a:r>
            <a:endParaRPr lang="de-DE" sz="3200" dirty="0"/>
          </a:p>
        </p:txBody>
      </p:sp>
      <p:pic>
        <p:nvPicPr>
          <p:cNvPr id="1026" name="Picture 2" descr="http://giantfinder.com/wp-content/uploads/2014/05/CopsRobber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059" y="1463348"/>
            <a:ext cx="4915834" cy="368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30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rules of the game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charset="0"/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14473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</a:t>
            </a:r>
            <a:r>
              <a:rPr lang="en-US" sz="3200" b="1" dirty="0" smtClean="0">
                <a:solidFill>
                  <a:srgbClr val="0070C0"/>
                </a:solidFill>
              </a:rPr>
              <a:t>C</a:t>
            </a:r>
            <a:r>
              <a:rPr lang="en-US" sz="3200" dirty="0" smtClean="0"/>
              <a:t>op is placed </a:t>
            </a:r>
            <a:r>
              <a:rPr lang="en-US" sz="3200" b="1" dirty="0"/>
              <a:t>f</a:t>
            </a:r>
            <a:r>
              <a:rPr lang="en-US" sz="3200" b="1" dirty="0" smtClean="0"/>
              <a:t>irst</a:t>
            </a:r>
            <a:endParaRPr lang="de-DE" sz="3200" b="1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58952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</a:t>
            </a:r>
            <a:r>
              <a:rPr lang="en-US" sz="3200" b="1" dirty="0" smtClean="0">
                <a:solidFill>
                  <a:srgbClr val="FF0000"/>
                </a:solidFill>
              </a:rPr>
              <a:t>R</a:t>
            </a:r>
            <a:r>
              <a:rPr lang="en-US" sz="3200" dirty="0" smtClean="0"/>
              <a:t>obber may </a:t>
            </a:r>
            <a:r>
              <a:rPr lang="en-US" sz="3200" b="1" dirty="0" smtClean="0"/>
              <a:t>then</a:t>
            </a:r>
            <a:r>
              <a:rPr lang="en-US" sz="3200" dirty="0" smtClean="0"/>
              <a:t> choose a placement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0414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Next, they </a:t>
            </a:r>
            <a:r>
              <a:rPr lang="en-US" sz="3200" b="1" dirty="0" smtClean="0"/>
              <a:t>alternate</a:t>
            </a:r>
            <a:r>
              <a:rPr lang="en-US" sz="3200" dirty="0" smtClean="0"/>
              <a:t> in moves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8" name="Picture 2" descr="http://2.bp.blogspot.com/-CGtnBFJQHJ8/UFY7sKgYLmI/AAAAAAAAB3w/URfJKk2QIlY/s1600/all_seeing_ey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790" y="104683"/>
            <a:ext cx="1416595" cy="143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84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Next, they </a:t>
            </a:r>
            <a:r>
              <a:rPr lang="en-US" sz="3200" b="1" dirty="0" smtClean="0"/>
              <a:t>alternate</a:t>
            </a:r>
            <a:r>
              <a:rPr lang="en-US" sz="3200" dirty="0" smtClean="0"/>
              <a:t> in moves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19274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Next, they </a:t>
            </a:r>
            <a:r>
              <a:rPr lang="en-US" sz="3200" b="1" dirty="0" smtClean="0"/>
              <a:t>alternate</a:t>
            </a:r>
            <a:r>
              <a:rPr lang="en-US" sz="3200" dirty="0" smtClean="0"/>
              <a:t> in moves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b="1" dirty="0">
              <a:solidFill>
                <a:srgbClr val="FF000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39605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Next, they </a:t>
            </a:r>
            <a:r>
              <a:rPr lang="en-US" sz="3200" b="1" dirty="0" smtClean="0"/>
              <a:t>alternate</a:t>
            </a:r>
            <a:r>
              <a:rPr lang="en-US" sz="3200" dirty="0" smtClean="0"/>
              <a:t> in moves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73604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</a:t>
            </a:r>
            <a:r>
              <a:rPr lang="en-US" sz="3200" b="1" dirty="0" smtClean="0">
                <a:solidFill>
                  <a:srgbClr val="0070C0"/>
                </a:solidFill>
              </a:rPr>
              <a:t>C</a:t>
            </a:r>
            <a:r>
              <a:rPr lang="en-US" sz="3200" dirty="0" smtClean="0"/>
              <a:t>op won!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96152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pPr marL="0" indent="0" algn="ctr">
                  <a:buNone/>
                </a:pPr>
                <a:r>
                  <a:rPr lang="en-US" dirty="0" smtClean="0"/>
                  <a:t>Graphs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𝐺</m:t>
                    </m:r>
                  </m:oMath>
                </a14:m>
                <a:r>
                  <a:rPr lang="en-US" dirty="0" smtClean="0"/>
                  <a:t> where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 smtClean="0"/>
                  <a:t> cop wins have a </a:t>
                </a:r>
                <a:r>
                  <a:rPr lang="en-US" b="1" dirty="0" smtClean="0"/>
                  <a:t>cop number </a:t>
                </a:r>
                <a:r>
                  <a:rPr lang="en-US" dirty="0" smtClean="0"/>
                  <a:t>of</a:t>
                </a:r>
                <a:r>
                  <a:rPr lang="en-US" b="1" dirty="0" smtClean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de-DE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b="-141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The </a:t>
            </a:r>
            <a:r>
              <a:rPr lang="en-US" sz="3200" b="1" dirty="0" smtClean="0">
                <a:solidFill>
                  <a:srgbClr val="0070C0"/>
                </a:solidFill>
              </a:rPr>
              <a:t>C</a:t>
            </a:r>
            <a:r>
              <a:rPr lang="en-US" sz="3200" dirty="0" smtClean="0"/>
              <a:t>op won!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8" name="Gerader Verbinder 7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Ellipse 8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4" name="Gerader Verbinder 13"/>
          <p:cNvCxnSpPr>
            <a:stCxn id="6" idx="6"/>
            <a:endCxn id="9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9" idx="6"/>
            <a:endCxn id="12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Ellipse 16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9" name="Gerader Verbinder 18"/>
          <p:cNvCxnSpPr>
            <a:stCxn id="12" idx="6"/>
            <a:endCxn id="17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Gerader Verbinder 21"/>
          <p:cNvCxnSpPr>
            <a:stCxn id="5" idx="2"/>
            <a:endCxn id="20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5" name="Gerader Verbinder 24"/>
          <p:cNvCxnSpPr>
            <a:stCxn id="23" idx="6"/>
            <a:endCxn id="20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" name="Wolke 1"/>
          <p:cNvSpPr/>
          <p:nvPr/>
        </p:nvSpPr>
        <p:spPr bwMode="auto">
          <a:xfrm>
            <a:off x="5659342" y="13871"/>
            <a:ext cx="3370729" cy="2309718"/>
          </a:xfrm>
          <a:prstGeom prst="cloud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1" name="Ellipse 60"/>
          <p:cNvSpPr/>
          <p:nvPr/>
        </p:nvSpPr>
        <p:spPr bwMode="auto">
          <a:xfrm>
            <a:off x="6189002" y="82693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7077366" y="7341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3" name="Gerader Verbinder 62"/>
          <p:cNvCxnSpPr>
            <a:stCxn id="61" idx="7"/>
            <a:endCxn id="62" idx="3"/>
          </p:cNvCxnSpPr>
          <p:nvPr/>
        </p:nvCxnSpPr>
        <p:spPr bwMode="auto">
          <a:xfrm flipV="1">
            <a:off x="6536047" y="42045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4" name="Ellipse 63"/>
          <p:cNvSpPr/>
          <p:nvPr/>
        </p:nvSpPr>
        <p:spPr bwMode="auto">
          <a:xfrm>
            <a:off x="7077366" y="163551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65" name="Gerader Verbinder 64"/>
          <p:cNvCxnSpPr>
            <a:stCxn id="61" idx="5"/>
            <a:endCxn id="64" idx="1"/>
          </p:cNvCxnSpPr>
          <p:nvPr/>
        </p:nvCxnSpPr>
        <p:spPr bwMode="auto">
          <a:xfrm>
            <a:off x="6536047" y="117398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6" name="Ellipse 65"/>
          <p:cNvSpPr/>
          <p:nvPr/>
        </p:nvSpPr>
        <p:spPr bwMode="auto">
          <a:xfrm>
            <a:off x="7951907" y="82693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67" name="Gerader Verbinder 66"/>
          <p:cNvCxnSpPr>
            <a:stCxn id="64" idx="7"/>
            <a:endCxn id="66" idx="3"/>
          </p:cNvCxnSpPr>
          <p:nvPr/>
        </p:nvCxnSpPr>
        <p:spPr bwMode="auto">
          <a:xfrm flipV="1">
            <a:off x="7424411" y="117398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Gerader Verbinder 67"/>
          <p:cNvCxnSpPr>
            <a:stCxn id="62" idx="5"/>
            <a:endCxn id="66" idx="1"/>
          </p:cNvCxnSpPr>
          <p:nvPr/>
        </p:nvCxnSpPr>
        <p:spPr bwMode="auto">
          <a:xfrm>
            <a:off x="7424411" y="42045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Rechteck 68"/>
              <p:cNvSpPr/>
              <p:nvPr/>
            </p:nvSpPr>
            <p:spPr>
              <a:xfrm>
                <a:off x="6647982" y="778985"/>
                <a:ext cx="1324900" cy="3078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4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4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4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</m:d>
                      <m:r>
                        <a:rPr lang="en-US" sz="1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&gt;1</m:t>
                      </m:r>
                    </m:oMath>
                  </m:oMathPara>
                </a14:m>
                <a:r>
                  <a:rPr lang="en-US" sz="1400" dirty="0" smtClean="0">
                    <a:solidFill>
                      <a:srgbClr val="0070C0"/>
                    </a:solidFill>
                  </a:rPr>
                  <a:t/>
                </a:r>
                <a:br>
                  <a:rPr lang="en-US" sz="1400" dirty="0" smtClean="0">
                    <a:solidFill>
                      <a:srgbClr val="0070C0"/>
                    </a:solidFill>
                  </a:rPr>
                </a:br>
                <a:endParaRPr lang="de-DE" sz="14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9" name="Rechteck 6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7982" y="778985"/>
                <a:ext cx="1324900" cy="30784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067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" grpId="0" animBg="1"/>
      <p:bldP spid="62" grpId="0" animBg="1"/>
      <p:bldP spid="64" grpId="0" animBg="1"/>
      <p:bldP spid="66" grpId="0" animBg="1"/>
      <p:bldP spid="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dirty="0" smtClean="0"/>
                  <a:t>For graphs with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 smtClean="0"/>
                  <a:t>: </a:t>
                </a:r>
              </a:p>
              <a:p>
                <a:pPr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7</m:t>
                    </m:r>
                  </m:oMath>
                </a14:m>
                <a:r>
                  <a:rPr lang="en-US" dirty="0" smtClean="0"/>
                  <a:t> nodes: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en-US" b="1" dirty="0" smtClean="0"/>
                  <a:t> </a:t>
                </a:r>
                <a:r>
                  <a:rPr lang="en-US" dirty="0" smtClean="0"/>
                  <a:t>moves always suffice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∃</m:t>
                    </m:r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dirty="0" err="1" smtClean="0"/>
                  <a:t>graphs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where</a:t>
                </a: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r>
                  <a:rPr lang="en-US" b="1" dirty="0"/>
                  <a:t> </a:t>
                </a:r>
                <a:r>
                  <a:rPr lang="en-US" dirty="0" smtClean="0"/>
                  <a:t>moves are needed</a:t>
                </a:r>
              </a:p>
              <a:p>
                <a:pPr lvl="1"/>
                <a:endParaRPr lang="en-US" dirty="0"/>
              </a:p>
              <a:p>
                <a:pPr lvl="1"/>
                <a:endParaRPr lang="en-US" dirty="0" smtClean="0"/>
              </a:p>
              <a:p>
                <a:pPr lvl="1"/>
                <a:endParaRPr lang="en-US" dirty="0"/>
              </a:p>
              <a:p>
                <a:pPr lvl="1"/>
                <a:endParaRPr lang="en-US" dirty="0" smtClean="0"/>
              </a:p>
              <a:p>
                <a:pPr lvl="1"/>
                <a:endParaRPr lang="en-US" dirty="0"/>
              </a:p>
              <a:p>
                <a:pPr lvl="1"/>
                <a:endParaRPr lang="en-US" dirty="0" smtClean="0"/>
              </a:p>
              <a:p>
                <a:pPr lvl="1"/>
                <a:endParaRPr lang="en-US" dirty="0"/>
              </a:p>
              <a:p>
                <a:pPr lvl="1"/>
                <a:endParaRPr lang="en-US" dirty="0" smtClean="0"/>
              </a:p>
              <a:p>
                <a:pPr lvl="1"/>
                <a:endParaRPr lang="en-US" dirty="0"/>
              </a:p>
              <a:p>
                <a:pPr marL="457200" lvl="1" indent="0">
                  <a:buNone/>
                </a:pPr>
                <a:endParaRPr lang="en-US" dirty="0" smtClean="0"/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457200" lvl="1" indent="0" algn="ctr">
                  <a:buNone/>
                </a:pPr>
                <a:r>
                  <a:rPr lang="en-US" dirty="0"/>
                  <a:t>(</a:t>
                </a:r>
                <a:r>
                  <a:rPr lang="en-US" dirty="0" err="1" smtClean="0"/>
                  <a:t>Gavenčiak</a:t>
                </a:r>
                <a:r>
                  <a:rPr lang="en-US" dirty="0" smtClean="0"/>
                  <a:t>, 2010)</a:t>
                </a:r>
                <a:endParaRPr lang="en-US" dirty="0"/>
              </a:p>
              <a:p>
                <a:pPr marL="457200" lvl="1" indent="0" algn="ctr">
                  <a:buNone/>
                </a:pPr>
                <a:endParaRPr lang="de-DE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817" t="-82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How many moves does the cop need?</a:t>
            </a:r>
            <a:endParaRPr lang="de-DE" sz="3200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3950" y="2462494"/>
            <a:ext cx="4356100" cy="223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7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moves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suffice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for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paths</a:t>
                </a:r>
                <a:endParaRPr lang="de-DE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b="-141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Catch </a:t>
            </a:r>
            <a:r>
              <a:rPr lang="en-US" sz="3200" b="1" dirty="0" smtClean="0"/>
              <a:t>multiple</a:t>
            </a:r>
            <a:r>
              <a:rPr lang="en-US" sz="3200" dirty="0" smtClean="0"/>
              <a:t>?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r Verbinder 10"/>
          <p:cNvCxnSpPr>
            <a:stCxn id="8" idx="6"/>
            <a:endCxn id="9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5" name="Gerader Verbinder 14"/>
          <p:cNvCxnSpPr>
            <a:stCxn id="5" idx="2"/>
            <a:endCxn id="14" idx="6"/>
          </p:cNvCxnSpPr>
          <p:nvPr/>
        </p:nvCxnSpPr>
        <p:spPr bwMode="auto">
          <a:xfrm flipH="1">
            <a:off x="292567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09546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800100" lvl="1" indent="-342900">
                  <a:buFont typeface="+mj-lt"/>
                  <a:buAutoNum type="arabicPeriod"/>
                </a:pP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−4 </m:t>
                    </m:r>
                  </m:oMath>
                </a14:m>
                <a:r>
                  <a:rPr lang="de-DE" dirty="0" smtClean="0"/>
                  <a:t>moves </a:t>
                </a:r>
                <a:r>
                  <a:rPr lang="de-DE" dirty="0" err="1" smtClean="0"/>
                  <a:t>for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the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first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robber</a:t>
                </a:r>
                <a:r>
                  <a:rPr lang="de-DE" dirty="0" smtClean="0"/>
                  <a:t/>
                </a:r>
                <a:br>
                  <a:rPr lang="de-DE" dirty="0" smtClean="0"/>
                </a:br>
                <a:endParaRPr lang="de-DE" dirty="0" smtClean="0"/>
              </a:p>
              <a:p>
                <a:pPr marL="800100" lvl="1" indent="-342900">
                  <a:buFont typeface="+mj-lt"/>
                  <a:buAutoNum type="arabicPeriod"/>
                </a:pPr>
                <a:r>
                  <a:rPr lang="en-US" dirty="0" smtClean="0"/>
                  <a:t>Every further robber:</a:t>
                </a:r>
              </a:p>
              <a:p>
                <a:pPr marL="1200150" lvl="2" indent="-342900"/>
                <a:r>
                  <a:rPr lang="en-US" dirty="0" smtClean="0"/>
                  <a:t>Cop moves to start in at most diameter </a:t>
                </a:r>
                <a:r>
                  <a:rPr lang="en-US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D</a:t>
                </a:r>
                <a:r>
                  <a:rPr lang="en-US" dirty="0" smtClean="0"/>
                  <a:t> moves</a:t>
                </a:r>
              </a:p>
              <a:p>
                <a:pPr marL="1200150" lvl="2" indent="-342900"/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−4 </m:t>
                    </m:r>
                  </m:oMath>
                </a14:m>
                <a:r>
                  <a:rPr lang="de-DE" dirty="0" smtClean="0"/>
                  <a:t>moves for </a:t>
                </a:r>
                <a:r>
                  <a:rPr lang="de-DE" dirty="0" err="1" smtClean="0"/>
                  <a:t>the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next</a:t>
                </a:r>
                <a:r>
                  <a:rPr lang="de-DE" dirty="0" smtClean="0"/>
                  <a:t> </a:t>
                </a:r>
                <a:r>
                  <a:rPr lang="de-DE" dirty="0" err="1"/>
                  <a:t>robber</a:t>
                </a:r>
                <a:endParaRPr lang="de-DE" dirty="0" smtClean="0"/>
              </a:p>
              <a:p>
                <a:pPr marL="800100" lvl="1" indent="-342900">
                  <a:buFont typeface="+mj-lt"/>
                  <a:buAutoNum type="arabicPeriod"/>
                </a:pPr>
                <a:endParaRPr lang="de-DE" dirty="0"/>
              </a:p>
              <a:p>
                <a:pPr marL="457200" lvl="1" indent="0">
                  <a:buNone/>
                </a:pPr>
                <a14:m>
                  <m:oMath xmlns:m="http://schemas.openxmlformats.org/officeDocument/2006/math">
                    <m:r>
                      <a:rPr lang="de-D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moves</a:t>
                </a:r>
                <a:r>
                  <a:rPr lang="de-DE" dirty="0" smtClean="0"/>
                  <a:t> in total</a:t>
                </a:r>
              </a:p>
              <a:p>
                <a:pPr marL="457200" lvl="1" indent="0">
                  <a:buNone/>
                </a:pPr>
                <a:endParaRPr lang="en-US" dirty="0"/>
              </a:p>
              <a:p>
                <a:pPr marL="457200" lvl="1" indent="0" algn="ctr">
                  <a:buNone/>
                </a:pPr>
                <a:endParaRPr lang="de-DE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t="-7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 smtClean="0">
                <a:latin typeface="Calibri" panose="020F0502020204030204" pitchFamily="34" charset="0"/>
              </a:rPr>
              <a:t>Upper bound to catch </a:t>
            </a:r>
            <a:r>
              <a:rPr lang="de-DE" sz="3200" dirty="0" smtClean="0">
                <a:solidFill>
                  <a:srgbClr val="FF0000"/>
                </a:solidFill>
              </a:rPr>
              <a:t>ℓ</a:t>
            </a:r>
            <a:r>
              <a:rPr lang="de-DE" sz="3200" dirty="0" smtClean="0"/>
              <a:t> </a:t>
            </a:r>
            <a:r>
              <a:rPr lang="en-US" sz="3200" dirty="0" smtClean="0">
                <a:latin typeface="Calibri" panose="020F0502020204030204" pitchFamily="34" charset="0"/>
              </a:rPr>
              <a:t>robbers</a:t>
            </a:r>
            <a:endParaRPr 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78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</a:t>
            </a:r>
            <a:r>
              <a:rPr lang="en-US" sz="3200" dirty="0" smtClean="0"/>
              <a:t>catch </a:t>
            </a:r>
            <a:r>
              <a:rPr lang="de-DE" sz="3200" dirty="0" smtClean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 smtClean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66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0000"/>
                </a:solidFill>
              </a:rPr>
              <a:t>Lower bound to catch </a:t>
            </a:r>
            <a:r>
              <a:rPr lang="de-DE" sz="3200" dirty="0">
                <a:solidFill>
                  <a:srgbClr val="FF0000"/>
                </a:solidFill>
                <a:latin typeface="Arial"/>
              </a:rPr>
              <a:t>ℓ</a:t>
            </a:r>
            <a:r>
              <a:rPr lang="de-DE" sz="3200" dirty="0">
                <a:solidFill>
                  <a:srgbClr val="000000"/>
                </a:solidFill>
              </a:rPr>
              <a:t> </a:t>
            </a:r>
            <a:r>
              <a:rPr lang="en-US" sz="3200" dirty="0">
                <a:solidFill>
                  <a:srgbClr val="000000"/>
                </a:solidFill>
              </a:rPr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0744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 smtClean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437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Lower bound 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456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8981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8465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8452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887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979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5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0000"/>
                </a:solidFill>
              </a:rPr>
              <a:t>Lower bound to catch </a:t>
            </a:r>
            <a:r>
              <a:rPr lang="de-DE" sz="3200" dirty="0">
                <a:solidFill>
                  <a:srgbClr val="FF0000"/>
                </a:solidFill>
                <a:latin typeface="Arial"/>
              </a:rPr>
              <a:t>ℓ</a:t>
            </a:r>
            <a:r>
              <a:rPr lang="de-DE" sz="3200" dirty="0">
                <a:solidFill>
                  <a:srgbClr val="000000"/>
                </a:solidFill>
              </a:rPr>
              <a:t> </a:t>
            </a:r>
            <a:r>
              <a:rPr lang="en-US" sz="3200" dirty="0">
                <a:solidFill>
                  <a:srgbClr val="000000"/>
                </a:solidFill>
              </a:rPr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890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0000"/>
                </a:solidFill>
              </a:rPr>
              <a:t>Lower bound to catch </a:t>
            </a:r>
            <a:r>
              <a:rPr lang="de-DE" sz="3200" dirty="0">
                <a:solidFill>
                  <a:srgbClr val="FF0000"/>
                </a:solidFill>
                <a:latin typeface="Arial"/>
              </a:rPr>
              <a:t>ℓ</a:t>
            </a:r>
            <a:r>
              <a:rPr lang="de-DE" sz="3200" dirty="0">
                <a:solidFill>
                  <a:srgbClr val="000000"/>
                </a:solidFill>
              </a:rPr>
              <a:t> </a:t>
            </a:r>
            <a:r>
              <a:rPr lang="en-US" sz="3200" dirty="0">
                <a:solidFill>
                  <a:srgbClr val="000000"/>
                </a:solidFill>
              </a:rPr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4634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0000"/>
                </a:solidFill>
              </a:rPr>
              <a:t>Lower bound to catch </a:t>
            </a:r>
            <a:r>
              <a:rPr lang="de-DE" sz="3200" dirty="0">
                <a:solidFill>
                  <a:srgbClr val="FF0000"/>
                </a:solidFill>
                <a:latin typeface="Arial"/>
              </a:rPr>
              <a:t>ℓ</a:t>
            </a:r>
            <a:r>
              <a:rPr lang="de-DE" sz="3200" dirty="0">
                <a:solidFill>
                  <a:srgbClr val="000000"/>
                </a:solidFill>
              </a:rPr>
              <a:t> </a:t>
            </a:r>
            <a:r>
              <a:rPr lang="en-US" sz="3200" dirty="0">
                <a:solidFill>
                  <a:srgbClr val="000000"/>
                </a:solidFill>
              </a:rPr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7476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hteck 74"/>
          <p:cNvSpPr/>
          <p:nvPr/>
        </p:nvSpPr>
        <p:spPr bwMode="auto">
          <a:xfrm>
            <a:off x="6676682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4" name="Rechteck 73"/>
          <p:cNvSpPr/>
          <p:nvPr/>
        </p:nvSpPr>
        <p:spPr bwMode="auto">
          <a:xfrm>
            <a:off x="457200" y="1882140"/>
            <a:ext cx="1943100" cy="297942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lgDashDot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Geschweifte Klammer rechts 1"/>
          <p:cNvSpPr/>
          <p:nvPr/>
        </p:nvSpPr>
        <p:spPr bwMode="auto">
          <a:xfrm rot="5400000">
            <a:off x="4082879" y="1933642"/>
            <a:ext cx="911224" cy="406415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Lower bound </a:t>
            </a:r>
            <a:r>
              <a:rPr lang="en-US" sz="3200" dirty="0"/>
              <a:t>to catch </a:t>
            </a:r>
            <a:r>
              <a:rPr lang="de-DE" sz="3200" dirty="0">
                <a:solidFill>
                  <a:srgbClr val="FF0000"/>
                </a:solidFill>
                <a:latin typeface="+mj-lt"/>
              </a:rPr>
              <a:t>ℓ</a:t>
            </a:r>
            <a:r>
              <a:rPr lang="de-DE" sz="3200" dirty="0"/>
              <a:t> </a:t>
            </a:r>
            <a:r>
              <a:rPr lang="en-US" sz="3200" dirty="0"/>
              <a:t>robbers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7" name="Gerader Verbinder 6"/>
          <p:cNvCxnSpPr>
            <a:endCxn id="6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0" name="Gerader Verbinder 9"/>
          <p:cNvCxnSpPr>
            <a:stCxn id="6" idx="6"/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7520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2" idx="2"/>
          </p:cNvCxnSpPr>
          <p:nvPr/>
        </p:nvCxnSpPr>
        <p:spPr bwMode="auto">
          <a:xfrm>
            <a:off x="657056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160785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cxnSp>
        <p:nvCxnSpPr>
          <p:cNvPr id="17" name="Gerader Verbinder 16"/>
          <p:cNvCxnSpPr>
            <a:stCxn id="16" idx="6"/>
            <a:endCxn id="14" idx="2"/>
          </p:cNvCxnSpPr>
          <p:nvPr/>
        </p:nvCxnSpPr>
        <p:spPr bwMode="auto">
          <a:xfrm>
            <a:off x="2014446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Ellipse 19"/>
          <p:cNvSpPr/>
          <p:nvPr/>
        </p:nvSpPr>
        <p:spPr bwMode="auto">
          <a:xfrm>
            <a:off x="798642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21" name="Ellipse 20"/>
          <p:cNvSpPr/>
          <p:nvPr/>
        </p:nvSpPr>
        <p:spPr bwMode="auto">
          <a:xfrm>
            <a:off x="69663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22" name="Gerader Verbinder 21"/>
          <p:cNvCxnSpPr/>
          <p:nvPr/>
        </p:nvCxnSpPr>
        <p:spPr bwMode="auto">
          <a:xfrm>
            <a:off x="1103222" y="337794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Gerader Verbinder 22"/>
          <p:cNvCxnSpPr/>
          <p:nvPr/>
        </p:nvCxnSpPr>
        <p:spPr bwMode="auto">
          <a:xfrm>
            <a:off x="7481790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feld 23"/>
              <p:cNvSpPr txBox="1"/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.5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24" name="Textfeld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9892" y="4518614"/>
                <a:ext cx="1237198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985" b="-2632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Ellipse 48"/>
          <p:cNvSpPr/>
          <p:nvPr/>
        </p:nvSpPr>
        <p:spPr bwMode="auto">
          <a:xfrm>
            <a:off x="7075202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986426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51" name="Gerader Verbinder 50"/>
          <p:cNvCxnSpPr/>
          <p:nvPr/>
        </p:nvCxnSpPr>
        <p:spPr bwMode="auto">
          <a:xfrm>
            <a:off x="7481790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Ellipse 51"/>
          <p:cNvSpPr/>
          <p:nvPr/>
        </p:nvSpPr>
        <p:spPr bwMode="auto">
          <a:xfrm>
            <a:off x="7075202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3" name="Ellipse 52"/>
          <p:cNvSpPr/>
          <p:nvPr/>
        </p:nvSpPr>
        <p:spPr bwMode="auto">
          <a:xfrm>
            <a:off x="7986426" y="3898929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4" name="Gerader Verbinder 53"/>
          <p:cNvCxnSpPr/>
          <p:nvPr/>
        </p:nvCxnSpPr>
        <p:spPr bwMode="auto">
          <a:xfrm>
            <a:off x="7481790" y="4102223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5" name="Ellipse 54"/>
          <p:cNvSpPr/>
          <p:nvPr/>
        </p:nvSpPr>
        <p:spPr bwMode="auto">
          <a:xfrm>
            <a:off x="696634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1607858" y="3905497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57" name="Gerader Verbinder 56"/>
          <p:cNvCxnSpPr/>
          <p:nvPr/>
        </p:nvCxnSpPr>
        <p:spPr bwMode="auto">
          <a:xfrm>
            <a:off x="1103222" y="4108791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Ellipse 57"/>
          <p:cNvSpPr/>
          <p:nvPr/>
        </p:nvSpPr>
        <p:spPr bwMode="auto">
          <a:xfrm>
            <a:off x="696634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sp>
        <p:nvSpPr>
          <p:cNvPr id="59" name="Ellipse 58"/>
          <p:cNvSpPr/>
          <p:nvPr/>
        </p:nvSpPr>
        <p:spPr bwMode="auto">
          <a:xfrm>
            <a:off x="1607858" y="2451642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60" name="Gerader Verbinder 59"/>
          <p:cNvCxnSpPr/>
          <p:nvPr/>
        </p:nvCxnSpPr>
        <p:spPr bwMode="auto">
          <a:xfrm>
            <a:off x="1103222" y="2654936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Gerader Verbinder 60"/>
          <p:cNvCxnSpPr>
            <a:stCxn id="9" idx="7"/>
            <a:endCxn id="49" idx="2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Gerader Verbinder 63"/>
          <p:cNvCxnSpPr>
            <a:stCxn id="9" idx="5"/>
            <a:endCxn id="52" idx="2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Gerader Verbinder 66"/>
          <p:cNvCxnSpPr>
            <a:stCxn id="59" idx="6"/>
            <a:endCxn id="14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Gerader Verbinder 69"/>
          <p:cNvCxnSpPr>
            <a:stCxn id="56" idx="7"/>
            <a:endCxn id="14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6" name="Geschweifte Klammer rechts 75"/>
          <p:cNvSpPr/>
          <p:nvPr/>
        </p:nvSpPr>
        <p:spPr bwMode="auto">
          <a:xfrm rot="5400000">
            <a:off x="7192620" y="4392661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feld 76"/>
              <p:cNvSpPr txBox="1"/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77" name="Textfeld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4674" y="5863824"/>
                <a:ext cx="1407116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433" b="-131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0" name="Geschweifte Klammer rechts 79"/>
          <p:cNvSpPr/>
          <p:nvPr/>
        </p:nvSpPr>
        <p:spPr bwMode="auto">
          <a:xfrm rot="5400000">
            <a:off x="973138" y="4403138"/>
            <a:ext cx="911224" cy="1943101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feld 80"/>
              <p:cNvSpPr txBox="1"/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≤0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81" name="Textfeld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192" y="5874301"/>
                <a:ext cx="1407116" cy="461665"/>
              </a:xfrm>
              <a:prstGeom prst="rect">
                <a:avLst/>
              </a:prstGeom>
              <a:blipFill rotWithShape="0">
                <a:blip r:embed="rId5"/>
                <a:stretch>
                  <a:fillRect l="-433" b="-2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feld 81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83" name="Rechteck 82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feld 10"/>
              <p:cNvSpPr txBox="1"/>
              <p:nvPr/>
            </p:nvSpPr>
            <p:spPr>
              <a:xfrm>
                <a:off x="2916225" y="5374688"/>
                <a:ext cx="3124317" cy="8365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dirty="0" err="1" smtClean="0">
                    <a:latin typeface="Calibri" panose="020F0502020204030204" pitchFamily="34" charset="0"/>
                  </a:rPr>
                  <a:t>moves</a:t>
                </a:r>
                <a:r>
                  <a:rPr lang="de-DE" dirty="0" smtClean="0">
                    <a:latin typeface="Calibri" panose="020F0502020204030204" pitchFamily="34" charset="0"/>
                  </a:rPr>
                  <a:t> per </a:t>
                </a:r>
                <a:r>
                  <a:rPr lang="de-DE" dirty="0" err="1" smtClean="0">
                    <a:latin typeface="Calibri" panose="020F0502020204030204" pitchFamily="34" charset="0"/>
                  </a:rPr>
                  <a:t>robber</a:t>
                </a:r>
                <a:endParaRPr lang="de-DE" dirty="0" smtClean="0">
                  <a:latin typeface="Calibri" panose="020F0502020204030204" pitchFamily="34" charset="0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de-DE" sz="2800" dirty="0">
                              <a:solidFill>
                                <a:srgbClr val="FF0000"/>
                              </a:solidFill>
                            </a:rPr>
                            <m:t>ℓ</m:t>
                          </m:r>
                          <m:r>
                            <a:rPr lang="en-US" i="1" dirty="0">
                              <a:latin typeface="Cambria Math" panose="02040503050406030204" pitchFamily="18" charset="0"/>
                            </a:rPr>
                            <m:t>∗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  <m:r>
                        <a:rPr lang="de-DE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de-DE" dirty="0" err="1" smtClean="0">
                          <a:latin typeface="Cambria Math" panose="02040503050406030204" pitchFamily="18" charset="0"/>
                        </a:rPr>
                        <m:t>moves</m:t>
                      </m:r>
                      <m:r>
                        <a:rPr lang="de-DE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de-DE" dirty="0" smtClean="0"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de-DE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de-DE" dirty="0" smtClean="0">
                          <a:latin typeface="Cambria Math" panose="02040503050406030204" pitchFamily="18" charset="0"/>
                        </a:rPr>
                        <m:t>total</m:t>
                      </m:r>
                    </m:oMath>
                  </m:oMathPara>
                </a14:m>
                <a:endParaRPr lang="de-DE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feld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6225" y="5374688"/>
                <a:ext cx="3124317" cy="836511"/>
              </a:xfrm>
              <a:prstGeom prst="rect">
                <a:avLst/>
              </a:prstGeom>
              <a:blipFill rotWithShape="0">
                <a:blip r:embed="rId6"/>
                <a:stretch>
                  <a:fillRect l="-390" t="-5839" r="-1754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504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 smtClean="0"/>
                  <a:t> cop and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robbers </a:t>
                </a:r>
                <a:r>
                  <a:rPr lang="en-US" sz="1200" dirty="0" smtClean="0">
                    <a:solidFill>
                      <a:schemeClr val="tx1"/>
                    </a:solidFill>
                  </a:rPr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12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graphs)</a:t>
                </a:r>
                <a:endParaRPr lang="en-US" sz="1200" dirty="0" smtClean="0">
                  <a:solidFill>
                    <a:schemeClr val="tx1"/>
                  </a:solidFill>
                </a:endParaRP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moves always suffice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de-DE" sz="2000" dirty="0">
                            <a:solidFill>
                              <a:srgbClr val="FF0000"/>
                            </a:solidFill>
                            <a:latin typeface="+mn-lt"/>
                          </a:rPr>
                          <m:t>ℓ</m:t>
                        </m:r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needed in some graphs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/>
              </a:p>
              <a:p>
                <a:pPr marL="0" lvl="0" indent="0">
                  <a:buNone/>
                </a:pPr>
                <a:endParaRPr lang="en-US" dirty="0"/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 smtClean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669" t="-7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 smtClean="0">
                <a:latin typeface="Calibri" panose="020F0502020204030204" pitchFamily="34" charset="0"/>
              </a:rPr>
              <a:t>Summary so far</a:t>
            </a:r>
            <a:endParaRPr lang="en-US" sz="3200" dirty="0">
              <a:latin typeface="Calibri" panose="020F0502020204030204" pitchFamily="34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739" y="1041400"/>
            <a:ext cx="3289949" cy="1204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12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cops</a:t>
                </a:r>
                <a:r>
                  <a:rPr lang="de-DE" dirty="0"/>
                  <a:t> </a:t>
                </a:r>
                <a:r>
                  <a:rPr lang="de-DE" dirty="0" err="1"/>
                  <a:t>and</a:t>
                </a:r>
                <a:r>
                  <a:rPr lang="de-DE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robber</a:t>
                </a:r>
                <a:r>
                  <a:rPr lang="de-DE" dirty="0"/>
                  <a:t> </a:t>
                </a:r>
                <a:r>
                  <a:rPr lang="en-US" sz="1200" dirty="0"/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1200" dirty="0" smtClean="0">
                    <a:ea typeface="Cambria Math" panose="02040503050406030204" pitchFamily="18" charset="0"/>
                  </a:rPr>
                  <a:t> </a:t>
                </a:r>
                <a:r>
                  <a:rPr lang="en-US" sz="1200" dirty="0">
                    <a:ea typeface="Cambria Math" panose="02040503050406030204" pitchFamily="18" charset="0"/>
                  </a:rPr>
                  <a:t>graphs)</a:t>
                </a:r>
                <a:endParaRPr lang="en-US" sz="1200" dirty="0"/>
              </a:p>
              <a:p>
                <a:pPr lvl="1">
                  <a:buFont typeface="Symbol" panose="05050102010706020507" pitchFamily="18" charset="2"/>
                  <a:buChar char="-"/>
                </a:pPr>
                <a:r>
                  <a:rPr lang="en-US" dirty="0"/>
                  <a:t>Best known upper bound: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r>
                  <a:rPr lang="de-DE" dirty="0"/>
                  <a:t>  </a:t>
                </a:r>
                <a:r>
                  <a:rPr lang="de-DE" sz="1600" dirty="0"/>
                  <a:t>(</a:t>
                </a:r>
                <a:r>
                  <a:rPr lang="de-DE" sz="1600" dirty="0" err="1"/>
                  <a:t>Berarducci</a:t>
                </a:r>
                <a:r>
                  <a:rPr lang="de-DE" sz="1600" dirty="0"/>
                  <a:t> </a:t>
                </a:r>
                <a:r>
                  <a:rPr lang="de-DE" sz="1600" dirty="0" err="1"/>
                  <a:t>and</a:t>
                </a:r>
                <a:r>
                  <a:rPr lang="de-DE" sz="1600" dirty="0"/>
                  <a:t> </a:t>
                </a:r>
                <a:r>
                  <a:rPr lang="de-DE" sz="1600" dirty="0" err="1"/>
                  <a:t>Intrigila</a:t>
                </a:r>
                <a:r>
                  <a:rPr lang="de-DE" sz="1600" dirty="0"/>
                  <a:t>, 1993)</a:t>
                </a:r>
                <a:endParaRPr lang="de-DE" dirty="0"/>
              </a:p>
              <a:p>
                <a:pPr lvl="1">
                  <a:buFont typeface="Symbol" panose="05050102010706020507" pitchFamily="18" charset="2"/>
                  <a:buChar char="-"/>
                </a:pPr>
                <a:r>
                  <a:rPr lang="en-US" dirty="0"/>
                  <a:t>Lower bound?</a:t>
                </a:r>
              </a:p>
              <a:p>
                <a:endParaRPr lang="de-DE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669" t="-7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>
                <a:latin typeface="Calibri" panose="020F0502020204030204" pitchFamily="34" charset="0"/>
              </a:rPr>
              <a:t>What about </a:t>
            </a:r>
            <a:r>
              <a:rPr lang="en-US" sz="3200" dirty="0">
                <a:solidFill>
                  <a:srgbClr val="0070C0"/>
                </a:solidFill>
                <a:latin typeface="Calibri" panose="020F0502020204030204" pitchFamily="34" charset="0"/>
              </a:rPr>
              <a:t>multiple</a:t>
            </a:r>
            <a:r>
              <a:rPr lang="en-US" sz="3200" dirty="0">
                <a:latin typeface="Calibri" panose="020F0502020204030204" pitchFamily="34" charset="0"/>
              </a:rPr>
              <a:t> cops and </a:t>
            </a:r>
            <a:r>
              <a:rPr lang="en-US" sz="3200" dirty="0">
                <a:solidFill>
                  <a:srgbClr val="FF0000"/>
                </a:solidFill>
                <a:latin typeface="Calibri" panose="020F0502020204030204" pitchFamily="34" charset="0"/>
              </a:rPr>
              <a:t>one</a:t>
            </a:r>
            <a:r>
              <a:rPr lang="en-US" sz="3200" dirty="0">
                <a:latin typeface="Calibri" panose="020F0502020204030204" pitchFamily="34" charset="0"/>
              </a:rPr>
              <a:t> robber</a:t>
            </a:r>
            <a:r>
              <a:rPr lang="en-US" sz="3200" dirty="0" smtClean="0">
                <a:latin typeface="Calibri" panose="020F0502020204030204" pitchFamily="34" charset="0"/>
              </a:rPr>
              <a:t>?</a:t>
            </a:r>
            <a:endParaRPr lang="de-DE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5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Ellipse 56"/>
          <p:cNvSpPr/>
          <p:nvPr/>
        </p:nvSpPr>
        <p:spPr bwMode="auto">
          <a:xfrm>
            <a:off x="599045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6010133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Geschweifte Klammer rechts 53"/>
          <p:cNvSpPr/>
          <p:nvPr/>
        </p:nvSpPr>
        <p:spPr bwMode="auto">
          <a:xfrm rot="5400000">
            <a:off x="4085908" y="2789959"/>
            <a:ext cx="911224" cy="245364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Let’s start with </a:t>
            </a:r>
            <a:r>
              <a:rPr lang="en-US" sz="3200" dirty="0" smtClean="0">
                <a:solidFill>
                  <a:srgbClr val="0070C0"/>
                </a:solidFill>
              </a:rPr>
              <a:t>two</a:t>
            </a:r>
            <a:r>
              <a:rPr lang="en-US" sz="3200" dirty="0" smtClean="0"/>
              <a:t> cops and </a:t>
            </a:r>
            <a:r>
              <a:rPr lang="en-US" sz="3200" dirty="0">
                <a:solidFill>
                  <a:srgbClr val="FF0000"/>
                </a:solidFill>
              </a:rPr>
              <a:t>one</a:t>
            </a:r>
            <a:r>
              <a:rPr lang="en-US" sz="3200" dirty="0"/>
              <a:t> robber</a:t>
            </a:r>
            <a:r>
              <a:rPr lang="en-US" sz="3200" dirty="0" smtClean="0"/>
              <a:t> 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r Verbinder 6"/>
          <p:cNvCxnSpPr/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r Verbinder 10"/>
          <p:cNvCxnSpPr>
            <a:stCxn id="8" idx="6"/>
            <a:endCxn id="9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52342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3" name="Gerader Verbinder 12"/>
          <p:cNvCxnSpPr>
            <a:stCxn id="9" idx="7"/>
            <a:endCxn id="12" idx="3"/>
          </p:cNvCxnSpPr>
          <p:nvPr/>
        </p:nvCxnSpPr>
        <p:spPr bwMode="auto">
          <a:xfrm flipV="1">
            <a:off x="6511023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>
            <a:stCxn id="5" idx="2"/>
            <a:endCxn id="42" idx="6"/>
          </p:cNvCxnSpPr>
          <p:nvPr/>
        </p:nvCxnSpPr>
        <p:spPr bwMode="auto">
          <a:xfrm flipH="1">
            <a:off x="2882605" y="3376800"/>
            <a:ext cx="54770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Ellipse 21"/>
          <p:cNvSpPr/>
          <p:nvPr/>
        </p:nvSpPr>
        <p:spPr bwMode="auto">
          <a:xfrm>
            <a:off x="7052342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3" name="Gerader Verbinder 22"/>
          <p:cNvCxnSpPr>
            <a:stCxn id="9" idx="5"/>
            <a:endCxn id="22" idx="1"/>
          </p:cNvCxnSpPr>
          <p:nvPr/>
        </p:nvCxnSpPr>
        <p:spPr bwMode="auto">
          <a:xfrm>
            <a:off x="6511023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Ellipse 27"/>
          <p:cNvSpPr/>
          <p:nvPr/>
        </p:nvSpPr>
        <p:spPr bwMode="auto">
          <a:xfrm>
            <a:off x="7926883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Gerader Verbinder 28"/>
          <p:cNvCxnSpPr>
            <a:stCxn id="22" idx="7"/>
            <a:endCxn id="28" idx="3"/>
          </p:cNvCxnSpPr>
          <p:nvPr/>
        </p:nvCxnSpPr>
        <p:spPr bwMode="auto">
          <a:xfrm flipV="1">
            <a:off x="7399387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>
            <a:stCxn id="12" idx="5"/>
            <a:endCxn id="28" idx="1"/>
          </p:cNvCxnSpPr>
          <p:nvPr/>
        </p:nvCxnSpPr>
        <p:spPr bwMode="auto">
          <a:xfrm>
            <a:off x="7399387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Ellipse 36"/>
          <p:cNvSpPr/>
          <p:nvPr/>
        </p:nvSpPr>
        <p:spPr bwMode="auto">
          <a:xfrm>
            <a:off x="71311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Ellipse 37"/>
          <p:cNvSpPr/>
          <p:nvPr/>
        </p:nvSpPr>
        <p:spPr bwMode="auto">
          <a:xfrm>
            <a:off x="1601476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9" name="Gerader Verbinder 38"/>
          <p:cNvCxnSpPr>
            <a:stCxn id="37" idx="7"/>
            <a:endCxn id="38" idx="3"/>
          </p:cNvCxnSpPr>
          <p:nvPr/>
        </p:nvCxnSpPr>
        <p:spPr bwMode="auto">
          <a:xfrm flipV="1">
            <a:off x="1060157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Ellipse 39"/>
          <p:cNvSpPr/>
          <p:nvPr/>
        </p:nvSpPr>
        <p:spPr bwMode="auto">
          <a:xfrm>
            <a:off x="1601476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1" name="Gerader Verbinder 40"/>
          <p:cNvCxnSpPr>
            <a:stCxn id="37" idx="5"/>
            <a:endCxn id="40" idx="1"/>
          </p:cNvCxnSpPr>
          <p:nvPr/>
        </p:nvCxnSpPr>
        <p:spPr bwMode="auto">
          <a:xfrm>
            <a:off x="1060157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Ellipse 41"/>
          <p:cNvSpPr/>
          <p:nvPr/>
        </p:nvSpPr>
        <p:spPr bwMode="auto">
          <a:xfrm>
            <a:off x="2476017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3" name="Gerader Verbinder 42"/>
          <p:cNvCxnSpPr>
            <a:stCxn id="40" idx="7"/>
            <a:endCxn id="42" idx="3"/>
          </p:cNvCxnSpPr>
          <p:nvPr/>
        </p:nvCxnSpPr>
        <p:spPr bwMode="auto">
          <a:xfrm flipV="1">
            <a:off x="1948521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Gerader Verbinder 43"/>
          <p:cNvCxnSpPr>
            <a:stCxn id="38" idx="5"/>
            <a:endCxn id="42" idx="1"/>
          </p:cNvCxnSpPr>
          <p:nvPr/>
        </p:nvCxnSpPr>
        <p:spPr bwMode="auto">
          <a:xfrm>
            <a:off x="1948521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Rechteck 46"/>
          <p:cNvSpPr/>
          <p:nvPr/>
        </p:nvSpPr>
        <p:spPr>
          <a:xfrm>
            <a:off x="4302157" y="305888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hteck 54"/>
              <p:cNvSpPr/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5" name="Rechteck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956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Ellipse 56"/>
          <p:cNvSpPr/>
          <p:nvPr/>
        </p:nvSpPr>
        <p:spPr bwMode="auto">
          <a:xfrm>
            <a:off x="599045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6010133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Geschweifte Klammer rechts 53"/>
          <p:cNvSpPr/>
          <p:nvPr/>
        </p:nvSpPr>
        <p:spPr bwMode="auto">
          <a:xfrm rot="5400000">
            <a:off x="4085908" y="2789959"/>
            <a:ext cx="911224" cy="245364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Let’s start with </a:t>
            </a:r>
            <a:r>
              <a:rPr lang="en-US" sz="3200" dirty="0" smtClean="0">
                <a:solidFill>
                  <a:srgbClr val="0070C0"/>
                </a:solidFill>
              </a:rPr>
              <a:t>two</a:t>
            </a:r>
            <a:r>
              <a:rPr lang="en-US" sz="3200" dirty="0" smtClean="0"/>
              <a:t> cops and </a:t>
            </a:r>
            <a:r>
              <a:rPr lang="en-US" sz="3200" dirty="0">
                <a:solidFill>
                  <a:srgbClr val="FF0000"/>
                </a:solidFill>
              </a:rPr>
              <a:t>one</a:t>
            </a:r>
            <a:r>
              <a:rPr lang="en-US" sz="3200" dirty="0"/>
              <a:t> robber</a:t>
            </a:r>
            <a:r>
              <a:rPr lang="en-US" sz="3200" dirty="0" smtClean="0"/>
              <a:t> 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r Verbinder 6"/>
          <p:cNvCxnSpPr/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Gerader Verbinder 9"/>
          <p:cNvCxnSpPr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r Verbinder 10"/>
          <p:cNvCxnSpPr>
            <a:stCxn id="8" idx="6"/>
            <a:endCxn id="9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52342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7"/>
            <a:endCxn id="12" idx="3"/>
          </p:cNvCxnSpPr>
          <p:nvPr/>
        </p:nvCxnSpPr>
        <p:spPr bwMode="auto">
          <a:xfrm flipV="1">
            <a:off x="6511023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>
            <a:stCxn id="5" idx="2"/>
            <a:endCxn id="42" idx="6"/>
          </p:cNvCxnSpPr>
          <p:nvPr/>
        </p:nvCxnSpPr>
        <p:spPr bwMode="auto">
          <a:xfrm flipH="1">
            <a:off x="2882605" y="3376800"/>
            <a:ext cx="54770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Ellipse 21"/>
          <p:cNvSpPr/>
          <p:nvPr/>
        </p:nvSpPr>
        <p:spPr bwMode="auto">
          <a:xfrm>
            <a:off x="7052342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23" name="Gerader Verbinder 22"/>
          <p:cNvCxnSpPr>
            <a:stCxn id="9" idx="5"/>
            <a:endCxn id="22" idx="1"/>
          </p:cNvCxnSpPr>
          <p:nvPr/>
        </p:nvCxnSpPr>
        <p:spPr bwMode="auto">
          <a:xfrm>
            <a:off x="6511023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Ellipse 27"/>
          <p:cNvSpPr/>
          <p:nvPr/>
        </p:nvSpPr>
        <p:spPr bwMode="auto">
          <a:xfrm>
            <a:off x="7926883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Gerader Verbinder 28"/>
          <p:cNvCxnSpPr>
            <a:stCxn id="22" idx="7"/>
            <a:endCxn id="28" idx="3"/>
          </p:cNvCxnSpPr>
          <p:nvPr/>
        </p:nvCxnSpPr>
        <p:spPr bwMode="auto">
          <a:xfrm flipV="1">
            <a:off x="7399387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>
            <a:stCxn id="12" idx="5"/>
            <a:endCxn id="28" idx="1"/>
          </p:cNvCxnSpPr>
          <p:nvPr/>
        </p:nvCxnSpPr>
        <p:spPr bwMode="auto">
          <a:xfrm>
            <a:off x="7399387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Ellipse 36"/>
          <p:cNvSpPr/>
          <p:nvPr/>
        </p:nvSpPr>
        <p:spPr bwMode="auto">
          <a:xfrm>
            <a:off x="71311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Ellipse 37"/>
          <p:cNvSpPr/>
          <p:nvPr/>
        </p:nvSpPr>
        <p:spPr bwMode="auto">
          <a:xfrm>
            <a:off x="1601476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9" name="Gerader Verbinder 38"/>
          <p:cNvCxnSpPr>
            <a:stCxn id="37" idx="7"/>
            <a:endCxn id="38" idx="3"/>
          </p:cNvCxnSpPr>
          <p:nvPr/>
        </p:nvCxnSpPr>
        <p:spPr bwMode="auto">
          <a:xfrm flipV="1">
            <a:off x="1060157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Ellipse 39"/>
          <p:cNvSpPr/>
          <p:nvPr/>
        </p:nvSpPr>
        <p:spPr bwMode="auto">
          <a:xfrm>
            <a:off x="1601476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1" name="Gerader Verbinder 40"/>
          <p:cNvCxnSpPr>
            <a:stCxn id="37" idx="5"/>
            <a:endCxn id="40" idx="1"/>
          </p:cNvCxnSpPr>
          <p:nvPr/>
        </p:nvCxnSpPr>
        <p:spPr bwMode="auto">
          <a:xfrm>
            <a:off x="1060157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Ellipse 41"/>
          <p:cNvSpPr/>
          <p:nvPr/>
        </p:nvSpPr>
        <p:spPr bwMode="auto">
          <a:xfrm>
            <a:off x="2476017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43" name="Gerader Verbinder 42"/>
          <p:cNvCxnSpPr>
            <a:stCxn id="40" idx="7"/>
            <a:endCxn id="42" idx="3"/>
          </p:cNvCxnSpPr>
          <p:nvPr/>
        </p:nvCxnSpPr>
        <p:spPr bwMode="auto">
          <a:xfrm flipV="1">
            <a:off x="1948521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Gerader Verbinder 43"/>
          <p:cNvCxnSpPr>
            <a:stCxn id="38" idx="5"/>
            <a:endCxn id="42" idx="1"/>
          </p:cNvCxnSpPr>
          <p:nvPr/>
        </p:nvCxnSpPr>
        <p:spPr bwMode="auto">
          <a:xfrm>
            <a:off x="1948521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Rechteck 46"/>
          <p:cNvSpPr/>
          <p:nvPr/>
        </p:nvSpPr>
        <p:spPr>
          <a:xfrm>
            <a:off x="4302157" y="305888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hteck 54"/>
              <p:cNvSpPr/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5" name="Rechteck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hteck 30"/>
          <p:cNvSpPr/>
          <p:nvPr/>
        </p:nvSpPr>
        <p:spPr>
          <a:xfrm>
            <a:off x="6362243" y="4676042"/>
            <a:ext cx="2074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one</a:t>
            </a:r>
            <a:r>
              <a:rPr lang="en-US" sz="1800" dirty="0" smtClean="0">
                <a:latin typeface="Calibri" panose="020F0502020204030204" pitchFamily="34" charset="0"/>
              </a:rPr>
              <a:t> cop not enough</a:t>
            </a:r>
            <a:endParaRPr lang="de-DE" sz="1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83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Ellipse 56"/>
          <p:cNvSpPr/>
          <p:nvPr/>
        </p:nvSpPr>
        <p:spPr bwMode="auto">
          <a:xfrm>
            <a:off x="599045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6" name="Ellipse 55"/>
          <p:cNvSpPr/>
          <p:nvPr/>
        </p:nvSpPr>
        <p:spPr bwMode="auto">
          <a:xfrm>
            <a:off x="6010133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4" name="Geschweifte Klammer rechts 53"/>
          <p:cNvSpPr/>
          <p:nvPr/>
        </p:nvSpPr>
        <p:spPr bwMode="auto">
          <a:xfrm rot="5400000">
            <a:off x="4085908" y="2789959"/>
            <a:ext cx="911224" cy="245364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:endParaRPr lang="en-US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sz="2400" dirty="0"/>
                  <a:t> </a:t>
                </a:r>
                <a:r>
                  <a:rPr lang="de-DE" sz="2400" dirty="0" err="1"/>
                  <a:t>moves</a:t>
                </a:r>
                <a:r>
                  <a:rPr lang="de-DE" sz="2400" dirty="0"/>
                  <a:t> </a:t>
                </a:r>
                <a:r>
                  <a:rPr lang="de-DE" sz="2400" dirty="0" err="1"/>
                  <a:t>are</a:t>
                </a:r>
                <a:r>
                  <a:rPr lang="de-DE" sz="2400" dirty="0"/>
                  <a:t> </a:t>
                </a:r>
                <a:r>
                  <a:rPr lang="de-DE" sz="2400" dirty="0" err="1"/>
                  <a:t>needed</a:t>
                </a:r>
                <a:endParaRPr lang="de-DE" sz="2400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b="-340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Let’s start with </a:t>
            </a:r>
            <a:r>
              <a:rPr lang="en-US" sz="3200" dirty="0" smtClean="0">
                <a:solidFill>
                  <a:srgbClr val="0070C0"/>
                </a:solidFill>
              </a:rPr>
              <a:t>two</a:t>
            </a:r>
            <a:r>
              <a:rPr lang="en-US" sz="3200" dirty="0" smtClean="0"/>
              <a:t> cops and </a:t>
            </a:r>
            <a:r>
              <a:rPr lang="en-US" sz="3200" dirty="0">
                <a:solidFill>
                  <a:srgbClr val="FF0000"/>
                </a:solidFill>
              </a:rPr>
              <a:t>one</a:t>
            </a:r>
            <a:r>
              <a:rPr lang="en-US" sz="3200" dirty="0"/>
              <a:t> robber</a:t>
            </a:r>
            <a:r>
              <a:rPr lang="en-US" sz="3200" dirty="0" smtClean="0"/>
              <a:t> 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Gerader Verbinder 6"/>
          <p:cNvCxnSpPr/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" name="Ellipse 7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endCxn id="8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r Verbinder 10"/>
          <p:cNvCxnSpPr>
            <a:stCxn id="8" idx="6"/>
            <a:endCxn id="9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Ellipse 11"/>
          <p:cNvSpPr/>
          <p:nvPr/>
        </p:nvSpPr>
        <p:spPr bwMode="auto">
          <a:xfrm>
            <a:off x="7052342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>
                <a:solidFill>
                  <a:srgbClr val="FF0000"/>
                </a:solidFill>
              </a:rPr>
              <a:t>R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7"/>
            <a:endCxn id="12" idx="3"/>
          </p:cNvCxnSpPr>
          <p:nvPr/>
        </p:nvCxnSpPr>
        <p:spPr bwMode="auto">
          <a:xfrm flipV="1">
            <a:off x="6511023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>
            <a:stCxn id="5" idx="2"/>
            <a:endCxn id="42" idx="6"/>
          </p:cNvCxnSpPr>
          <p:nvPr/>
        </p:nvCxnSpPr>
        <p:spPr bwMode="auto">
          <a:xfrm flipH="1">
            <a:off x="2882605" y="3376800"/>
            <a:ext cx="54770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2" name="Ellipse 21"/>
          <p:cNvSpPr/>
          <p:nvPr/>
        </p:nvSpPr>
        <p:spPr bwMode="auto">
          <a:xfrm>
            <a:off x="7052342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23" name="Gerader Verbinder 22"/>
          <p:cNvCxnSpPr>
            <a:stCxn id="9" idx="5"/>
            <a:endCxn id="22" idx="1"/>
          </p:cNvCxnSpPr>
          <p:nvPr/>
        </p:nvCxnSpPr>
        <p:spPr bwMode="auto">
          <a:xfrm>
            <a:off x="6511023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Ellipse 27"/>
          <p:cNvSpPr/>
          <p:nvPr/>
        </p:nvSpPr>
        <p:spPr bwMode="auto">
          <a:xfrm>
            <a:off x="7926883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9" name="Gerader Verbinder 28"/>
          <p:cNvCxnSpPr>
            <a:stCxn id="22" idx="7"/>
            <a:endCxn id="28" idx="3"/>
          </p:cNvCxnSpPr>
          <p:nvPr/>
        </p:nvCxnSpPr>
        <p:spPr bwMode="auto">
          <a:xfrm flipV="1">
            <a:off x="7399387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>
            <a:stCxn id="12" idx="5"/>
            <a:endCxn id="28" idx="1"/>
          </p:cNvCxnSpPr>
          <p:nvPr/>
        </p:nvCxnSpPr>
        <p:spPr bwMode="auto">
          <a:xfrm>
            <a:off x="7399387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Ellipse 36"/>
          <p:cNvSpPr/>
          <p:nvPr/>
        </p:nvSpPr>
        <p:spPr bwMode="auto">
          <a:xfrm>
            <a:off x="71311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Ellipse 37"/>
          <p:cNvSpPr/>
          <p:nvPr/>
        </p:nvSpPr>
        <p:spPr bwMode="auto">
          <a:xfrm>
            <a:off x="1601476" y="24199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9" name="Gerader Verbinder 38"/>
          <p:cNvCxnSpPr>
            <a:stCxn id="37" idx="7"/>
            <a:endCxn id="38" idx="3"/>
          </p:cNvCxnSpPr>
          <p:nvPr/>
        </p:nvCxnSpPr>
        <p:spPr bwMode="auto">
          <a:xfrm flipV="1">
            <a:off x="1060157" y="2767029"/>
            <a:ext cx="600862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Ellipse 39"/>
          <p:cNvSpPr/>
          <p:nvPr/>
        </p:nvSpPr>
        <p:spPr bwMode="auto">
          <a:xfrm>
            <a:off x="1601476" y="3982084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1" name="Gerader Verbinder 40"/>
          <p:cNvCxnSpPr>
            <a:stCxn id="37" idx="5"/>
            <a:endCxn id="40" idx="1"/>
          </p:cNvCxnSpPr>
          <p:nvPr/>
        </p:nvCxnSpPr>
        <p:spPr bwMode="auto">
          <a:xfrm>
            <a:off x="1060157" y="3520551"/>
            <a:ext cx="600862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Ellipse 41"/>
          <p:cNvSpPr/>
          <p:nvPr/>
        </p:nvSpPr>
        <p:spPr bwMode="auto">
          <a:xfrm>
            <a:off x="2476017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3" name="Gerader Verbinder 42"/>
          <p:cNvCxnSpPr>
            <a:stCxn id="40" idx="7"/>
            <a:endCxn id="42" idx="3"/>
          </p:cNvCxnSpPr>
          <p:nvPr/>
        </p:nvCxnSpPr>
        <p:spPr bwMode="auto">
          <a:xfrm flipV="1">
            <a:off x="1948521" y="3520551"/>
            <a:ext cx="587039" cy="52107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Gerader Verbinder 43"/>
          <p:cNvCxnSpPr>
            <a:stCxn id="38" idx="5"/>
            <a:endCxn id="42" idx="1"/>
          </p:cNvCxnSpPr>
          <p:nvPr/>
        </p:nvCxnSpPr>
        <p:spPr bwMode="auto">
          <a:xfrm>
            <a:off x="1948521" y="2767029"/>
            <a:ext cx="587039" cy="46602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7" name="Rechteck 46"/>
          <p:cNvSpPr/>
          <p:nvPr/>
        </p:nvSpPr>
        <p:spPr>
          <a:xfrm>
            <a:off x="4302157" y="305888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Rechteck 54"/>
              <p:cNvSpPr/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55" name="Rechteck 5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97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sz="2400" dirty="0"/>
              </a:p>
              <a:p>
                <a:pPr marL="0" indent="0" algn="ctr">
                  <a:buNone/>
                </a:pPr>
                <a:r>
                  <a:rPr lang="en-US" sz="2400" dirty="0" smtClean="0"/>
                  <a:t>How </a:t>
                </a:r>
                <a:r>
                  <a:rPr lang="en-US" sz="2400" dirty="0"/>
                  <a:t>large can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400" dirty="0"/>
                  <a:t> be compared to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sz="2400" dirty="0"/>
                  <a:t>?</a:t>
                </a:r>
              </a:p>
              <a:p>
                <a:pPr marL="457200" indent="-457200">
                  <a:buFont typeface="+mj-lt"/>
                  <a:buAutoNum type="arabicPeriod"/>
                </a:pPr>
                <a:endParaRPr lang="de-DE" sz="2400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b="-458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Beyond </a:t>
            </a:r>
            <a:r>
              <a:rPr lang="en-US" sz="3200" dirty="0">
                <a:solidFill>
                  <a:srgbClr val="0070C0"/>
                </a:solidFill>
              </a:rPr>
              <a:t>two</a:t>
            </a:r>
            <a:r>
              <a:rPr lang="en-US" sz="3200" dirty="0"/>
              <a:t> </a:t>
            </a:r>
            <a:r>
              <a:rPr lang="en-US" sz="3200" dirty="0" smtClean="0"/>
              <a:t>cops?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599045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6010133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Geschweifte Klammer rechts 6"/>
          <p:cNvSpPr/>
          <p:nvPr/>
        </p:nvSpPr>
        <p:spPr bwMode="auto">
          <a:xfrm rot="5400000">
            <a:off x="4085908" y="2789959"/>
            <a:ext cx="911224" cy="245364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8" name="Ellipse 7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9" name="Gerader Verbinder 8"/>
          <p:cNvCxnSpPr/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Ellipse 9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Ellipse 10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2" name="Gerader Verbinder 11"/>
          <p:cNvCxnSpPr>
            <a:endCxn id="10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Gerader Verbinder 12"/>
          <p:cNvCxnSpPr>
            <a:stCxn id="10" idx="6"/>
            <a:endCxn id="11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8" idx="2"/>
            <a:endCxn id="27" idx="6"/>
          </p:cNvCxnSpPr>
          <p:nvPr/>
        </p:nvCxnSpPr>
        <p:spPr bwMode="auto">
          <a:xfrm flipH="1">
            <a:off x="2882605" y="3376800"/>
            <a:ext cx="54770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7" name="Ellipse 26"/>
          <p:cNvSpPr/>
          <p:nvPr/>
        </p:nvSpPr>
        <p:spPr bwMode="auto">
          <a:xfrm>
            <a:off x="2476017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Rechteck 29"/>
          <p:cNvSpPr/>
          <p:nvPr/>
        </p:nvSpPr>
        <p:spPr>
          <a:xfrm>
            <a:off x="4302157" y="305888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hteck 30"/>
              <p:cNvSpPr/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1" name="Rechtec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feld 31"/>
          <p:cNvSpPr txBox="1"/>
          <p:nvPr/>
        </p:nvSpPr>
        <p:spPr>
          <a:xfrm>
            <a:off x="6847552" y="2776635"/>
            <a:ext cx="7489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/>
              <a:t>?</a:t>
            </a:r>
            <a:endParaRPr lang="de-DE" sz="7200" b="1" dirty="0"/>
          </a:p>
        </p:txBody>
      </p:sp>
      <p:sp>
        <p:nvSpPr>
          <p:cNvPr id="33" name="Textfeld 32"/>
          <p:cNvSpPr txBox="1"/>
          <p:nvPr/>
        </p:nvSpPr>
        <p:spPr>
          <a:xfrm>
            <a:off x="1433764" y="2776634"/>
            <a:ext cx="7489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/>
              <a:t>?</a:t>
            </a:r>
            <a:endParaRPr lang="de-DE" sz="7200" b="1" dirty="0"/>
          </a:p>
        </p:txBody>
      </p:sp>
    </p:spTree>
    <p:extLst>
      <p:ext uri="{BB962C8B-B14F-4D97-AF65-F5344CB8AC3E}">
        <p14:creationId xmlns:p14="http://schemas.microsoft.com/office/powerpoint/2010/main" val="19570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>
              <a:xfrm>
                <a:off x="468313" y="986400"/>
                <a:ext cx="8675687" cy="5187388"/>
              </a:xfrm>
            </p:spPr>
            <p:txBody>
              <a:bodyPr/>
              <a:lstStyle/>
              <a:p>
                <a:endParaRPr lang="en-US" dirty="0" smtClean="0"/>
              </a:p>
              <a:p>
                <a:r>
                  <a:rPr lang="en-US" dirty="0" err="1" smtClean="0"/>
                  <a:t>Aigner</a:t>
                </a:r>
                <a:r>
                  <a:rPr lang="en-US" dirty="0" smtClean="0"/>
                  <a:t> and </a:t>
                </a:r>
                <a:r>
                  <a:rPr lang="en-US" dirty="0" err="1" smtClean="0"/>
                  <a:t>Fromme</a:t>
                </a:r>
                <a:r>
                  <a:rPr lang="en-US" dirty="0" smtClean="0"/>
                  <a:t> 1984: 3 for planar graphs</a:t>
                </a:r>
              </a:p>
              <a:p>
                <a:r>
                  <a:rPr lang="en-US" dirty="0" err="1" smtClean="0"/>
                  <a:t>Meyniel’s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conjecture</a:t>
                </a:r>
                <a:r>
                  <a:rPr lang="en-US" dirty="0" smtClean="0"/>
                  <a:t> (1985): 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∀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 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pc="-3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 spc="-3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i="1" spc="-3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 spc="-30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endParaRPr lang="en-US" spc="-300" dirty="0" smtClean="0">
                  <a:ea typeface="Cambria Math" panose="02040503050406030204" pitchFamily="18" charset="0"/>
                </a:endParaRPr>
              </a:p>
              <a:p>
                <a:r>
                  <a:rPr lang="en-US" dirty="0" smtClean="0">
                    <a:ea typeface="Cambria Math" panose="02040503050406030204" pitchFamily="18" charset="0"/>
                  </a:rPr>
                  <a:t>Known upper bound: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num>
                          <m:den>
                            <m:func>
                              <m:func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en-US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log</m:t>
                                </m:r>
                              </m:fName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e>
                            </m:func>
                          </m:den>
                        </m:f>
                      </m:e>
                    </m:d>
                  </m:oMath>
                </a14:m>
                <a:r>
                  <a:rPr lang="en-US" dirty="0">
                    <a:ea typeface="Cambria Math" panose="02040503050406030204" pitchFamily="18" charset="0"/>
                  </a:rPr>
                  <a:t>   (</a:t>
                </a:r>
                <a:r>
                  <a:rPr lang="en-US" dirty="0" err="1" smtClean="0">
                    <a:ea typeface="Cambria Math" panose="02040503050406030204" pitchFamily="18" charset="0"/>
                  </a:rPr>
                  <a:t>Chiniforooshan</a:t>
                </a:r>
                <a:r>
                  <a:rPr lang="en-US" dirty="0" smtClean="0">
                    <a:ea typeface="Cambria Math" panose="02040503050406030204" pitchFamily="18" charset="0"/>
                  </a:rPr>
                  <a:t> 2008)</a:t>
                </a:r>
              </a:p>
              <a:p>
                <a:r>
                  <a:rPr lang="en-US" b="0" dirty="0" smtClean="0">
                    <a:ea typeface="Cambria Math" panose="02040503050406030204" pitchFamily="18" charset="0"/>
                  </a:rPr>
                  <a:t>Improved to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(1−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𝑜</m:t>
                                </m:r>
                                <m:r>
                                  <a:rPr lang="en-US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(1)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en-US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func>
                                      <m:funcPr>
                                        <m:ctrlP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funcPr>
                                      <m:fName>
                                        <m:r>
                                          <m:rPr>
                                            <m:sty m:val="p"/>
                                          </m:rPr>
                                          <a:rPr lang="en-US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log</m:t>
                                        </m:r>
                                      </m:fName>
                                      <m:e>
                                        <m:r>
                                          <a:rPr lang="en-US" i="1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</m:e>
                                    </m:func>
                                  </m:e>
                                </m:rad>
                              </m:sup>
                            </m:sSup>
                          </m:e>
                        </m:d>
                      </m:e>
                    </m:d>
                  </m:oMath>
                </a14:m>
                <a:r>
                  <a:rPr lang="en-US" dirty="0" smtClean="0">
                    <a:ea typeface="Cambria Math" panose="02040503050406030204" pitchFamily="18" charset="0"/>
                  </a:rPr>
                  <a:t>  </a:t>
                </a:r>
                <a:br>
                  <a:rPr lang="en-US" dirty="0" smtClean="0">
                    <a:ea typeface="Cambria Math" panose="02040503050406030204" pitchFamily="18" charset="0"/>
                  </a:rPr>
                </a:br>
                <a:r>
                  <a:rPr lang="en-US" dirty="0">
                    <a:ea typeface="Cambria Math" panose="02040503050406030204" pitchFamily="18" charset="0"/>
                  </a:rPr>
                  <a:t>(Frieze, </a:t>
                </a:r>
                <a:r>
                  <a:rPr lang="en-US" dirty="0" err="1" smtClean="0">
                    <a:ea typeface="Cambria Math" panose="02040503050406030204" pitchFamily="18" charset="0"/>
                  </a:rPr>
                  <a:t>Krivelevich</a:t>
                </a:r>
                <a:r>
                  <a:rPr lang="en-US" dirty="0" smtClean="0">
                    <a:ea typeface="Cambria Math" panose="02040503050406030204" pitchFamily="18" charset="0"/>
                  </a:rPr>
                  <a:t>, and </a:t>
                </a:r>
                <a:r>
                  <a:rPr lang="en-US" dirty="0" err="1" smtClean="0">
                    <a:ea typeface="Cambria Math" panose="02040503050406030204" pitchFamily="18" charset="0"/>
                  </a:rPr>
                  <a:t>Loh</a:t>
                </a:r>
                <a:r>
                  <a:rPr lang="en-US" dirty="0" smtClean="0">
                    <a:ea typeface="Cambria Math" panose="02040503050406030204" pitchFamily="18" charset="0"/>
                  </a:rPr>
                  <a:t> 2012</a:t>
                </a:r>
                <a:r>
                  <a:rPr lang="en-US" dirty="0">
                    <a:ea typeface="Cambria Math" panose="02040503050406030204" pitchFamily="18" charset="0"/>
                  </a:rPr>
                  <a:t>;</a:t>
                </a:r>
                <a:r>
                  <a:rPr lang="en-US" dirty="0" smtClean="0">
                    <a:ea typeface="Cambria Math" panose="02040503050406030204" pitchFamily="18" charset="0"/>
                  </a:rPr>
                  <a:t> Lu and Peng 2012; Scott and </a:t>
                </a:r>
                <a:r>
                  <a:rPr lang="en-US" dirty="0" err="1" smtClean="0">
                    <a:ea typeface="Cambria Math" panose="02040503050406030204" pitchFamily="18" charset="0"/>
                  </a:rPr>
                  <a:t>Sudakov</a:t>
                </a:r>
                <a:r>
                  <a:rPr lang="en-US" dirty="0" smtClean="0">
                    <a:ea typeface="Cambria Math" panose="02040503050406030204" pitchFamily="18" charset="0"/>
                  </a:rPr>
                  <a:t> 2011)</a:t>
                </a:r>
              </a:p>
              <a:p>
                <a:pPr marL="0" indent="0" algn="ctr">
                  <a:buNone/>
                </a:pPr>
                <a:endParaRPr lang="en-US" dirty="0" smtClean="0"/>
              </a:p>
              <a:p>
                <a:endParaRPr lang="en-US" dirty="0"/>
              </a:p>
              <a:p>
                <a:r>
                  <a:rPr lang="en-US" dirty="0" err="1" smtClean="0"/>
                  <a:t>Pralat</a:t>
                </a:r>
                <a:r>
                  <a:rPr lang="en-US" dirty="0" smtClean="0"/>
                  <a:t> (2010):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∃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𝐺</m:t>
                            </m:r>
                          </m:e>
                          <m:sup>
                            <m:r>
                              <a:rPr lang="en-US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l-GR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𝛺</m:t>
                    </m:r>
                    <m:d>
                      <m:d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endParaRPr lang="en-US" dirty="0" smtClean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8313" y="986400"/>
                <a:ext cx="8675687" cy="5187388"/>
              </a:xfrm>
              <a:blipFill rotWithShape="0">
                <a:blip r:embed="rId3"/>
                <a:stretch>
                  <a:fillRect l="-77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Beyond </a:t>
            </a:r>
            <a:r>
              <a:rPr lang="en-US" sz="3200" dirty="0">
                <a:solidFill>
                  <a:srgbClr val="0070C0"/>
                </a:solidFill>
              </a:rPr>
              <a:t>two</a:t>
            </a:r>
            <a:r>
              <a:rPr lang="en-US" sz="3200" dirty="0"/>
              <a:t> cops?</a:t>
            </a:r>
            <a:endParaRPr lang="de-DE" sz="3200" dirty="0"/>
          </a:p>
        </p:txBody>
      </p:sp>
    </p:spTree>
    <p:extLst>
      <p:ext uri="{BB962C8B-B14F-4D97-AF65-F5344CB8AC3E}">
        <p14:creationId xmlns:p14="http://schemas.microsoft.com/office/powerpoint/2010/main" val="402654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/>
              </a:p>
              <a:p>
                <a:pPr marL="457200" indent="-457200">
                  <a:buFont typeface="+mj-lt"/>
                  <a:buAutoNum type="arabicPeriod"/>
                </a:pPr>
                <a:endParaRPr lang="en-US" dirty="0" smtClean="0"/>
              </a:p>
              <a:p>
                <a:pPr marL="0" indent="0" algn="ctr">
                  <a:buNone/>
                </a:pPr>
                <a:endParaRPr lang="en-US" dirty="0" smtClean="0"/>
              </a:p>
              <a:p>
                <a:pPr marL="0" indent="0" algn="ctr">
                  <a:buNone/>
                </a:pPr>
                <a:r>
                  <a:rPr lang="en-US" dirty="0" smtClean="0"/>
                  <a:t>Robber chooses side with less than </a:t>
                </a:r>
                <a14:m>
                  <m:oMath xmlns:m="http://schemas.openxmlformats.org/officeDocument/2006/math">
                    <m:r>
                      <a:rPr lang="en-US" b="0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0.5∗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𝐺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de-DE" dirty="0">
                    <a:solidFill>
                      <a:srgbClr val="0070C0"/>
                    </a:solidFill>
                  </a:rPr>
                  <a:t> </a:t>
                </a:r>
                <a:r>
                  <a:rPr lang="de-DE" dirty="0" smtClean="0">
                    <a:solidFill>
                      <a:schemeClr val="tx1"/>
                    </a:solidFill>
                  </a:rPr>
                  <a:t>cops</a:t>
                </a:r>
              </a:p>
              <a:p>
                <a:pPr marL="0" indent="0" algn="ctr">
                  <a:buNone/>
                </a:pPr>
                <a:r>
                  <a:rPr lang="en-US" dirty="0" smtClean="0">
                    <a:solidFill>
                      <a:schemeClr val="tx1"/>
                    </a:solidFill>
                  </a:rPr>
                  <a:t>Construction has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e>
                    </m:d>
                  </m:oMath>
                </a14:m>
                <a:r>
                  <a:rPr lang="de-DE" dirty="0"/>
                  <a:t> </a:t>
                </a:r>
                <a:r>
                  <a:rPr lang="de-DE" dirty="0" err="1" smtClean="0"/>
                  <a:t>nodes</a:t>
                </a:r>
                <a:r>
                  <a:rPr lang="de-DE" dirty="0" smtClean="0"/>
                  <a:t> </a:t>
                </a:r>
                <a:endParaRPr lang="de-DE" dirty="0" smtClean="0">
                  <a:solidFill>
                    <a:schemeClr val="tx1"/>
                  </a:solidFill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dirty="0" smtClean="0"/>
                  <a:t> moves </a:t>
                </a:r>
                <a:r>
                  <a:rPr lang="de-DE" dirty="0" err="1"/>
                  <a:t>are</a:t>
                </a:r>
                <a:r>
                  <a:rPr lang="de-DE" dirty="0"/>
                  <a:t> </a:t>
                </a:r>
                <a:r>
                  <a:rPr lang="de-DE" dirty="0" err="1" smtClean="0"/>
                  <a:t>needed</a:t>
                </a:r>
                <a:endParaRPr lang="de-DE" sz="1800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b="-8461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0070C0"/>
                </a:solidFill>
              </a:rPr>
              <a:t>Multiple</a:t>
            </a:r>
            <a:r>
              <a:rPr lang="en-US" sz="3200" dirty="0" smtClean="0"/>
              <a:t> cops and </a:t>
            </a:r>
            <a:r>
              <a:rPr lang="en-US" sz="3200" dirty="0" smtClean="0">
                <a:solidFill>
                  <a:srgbClr val="FF0000"/>
                </a:solidFill>
              </a:rPr>
              <a:t>one</a:t>
            </a:r>
            <a:r>
              <a:rPr lang="en-US" sz="3200" dirty="0" smtClean="0"/>
              <a:t> robber</a:t>
            </a:r>
            <a:endParaRPr lang="de-DE" sz="3200" dirty="0"/>
          </a:p>
        </p:txBody>
      </p:sp>
      <p:sp>
        <p:nvSpPr>
          <p:cNvPr id="5" name="Ellipse 4"/>
          <p:cNvSpPr/>
          <p:nvPr/>
        </p:nvSpPr>
        <p:spPr bwMode="auto">
          <a:xfrm>
            <a:off x="599045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Ellipse 5"/>
          <p:cNvSpPr/>
          <p:nvPr/>
        </p:nvSpPr>
        <p:spPr bwMode="auto">
          <a:xfrm>
            <a:off x="6010133" y="2164919"/>
            <a:ext cx="2423762" cy="2423762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Geschweifte Klammer rechts 6"/>
          <p:cNvSpPr/>
          <p:nvPr/>
        </p:nvSpPr>
        <p:spPr bwMode="auto">
          <a:xfrm rot="5400000">
            <a:off x="4085908" y="2789959"/>
            <a:ext cx="911224" cy="2453640"/>
          </a:xfrm>
          <a:prstGeom prst="rightBrac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sp>
        <p:nvSpPr>
          <p:cNvPr id="8" name="Ellipse 7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9" name="Gerader Verbinder 8"/>
          <p:cNvCxnSpPr/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Ellipse 9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Ellipse 10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2" name="Gerader Verbinder 11"/>
          <p:cNvCxnSpPr>
            <a:endCxn id="10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Gerader Verbinder 12"/>
          <p:cNvCxnSpPr>
            <a:stCxn id="10" idx="6"/>
            <a:endCxn id="11" idx="2"/>
          </p:cNvCxnSpPr>
          <p:nvPr/>
        </p:nvCxnSpPr>
        <p:spPr bwMode="auto">
          <a:xfrm>
            <a:off x="5659342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>
            <a:stCxn id="8" idx="2"/>
            <a:endCxn id="27" idx="6"/>
          </p:cNvCxnSpPr>
          <p:nvPr/>
        </p:nvCxnSpPr>
        <p:spPr bwMode="auto">
          <a:xfrm flipH="1">
            <a:off x="2882605" y="3376800"/>
            <a:ext cx="547701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7" name="Ellipse 26"/>
          <p:cNvSpPr/>
          <p:nvPr/>
        </p:nvSpPr>
        <p:spPr bwMode="auto">
          <a:xfrm>
            <a:off x="2476017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Rechteck 29"/>
          <p:cNvSpPr/>
          <p:nvPr/>
        </p:nvSpPr>
        <p:spPr>
          <a:xfrm>
            <a:off x="4302157" y="3058886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hteck 30"/>
              <p:cNvSpPr/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Ω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de-DE" dirty="0"/>
              </a:p>
            </p:txBody>
          </p:sp>
        </mc:Choice>
        <mc:Fallback xmlns="">
          <p:sp>
            <p:nvSpPr>
              <p:cNvPr id="31" name="Rechteck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7811" y="4413078"/>
                <a:ext cx="915059" cy="461665"/>
              </a:xfrm>
              <a:prstGeom prst="rect">
                <a:avLst/>
              </a:prstGeom>
              <a:blipFill rotWithShape="0">
                <a:blip r:embed="rId4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feld 32"/>
              <p:cNvSpPr txBox="1"/>
              <p:nvPr/>
            </p:nvSpPr>
            <p:spPr>
              <a:xfrm>
                <a:off x="846753" y="3161057"/>
                <a:ext cx="1526764" cy="6771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smtClean="0">
                    <a:latin typeface="Calibri" panose="020F0502020204030204" pitchFamily="34" charset="0"/>
                  </a:rPr>
                  <a:t>Pralat (2010)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3" name="Textfeld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6753" y="3161057"/>
                <a:ext cx="1526764" cy="677108"/>
              </a:xfrm>
              <a:prstGeom prst="rect">
                <a:avLst/>
              </a:prstGeom>
              <a:blipFill rotWithShape="0">
                <a:blip r:embed="rId5"/>
                <a:stretch>
                  <a:fillRect l="-4000" t="-5405" r="-360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feld 18"/>
              <p:cNvSpPr txBox="1"/>
              <p:nvPr/>
            </p:nvSpPr>
            <p:spPr>
              <a:xfrm>
                <a:off x="6660943" y="3212811"/>
                <a:ext cx="1526764" cy="6771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dirty="0" err="1" smtClean="0">
                    <a:latin typeface="Calibri" panose="020F0502020204030204" pitchFamily="34" charset="0"/>
                  </a:rPr>
                  <a:t>Pralat</a:t>
                </a:r>
                <a:r>
                  <a:rPr lang="en-US" sz="2000" dirty="0" smtClean="0">
                    <a:latin typeface="Calibri" panose="020F0502020204030204" pitchFamily="34" charset="0"/>
                  </a:rPr>
                  <a:t> (2010)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8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8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8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Textfeld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0943" y="3212811"/>
                <a:ext cx="1526764" cy="677108"/>
              </a:xfrm>
              <a:prstGeom prst="rect">
                <a:avLst/>
              </a:prstGeom>
              <a:blipFill rotWithShape="0">
                <a:blip r:embed="rId6"/>
                <a:stretch>
                  <a:fillRect l="-4000" t="-4505" r="-360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Wolke 22"/>
          <p:cNvSpPr/>
          <p:nvPr/>
        </p:nvSpPr>
        <p:spPr bwMode="auto">
          <a:xfrm>
            <a:off x="5353050" y="101670"/>
            <a:ext cx="3619501" cy="1859955"/>
          </a:xfrm>
          <a:prstGeom prst="cloud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feld 1"/>
              <p:cNvSpPr txBox="1"/>
              <p:nvPr/>
            </p:nvSpPr>
            <p:spPr>
              <a:xfrm>
                <a:off x="5498961" y="756391"/>
                <a:ext cx="344610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1600" dirty="0" smtClean="0"/>
                  <a:t>Note that </a:t>
                </a:r>
                <a14:m>
                  <m:oMath xmlns:m="http://schemas.openxmlformats.org/officeDocument/2006/math">
                    <m:r>
                      <a:rPr lang="en-US" sz="16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  <m:r>
                          <a:rPr lang="en-US" sz="16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e>
                    </m:d>
                    <m:r>
                      <a:rPr lang="en-US" sz="16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6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  <m:r>
                      <a:rPr lang="en-US" sz="16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sz="1600" dirty="0" smtClean="0"/>
                  <a:t> may hold! </a:t>
                </a:r>
                <a:endParaRPr lang="de-DE" sz="1600" dirty="0"/>
              </a:p>
            </p:txBody>
          </p:sp>
        </mc:Choice>
        <mc:Fallback xmlns="">
          <p:sp>
            <p:nvSpPr>
              <p:cNvPr id="2" name="Textfeld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8961" y="756391"/>
                <a:ext cx="3446106" cy="338554"/>
              </a:xfrm>
              <a:prstGeom prst="rect">
                <a:avLst/>
              </a:prstGeom>
              <a:blipFill rotWithShape="0">
                <a:blip r:embed="rId7"/>
                <a:stretch>
                  <a:fillRect l="-885" t="-5357" b="-2142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449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824" y="2394857"/>
            <a:ext cx="3926176" cy="1351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 smtClean="0"/>
                  <a:t> cop and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robbers </a:t>
                </a:r>
                <a:r>
                  <a:rPr lang="en-US" sz="1200" dirty="0" smtClean="0">
                    <a:solidFill>
                      <a:schemeClr val="tx1"/>
                    </a:solidFill>
                  </a:rPr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12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graphs)</a:t>
                </a:r>
                <a:endParaRPr lang="en-US" sz="1200" dirty="0" smtClean="0">
                  <a:solidFill>
                    <a:schemeClr val="tx1"/>
                  </a:solidFill>
                </a:endParaRP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moves always suffice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de-DE" sz="2000" dirty="0">
                            <a:solidFill>
                              <a:srgbClr val="FF0000"/>
                            </a:solidFill>
                            <a:latin typeface="+mn-lt"/>
                          </a:rPr>
                          <m:t>ℓ</m:t>
                        </m:r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needed in some graphs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/>
              </a:p>
              <a:p>
                <a:pPr lvl="0">
                  <a:buFont typeface="Arial" panose="020B0604020202020204" pitchFamily="34" charset="0"/>
                  <a:buChar char="•"/>
                </a:pPr>
                <a:r>
                  <a:rPr lang="en-US" b="0" dirty="0" smtClean="0">
                    <a:solidFill>
                      <a:schemeClr val="tx1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m:rPr>
                        <m:sty m:val="p"/>
                      </m:rPr>
                      <a:rPr lang="el-G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cops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and</a:t>
                </a: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robber</a:t>
                </a:r>
                <a:r>
                  <a:rPr lang="de-DE" dirty="0"/>
                  <a:t> </a:t>
                </a:r>
                <a:r>
                  <a:rPr lang="en-US" sz="1200" dirty="0"/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120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US" sz="1200" dirty="0" smtClean="0">
                    <a:ea typeface="Cambria Math" panose="02040503050406030204" pitchFamily="18" charset="0"/>
                  </a:rPr>
                  <a:t>graphs)</a:t>
                </a:r>
                <a:endParaRPr lang="en-US" sz="1200" dirty="0"/>
              </a:p>
              <a:p>
                <a:pPr lvl="1">
                  <a:buFont typeface="Symbol" panose="05050102010706020507" pitchFamily="18" charset="2"/>
                  <a:buChar char="-"/>
                </a:pPr>
                <a:r>
                  <a:rPr lang="en-US" dirty="0" smtClean="0"/>
                  <a:t>Best known upper bound: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endParaRPr lang="de-DE" dirty="0" smtClean="0"/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moves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with</a:t>
                </a: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e>
                    </m:d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nodes</a:t>
                </a:r>
                <a:r>
                  <a:rPr lang="de-DE" dirty="0"/>
                  <a:t> </a:t>
                </a:r>
                <a:endParaRPr lang="de-DE" dirty="0" smtClean="0"/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4"/>
                <a:stretch>
                  <a:fillRect l="-669" t="-7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>
                <a:latin typeface="Calibri" panose="020F0502020204030204" pitchFamily="34" charset="0"/>
              </a:rPr>
              <a:t>Summary so far</a:t>
            </a:r>
            <a:endParaRPr lang="en-US" sz="32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739" y="1041400"/>
            <a:ext cx="3289949" cy="1204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4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lvl="0">
                  <a:buFont typeface="Arial" panose="020B0604020202020204" pitchFamily="34" charset="0"/>
                  <a:buChar char="•"/>
                </a:pPr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cops</a:t>
                </a:r>
                <a:r>
                  <a:rPr lang="de-DE" dirty="0"/>
                  <a:t> </a:t>
                </a:r>
                <a:r>
                  <a:rPr lang="de-DE" dirty="0" err="1"/>
                  <a:t>and</a:t>
                </a:r>
                <a14:m>
                  <m:oMath xmlns:m="http://schemas.openxmlformats.org/officeDocument/2006/math">
                    <m:r>
                      <a:rPr lang="en-US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m:rPr>
                        <m:nor/>
                      </m:rPr>
                      <a:rPr lang="en-US" b="0" i="0" dirty="0" smtClean="0">
                        <a:solidFill>
                          <a:srgbClr val="FF0000"/>
                        </a:solidFill>
                        <a:latin typeface="+mn-lt"/>
                      </a:rPr>
                      <m:t> </m:t>
                    </m:r>
                  </m:oMath>
                </a14:m>
                <a:r>
                  <a:rPr lang="de-DE" dirty="0" smtClean="0"/>
                  <a:t>robbers </a:t>
                </a:r>
                <a:r>
                  <a:rPr lang="en-US" sz="1200" dirty="0"/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1200" dirty="0" smtClean="0">
                    <a:ea typeface="Cambria Math" panose="02040503050406030204" pitchFamily="18" charset="0"/>
                  </a:rPr>
                  <a:t> </a:t>
                </a:r>
                <a:r>
                  <a:rPr lang="en-US" sz="1200" dirty="0">
                    <a:ea typeface="Cambria Math" panose="02040503050406030204" pitchFamily="18" charset="0"/>
                  </a:rPr>
                  <a:t>graphs</a:t>
                </a:r>
                <a:r>
                  <a:rPr lang="en-US" sz="1200" dirty="0" smtClean="0">
                    <a:ea typeface="Cambria Math" panose="02040503050406030204" pitchFamily="18" charset="0"/>
                  </a:rPr>
                  <a:t>)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:r>
                  <a:rPr lang="en-US" b="1" dirty="0" smtClean="0"/>
                  <a:t>?</a:t>
                </a:r>
                <a:endParaRPr lang="de-DE" b="1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669" t="-7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 smtClean="0">
                <a:latin typeface="Calibri" panose="020F0502020204030204" pitchFamily="34" charset="0"/>
              </a:rPr>
              <a:t>What about </a:t>
            </a:r>
            <a:r>
              <a:rPr lang="en-US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multiple</a:t>
            </a:r>
            <a:r>
              <a:rPr lang="en-US" sz="3200" dirty="0" smtClean="0">
                <a:latin typeface="Calibri" panose="020F0502020204030204" pitchFamily="34" charset="0"/>
              </a:rPr>
              <a:t> cops and </a:t>
            </a:r>
            <a:r>
              <a:rPr lang="en-US" sz="32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multiple</a:t>
            </a:r>
            <a:r>
              <a:rPr lang="en-US" sz="3200" dirty="0" smtClean="0">
                <a:latin typeface="Calibri" panose="020F0502020204030204" pitchFamily="34" charset="0"/>
              </a:rPr>
              <a:t> robbers?</a:t>
            </a:r>
            <a:endParaRPr lang="en-US" sz="3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29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b="1" dirty="0" smtClean="0"/>
              <a:t>Are we done?</a:t>
            </a:r>
            <a:endParaRPr lang="de-DE" b="1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70C0"/>
                </a:solidFill>
              </a:rPr>
              <a:t>Multiple</a:t>
            </a:r>
            <a:r>
              <a:rPr lang="en-US" sz="3200" dirty="0"/>
              <a:t> cops and </a:t>
            </a:r>
            <a:r>
              <a:rPr lang="en-US" sz="3200" dirty="0" smtClean="0">
                <a:solidFill>
                  <a:srgbClr val="FF0000"/>
                </a:solidFill>
              </a:rPr>
              <a:t>multiple</a:t>
            </a:r>
            <a:r>
              <a:rPr lang="en-US" sz="3200" dirty="0" smtClean="0"/>
              <a:t> robbers</a:t>
            </a:r>
            <a:endParaRPr lang="de-DE" sz="3200" dirty="0"/>
          </a:p>
        </p:txBody>
      </p:sp>
      <p:sp>
        <p:nvSpPr>
          <p:cNvPr id="8" name="Ellipse 7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endCxn id="9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Ellipse 10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1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Ellipse 15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6" name="Gerader Verbinder 35"/>
          <p:cNvCxnSpPr>
            <a:stCxn id="12" idx="7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Gerader Verbinder 36"/>
          <p:cNvCxnSpPr>
            <a:stCxn id="12" idx="5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Gerader Verbinder 37"/>
          <p:cNvCxnSpPr>
            <a:endCxn id="16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Gerader Verbinder 38"/>
          <p:cNvCxnSpPr>
            <a:endCxn id="16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4" name="Textfeld 43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5" name="Rechteck 44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p:sp>
        <p:nvSpPr>
          <p:cNvPr id="46" name="Textfeld 45"/>
          <p:cNvSpPr txBox="1"/>
          <p:nvPr/>
        </p:nvSpPr>
        <p:spPr>
          <a:xfrm rot="5400000">
            <a:off x="1456700" y="3143338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7" name="Textfeld 46"/>
          <p:cNvSpPr txBox="1"/>
          <p:nvPr/>
        </p:nvSpPr>
        <p:spPr>
          <a:xfrm rot="5400000">
            <a:off x="7376904" y="3145969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8" name="Ellipse 47"/>
          <p:cNvSpPr/>
          <p:nvPr/>
        </p:nvSpPr>
        <p:spPr bwMode="auto">
          <a:xfrm>
            <a:off x="7007396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007396" y="2092543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Ellipse 50"/>
          <p:cNvSpPr/>
          <p:nvPr/>
        </p:nvSpPr>
        <p:spPr bwMode="auto">
          <a:xfrm>
            <a:off x="1131445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Ellipse 51"/>
          <p:cNvSpPr/>
          <p:nvPr/>
        </p:nvSpPr>
        <p:spPr bwMode="auto">
          <a:xfrm>
            <a:off x="1125166" y="2092542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feld 52"/>
              <p:cNvSpPr txBox="1"/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3" name="Textfeld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feld 54"/>
              <p:cNvSpPr txBox="1"/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5" name="Textfeld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feld 55"/>
              <p:cNvSpPr txBox="1"/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6" name="Textfeld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feld 28"/>
              <p:cNvSpPr txBox="1"/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29" name="Textfeld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688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70C0"/>
                </a:solidFill>
              </a:rPr>
              <a:t>Multiple</a:t>
            </a:r>
            <a:r>
              <a:rPr lang="en-US" sz="3200" dirty="0"/>
              <a:t> cops and </a:t>
            </a:r>
            <a:r>
              <a:rPr lang="en-US" sz="3200" dirty="0" smtClean="0">
                <a:solidFill>
                  <a:srgbClr val="FF0000"/>
                </a:solidFill>
              </a:rPr>
              <a:t>multiple</a:t>
            </a:r>
            <a:r>
              <a:rPr lang="en-US" sz="3200" dirty="0" smtClean="0"/>
              <a:t> robbers</a:t>
            </a:r>
            <a:endParaRPr lang="de-DE" sz="3200" dirty="0"/>
          </a:p>
        </p:txBody>
      </p:sp>
      <p:sp>
        <p:nvSpPr>
          <p:cNvPr id="8" name="Ellipse 7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endCxn id="9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Ellipse 10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1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Ellipse 15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6" name="Gerader Verbinder 35"/>
          <p:cNvCxnSpPr>
            <a:stCxn id="12" idx="7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Gerader Verbinder 36"/>
          <p:cNvCxnSpPr>
            <a:stCxn id="12" idx="5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Gerader Verbinder 37"/>
          <p:cNvCxnSpPr>
            <a:endCxn id="16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Gerader Verbinder 38"/>
          <p:cNvCxnSpPr>
            <a:endCxn id="16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4" name="Textfeld 43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5" name="Rechteck 44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p:sp>
        <p:nvSpPr>
          <p:cNvPr id="46" name="Textfeld 45"/>
          <p:cNvSpPr txBox="1"/>
          <p:nvPr/>
        </p:nvSpPr>
        <p:spPr>
          <a:xfrm rot="5400000">
            <a:off x="1456700" y="3143338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7" name="Textfeld 46"/>
          <p:cNvSpPr txBox="1"/>
          <p:nvPr/>
        </p:nvSpPr>
        <p:spPr>
          <a:xfrm rot="5400000">
            <a:off x="7376904" y="3145969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8" name="Ellipse 47"/>
          <p:cNvSpPr/>
          <p:nvPr/>
        </p:nvSpPr>
        <p:spPr bwMode="auto">
          <a:xfrm>
            <a:off x="7007396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007396" y="2092543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Ellipse 50"/>
          <p:cNvSpPr/>
          <p:nvPr/>
        </p:nvSpPr>
        <p:spPr bwMode="auto">
          <a:xfrm>
            <a:off x="1131445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Ellipse 51"/>
          <p:cNvSpPr/>
          <p:nvPr/>
        </p:nvSpPr>
        <p:spPr bwMode="auto">
          <a:xfrm>
            <a:off x="1125166" y="2092542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feld 52"/>
              <p:cNvSpPr txBox="1"/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3" name="Textfeld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feld 53"/>
              <p:cNvSpPr txBox="1"/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4" name="Textfeld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feld 54"/>
              <p:cNvSpPr txBox="1"/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5" name="Textfeld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feld 55"/>
              <p:cNvSpPr txBox="1"/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6" name="Textfeld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Inhaltsplatzhalter 3"/>
              <p:cNvSpPr>
                <a:spLocks noGrp="1"/>
              </p:cNvSpPr>
              <p:nvPr>
                <p:ph idx="1"/>
              </p:nvPr>
            </p:nvSpPr>
            <p:spPr>
              <a:xfrm>
                <a:off x="468313" y="986400"/>
                <a:ext cx="8207375" cy="5187388"/>
              </a:xfrm>
            </p:spPr>
            <p:txBody>
              <a:bodyPr/>
              <a:lstStyle/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pPr marL="0" indent="0" algn="ctr">
                  <a:buNone/>
                </a:pPr>
                <a:r>
                  <a:rPr lang="en-US" b="1" dirty="0"/>
                  <a:t>Problem: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𝒄</m:t>
                    </m:r>
                    <m:d>
                      <m:d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</m:d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de-DE" b="1" dirty="0">
                    <a:solidFill>
                      <a:srgbClr val="0070C0"/>
                    </a:solidFill>
                  </a:rPr>
                  <a:t> </a:t>
                </a:r>
                <a:r>
                  <a:rPr lang="de-DE" b="1" dirty="0">
                    <a:solidFill>
                      <a:schemeClr val="tx1"/>
                    </a:solidFill>
                  </a:rPr>
                  <a:t>?</a:t>
                </a:r>
              </a:p>
            </p:txBody>
          </p:sp>
        </mc:Choice>
        <mc:Fallback xmlns="">
          <p:sp>
            <p:nvSpPr>
              <p:cNvPr id="30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8313" y="986400"/>
                <a:ext cx="8207375" cy="5187388"/>
              </a:xfrm>
              <a:blipFill rotWithShape="0">
                <a:blip r:embed="rId8"/>
                <a:stretch>
                  <a:fillRect b="-141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fik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23477" y="4102223"/>
            <a:ext cx="3791478" cy="161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4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70C0"/>
                </a:solidFill>
              </a:rPr>
              <a:t>Multiple</a:t>
            </a:r>
            <a:r>
              <a:rPr lang="en-US" sz="3200" dirty="0"/>
              <a:t> cops and </a:t>
            </a:r>
            <a:r>
              <a:rPr lang="en-US" sz="3200" dirty="0" smtClean="0">
                <a:solidFill>
                  <a:srgbClr val="FF0000"/>
                </a:solidFill>
              </a:rPr>
              <a:t>multiple</a:t>
            </a:r>
            <a:r>
              <a:rPr lang="en-US" sz="3200" dirty="0" smtClean="0"/>
              <a:t> robbers</a:t>
            </a:r>
            <a:endParaRPr lang="de-DE" sz="3200" dirty="0"/>
          </a:p>
        </p:txBody>
      </p:sp>
      <p:sp>
        <p:nvSpPr>
          <p:cNvPr id="8" name="Ellipse 7"/>
          <p:cNvSpPr/>
          <p:nvPr/>
        </p:nvSpPr>
        <p:spPr bwMode="auto">
          <a:xfrm>
            <a:off x="3430306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Ellipse 8"/>
          <p:cNvSpPr/>
          <p:nvPr/>
        </p:nvSpPr>
        <p:spPr bwMode="auto">
          <a:xfrm>
            <a:off x="4341530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cxnSp>
        <p:nvCxnSpPr>
          <p:cNvPr id="10" name="Gerader Verbinder 9"/>
          <p:cNvCxnSpPr>
            <a:endCxn id="9" idx="2"/>
          </p:cNvCxnSpPr>
          <p:nvPr/>
        </p:nvCxnSpPr>
        <p:spPr bwMode="auto">
          <a:xfrm flipV="1">
            <a:off x="3836894" y="3376800"/>
            <a:ext cx="504636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Ellipse 10"/>
          <p:cNvSpPr/>
          <p:nvPr/>
        </p:nvSpPr>
        <p:spPr bwMode="auto">
          <a:xfrm>
            <a:off x="5252754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12" name="Ellipse 11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13" name="Gerader Verbinder 12"/>
          <p:cNvCxnSpPr>
            <a:stCxn id="9" idx="6"/>
            <a:endCxn id="11" idx="2"/>
          </p:cNvCxnSpPr>
          <p:nvPr/>
        </p:nvCxnSpPr>
        <p:spPr bwMode="auto">
          <a:xfrm>
            <a:off x="4748118" y="3376800"/>
            <a:ext cx="50463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Ellipse 15"/>
          <p:cNvSpPr/>
          <p:nvPr/>
        </p:nvSpPr>
        <p:spPr bwMode="auto">
          <a:xfrm>
            <a:off x="2519082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6" name="Gerader Verbinder 35"/>
          <p:cNvCxnSpPr>
            <a:stCxn id="12" idx="7"/>
          </p:cNvCxnSpPr>
          <p:nvPr/>
        </p:nvCxnSpPr>
        <p:spPr bwMode="auto">
          <a:xfrm flipV="1">
            <a:off x="6511023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Gerader Verbinder 36"/>
          <p:cNvCxnSpPr>
            <a:stCxn id="12" idx="5"/>
          </p:cNvCxnSpPr>
          <p:nvPr/>
        </p:nvCxnSpPr>
        <p:spPr bwMode="auto">
          <a:xfrm>
            <a:off x="6511023" y="3520551"/>
            <a:ext cx="564179" cy="5816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Gerader Verbinder 37"/>
          <p:cNvCxnSpPr>
            <a:endCxn id="16" idx="1"/>
          </p:cNvCxnSpPr>
          <p:nvPr/>
        </p:nvCxnSpPr>
        <p:spPr bwMode="auto">
          <a:xfrm>
            <a:off x="2014446" y="2654936"/>
            <a:ext cx="564179" cy="57811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Gerader Verbinder 38"/>
          <p:cNvCxnSpPr>
            <a:endCxn id="16" idx="3"/>
          </p:cNvCxnSpPr>
          <p:nvPr/>
        </p:nvCxnSpPr>
        <p:spPr bwMode="auto">
          <a:xfrm flipV="1">
            <a:off x="1954903" y="3520551"/>
            <a:ext cx="623722" cy="4444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4" name="Textfeld 43"/>
          <p:cNvSpPr txBox="1"/>
          <p:nvPr/>
        </p:nvSpPr>
        <p:spPr>
          <a:xfrm>
            <a:off x="2936783" y="3045105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5" name="Rechteck 44"/>
          <p:cNvSpPr/>
          <p:nvPr/>
        </p:nvSpPr>
        <p:spPr>
          <a:xfrm>
            <a:off x="5671535" y="304844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…</a:t>
            </a:r>
            <a:endParaRPr lang="de-DE" dirty="0"/>
          </a:p>
        </p:txBody>
      </p:sp>
      <p:sp>
        <p:nvSpPr>
          <p:cNvPr id="46" name="Textfeld 45"/>
          <p:cNvSpPr txBox="1"/>
          <p:nvPr/>
        </p:nvSpPr>
        <p:spPr>
          <a:xfrm rot="5400000">
            <a:off x="1456700" y="3143338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7" name="Textfeld 46"/>
          <p:cNvSpPr txBox="1"/>
          <p:nvPr/>
        </p:nvSpPr>
        <p:spPr>
          <a:xfrm rot="5400000">
            <a:off x="7376904" y="3145969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8" name="Ellipse 47"/>
          <p:cNvSpPr/>
          <p:nvPr/>
        </p:nvSpPr>
        <p:spPr bwMode="auto">
          <a:xfrm>
            <a:off x="7007396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7007396" y="2092543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Ellipse 50"/>
          <p:cNvSpPr/>
          <p:nvPr/>
        </p:nvSpPr>
        <p:spPr bwMode="auto">
          <a:xfrm>
            <a:off x="1131445" y="3792076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Ellipse 51"/>
          <p:cNvSpPr/>
          <p:nvPr/>
        </p:nvSpPr>
        <p:spPr bwMode="auto">
          <a:xfrm>
            <a:off x="1125166" y="2092542"/>
            <a:ext cx="953510" cy="95351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feld 52"/>
              <p:cNvSpPr txBox="1"/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3" name="Textfeld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3253" y="4102223"/>
                <a:ext cx="1129155" cy="33855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feld 53"/>
              <p:cNvSpPr txBox="1"/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4" name="Textfeld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809" y="2382868"/>
                <a:ext cx="1129155" cy="33855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feld 54"/>
              <p:cNvSpPr txBox="1"/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5" name="Textfeld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2382868"/>
                <a:ext cx="1129155" cy="33855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feld 55"/>
              <p:cNvSpPr txBox="1"/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</m:t>
                      </m:r>
                      <m:d>
                        <m:dPr>
                          <m:ctrlP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𝐺</m:t>
                          </m:r>
                          <m:r>
                            <a:rPr lang="en-US" sz="16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e>
                      </m:d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sz="16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𝑘</m:t>
                      </m:r>
                    </m:oMath>
                  </m:oMathPara>
                </a14:m>
                <a:endParaRPr lang="de-DE" sz="1600" dirty="0"/>
              </a:p>
            </p:txBody>
          </p:sp>
        </mc:Choice>
        <mc:Fallback xmlns="">
          <p:sp>
            <p:nvSpPr>
              <p:cNvPr id="56" name="Textfeld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3477" y="4117890"/>
                <a:ext cx="1129155" cy="33855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Inhaltsplatzhalter 3"/>
              <p:cNvSpPr>
                <a:spLocks noGrp="1"/>
              </p:cNvSpPr>
              <p:nvPr>
                <p:ph idx="1"/>
              </p:nvPr>
            </p:nvSpPr>
            <p:spPr>
              <a:xfrm>
                <a:off x="468313" y="986400"/>
                <a:ext cx="8207375" cy="5187388"/>
              </a:xfrm>
            </p:spPr>
            <p:txBody>
              <a:bodyPr/>
              <a:lstStyle/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pPr marL="0" indent="0" algn="ctr">
                  <a:buNone/>
                </a:pPr>
                <a:r>
                  <a:rPr lang="en-US" b="1" dirty="0"/>
                  <a:t>Problem: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𝒄</m:t>
                    </m:r>
                    <m:d>
                      <m:dPr>
                        <m:ctrlP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𝑮</m:t>
                        </m:r>
                      </m:e>
                    </m:d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𝒌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1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de-DE" b="1" dirty="0">
                    <a:solidFill>
                      <a:srgbClr val="0070C0"/>
                    </a:solidFill>
                  </a:rPr>
                  <a:t> </a:t>
                </a:r>
                <a:r>
                  <a:rPr lang="de-DE" b="1" dirty="0" smtClean="0">
                    <a:solidFill>
                      <a:schemeClr val="tx1"/>
                    </a:solidFill>
                  </a:rPr>
                  <a:t>?</a:t>
                </a:r>
                <a:endParaRPr lang="de-DE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0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8313" y="986400"/>
                <a:ext cx="8207375" cy="5187388"/>
              </a:xfrm>
              <a:blipFill rotWithShape="0">
                <a:blip r:embed="rId8"/>
                <a:stretch>
                  <a:fillRect b="-141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Ellipse 28"/>
          <p:cNvSpPr/>
          <p:nvPr/>
        </p:nvSpPr>
        <p:spPr bwMode="auto">
          <a:xfrm>
            <a:off x="6163978" y="3173506"/>
            <a:ext cx="406588" cy="40658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</a:t>
            </a:r>
            <a:endParaRPr lang="de-DE" sz="2800" b="1" dirty="0">
              <a:solidFill>
                <a:srgbClr val="0070C0"/>
              </a:solidFill>
            </a:endParaRPr>
          </a:p>
        </p:txBody>
      </p:sp>
      <p:sp>
        <p:nvSpPr>
          <p:cNvPr id="31" name="Textfeld 30"/>
          <p:cNvSpPr txBox="1"/>
          <p:nvPr/>
        </p:nvSpPr>
        <p:spPr>
          <a:xfrm>
            <a:off x="3998395" y="4130825"/>
            <a:ext cx="22942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Prevents robbers</a:t>
            </a:r>
            <a:br>
              <a:rPr lang="en-US" sz="2000" b="1" dirty="0" smtClean="0"/>
            </a:br>
            <a:r>
              <a:rPr lang="en-US" sz="2000" b="1" dirty="0" smtClean="0"/>
              <a:t>from crossing </a:t>
            </a:r>
            <a:r>
              <a:rPr lang="en-US" sz="2000" b="1" dirty="0" smtClean="0">
                <a:sym typeface="Wingdings" panose="05000000000000000000" pitchFamily="2" charset="2"/>
              </a:rPr>
              <a:t></a:t>
            </a:r>
          </a:p>
        </p:txBody>
      </p:sp>
      <p:cxnSp>
        <p:nvCxnSpPr>
          <p:cNvPr id="32" name="Gerade Verbindung mit Pfeil 31"/>
          <p:cNvCxnSpPr/>
          <p:nvPr/>
        </p:nvCxnSpPr>
        <p:spPr bwMode="auto">
          <a:xfrm flipV="1">
            <a:off x="5792792" y="3631424"/>
            <a:ext cx="385056" cy="46349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51153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el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3200" dirty="0" smtClean="0"/>
                  <a:t>How to deal with cop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3200" dirty="0" smtClean="0"/>
                  <a:t>?</a:t>
                </a:r>
                <a:endParaRPr lang="de-DE" sz="3200" dirty="0"/>
              </a:p>
            </p:txBody>
          </p:sp>
        </mc:Choice>
        <mc:Fallback xmlns="">
          <p:sp>
            <p:nvSpPr>
              <p:cNvPr id="3" name="Titel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3"/>
                <a:stretch>
                  <a:fillRect l="-1852" t="-25000" b="-512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nhaltsplatzhalter 3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5187388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r>
                  <a:rPr lang="en-US" kern="0" dirty="0" smtClean="0"/>
                  <a:t>Multiple paths do not help much:</a:t>
                </a:r>
              </a:p>
              <a:p>
                <a:pPr lvl="1"/>
                <a:r>
                  <a:rPr lang="en-US" sz="1800" kern="0" dirty="0" smtClean="0"/>
                  <a:t>Cop </a:t>
                </a:r>
                <a14:m>
                  <m:oMath xmlns:m="http://schemas.openxmlformats.org/officeDocument/2006/math">
                    <m:r>
                      <a:rPr lang="en-US" sz="1800" b="0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1800" b="0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1800" kern="0" dirty="0">
                    <a:solidFill>
                      <a:srgbClr val="0070C0"/>
                    </a:solidFill>
                  </a:rPr>
                  <a:t> </a:t>
                </a:r>
                <a:r>
                  <a:rPr lang="de-DE" sz="1800" kern="0" dirty="0" smtClean="0"/>
                  <a:t>„</a:t>
                </a:r>
                <a:r>
                  <a:rPr lang="de-DE" sz="1800" kern="0" dirty="0" err="1" smtClean="0"/>
                  <a:t>emulates</a:t>
                </a:r>
                <a:r>
                  <a:rPr lang="de-DE" sz="1800" kern="0" dirty="0" smtClean="0"/>
                  <a:t>“  </a:t>
                </a:r>
                <a:r>
                  <a:rPr lang="de-DE" sz="1800" kern="0" dirty="0" err="1" smtClean="0">
                    <a:solidFill>
                      <a:srgbClr val="FF0000"/>
                    </a:solidFill>
                  </a:rPr>
                  <a:t>robbers</a:t>
                </a:r>
                <a:endParaRPr lang="de-DE" sz="1800" kern="0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z="1800" kern="0" dirty="0" smtClean="0"/>
                  <a:t>Catches fraction each crossing</a:t>
                </a:r>
              </a:p>
              <a:p>
                <a:endParaRPr lang="en-US" kern="0" dirty="0" smtClean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3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4"/>
                <a:stretch>
                  <a:fillRect l="-817" t="-823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Gerader Verbinder 3"/>
          <p:cNvCxnSpPr/>
          <p:nvPr/>
        </p:nvCxnSpPr>
        <p:spPr bwMode="auto">
          <a:xfrm>
            <a:off x="5349551" y="142447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Gerader Verbinder 6"/>
          <p:cNvCxnSpPr/>
          <p:nvPr/>
        </p:nvCxnSpPr>
        <p:spPr bwMode="auto">
          <a:xfrm>
            <a:off x="5349551" y="157687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Gerader Verbinder 7"/>
          <p:cNvCxnSpPr/>
          <p:nvPr/>
        </p:nvCxnSpPr>
        <p:spPr bwMode="auto">
          <a:xfrm>
            <a:off x="5349551" y="173238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Gerader Verbinder 8"/>
          <p:cNvCxnSpPr/>
          <p:nvPr/>
        </p:nvCxnSpPr>
        <p:spPr bwMode="auto">
          <a:xfrm>
            <a:off x="5349551" y="1918996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Rechteck 9"/>
          <p:cNvSpPr/>
          <p:nvPr/>
        </p:nvSpPr>
        <p:spPr>
          <a:xfrm>
            <a:off x="6369508" y="1578494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pic>
        <p:nvPicPr>
          <p:cNvPr id="11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4826">
            <a:off x="6623227" y="1583817"/>
            <a:ext cx="202608" cy="29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4899132" y="1087409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Ellipse 13"/>
          <p:cNvSpPr/>
          <p:nvPr/>
        </p:nvSpPr>
        <p:spPr bwMode="auto">
          <a:xfrm>
            <a:off x="4899132" y="2001023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Textfeld 14"/>
          <p:cNvSpPr txBox="1"/>
          <p:nvPr/>
        </p:nvSpPr>
        <p:spPr>
          <a:xfrm rot="5400000">
            <a:off x="4819702" y="1526389"/>
            <a:ext cx="4932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…</a:t>
            </a:r>
            <a:endParaRPr lang="de-DE" sz="1100" dirty="0"/>
          </a:p>
        </p:txBody>
      </p:sp>
      <p:sp>
        <p:nvSpPr>
          <p:cNvPr id="16" name="Ellipse 15"/>
          <p:cNvSpPr/>
          <p:nvPr/>
        </p:nvSpPr>
        <p:spPr bwMode="auto">
          <a:xfrm>
            <a:off x="8099511" y="1087409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Ellipse 16"/>
          <p:cNvSpPr/>
          <p:nvPr/>
        </p:nvSpPr>
        <p:spPr bwMode="auto">
          <a:xfrm>
            <a:off x="8099511" y="2001023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Textfeld 17"/>
          <p:cNvSpPr txBox="1"/>
          <p:nvPr/>
        </p:nvSpPr>
        <p:spPr>
          <a:xfrm rot="5400000">
            <a:off x="8020081" y="1526389"/>
            <a:ext cx="4932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…</a:t>
            </a:r>
            <a:endParaRPr lang="de-DE" sz="1100" dirty="0"/>
          </a:p>
        </p:txBody>
      </p:sp>
    </p:spTree>
    <p:extLst>
      <p:ext uri="{BB962C8B-B14F-4D97-AF65-F5344CB8AC3E}">
        <p14:creationId xmlns:p14="http://schemas.microsoft.com/office/powerpoint/2010/main" val="387750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el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3200" dirty="0" smtClean="0"/>
                  <a:t>How to deal with cop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3200" dirty="0" smtClean="0"/>
                  <a:t>?</a:t>
                </a:r>
                <a:endParaRPr lang="de-DE" sz="3200" dirty="0"/>
              </a:p>
            </p:txBody>
          </p:sp>
        </mc:Choice>
        <mc:Fallback xmlns="">
          <p:sp>
            <p:nvSpPr>
              <p:cNvPr id="3" name="Titel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3"/>
                <a:stretch>
                  <a:fillRect l="-1852" t="-25000" b="-512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nhaltsplatzhalter 3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5187388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r>
                  <a:rPr lang="en-US" kern="0" dirty="0" smtClean="0"/>
                  <a:t>Multiple paths do not help much:</a:t>
                </a:r>
              </a:p>
              <a:p>
                <a:pPr lvl="1"/>
                <a:r>
                  <a:rPr lang="en-US" sz="1800" kern="0" dirty="0" smtClean="0"/>
                  <a:t>Cop </a:t>
                </a:r>
                <a14:m>
                  <m:oMath xmlns:m="http://schemas.openxmlformats.org/officeDocument/2006/math"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1800" kern="0" dirty="0">
                    <a:solidFill>
                      <a:srgbClr val="0070C0"/>
                    </a:solidFill>
                  </a:rPr>
                  <a:t> </a:t>
                </a:r>
                <a:r>
                  <a:rPr lang="de-DE" sz="1800" kern="0" dirty="0" smtClean="0"/>
                  <a:t>„</a:t>
                </a:r>
                <a:r>
                  <a:rPr lang="de-DE" sz="1800" kern="0" dirty="0" err="1" smtClean="0"/>
                  <a:t>emulates</a:t>
                </a:r>
                <a:r>
                  <a:rPr lang="de-DE" sz="1800" kern="0" dirty="0" smtClean="0"/>
                  <a:t>“  </a:t>
                </a:r>
                <a:r>
                  <a:rPr lang="de-DE" sz="1800" kern="0" dirty="0" err="1" smtClean="0">
                    <a:solidFill>
                      <a:srgbClr val="FF0000"/>
                    </a:solidFill>
                  </a:rPr>
                  <a:t>robbers</a:t>
                </a:r>
                <a:endParaRPr lang="de-DE" sz="1800" kern="0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z="1800" kern="0" dirty="0" smtClean="0"/>
                  <a:t>Catches fraction each crossing</a:t>
                </a:r>
              </a:p>
              <a:p>
                <a:endParaRPr lang="en-US" kern="0" dirty="0" smtClean="0"/>
              </a:p>
              <a:p>
                <a:r>
                  <a:rPr lang="en-US" kern="0" dirty="0" smtClean="0"/>
                  <a:t>Better idea:</a:t>
                </a:r>
              </a:p>
              <a:p>
                <a:pPr lvl="1"/>
                <a:r>
                  <a:rPr lang="en-US" sz="1800" kern="0" dirty="0" smtClean="0"/>
                  <a:t>Use a ring</a:t>
                </a:r>
                <a:endParaRPr lang="en-US" sz="1800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3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4"/>
                <a:stretch>
                  <a:fillRect l="-817" t="-823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Ellipse 1"/>
          <p:cNvSpPr/>
          <p:nvPr/>
        </p:nvSpPr>
        <p:spPr bwMode="auto">
          <a:xfrm>
            <a:off x="3143250" y="322580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6" name="Gerader Verbinder 5"/>
          <p:cNvCxnSpPr/>
          <p:nvPr/>
        </p:nvCxnSpPr>
        <p:spPr bwMode="auto">
          <a:xfrm>
            <a:off x="5349551" y="142447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Gerader Verbinder 6"/>
          <p:cNvCxnSpPr/>
          <p:nvPr/>
        </p:nvCxnSpPr>
        <p:spPr bwMode="auto">
          <a:xfrm>
            <a:off x="5349551" y="157687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Gerader Verbinder 7"/>
          <p:cNvCxnSpPr/>
          <p:nvPr/>
        </p:nvCxnSpPr>
        <p:spPr bwMode="auto">
          <a:xfrm>
            <a:off x="5349551" y="1732383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Gerader Verbinder 8"/>
          <p:cNvCxnSpPr/>
          <p:nvPr/>
        </p:nvCxnSpPr>
        <p:spPr bwMode="auto">
          <a:xfrm>
            <a:off x="5349551" y="1918996"/>
            <a:ext cx="2618792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Rechteck 9"/>
          <p:cNvSpPr/>
          <p:nvPr/>
        </p:nvSpPr>
        <p:spPr>
          <a:xfrm>
            <a:off x="6369508" y="1578494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pic>
        <p:nvPicPr>
          <p:cNvPr id="11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4826">
            <a:off x="6623227" y="1583817"/>
            <a:ext cx="202608" cy="297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Ellipse 11"/>
          <p:cNvSpPr/>
          <p:nvPr/>
        </p:nvSpPr>
        <p:spPr bwMode="auto">
          <a:xfrm>
            <a:off x="4899132" y="1087409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Ellipse 12"/>
          <p:cNvSpPr/>
          <p:nvPr/>
        </p:nvSpPr>
        <p:spPr bwMode="auto">
          <a:xfrm>
            <a:off x="4899132" y="2001023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Textfeld 13"/>
          <p:cNvSpPr txBox="1"/>
          <p:nvPr/>
        </p:nvSpPr>
        <p:spPr>
          <a:xfrm rot="5400000">
            <a:off x="4819702" y="1526389"/>
            <a:ext cx="4932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…</a:t>
            </a:r>
            <a:endParaRPr lang="de-DE" sz="1100" dirty="0"/>
          </a:p>
        </p:txBody>
      </p:sp>
      <p:sp>
        <p:nvSpPr>
          <p:cNvPr id="15" name="Ellipse 14"/>
          <p:cNvSpPr/>
          <p:nvPr/>
        </p:nvSpPr>
        <p:spPr bwMode="auto">
          <a:xfrm>
            <a:off x="8099511" y="1087409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8099511" y="2001023"/>
            <a:ext cx="271750" cy="2717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Textfeld 16"/>
          <p:cNvSpPr txBox="1"/>
          <p:nvPr/>
        </p:nvSpPr>
        <p:spPr>
          <a:xfrm rot="5400000">
            <a:off x="8020081" y="1526389"/>
            <a:ext cx="4932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…</a:t>
            </a:r>
            <a:endParaRPr lang="de-DE" sz="1100" dirty="0"/>
          </a:p>
        </p:txBody>
      </p:sp>
    </p:spTree>
    <p:extLst>
      <p:ext uri="{BB962C8B-B14F-4D97-AF65-F5344CB8AC3E}">
        <p14:creationId xmlns:p14="http://schemas.microsoft.com/office/powerpoint/2010/main" val="278577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el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3200" dirty="0" smtClean="0"/>
                  <a:t>How to deal with cop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3200" dirty="0" smtClean="0"/>
                  <a:t>?</a:t>
                </a:r>
                <a:endParaRPr lang="de-DE" sz="3200" dirty="0"/>
              </a:p>
            </p:txBody>
          </p:sp>
        </mc:Choice>
        <mc:Fallback xmlns="">
          <p:sp>
            <p:nvSpPr>
              <p:cNvPr id="3" name="Titel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3"/>
                <a:stretch>
                  <a:fillRect l="-1852" t="-25000" b="-512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nhaltsplatzhalter 3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5187388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r>
                  <a:rPr lang="en-US" kern="0" dirty="0" smtClean="0"/>
                  <a:t>Multiple paths do not help much:</a:t>
                </a:r>
              </a:p>
              <a:p>
                <a:pPr lvl="1"/>
                <a:r>
                  <a:rPr lang="en-US" sz="1800" kern="0" dirty="0" smtClean="0"/>
                  <a:t>Cop </a:t>
                </a:r>
                <a14:m>
                  <m:oMath xmlns:m="http://schemas.openxmlformats.org/officeDocument/2006/math"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1800" kern="0" dirty="0">
                    <a:solidFill>
                      <a:srgbClr val="0070C0"/>
                    </a:solidFill>
                  </a:rPr>
                  <a:t> </a:t>
                </a:r>
                <a:r>
                  <a:rPr lang="de-DE" sz="1800" kern="0" dirty="0" smtClean="0"/>
                  <a:t>„</a:t>
                </a:r>
                <a:r>
                  <a:rPr lang="de-DE" sz="1800" kern="0" dirty="0" err="1" smtClean="0"/>
                  <a:t>emulates</a:t>
                </a:r>
                <a:r>
                  <a:rPr lang="de-DE" sz="1800" kern="0" dirty="0" smtClean="0"/>
                  <a:t>“  </a:t>
                </a:r>
                <a:r>
                  <a:rPr lang="de-DE" sz="1800" kern="0" dirty="0" err="1" smtClean="0">
                    <a:solidFill>
                      <a:srgbClr val="FF0000"/>
                    </a:solidFill>
                  </a:rPr>
                  <a:t>robbers</a:t>
                </a:r>
                <a:endParaRPr lang="de-DE" sz="1800" kern="0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z="1800" kern="0" dirty="0" smtClean="0"/>
                  <a:t>Catches fraction each crossing</a:t>
                </a:r>
              </a:p>
              <a:p>
                <a:endParaRPr lang="en-US" kern="0" dirty="0" smtClean="0"/>
              </a:p>
              <a:p>
                <a:r>
                  <a:rPr lang="en-US" kern="0" dirty="0" smtClean="0"/>
                  <a:t>Better idea:</a:t>
                </a:r>
              </a:p>
              <a:p>
                <a:pPr lvl="1"/>
                <a:r>
                  <a:rPr lang="en-US" sz="1800" kern="0" dirty="0" smtClean="0"/>
                  <a:t>Use a ring</a:t>
                </a:r>
                <a:endParaRPr lang="en-US" sz="1800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3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4"/>
                <a:stretch>
                  <a:fillRect l="-817" t="-823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Ellipse 1"/>
          <p:cNvSpPr/>
          <p:nvPr/>
        </p:nvSpPr>
        <p:spPr bwMode="auto">
          <a:xfrm>
            <a:off x="3143250" y="322580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340040" y="3178572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cxnSp>
        <p:nvCxnSpPr>
          <p:cNvPr id="7" name="Gerade Verbindung mit Pfeil 6"/>
          <p:cNvCxnSpPr/>
          <p:nvPr/>
        </p:nvCxnSpPr>
        <p:spPr bwMode="auto">
          <a:xfrm flipH="1">
            <a:off x="3965478" y="3344526"/>
            <a:ext cx="300042" cy="7703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11" name="Gerade Verbindung mit Pfeil 10"/>
          <p:cNvCxnSpPr/>
          <p:nvPr/>
        </p:nvCxnSpPr>
        <p:spPr bwMode="auto">
          <a:xfrm>
            <a:off x="4730750" y="3338392"/>
            <a:ext cx="314510" cy="8124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12" name="Gerader Verbinder 11"/>
          <p:cNvCxnSpPr/>
          <p:nvPr/>
        </p:nvCxnSpPr>
        <p:spPr bwMode="auto">
          <a:xfrm flipH="1" flipV="1">
            <a:off x="4260850" y="291465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/>
          <p:nvPr/>
        </p:nvCxnSpPr>
        <p:spPr bwMode="auto">
          <a:xfrm flipH="1" flipV="1">
            <a:off x="4499771" y="287506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/>
          <p:nvPr/>
        </p:nvCxnSpPr>
        <p:spPr bwMode="auto">
          <a:xfrm flipH="1" flipV="1">
            <a:off x="4738692" y="291633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Ellipse 12"/>
          <p:cNvSpPr/>
          <p:nvPr/>
        </p:nvSpPr>
        <p:spPr bwMode="auto">
          <a:xfrm>
            <a:off x="417512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4411570" y="272836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463867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56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el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3200" dirty="0" smtClean="0"/>
                  <a:t>How to deal with cop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3200" dirty="0" smtClean="0"/>
                  <a:t>?</a:t>
                </a:r>
                <a:endParaRPr lang="de-DE" sz="3200" dirty="0"/>
              </a:p>
            </p:txBody>
          </p:sp>
        </mc:Choice>
        <mc:Fallback xmlns="">
          <p:sp>
            <p:nvSpPr>
              <p:cNvPr id="3" name="Titel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3"/>
                <a:stretch>
                  <a:fillRect l="-1852" t="-25000" b="-512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nhaltsplatzhalter 3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5187388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r>
                  <a:rPr lang="en-US" kern="0" dirty="0" smtClean="0"/>
                  <a:t>Multiple paths do not help much:</a:t>
                </a:r>
              </a:p>
              <a:p>
                <a:pPr lvl="1"/>
                <a:r>
                  <a:rPr lang="en-US" sz="1800" kern="0" dirty="0" smtClean="0"/>
                  <a:t>Cop </a:t>
                </a:r>
                <a14:m>
                  <m:oMath xmlns:m="http://schemas.openxmlformats.org/officeDocument/2006/math"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1800" kern="0" dirty="0">
                    <a:solidFill>
                      <a:srgbClr val="0070C0"/>
                    </a:solidFill>
                  </a:rPr>
                  <a:t> </a:t>
                </a:r>
                <a:r>
                  <a:rPr lang="de-DE" sz="1800" kern="0" dirty="0" smtClean="0"/>
                  <a:t>„</a:t>
                </a:r>
                <a:r>
                  <a:rPr lang="de-DE" sz="1800" kern="0" dirty="0" err="1" smtClean="0"/>
                  <a:t>emulates</a:t>
                </a:r>
                <a:r>
                  <a:rPr lang="de-DE" sz="1800" kern="0" dirty="0" smtClean="0"/>
                  <a:t>“  </a:t>
                </a:r>
                <a:r>
                  <a:rPr lang="de-DE" sz="1800" kern="0" dirty="0" err="1" smtClean="0">
                    <a:solidFill>
                      <a:srgbClr val="FF0000"/>
                    </a:solidFill>
                  </a:rPr>
                  <a:t>robbers</a:t>
                </a:r>
                <a:endParaRPr lang="de-DE" sz="1800" kern="0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z="1800" kern="0" dirty="0" smtClean="0"/>
                  <a:t>Catches fraction each crossing</a:t>
                </a:r>
              </a:p>
              <a:p>
                <a:endParaRPr lang="en-US" kern="0" dirty="0" smtClean="0"/>
              </a:p>
              <a:p>
                <a:r>
                  <a:rPr lang="en-US" kern="0" dirty="0" smtClean="0"/>
                  <a:t>Better idea:</a:t>
                </a:r>
              </a:p>
              <a:p>
                <a:pPr lvl="1"/>
                <a:r>
                  <a:rPr lang="en-US" sz="1800" kern="0" dirty="0" smtClean="0"/>
                  <a:t>Use a ring</a:t>
                </a:r>
                <a:endParaRPr lang="en-US" sz="1800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3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4"/>
                <a:stretch>
                  <a:fillRect l="-817" t="-823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Ellipse 1"/>
          <p:cNvSpPr/>
          <p:nvPr/>
        </p:nvSpPr>
        <p:spPr bwMode="auto">
          <a:xfrm>
            <a:off x="3143250" y="322580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109945" y="3221335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cxnSp>
        <p:nvCxnSpPr>
          <p:cNvPr id="11" name="Gerade Verbindung mit Pfeil 10"/>
          <p:cNvCxnSpPr/>
          <p:nvPr/>
        </p:nvCxnSpPr>
        <p:spPr bwMode="auto">
          <a:xfrm>
            <a:off x="4730750" y="3338392"/>
            <a:ext cx="314510" cy="8124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12" name="Gerader Verbinder 11"/>
          <p:cNvCxnSpPr/>
          <p:nvPr/>
        </p:nvCxnSpPr>
        <p:spPr bwMode="auto">
          <a:xfrm flipH="1" flipV="1">
            <a:off x="4260850" y="291465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/>
          <p:nvPr/>
        </p:nvCxnSpPr>
        <p:spPr bwMode="auto">
          <a:xfrm flipH="1" flipV="1">
            <a:off x="4499771" y="287506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/>
          <p:nvPr/>
        </p:nvCxnSpPr>
        <p:spPr bwMode="auto">
          <a:xfrm flipH="1" flipV="1">
            <a:off x="4738692" y="291633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Ellipse 12"/>
          <p:cNvSpPr/>
          <p:nvPr/>
        </p:nvSpPr>
        <p:spPr bwMode="auto">
          <a:xfrm>
            <a:off x="417512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4411570" y="272836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463867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7" name="Gerade Verbindung mit Pfeil 16"/>
          <p:cNvCxnSpPr/>
          <p:nvPr/>
        </p:nvCxnSpPr>
        <p:spPr bwMode="auto">
          <a:xfrm>
            <a:off x="4495615" y="3372483"/>
            <a:ext cx="314510" cy="8124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77155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itel 2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sz="3200" dirty="0" smtClean="0"/>
                  <a:t>How to deal with cop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3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3200" dirty="0" smtClean="0"/>
                  <a:t>?</a:t>
                </a:r>
                <a:endParaRPr lang="de-DE" sz="3200" dirty="0"/>
              </a:p>
            </p:txBody>
          </p:sp>
        </mc:Choice>
        <mc:Fallback xmlns="">
          <p:sp>
            <p:nvSpPr>
              <p:cNvPr id="3" name="Titel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3"/>
                <a:stretch>
                  <a:fillRect l="-1852" t="-25000" b="-51250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Inhaltsplatzhalter 3"/>
          <p:cNvSpPr>
            <a:spLocks noGrp="1"/>
          </p:cNvSpPr>
          <p:nvPr>
            <p:ph idx="1"/>
          </p:nvPr>
        </p:nvSpPr>
        <p:spPr>
          <a:xfrm>
            <a:off x="468313" y="986400"/>
            <a:ext cx="8207375" cy="5187388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r>
                  <a:rPr lang="en-US" kern="0" dirty="0" smtClean="0"/>
                  <a:t>Multiple paths do not help much:</a:t>
                </a:r>
              </a:p>
              <a:p>
                <a:pPr lvl="1"/>
                <a:r>
                  <a:rPr lang="en-US" sz="1800" kern="0" dirty="0" smtClean="0"/>
                  <a:t>Cop </a:t>
                </a:r>
                <a14:m>
                  <m:oMath xmlns:m="http://schemas.openxmlformats.org/officeDocument/2006/math"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sz="1800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de-DE" sz="1800" kern="0" dirty="0">
                    <a:solidFill>
                      <a:srgbClr val="0070C0"/>
                    </a:solidFill>
                  </a:rPr>
                  <a:t> </a:t>
                </a:r>
                <a:r>
                  <a:rPr lang="de-DE" sz="1800" kern="0" dirty="0" smtClean="0"/>
                  <a:t>„</a:t>
                </a:r>
                <a:r>
                  <a:rPr lang="de-DE" sz="1800" kern="0" dirty="0" err="1" smtClean="0"/>
                  <a:t>emulates</a:t>
                </a:r>
                <a:r>
                  <a:rPr lang="de-DE" sz="1800" kern="0" dirty="0" smtClean="0"/>
                  <a:t>“  </a:t>
                </a:r>
                <a:r>
                  <a:rPr lang="de-DE" sz="1800" kern="0" dirty="0" err="1" smtClean="0">
                    <a:solidFill>
                      <a:srgbClr val="FF0000"/>
                    </a:solidFill>
                  </a:rPr>
                  <a:t>robbers</a:t>
                </a:r>
                <a:endParaRPr lang="de-DE" sz="1800" kern="0" dirty="0" smtClean="0">
                  <a:solidFill>
                    <a:srgbClr val="FF0000"/>
                  </a:solidFill>
                </a:endParaRPr>
              </a:p>
              <a:p>
                <a:pPr lvl="1"/>
                <a:r>
                  <a:rPr lang="en-US" sz="1800" kern="0" dirty="0" smtClean="0"/>
                  <a:t>Catches fraction each crossing</a:t>
                </a:r>
              </a:p>
              <a:p>
                <a:endParaRPr lang="en-US" kern="0" dirty="0" smtClean="0"/>
              </a:p>
              <a:p>
                <a:r>
                  <a:rPr lang="en-US" kern="0" dirty="0" smtClean="0"/>
                  <a:t>Better idea:</a:t>
                </a:r>
              </a:p>
              <a:p>
                <a:pPr lvl="1"/>
                <a:r>
                  <a:rPr lang="en-US" sz="1800" kern="0" dirty="0" smtClean="0"/>
                  <a:t>Use a ring</a:t>
                </a:r>
                <a:endParaRPr lang="en-US" sz="1800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3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4"/>
                <a:stretch>
                  <a:fillRect l="-817" t="-823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Ellipse 1"/>
          <p:cNvSpPr/>
          <p:nvPr/>
        </p:nvSpPr>
        <p:spPr bwMode="auto">
          <a:xfrm>
            <a:off x="3143250" y="322580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4567145" y="3225998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cxnSp>
        <p:nvCxnSpPr>
          <p:cNvPr id="7" name="Gerade Verbindung mit Pfeil 6"/>
          <p:cNvCxnSpPr/>
          <p:nvPr/>
        </p:nvCxnSpPr>
        <p:spPr bwMode="auto">
          <a:xfrm flipH="1">
            <a:off x="3965478" y="3344526"/>
            <a:ext cx="300042" cy="7703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  <p:cxnSp>
        <p:nvCxnSpPr>
          <p:cNvPr id="12" name="Gerader Verbinder 11"/>
          <p:cNvCxnSpPr/>
          <p:nvPr/>
        </p:nvCxnSpPr>
        <p:spPr bwMode="auto">
          <a:xfrm flipH="1" flipV="1">
            <a:off x="4260850" y="291465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Gerader Verbinder 14"/>
          <p:cNvCxnSpPr/>
          <p:nvPr/>
        </p:nvCxnSpPr>
        <p:spPr bwMode="auto">
          <a:xfrm flipH="1" flipV="1">
            <a:off x="4499771" y="287506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Gerader Verbinder 15"/>
          <p:cNvCxnSpPr/>
          <p:nvPr/>
        </p:nvCxnSpPr>
        <p:spPr bwMode="auto">
          <a:xfrm flipH="1" flipV="1">
            <a:off x="4738692" y="291633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Ellipse 12"/>
          <p:cNvSpPr/>
          <p:nvPr/>
        </p:nvSpPr>
        <p:spPr bwMode="auto">
          <a:xfrm>
            <a:off x="417512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4411570" y="272836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4638675" y="276225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7" name="Gerade Verbindung mit Pfeil 16"/>
          <p:cNvCxnSpPr/>
          <p:nvPr/>
        </p:nvCxnSpPr>
        <p:spPr bwMode="auto">
          <a:xfrm flipH="1">
            <a:off x="4206079" y="3375702"/>
            <a:ext cx="300042" cy="7703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55256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Construction of the ring</a:t>
            </a:r>
            <a:endParaRPr lang="de-DE" sz="3200" dirty="0"/>
          </a:p>
        </p:txBody>
      </p:sp>
      <p:cxnSp>
        <p:nvCxnSpPr>
          <p:cNvPr id="7" name="Gerader Verbinder 6"/>
          <p:cNvCxnSpPr/>
          <p:nvPr/>
        </p:nvCxnSpPr>
        <p:spPr bwMode="auto">
          <a:xfrm flipV="1">
            <a:off x="2390775" y="5187950"/>
            <a:ext cx="4311650" cy="190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Gerader Verbinder 9"/>
          <p:cNvCxnSpPr/>
          <p:nvPr/>
        </p:nvCxnSpPr>
        <p:spPr bwMode="auto">
          <a:xfrm>
            <a:off x="2390775" y="4362450"/>
            <a:ext cx="0" cy="8445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r Verbinder 10"/>
          <p:cNvCxnSpPr/>
          <p:nvPr/>
        </p:nvCxnSpPr>
        <p:spPr bwMode="auto">
          <a:xfrm>
            <a:off x="6702425" y="4352925"/>
            <a:ext cx="0" cy="8445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Gerader Verbinder 11"/>
          <p:cNvCxnSpPr/>
          <p:nvPr/>
        </p:nvCxnSpPr>
        <p:spPr bwMode="auto">
          <a:xfrm>
            <a:off x="3082925" y="4362450"/>
            <a:ext cx="0" cy="8445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Gerader Verbinder 12"/>
          <p:cNvCxnSpPr/>
          <p:nvPr/>
        </p:nvCxnSpPr>
        <p:spPr bwMode="auto">
          <a:xfrm>
            <a:off x="5997575" y="4352925"/>
            <a:ext cx="0" cy="8445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Ellipse 13"/>
          <p:cNvSpPr/>
          <p:nvPr/>
        </p:nvSpPr>
        <p:spPr bwMode="auto">
          <a:xfrm>
            <a:off x="2082800" y="2636954"/>
            <a:ext cx="615950" cy="6159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Ellipse 15"/>
          <p:cNvSpPr/>
          <p:nvPr/>
        </p:nvSpPr>
        <p:spPr bwMode="auto">
          <a:xfrm>
            <a:off x="2774950" y="2626336"/>
            <a:ext cx="615950" cy="6159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Ellipse 17"/>
          <p:cNvSpPr/>
          <p:nvPr/>
        </p:nvSpPr>
        <p:spPr bwMode="auto">
          <a:xfrm>
            <a:off x="5689600" y="2626336"/>
            <a:ext cx="615950" cy="6159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Ellipse 18"/>
          <p:cNvSpPr/>
          <p:nvPr/>
        </p:nvSpPr>
        <p:spPr bwMode="auto">
          <a:xfrm>
            <a:off x="6394450" y="2636954"/>
            <a:ext cx="615950" cy="6159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Geschweifte Klammer rechts 19"/>
          <p:cNvSpPr/>
          <p:nvPr/>
        </p:nvSpPr>
        <p:spPr bwMode="auto">
          <a:xfrm rot="10800000">
            <a:off x="2147568" y="3257339"/>
            <a:ext cx="215899" cy="1930610"/>
          </a:xfrm>
          <a:prstGeom prst="rightBrace">
            <a:avLst>
              <a:gd name="adj1" fmla="val 9030"/>
              <a:gd name="adj2" fmla="val 49499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/>
              <p:cNvSpPr/>
              <p:nvPr/>
            </p:nvSpPr>
            <p:spPr>
              <a:xfrm>
                <a:off x="1281054" y="4055357"/>
                <a:ext cx="88699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de-DE" sz="1800" kern="0" dirty="0">
                          <a:solidFill>
                            <a:srgbClr val="FF0000"/>
                          </a:solidFill>
                          <a:latin typeface="Arial"/>
                        </a:rPr>
                        <m:t>ℓ</m:t>
                      </m:r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de-DE" sz="1800" dirty="0"/>
              </a:p>
            </p:txBody>
          </p:sp>
        </mc:Choice>
        <mc:Fallback xmlns="">
          <p:sp>
            <p:nvSpPr>
              <p:cNvPr id="21" name="Rechtec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054" y="4055357"/>
                <a:ext cx="886991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8219" b="-163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/>
              <p:cNvSpPr/>
              <p:nvPr/>
            </p:nvSpPr>
            <p:spPr>
              <a:xfrm>
                <a:off x="1534392" y="2608648"/>
                <a:ext cx="1267305" cy="461665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</a:t>
                </a:r>
              </a:p>
              <a:p>
                <a:r>
                  <a:rPr lang="en-US" sz="1200" i="1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endParaRPr lang="de-DE" sz="1200" dirty="0"/>
              </a:p>
            </p:txBody>
          </p:sp>
        </mc:Choice>
        <mc:Fallback xmlns="">
          <p:sp>
            <p:nvSpPr>
              <p:cNvPr id="22" name="Rechtec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4392" y="2608648"/>
                <a:ext cx="1267305" cy="461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Geschweifte Klammer rechts 25"/>
          <p:cNvSpPr/>
          <p:nvPr/>
        </p:nvSpPr>
        <p:spPr bwMode="auto">
          <a:xfrm rot="16200000">
            <a:off x="4447652" y="-24401"/>
            <a:ext cx="215899" cy="4945603"/>
          </a:xfrm>
          <a:prstGeom prst="rightBrace">
            <a:avLst>
              <a:gd name="adj1" fmla="val 9030"/>
              <a:gd name="adj2" fmla="val 49499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hteck 26"/>
              <p:cNvSpPr/>
              <p:nvPr/>
            </p:nvSpPr>
            <p:spPr>
              <a:xfrm>
                <a:off x="4399148" y="1963368"/>
                <a:ext cx="31290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de-DE" sz="1800" kern="0" dirty="0">
                          <a:solidFill>
                            <a:srgbClr val="FF0000"/>
                          </a:solidFill>
                          <a:latin typeface="Arial"/>
                        </a:rPr>
                        <m:t>ℓ</m:t>
                      </m:r>
                    </m:oMath>
                  </m:oMathPara>
                </a14:m>
                <a:endParaRPr lang="de-DE" sz="1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Rechteck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9148" y="1963368"/>
                <a:ext cx="312906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feld 27"/>
          <p:cNvSpPr txBox="1"/>
          <p:nvPr/>
        </p:nvSpPr>
        <p:spPr>
          <a:xfrm>
            <a:off x="4300378" y="2779731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29" name="Geschweifte Klammer rechts 28"/>
          <p:cNvSpPr/>
          <p:nvPr/>
        </p:nvSpPr>
        <p:spPr bwMode="auto">
          <a:xfrm rot="5400000">
            <a:off x="4461524" y="3156393"/>
            <a:ext cx="170150" cy="4311651"/>
          </a:xfrm>
          <a:prstGeom prst="rightBrace">
            <a:avLst>
              <a:gd name="adj1" fmla="val 9030"/>
              <a:gd name="adj2" fmla="val 49499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hteck 29"/>
              <p:cNvSpPr/>
              <p:nvPr/>
            </p:nvSpPr>
            <p:spPr>
              <a:xfrm>
                <a:off x="4128504" y="5417437"/>
                <a:ext cx="88699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</m:t>
                      </m:r>
                      <m:r>
                        <m:rPr>
                          <m:nor/>
                        </m:rPr>
                        <a:rPr lang="de-DE" sz="1800" kern="0" dirty="0">
                          <a:solidFill>
                            <a:srgbClr val="FF0000"/>
                          </a:solidFill>
                          <a:latin typeface="Arial"/>
                        </a:rPr>
                        <m:t>ℓ</m:t>
                      </m:r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∗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de-DE" sz="1800" dirty="0"/>
              </a:p>
            </p:txBody>
          </p:sp>
        </mc:Choice>
        <mc:Fallback xmlns="">
          <p:sp>
            <p:nvSpPr>
              <p:cNvPr id="30" name="Rechteck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8504" y="5417437"/>
                <a:ext cx="886991" cy="369332"/>
              </a:xfrm>
              <a:prstGeom prst="rect">
                <a:avLst/>
              </a:prstGeom>
              <a:blipFill rotWithShape="0">
                <a:blip r:embed="rId6"/>
                <a:stretch>
                  <a:fillRect l="-685" b="-1667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Geschweifte Klammer rechts 31"/>
          <p:cNvSpPr/>
          <p:nvPr/>
        </p:nvSpPr>
        <p:spPr bwMode="auto">
          <a:xfrm rot="16200000">
            <a:off x="2665431" y="4775294"/>
            <a:ext cx="170150" cy="664843"/>
          </a:xfrm>
          <a:prstGeom prst="rightBrace">
            <a:avLst>
              <a:gd name="adj1" fmla="val 9030"/>
              <a:gd name="adj2" fmla="val 49499"/>
            </a:avLst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i="0" u="none" strike="noStrike" normalizeH="0" baseline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</a:endParaRPr>
          </a:p>
        </p:txBody>
      </p:sp>
      <p:cxnSp>
        <p:nvCxnSpPr>
          <p:cNvPr id="33" name="Gerader Verbinder 32"/>
          <p:cNvCxnSpPr/>
          <p:nvPr/>
        </p:nvCxnSpPr>
        <p:spPr bwMode="auto">
          <a:xfrm>
            <a:off x="6702425" y="3252904"/>
            <a:ext cx="0" cy="595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Gerader Verbinder 34"/>
          <p:cNvCxnSpPr/>
          <p:nvPr/>
        </p:nvCxnSpPr>
        <p:spPr bwMode="auto">
          <a:xfrm>
            <a:off x="5997575" y="3252904"/>
            <a:ext cx="0" cy="595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Gerader Verbinder 35"/>
          <p:cNvCxnSpPr/>
          <p:nvPr/>
        </p:nvCxnSpPr>
        <p:spPr bwMode="auto">
          <a:xfrm>
            <a:off x="3082925" y="3252904"/>
            <a:ext cx="0" cy="595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7" name="Gerader Verbinder 36"/>
          <p:cNvCxnSpPr/>
          <p:nvPr/>
        </p:nvCxnSpPr>
        <p:spPr bwMode="auto">
          <a:xfrm>
            <a:off x="2372993" y="3252904"/>
            <a:ext cx="0" cy="5951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Textfeld 37"/>
          <p:cNvSpPr txBox="1"/>
          <p:nvPr/>
        </p:nvSpPr>
        <p:spPr>
          <a:xfrm rot="16200000">
            <a:off x="2042579" y="3897074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0" name="Textfeld 39"/>
          <p:cNvSpPr txBox="1"/>
          <p:nvPr/>
        </p:nvSpPr>
        <p:spPr>
          <a:xfrm rot="16200000">
            <a:off x="2735117" y="3871651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1" name="Textfeld 40"/>
          <p:cNvSpPr txBox="1"/>
          <p:nvPr/>
        </p:nvSpPr>
        <p:spPr>
          <a:xfrm rot="16200000">
            <a:off x="5655741" y="3871651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p:sp>
        <p:nvSpPr>
          <p:cNvPr id="42" name="Textfeld 41"/>
          <p:cNvSpPr txBox="1"/>
          <p:nvPr/>
        </p:nvSpPr>
        <p:spPr>
          <a:xfrm rot="16200000">
            <a:off x="6379061" y="3875871"/>
            <a:ext cx="492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de-DE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hteck 42"/>
              <p:cNvSpPr/>
              <p:nvPr/>
            </p:nvSpPr>
            <p:spPr>
              <a:xfrm>
                <a:off x="2358202" y="4659231"/>
                <a:ext cx="88699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</m:t>
                      </m:r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de-DE" sz="1800" dirty="0"/>
              </a:p>
            </p:txBody>
          </p:sp>
        </mc:Choice>
        <mc:Fallback xmlns="">
          <p:sp>
            <p:nvSpPr>
              <p:cNvPr id="43" name="Rechteck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8202" y="4659231"/>
                <a:ext cx="886991" cy="369332"/>
              </a:xfrm>
              <a:prstGeom prst="rect">
                <a:avLst/>
              </a:prstGeom>
              <a:blipFill rotWithShape="0">
                <a:blip r:embed="rId7"/>
                <a:stretch>
                  <a:fillRect b="-1639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hteck 33"/>
              <p:cNvSpPr/>
              <p:nvPr/>
            </p:nvSpPr>
            <p:spPr>
              <a:xfrm>
                <a:off x="2232219" y="2585948"/>
                <a:ext cx="1267305" cy="461665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</a:t>
                </a:r>
              </a:p>
              <a:p>
                <a:r>
                  <a:rPr lang="en-US" sz="1200" i="1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</a:t>
                </a:r>
                <a:r>
                  <a:rPr lang="en-US" sz="1200" i="1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endParaRPr lang="de-DE" sz="1200" dirty="0"/>
              </a:p>
            </p:txBody>
          </p:sp>
        </mc:Choice>
        <mc:Fallback xmlns="">
          <p:sp>
            <p:nvSpPr>
              <p:cNvPr id="34" name="Rechteck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32219" y="2585948"/>
                <a:ext cx="1267305" cy="461665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hteck 38"/>
              <p:cNvSpPr/>
              <p:nvPr/>
            </p:nvSpPr>
            <p:spPr>
              <a:xfrm>
                <a:off x="5135514" y="2606193"/>
                <a:ext cx="1267305" cy="461665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</a:t>
                </a:r>
              </a:p>
              <a:p>
                <a:r>
                  <a:rPr lang="en-US" sz="1200" i="1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endParaRPr lang="de-DE" sz="1200" dirty="0"/>
              </a:p>
            </p:txBody>
          </p:sp>
        </mc:Choice>
        <mc:Fallback xmlns="">
          <p:sp>
            <p:nvSpPr>
              <p:cNvPr id="39" name="Rechtec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5514" y="2606193"/>
                <a:ext cx="1267305" cy="461665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hteck 44"/>
              <p:cNvSpPr/>
              <p:nvPr/>
            </p:nvSpPr>
            <p:spPr>
              <a:xfrm>
                <a:off x="5843964" y="2598371"/>
                <a:ext cx="1267305" cy="461665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</a:t>
                </a:r>
              </a:p>
              <a:p>
                <a:r>
                  <a:rPr lang="en-US" sz="1200" i="1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US" sz="1200" i="1" dirty="0" smtClean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endParaRPr lang="de-DE" sz="1200" dirty="0"/>
              </a:p>
            </p:txBody>
          </p:sp>
        </mc:Choice>
        <mc:Fallback xmlns="">
          <p:sp>
            <p:nvSpPr>
              <p:cNvPr id="45" name="Rechteck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964" y="2598371"/>
                <a:ext cx="1267305" cy="461665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8072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placement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4" name="Inhaltsplatzhalter 3"/>
          <p:cNvSpPr txBox="1">
            <a:spLocks/>
          </p:cNvSpPr>
          <p:nvPr/>
        </p:nvSpPr>
        <p:spPr bwMode="auto">
          <a:xfrm>
            <a:off x="620713" y="11388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 baseline="0">
                <a:solidFill>
                  <a:srgbClr val="000000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pPr marL="0" indent="0">
              <a:buNone/>
            </a:pPr>
            <a:endParaRPr lang="en-US" kern="0" dirty="0"/>
          </a:p>
          <a:p>
            <a:pPr marL="0" indent="0">
              <a:buNone/>
            </a:pPr>
            <a:endParaRPr lang="en-US" kern="0" dirty="0" smtClean="0"/>
          </a:p>
          <a:p>
            <a:pPr marL="0" indent="0" algn="ctr">
              <a:buNone/>
            </a:pPr>
            <a:r>
              <a:rPr lang="en-US" kern="0" dirty="0" smtClean="0">
                <a:solidFill>
                  <a:schemeClr val="tx1"/>
                </a:solidFill>
              </a:rPr>
              <a:t>Robbers</a:t>
            </a:r>
            <a:r>
              <a:rPr lang="en-US" kern="0" dirty="0" smtClean="0"/>
              <a:t> choose side with less cops</a:t>
            </a:r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  <a:p>
            <a:endParaRPr lang="en-US" kern="0" dirty="0"/>
          </a:p>
          <a:p>
            <a:endParaRPr lang="en-US" kern="0" dirty="0" smtClean="0"/>
          </a:p>
        </p:txBody>
      </p:sp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5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pPr marL="0" indent="0">
                  <a:buNone/>
                </a:pPr>
                <a:endParaRPr lang="en-US" kern="0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kern="0" dirty="0">
                    <a:solidFill>
                      <a:srgbClr val="0070C0"/>
                    </a:solidFill>
                  </a:rPr>
                  <a:t> </a:t>
                </a:r>
                <a:r>
                  <a:rPr lang="en-US" kern="0" dirty="0" smtClean="0"/>
                  <a:t>cops needed to </a:t>
                </a:r>
                <a:r>
                  <a:rPr lang="en-US" kern="0" dirty="0"/>
                  <a:t>catch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kern="0" dirty="0"/>
                  <a:t> </a:t>
                </a:r>
                <a:r>
                  <a:rPr lang="en-US" kern="0" dirty="0" smtClean="0"/>
                  <a:t>robber in gadget graph</a:t>
                </a:r>
              </a:p>
              <a:p>
                <a:pPr marL="0" indent="0" algn="ctr">
                  <a:buNone/>
                </a:pPr>
                <a:r>
                  <a:rPr lang="en-US" kern="0" dirty="0" smtClean="0"/>
                  <a:t>If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kern="0" dirty="0" smtClean="0"/>
                  <a:t>, then all other robbers escape “down”</a:t>
                </a:r>
              </a:p>
              <a:p>
                <a:pPr marL="0" indent="0" algn="ctr">
                  <a:buNone/>
                </a:pPr>
                <a:endParaRPr lang="en-US" kern="0" dirty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64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2" name="Freihandform 1"/>
          <p:cNvSpPr/>
          <p:nvPr/>
        </p:nvSpPr>
        <p:spPr bwMode="auto">
          <a:xfrm>
            <a:off x="3131937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Freihandform 20"/>
          <p:cNvSpPr/>
          <p:nvPr/>
        </p:nvSpPr>
        <p:spPr bwMode="auto">
          <a:xfrm flipH="1">
            <a:off x="4687892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93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pPr marL="0" indent="0">
                  <a:buNone/>
                </a:pPr>
                <a:endParaRPr lang="en-US" kern="0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kern="0" dirty="0">
                    <a:solidFill>
                      <a:srgbClr val="0070C0"/>
                    </a:solidFill>
                  </a:rPr>
                  <a:t> </a:t>
                </a:r>
                <a:r>
                  <a:rPr lang="en-US" kern="0" dirty="0" smtClean="0"/>
                  <a:t>cops needed to </a:t>
                </a:r>
                <a:r>
                  <a:rPr lang="en-US" kern="0" dirty="0"/>
                  <a:t>catch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kern="0" dirty="0"/>
                  <a:t> </a:t>
                </a:r>
                <a:r>
                  <a:rPr lang="en-US" kern="0" dirty="0" smtClean="0"/>
                  <a:t>robber in gadget graph</a:t>
                </a:r>
              </a:p>
              <a:p>
                <a:pPr marL="0" indent="0" algn="ctr">
                  <a:buNone/>
                </a:pPr>
                <a:r>
                  <a:rPr lang="en-US" kern="0" dirty="0" smtClean="0"/>
                  <a:t>If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kern="0" dirty="0" smtClean="0"/>
                  <a:t>, then all other robbers escape “down”</a:t>
                </a:r>
              </a:p>
              <a:p>
                <a:pPr marL="0" indent="0" algn="ctr">
                  <a:buNone/>
                </a:pPr>
                <a:r>
                  <a:rPr lang="en-US" kern="0" dirty="0" smtClean="0"/>
                  <a:t>But if </a:t>
                </a:r>
                <a14:m>
                  <m:oMath xmlns:m="http://schemas.openxmlformats.org/officeDocument/2006/math"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 ker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ker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kern="0" dirty="0" smtClean="0"/>
                  <a:t> ?</a:t>
                </a:r>
              </a:p>
              <a:p>
                <a:pPr marL="0" indent="0" algn="ctr">
                  <a:buNone/>
                </a:pPr>
                <a:endParaRPr lang="en-US" kern="0" dirty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64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2"/>
                <a:stretch>
                  <a:fillRect b="-141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2" name="Freihandform 1"/>
          <p:cNvSpPr/>
          <p:nvPr/>
        </p:nvSpPr>
        <p:spPr bwMode="auto">
          <a:xfrm>
            <a:off x="3131937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Freihandform 20"/>
          <p:cNvSpPr/>
          <p:nvPr/>
        </p:nvSpPr>
        <p:spPr bwMode="auto">
          <a:xfrm flipH="1">
            <a:off x="4687892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67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pPr marL="0" indent="0">
                  <a:buNone/>
                </a:pPr>
                <a:endParaRPr lang="en-US" kern="0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kern="0" dirty="0">
                    <a:solidFill>
                      <a:srgbClr val="0070C0"/>
                    </a:solidFill>
                  </a:rPr>
                  <a:t> </a:t>
                </a:r>
                <a:r>
                  <a:rPr lang="en-US" kern="0" dirty="0" smtClean="0"/>
                  <a:t>cops needed to </a:t>
                </a:r>
                <a:r>
                  <a:rPr lang="en-US" kern="0" dirty="0"/>
                  <a:t>catch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kern="0" dirty="0"/>
                  <a:t> </a:t>
                </a:r>
                <a:r>
                  <a:rPr lang="en-US" kern="0" dirty="0" smtClean="0"/>
                  <a:t>robber in gadget graph</a:t>
                </a:r>
              </a:p>
              <a:p>
                <a:pPr marL="0" indent="0" algn="ctr">
                  <a:buNone/>
                </a:pPr>
                <a:r>
                  <a:rPr lang="en-US" kern="0" dirty="0" smtClean="0"/>
                  <a:t>If </a:t>
                </a:r>
                <a14:m>
                  <m:oMath xmlns:m="http://schemas.openxmlformats.org/officeDocument/2006/math"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kern="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kern="0" dirty="0" smtClean="0"/>
                  <a:t>, then all other robbers escape “down”</a:t>
                </a:r>
              </a:p>
              <a:p>
                <a:pPr marL="0" indent="0" algn="ctr">
                  <a:buNone/>
                </a:pPr>
                <a:r>
                  <a:rPr lang="en-US" kern="0" dirty="0" smtClean="0"/>
                  <a:t>But if </a:t>
                </a:r>
                <a14:m>
                  <m:oMath xmlns:m="http://schemas.openxmlformats.org/officeDocument/2006/math"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i="1" ker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ker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 ker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kern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en-US" kern="0" dirty="0" smtClean="0"/>
                  <a:t> ?</a:t>
                </a:r>
              </a:p>
              <a:p>
                <a:pPr marL="0" indent="0" algn="ctr">
                  <a:buNone/>
                </a:pPr>
                <a:endParaRPr lang="en-US" kern="0" dirty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64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2"/>
                <a:stretch>
                  <a:fillRect b="-141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2" name="Freihandform 1"/>
          <p:cNvSpPr/>
          <p:nvPr/>
        </p:nvSpPr>
        <p:spPr bwMode="auto">
          <a:xfrm>
            <a:off x="3131937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Freihandform 20"/>
          <p:cNvSpPr/>
          <p:nvPr/>
        </p:nvSpPr>
        <p:spPr bwMode="auto">
          <a:xfrm flipH="1">
            <a:off x="4687892" y="1913534"/>
            <a:ext cx="1073159" cy="2571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73159" h="2571750">
                <a:moveTo>
                  <a:pt x="1073159" y="0"/>
                </a:moveTo>
                <a:cubicBezTo>
                  <a:pt x="657763" y="319616"/>
                  <a:pt x="3184" y="854075"/>
                  <a:pt x="9" y="1282700"/>
                </a:cubicBezTo>
                <a:cubicBezTo>
                  <a:pt x="-3166" y="1711325"/>
                  <a:pt x="783705" y="2336006"/>
                  <a:pt x="1054109" y="2571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Rechteck 21"/>
          <p:cNvSpPr/>
          <p:nvPr/>
        </p:nvSpPr>
        <p:spPr>
          <a:xfrm>
            <a:off x="4270190" y="4280744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pic>
        <p:nvPicPr>
          <p:cNvPr id="23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4826">
            <a:off x="3126093" y="3563694"/>
            <a:ext cx="411756" cy="60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249689" y="3080815"/>
            <a:ext cx="2374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Calibri" panose="020F0502020204030204" pitchFamily="34" charset="0"/>
              </a:rPr>
              <a:t>C</a:t>
            </a:r>
            <a:r>
              <a:rPr lang="en-US" sz="1400" b="1" dirty="0" smtClean="0">
                <a:latin typeface="Calibri" panose="020F0502020204030204" pitchFamily="34" charset="0"/>
              </a:rPr>
              <a:t>an catch half of the robbers!</a:t>
            </a:r>
            <a:endParaRPr lang="de-DE" sz="14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90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cxnSp>
        <p:nvCxnSpPr>
          <p:cNvPr id="21" name="Gerader Verbinder 20"/>
          <p:cNvCxnSpPr/>
          <p:nvPr/>
        </p:nvCxnSpPr>
        <p:spPr bwMode="auto">
          <a:xfrm flipH="1" flipV="1">
            <a:off x="5804481" y="3198766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6122385" y="3368667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Ellipse 23"/>
          <p:cNvSpPr/>
          <p:nvPr/>
        </p:nvSpPr>
        <p:spPr bwMode="auto">
          <a:xfrm>
            <a:off x="6141455" y="285200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Ellipse 24"/>
          <p:cNvSpPr/>
          <p:nvPr/>
        </p:nvSpPr>
        <p:spPr bwMode="auto">
          <a:xfrm>
            <a:off x="6166894" y="3117455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7" name="Gerader Verbinder 26"/>
          <p:cNvCxnSpPr/>
          <p:nvPr/>
        </p:nvCxnSpPr>
        <p:spPr bwMode="auto">
          <a:xfrm flipH="1" flipV="1">
            <a:off x="5760553" y="3454392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Gerader Verbinder 27"/>
          <p:cNvCxnSpPr/>
          <p:nvPr/>
        </p:nvCxnSpPr>
        <p:spPr bwMode="auto">
          <a:xfrm flipH="1" flipV="1">
            <a:off x="5793328" y="2932445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Gerader Verbinder 30"/>
          <p:cNvCxnSpPr/>
          <p:nvPr/>
        </p:nvCxnSpPr>
        <p:spPr bwMode="auto">
          <a:xfrm flipH="1" flipV="1">
            <a:off x="2728711" y="3207593"/>
            <a:ext cx="344090" cy="44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/>
          <p:nvPr/>
        </p:nvCxnSpPr>
        <p:spPr bwMode="auto">
          <a:xfrm flipH="1" flipV="1">
            <a:off x="2761265" y="2932445"/>
            <a:ext cx="348128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Gerader Verbinder 35"/>
          <p:cNvCxnSpPr/>
          <p:nvPr/>
        </p:nvCxnSpPr>
        <p:spPr bwMode="auto">
          <a:xfrm flipH="1" flipV="1">
            <a:off x="2761265" y="3463219"/>
            <a:ext cx="361833" cy="68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Ellipse 37"/>
          <p:cNvSpPr/>
          <p:nvPr/>
        </p:nvSpPr>
        <p:spPr bwMode="auto">
          <a:xfrm>
            <a:off x="2603520" y="3377494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Ellipse 38"/>
          <p:cNvSpPr/>
          <p:nvPr/>
        </p:nvSpPr>
        <p:spPr bwMode="auto">
          <a:xfrm>
            <a:off x="2545306" y="312186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Ellipse 39"/>
          <p:cNvSpPr/>
          <p:nvPr/>
        </p:nvSpPr>
        <p:spPr bwMode="auto">
          <a:xfrm>
            <a:off x="2603520" y="2824812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Rechteck 40"/>
          <p:cNvSpPr/>
          <p:nvPr/>
        </p:nvSpPr>
        <p:spPr>
          <a:xfrm>
            <a:off x="4270190" y="4280744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sp>
        <p:nvSpPr>
          <p:cNvPr id="42" name="Freihandform 41"/>
          <p:cNvSpPr/>
          <p:nvPr/>
        </p:nvSpPr>
        <p:spPr bwMode="auto">
          <a:xfrm>
            <a:off x="3157347" y="1913534"/>
            <a:ext cx="1047750" cy="1047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47750"/>
              <a:gd name="connsiteX1" fmla="*/ 0 w 1047750"/>
              <a:gd name="connsiteY1" fmla="*/ 1047750 h 1047750"/>
              <a:gd name="connsiteX0" fmla="*/ 1047750 w 1047750"/>
              <a:gd name="connsiteY0" fmla="*/ 0 h 1047750"/>
              <a:gd name="connsiteX1" fmla="*/ 0 w 1047750"/>
              <a:gd name="connsiteY1" fmla="*/ 104775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47750">
                <a:moveTo>
                  <a:pt x="1047750" y="0"/>
                </a:moveTo>
                <a:cubicBezTo>
                  <a:pt x="632354" y="319616"/>
                  <a:pt x="269875" y="752475"/>
                  <a:pt x="0" y="1047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Freihandform 42"/>
          <p:cNvSpPr/>
          <p:nvPr/>
        </p:nvSpPr>
        <p:spPr bwMode="auto">
          <a:xfrm flipH="1">
            <a:off x="4687892" y="1913534"/>
            <a:ext cx="1047750" cy="10350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35050"/>
              <a:gd name="connsiteX1" fmla="*/ 0 w 1047750"/>
              <a:gd name="connsiteY1" fmla="*/ 1035050 h 1035050"/>
              <a:gd name="connsiteX0" fmla="*/ 1047750 w 1047750"/>
              <a:gd name="connsiteY0" fmla="*/ 0 h 1035050"/>
              <a:gd name="connsiteX1" fmla="*/ 0 w 1047750"/>
              <a:gd name="connsiteY1" fmla="*/ 1035050 h 103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35050">
                <a:moveTo>
                  <a:pt x="1047750" y="0"/>
                </a:moveTo>
                <a:cubicBezTo>
                  <a:pt x="632354" y="319616"/>
                  <a:pt x="327025" y="663575"/>
                  <a:pt x="0" y="10350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10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cxnSp>
        <p:nvCxnSpPr>
          <p:cNvPr id="21" name="Gerader Verbinder 20"/>
          <p:cNvCxnSpPr/>
          <p:nvPr/>
        </p:nvCxnSpPr>
        <p:spPr bwMode="auto">
          <a:xfrm flipH="1" flipV="1">
            <a:off x="5804481" y="3198766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6122385" y="3368667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Ellipse 23"/>
          <p:cNvSpPr/>
          <p:nvPr/>
        </p:nvSpPr>
        <p:spPr bwMode="auto">
          <a:xfrm>
            <a:off x="6141455" y="285200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Ellipse 24"/>
          <p:cNvSpPr/>
          <p:nvPr/>
        </p:nvSpPr>
        <p:spPr bwMode="auto">
          <a:xfrm>
            <a:off x="6166894" y="3117455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7" name="Gerader Verbinder 26"/>
          <p:cNvCxnSpPr/>
          <p:nvPr/>
        </p:nvCxnSpPr>
        <p:spPr bwMode="auto">
          <a:xfrm flipH="1" flipV="1">
            <a:off x="5760553" y="3454392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Gerader Verbinder 27"/>
          <p:cNvCxnSpPr/>
          <p:nvPr/>
        </p:nvCxnSpPr>
        <p:spPr bwMode="auto">
          <a:xfrm flipH="1" flipV="1">
            <a:off x="5793328" y="2932445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Gerader Verbinder 30"/>
          <p:cNvCxnSpPr/>
          <p:nvPr/>
        </p:nvCxnSpPr>
        <p:spPr bwMode="auto">
          <a:xfrm flipH="1" flipV="1">
            <a:off x="2728711" y="3207593"/>
            <a:ext cx="344090" cy="44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/>
          <p:nvPr/>
        </p:nvCxnSpPr>
        <p:spPr bwMode="auto">
          <a:xfrm flipH="1" flipV="1">
            <a:off x="2761265" y="2932445"/>
            <a:ext cx="348128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Gerader Verbinder 35"/>
          <p:cNvCxnSpPr/>
          <p:nvPr/>
        </p:nvCxnSpPr>
        <p:spPr bwMode="auto">
          <a:xfrm flipH="1" flipV="1">
            <a:off x="2761265" y="3463219"/>
            <a:ext cx="361833" cy="68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Ellipse 37"/>
          <p:cNvSpPr/>
          <p:nvPr/>
        </p:nvSpPr>
        <p:spPr bwMode="auto">
          <a:xfrm>
            <a:off x="2603520" y="3377494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Ellipse 38"/>
          <p:cNvSpPr/>
          <p:nvPr/>
        </p:nvSpPr>
        <p:spPr bwMode="auto">
          <a:xfrm>
            <a:off x="2545306" y="312186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Ellipse 39"/>
          <p:cNvSpPr/>
          <p:nvPr/>
        </p:nvSpPr>
        <p:spPr bwMode="auto">
          <a:xfrm>
            <a:off x="2603520" y="2824812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Rechteck 40"/>
          <p:cNvSpPr/>
          <p:nvPr/>
        </p:nvSpPr>
        <p:spPr>
          <a:xfrm>
            <a:off x="4295775" y="1813966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sp>
        <p:nvSpPr>
          <p:cNvPr id="42" name="Freihandform 41"/>
          <p:cNvSpPr/>
          <p:nvPr/>
        </p:nvSpPr>
        <p:spPr bwMode="auto">
          <a:xfrm>
            <a:off x="3157347" y="1913534"/>
            <a:ext cx="1047750" cy="1047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47750"/>
              <a:gd name="connsiteX1" fmla="*/ 0 w 1047750"/>
              <a:gd name="connsiteY1" fmla="*/ 1047750 h 1047750"/>
              <a:gd name="connsiteX0" fmla="*/ 1047750 w 1047750"/>
              <a:gd name="connsiteY0" fmla="*/ 0 h 1047750"/>
              <a:gd name="connsiteX1" fmla="*/ 0 w 1047750"/>
              <a:gd name="connsiteY1" fmla="*/ 104775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47750">
                <a:moveTo>
                  <a:pt x="1047750" y="0"/>
                </a:moveTo>
                <a:cubicBezTo>
                  <a:pt x="632354" y="319616"/>
                  <a:pt x="269875" y="752475"/>
                  <a:pt x="0" y="1047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Freihandform 42"/>
          <p:cNvSpPr/>
          <p:nvPr/>
        </p:nvSpPr>
        <p:spPr bwMode="auto">
          <a:xfrm flipH="1">
            <a:off x="4687892" y="1913534"/>
            <a:ext cx="1047750" cy="10350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35050"/>
              <a:gd name="connsiteX1" fmla="*/ 0 w 1047750"/>
              <a:gd name="connsiteY1" fmla="*/ 1035050 h 1035050"/>
              <a:gd name="connsiteX0" fmla="*/ 1047750 w 1047750"/>
              <a:gd name="connsiteY0" fmla="*/ 0 h 1035050"/>
              <a:gd name="connsiteX1" fmla="*/ 0 w 1047750"/>
              <a:gd name="connsiteY1" fmla="*/ 1035050 h 103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35050">
                <a:moveTo>
                  <a:pt x="1047750" y="0"/>
                </a:moveTo>
                <a:cubicBezTo>
                  <a:pt x="632354" y="319616"/>
                  <a:pt x="327025" y="663575"/>
                  <a:pt x="0" y="10350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34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cxnSp>
        <p:nvCxnSpPr>
          <p:cNvPr id="21" name="Gerader Verbinder 20"/>
          <p:cNvCxnSpPr/>
          <p:nvPr/>
        </p:nvCxnSpPr>
        <p:spPr bwMode="auto">
          <a:xfrm flipH="1" flipV="1">
            <a:off x="5804481" y="3198766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6122385" y="3368667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Ellipse 23"/>
          <p:cNvSpPr/>
          <p:nvPr/>
        </p:nvSpPr>
        <p:spPr bwMode="auto">
          <a:xfrm>
            <a:off x="6141455" y="285200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Ellipse 24"/>
          <p:cNvSpPr/>
          <p:nvPr/>
        </p:nvSpPr>
        <p:spPr bwMode="auto">
          <a:xfrm>
            <a:off x="6166894" y="3117455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7" name="Gerader Verbinder 26"/>
          <p:cNvCxnSpPr/>
          <p:nvPr/>
        </p:nvCxnSpPr>
        <p:spPr bwMode="auto">
          <a:xfrm flipH="1" flipV="1">
            <a:off x="5760553" y="3454392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Gerader Verbinder 27"/>
          <p:cNvCxnSpPr/>
          <p:nvPr/>
        </p:nvCxnSpPr>
        <p:spPr bwMode="auto">
          <a:xfrm flipH="1" flipV="1">
            <a:off x="5793328" y="2932445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Gerader Verbinder 30"/>
          <p:cNvCxnSpPr/>
          <p:nvPr/>
        </p:nvCxnSpPr>
        <p:spPr bwMode="auto">
          <a:xfrm flipH="1" flipV="1">
            <a:off x="2728711" y="3207593"/>
            <a:ext cx="344090" cy="44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/>
          <p:nvPr/>
        </p:nvCxnSpPr>
        <p:spPr bwMode="auto">
          <a:xfrm flipH="1" flipV="1">
            <a:off x="2761265" y="2932445"/>
            <a:ext cx="348128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Gerader Verbinder 35"/>
          <p:cNvCxnSpPr/>
          <p:nvPr/>
        </p:nvCxnSpPr>
        <p:spPr bwMode="auto">
          <a:xfrm flipH="1" flipV="1">
            <a:off x="2761265" y="3463219"/>
            <a:ext cx="361833" cy="68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Ellipse 37"/>
          <p:cNvSpPr/>
          <p:nvPr/>
        </p:nvSpPr>
        <p:spPr bwMode="auto">
          <a:xfrm>
            <a:off x="2603520" y="3377494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Ellipse 38"/>
          <p:cNvSpPr/>
          <p:nvPr/>
        </p:nvSpPr>
        <p:spPr bwMode="auto">
          <a:xfrm>
            <a:off x="2545306" y="312186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Ellipse 39"/>
          <p:cNvSpPr/>
          <p:nvPr/>
        </p:nvSpPr>
        <p:spPr bwMode="auto">
          <a:xfrm>
            <a:off x="2603520" y="2824812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Rechteck 40"/>
          <p:cNvSpPr/>
          <p:nvPr/>
        </p:nvSpPr>
        <p:spPr>
          <a:xfrm>
            <a:off x="5496339" y="3012581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sp>
        <p:nvSpPr>
          <p:cNvPr id="42" name="Freihandform 41"/>
          <p:cNvSpPr/>
          <p:nvPr/>
        </p:nvSpPr>
        <p:spPr bwMode="auto">
          <a:xfrm>
            <a:off x="3157347" y="1913534"/>
            <a:ext cx="1047750" cy="1047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47750"/>
              <a:gd name="connsiteX1" fmla="*/ 0 w 1047750"/>
              <a:gd name="connsiteY1" fmla="*/ 1047750 h 1047750"/>
              <a:gd name="connsiteX0" fmla="*/ 1047750 w 1047750"/>
              <a:gd name="connsiteY0" fmla="*/ 0 h 1047750"/>
              <a:gd name="connsiteX1" fmla="*/ 0 w 1047750"/>
              <a:gd name="connsiteY1" fmla="*/ 104775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47750">
                <a:moveTo>
                  <a:pt x="1047750" y="0"/>
                </a:moveTo>
                <a:cubicBezTo>
                  <a:pt x="632354" y="319616"/>
                  <a:pt x="269875" y="752475"/>
                  <a:pt x="0" y="1047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Freihandform 42"/>
          <p:cNvSpPr/>
          <p:nvPr/>
        </p:nvSpPr>
        <p:spPr bwMode="auto">
          <a:xfrm>
            <a:off x="3267138" y="1913534"/>
            <a:ext cx="1420754" cy="1490662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35050"/>
              <a:gd name="connsiteX1" fmla="*/ 0 w 1047750"/>
              <a:gd name="connsiteY1" fmla="*/ 1035050 h 1035050"/>
              <a:gd name="connsiteX0" fmla="*/ 1047750 w 1047750"/>
              <a:gd name="connsiteY0" fmla="*/ 0 h 1035050"/>
              <a:gd name="connsiteX1" fmla="*/ 0 w 1047750"/>
              <a:gd name="connsiteY1" fmla="*/ 1035050 h 103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35050">
                <a:moveTo>
                  <a:pt x="1047750" y="0"/>
                </a:moveTo>
                <a:cubicBezTo>
                  <a:pt x="632354" y="319616"/>
                  <a:pt x="327025" y="663575"/>
                  <a:pt x="0" y="10350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99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Robber </a:t>
            </a:r>
            <a:r>
              <a:rPr lang="en-US" sz="3200" dirty="0"/>
              <a:t>strategy</a:t>
            </a:r>
            <a:endParaRPr lang="de-DE" sz="3200" dirty="0"/>
          </a:p>
        </p:txBody>
      </p:sp>
      <p:sp>
        <p:nvSpPr>
          <p:cNvPr id="34" name="Ellipse 33"/>
          <p:cNvSpPr/>
          <p:nvPr/>
        </p:nvSpPr>
        <p:spPr bwMode="auto">
          <a:xfrm>
            <a:off x="3086100" y="1847850"/>
            <a:ext cx="2711450" cy="271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5" name="Gerader Verbinder 44"/>
          <p:cNvCxnSpPr/>
          <p:nvPr/>
        </p:nvCxnSpPr>
        <p:spPr bwMode="auto">
          <a:xfrm flipH="1" flipV="1">
            <a:off x="4203700" y="153670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Gerader Verbinder 45"/>
          <p:cNvCxnSpPr/>
          <p:nvPr/>
        </p:nvCxnSpPr>
        <p:spPr bwMode="auto">
          <a:xfrm flipH="1" flipV="1">
            <a:off x="4442621" y="1497112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Gerader Verbinder 46"/>
          <p:cNvCxnSpPr/>
          <p:nvPr/>
        </p:nvCxnSpPr>
        <p:spPr bwMode="auto">
          <a:xfrm flipH="1" flipV="1">
            <a:off x="4681542" y="1538387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48" name="Ellipse 47"/>
          <p:cNvSpPr/>
          <p:nvPr/>
        </p:nvSpPr>
        <p:spPr bwMode="auto">
          <a:xfrm>
            <a:off x="411797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Ellipse 48"/>
          <p:cNvSpPr/>
          <p:nvPr/>
        </p:nvSpPr>
        <p:spPr bwMode="auto">
          <a:xfrm>
            <a:off x="4354420" y="1350416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Ellipse 49"/>
          <p:cNvSpPr/>
          <p:nvPr/>
        </p:nvSpPr>
        <p:spPr bwMode="auto">
          <a:xfrm>
            <a:off x="4581525" y="13843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8" name="Gerader Verbinder 57"/>
          <p:cNvCxnSpPr/>
          <p:nvPr/>
        </p:nvCxnSpPr>
        <p:spPr bwMode="auto">
          <a:xfrm flipH="1" flipV="1">
            <a:off x="4192398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Gerader Verbinder 58"/>
          <p:cNvCxnSpPr/>
          <p:nvPr/>
        </p:nvCxnSpPr>
        <p:spPr bwMode="auto">
          <a:xfrm flipH="1" flipV="1">
            <a:off x="4436970" y="4549775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0" name="Gerader Verbinder 59"/>
          <p:cNvCxnSpPr/>
          <p:nvPr/>
        </p:nvCxnSpPr>
        <p:spPr bwMode="auto">
          <a:xfrm flipH="1" flipV="1">
            <a:off x="4687892" y="4517630"/>
            <a:ext cx="6350" cy="31115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61" name="Ellipse 60"/>
          <p:cNvSpPr/>
          <p:nvPr/>
        </p:nvSpPr>
        <p:spPr bwMode="auto">
          <a:xfrm>
            <a:off x="4113023" y="482878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2" name="Ellipse 61"/>
          <p:cNvSpPr/>
          <p:nvPr/>
        </p:nvSpPr>
        <p:spPr bwMode="auto">
          <a:xfrm>
            <a:off x="4354420" y="4851400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3" name="Ellipse 62"/>
          <p:cNvSpPr/>
          <p:nvPr/>
        </p:nvSpPr>
        <p:spPr bwMode="auto">
          <a:xfrm>
            <a:off x="4595817" y="4799559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Rechteck 64"/>
          <p:cNvSpPr/>
          <p:nvPr/>
        </p:nvSpPr>
        <p:spPr>
          <a:xfrm>
            <a:off x="406505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0" name="Rechteck 69"/>
          <p:cNvSpPr/>
          <p:nvPr/>
        </p:nvSpPr>
        <p:spPr>
          <a:xfrm>
            <a:off x="4306264" y="1311899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sp>
        <p:nvSpPr>
          <p:cNvPr id="71" name="Rechteck 70"/>
          <p:cNvSpPr/>
          <p:nvPr/>
        </p:nvSpPr>
        <p:spPr>
          <a:xfrm>
            <a:off x="4534793" y="1350416"/>
            <a:ext cx="2776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FF0000"/>
                </a:solidFill>
              </a:rPr>
              <a:t>R</a:t>
            </a:r>
            <a:endParaRPr lang="de-DE" sz="1000" b="1" dirty="0">
              <a:solidFill>
                <a:srgbClr val="FF0000"/>
              </a:solidFill>
            </a:endParaRPr>
          </a:p>
        </p:txBody>
      </p:sp>
      <p:cxnSp>
        <p:nvCxnSpPr>
          <p:cNvPr id="21" name="Gerader Verbinder 20"/>
          <p:cNvCxnSpPr/>
          <p:nvPr/>
        </p:nvCxnSpPr>
        <p:spPr bwMode="auto">
          <a:xfrm flipH="1" flipV="1">
            <a:off x="5804481" y="3198766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Ellipse 22"/>
          <p:cNvSpPr/>
          <p:nvPr/>
        </p:nvSpPr>
        <p:spPr bwMode="auto">
          <a:xfrm>
            <a:off x="6122385" y="3368667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Ellipse 23"/>
          <p:cNvSpPr/>
          <p:nvPr/>
        </p:nvSpPr>
        <p:spPr bwMode="auto">
          <a:xfrm>
            <a:off x="6141455" y="285200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Ellipse 24"/>
          <p:cNvSpPr/>
          <p:nvPr/>
        </p:nvSpPr>
        <p:spPr bwMode="auto">
          <a:xfrm>
            <a:off x="6166894" y="3117455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7" name="Gerader Verbinder 26"/>
          <p:cNvCxnSpPr/>
          <p:nvPr/>
        </p:nvCxnSpPr>
        <p:spPr bwMode="auto">
          <a:xfrm flipH="1" flipV="1">
            <a:off x="5760553" y="3454392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Gerader Verbinder 27"/>
          <p:cNvCxnSpPr/>
          <p:nvPr/>
        </p:nvCxnSpPr>
        <p:spPr bwMode="auto">
          <a:xfrm flipH="1" flipV="1">
            <a:off x="5793328" y="2932445"/>
            <a:ext cx="348127" cy="882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Gerader Verbinder 30"/>
          <p:cNvCxnSpPr/>
          <p:nvPr/>
        </p:nvCxnSpPr>
        <p:spPr bwMode="auto">
          <a:xfrm flipH="1" flipV="1">
            <a:off x="2728711" y="3207593"/>
            <a:ext cx="344090" cy="441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Gerader Verbinder 31"/>
          <p:cNvCxnSpPr/>
          <p:nvPr/>
        </p:nvCxnSpPr>
        <p:spPr bwMode="auto">
          <a:xfrm flipH="1" flipV="1">
            <a:off x="2761265" y="2932445"/>
            <a:ext cx="348128" cy="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Gerader Verbinder 35"/>
          <p:cNvCxnSpPr/>
          <p:nvPr/>
        </p:nvCxnSpPr>
        <p:spPr bwMode="auto">
          <a:xfrm flipH="1" flipV="1">
            <a:off x="2761265" y="3463219"/>
            <a:ext cx="361833" cy="68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Ellipse 37"/>
          <p:cNvSpPr/>
          <p:nvPr/>
        </p:nvSpPr>
        <p:spPr bwMode="auto">
          <a:xfrm>
            <a:off x="2603520" y="3377494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Ellipse 38"/>
          <p:cNvSpPr/>
          <p:nvPr/>
        </p:nvSpPr>
        <p:spPr bwMode="auto">
          <a:xfrm>
            <a:off x="2545306" y="3121868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Ellipse 39"/>
          <p:cNvSpPr/>
          <p:nvPr/>
        </p:nvSpPr>
        <p:spPr bwMode="auto">
          <a:xfrm>
            <a:off x="2603520" y="2824812"/>
            <a:ext cx="171450" cy="171450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Rechteck 40"/>
          <p:cNvSpPr/>
          <p:nvPr/>
        </p:nvSpPr>
        <p:spPr>
          <a:xfrm>
            <a:off x="4516358" y="1845480"/>
            <a:ext cx="3145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</a:rPr>
              <a:t>C</a:t>
            </a:r>
            <a:endParaRPr lang="de-DE" sz="1400" b="1" dirty="0">
              <a:solidFill>
                <a:srgbClr val="0070C0"/>
              </a:solidFill>
            </a:endParaRPr>
          </a:p>
        </p:txBody>
      </p:sp>
      <p:sp>
        <p:nvSpPr>
          <p:cNvPr id="42" name="Freihandform 41"/>
          <p:cNvSpPr/>
          <p:nvPr/>
        </p:nvSpPr>
        <p:spPr bwMode="auto">
          <a:xfrm>
            <a:off x="3157347" y="1913534"/>
            <a:ext cx="1047750" cy="1047750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47750"/>
              <a:gd name="connsiteX1" fmla="*/ 0 w 1047750"/>
              <a:gd name="connsiteY1" fmla="*/ 1047750 h 1047750"/>
              <a:gd name="connsiteX0" fmla="*/ 1047750 w 1047750"/>
              <a:gd name="connsiteY0" fmla="*/ 0 h 1047750"/>
              <a:gd name="connsiteX1" fmla="*/ 0 w 1047750"/>
              <a:gd name="connsiteY1" fmla="*/ 104775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47750">
                <a:moveTo>
                  <a:pt x="1047750" y="0"/>
                </a:moveTo>
                <a:cubicBezTo>
                  <a:pt x="632354" y="319616"/>
                  <a:pt x="269875" y="752475"/>
                  <a:pt x="0" y="10477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Freihandform 42"/>
          <p:cNvSpPr/>
          <p:nvPr/>
        </p:nvSpPr>
        <p:spPr bwMode="auto">
          <a:xfrm>
            <a:off x="3267138" y="1885429"/>
            <a:ext cx="1181833" cy="1518767"/>
          </a:xfrm>
          <a:custGeom>
            <a:avLst/>
            <a:gdLst>
              <a:gd name="connsiteX0" fmla="*/ 762550 w 762550"/>
              <a:gd name="connsiteY0" fmla="*/ 0 h 2035094"/>
              <a:gd name="connsiteX1" fmla="*/ 550 w 762550"/>
              <a:gd name="connsiteY1" fmla="*/ 850900 h 2035094"/>
              <a:gd name="connsiteX2" fmla="*/ 641900 w 762550"/>
              <a:gd name="connsiteY2" fmla="*/ 1879600 h 2035094"/>
              <a:gd name="connsiteX3" fmla="*/ 749850 w 762550"/>
              <a:gd name="connsiteY3" fmla="*/ 2012950 h 2035094"/>
              <a:gd name="connsiteX0" fmla="*/ 762006 w 762006"/>
              <a:gd name="connsiteY0" fmla="*/ 0 h 2012950"/>
              <a:gd name="connsiteX1" fmla="*/ 6 w 762006"/>
              <a:gd name="connsiteY1" fmla="*/ 850900 h 2012950"/>
              <a:gd name="connsiteX2" fmla="*/ 749306 w 762006"/>
              <a:gd name="connsiteY2" fmla="*/ 2012950 h 2012950"/>
              <a:gd name="connsiteX0" fmla="*/ 590558 w 590558"/>
              <a:gd name="connsiteY0" fmla="*/ 0 h 2012950"/>
              <a:gd name="connsiteX1" fmla="*/ 8 w 590558"/>
              <a:gd name="connsiteY1" fmla="*/ 1143000 h 2012950"/>
              <a:gd name="connsiteX2" fmla="*/ 577858 w 590558"/>
              <a:gd name="connsiteY2" fmla="*/ 2012950 h 201295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590565 w 603265"/>
              <a:gd name="connsiteY0" fmla="*/ 0 h 2006600"/>
              <a:gd name="connsiteX1" fmla="*/ 15 w 603265"/>
              <a:gd name="connsiteY1" fmla="*/ 1143000 h 2006600"/>
              <a:gd name="connsiteX2" fmla="*/ 603265 w 603265"/>
              <a:gd name="connsiteY2" fmla="*/ 2006600 h 200660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609602 w 609602"/>
              <a:gd name="connsiteY0" fmla="*/ 0 h 2012950"/>
              <a:gd name="connsiteX1" fmla="*/ 2 w 609602"/>
              <a:gd name="connsiteY1" fmla="*/ 1149350 h 2012950"/>
              <a:gd name="connsiteX2" fmla="*/ 603252 w 609602"/>
              <a:gd name="connsiteY2" fmla="*/ 2012950 h 2012950"/>
              <a:gd name="connsiteX0" fmla="*/ 990600 w 990600"/>
              <a:gd name="connsiteY0" fmla="*/ 0 h 2012950"/>
              <a:gd name="connsiteX1" fmla="*/ 0 w 990600"/>
              <a:gd name="connsiteY1" fmla="*/ 787400 h 2012950"/>
              <a:gd name="connsiteX2" fmla="*/ 984250 w 990600"/>
              <a:gd name="connsiteY2" fmla="*/ 2012950 h 2012950"/>
              <a:gd name="connsiteX0" fmla="*/ 1060450 w 1060450"/>
              <a:gd name="connsiteY0" fmla="*/ 0 h 2012950"/>
              <a:gd name="connsiteX1" fmla="*/ 0 w 1060450"/>
              <a:gd name="connsiteY1" fmla="*/ 723900 h 2012950"/>
              <a:gd name="connsiteX2" fmla="*/ 1054100 w 1060450"/>
              <a:gd name="connsiteY2" fmla="*/ 2012950 h 20129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7 w 1073157"/>
              <a:gd name="connsiteY0" fmla="*/ 0 h 2571750"/>
              <a:gd name="connsiteX1" fmla="*/ 7 w 1073157"/>
              <a:gd name="connsiteY1" fmla="*/ 1282700 h 2571750"/>
              <a:gd name="connsiteX2" fmla="*/ 1054107 w 1073157"/>
              <a:gd name="connsiteY2" fmla="*/ 2571750 h 2571750"/>
              <a:gd name="connsiteX0" fmla="*/ 1073158 w 1073158"/>
              <a:gd name="connsiteY0" fmla="*/ 0 h 2571750"/>
              <a:gd name="connsiteX1" fmla="*/ 8 w 1073158"/>
              <a:gd name="connsiteY1" fmla="*/ 1282700 h 2571750"/>
              <a:gd name="connsiteX2" fmla="*/ 1054108 w 1073158"/>
              <a:gd name="connsiteY2" fmla="*/ 2571750 h 2571750"/>
              <a:gd name="connsiteX0" fmla="*/ 1073159 w 1073159"/>
              <a:gd name="connsiteY0" fmla="*/ 0 h 2571750"/>
              <a:gd name="connsiteX1" fmla="*/ 9 w 1073159"/>
              <a:gd name="connsiteY1" fmla="*/ 1282700 h 2571750"/>
              <a:gd name="connsiteX2" fmla="*/ 1054109 w 1073159"/>
              <a:gd name="connsiteY2" fmla="*/ 2571750 h 2571750"/>
              <a:gd name="connsiteX0" fmla="*/ 1073150 w 1073150"/>
              <a:gd name="connsiteY0" fmla="*/ 0 h 1282700"/>
              <a:gd name="connsiteX1" fmla="*/ 0 w 1073150"/>
              <a:gd name="connsiteY1" fmla="*/ 1282700 h 1282700"/>
              <a:gd name="connsiteX0" fmla="*/ 1047750 w 1047750"/>
              <a:gd name="connsiteY0" fmla="*/ 0 h 1035050"/>
              <a:gd name="connsiteX1" fmla="*/ 0 w 1047750"/>
              <a:gd name="connsiteY1" fmla="*/ 1035050 h 1035050"/>
              <a:gd name="connsiteX0" fmla="*/ 1047750 w 1047750"/>
              <a:gd name="connsiteY0" fmla="*/ 0 h 1035050"/>
              <a:gd name="connsiteX1" fmla="*/ 0 w 1047750"/>
              <a:gd name="connsiteY1" fmla="*/ 1035050 h 103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47750" h="1035050">
                <a:moveTo>
                  <a:pt x="1047750" y="0"/>
                </a:moveTo>
                <a:cubicBezTo>
                  <a:pt x="632354" y="319616"/>
                  <a:pt x="327025" y="663575"/>
                  <a:pt x="0" y="1035050"/>
                </a:cubicBezTo>
              </a:path>
            </a:pathLst>
          </a:cu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Inhaltsplatzhalter 3"/>
              <p:cNvSpPr txBox="1">
                <a:spLocks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aseline="0">
                    <a:solidFill>
                      <a:srgbClr val="000000"/>
                    </a:solidFill>
                    <a:latin typeface="Calibri" pitchFamily="34" charset="0"/>
                    <a:ea typeface="+mn-ea"/>
                    <a:cs typeface="Calibri" pitchFamily="34" charset="0"/>
                  </a:defRPr>
                </a:lvl1pPr>
                <a:lvl2pPr marL="742950" indent="-28575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2pPr>
                <a:lvl3pPr marL="1143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–"/>
                  <a:defRPr sz="16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3pPr>
                <a:lvl4pPr marL="1600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–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4pPr>
                <a:lvl5pPr marL="20574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defRPr>
                </a:lvl5pPr>
                <a:lvl6pPr marL="25146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6pPr>
                <a:lvl7pPr marL="29718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7pPr>
                <a:lvl8pPr marL="34290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8pPr>
                <a:lvl9pPr marL="3886200" indent="-228600" algn="l" rtl="0" eaLnBrk="1" fontAlgn="base" hangingPunct="1">
                  <a:spcBef>
                    <a:spcPct val="20000"/>
                  </a:spcBef>
                  <a:spcAft>
                    <a:spcPct val="0"/>
                  </a:spcAft>
                  <a:buChar char="»"/>
                  <a:defRPr sz="1400">
                    <a:solidFill>
                      <a:schemeClr val="tx1"/>
                    </a:solidFill>
                    <a:latin typeface="+mn-lt"/>
                  </a:defRPr>
                </a:lvl9pPr>
              </a:lstStyle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pPr marL="0" indent="0">
                  <a:buNone/>
                </a:pPr>
                <a:endParaRPr lang="en-US" kern="0" dirty="0" smtClean="0"/>
              </a:p>
              <a:p>
                <a:pPr marL="0" indent="0" algn="ctr">
                  <a:buNone/>
                </a:pPr>
                <a:endParaRPr lang="en-US" kern="0" dirty="0" smtClean="0"/>
              </a:p>
              <a:p>
                <a:pPr marL="0" indent="0" algn="ctr">
                  <a:buNone/>
                </a:pPr>
                <a:r>
                  <a:rPr lang="en-US" kern="0" dirty="0" smtClean="0"/>
                  <a:t>Cops need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dirty="0" err="1" smtClean="0"/>
                  <a:t>moves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to</a:t>
                </a:r>
                <a:r>
                  <a:rPr lang="de-DE" dirty="0" smtClean="0"/>
                  <a:t> catch </a:t>
                </a:r>
                <a:r>
                  <a:rPr lang="de-DE" dirty="0" smtClean="0">
                    <a:solidFill>
                      <a:srgbClr val="FF0000"/>
                    </a:solidFill>
                  </a:rPr>
                  <a:t>2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robbers</a:t>
                </a:r>
                <a:endParaRPr lang="de-DE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de-DE" kern="0" dirty="0">
                            <a:solidFill>
                              <a:srgbClr val="FF0000"/>
                            </a:solidFill>
                            <a:latin typeface="Arial"/>
                          </a:rPr>
                          <m:t>ℓ</m:t>
                        </m:r>
                        <m:r>
                          <a:rPr lang="en-US" b="0" i="1" kern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moves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to</a:t>
                </a:r>
                <a:r>
                  <a:rPr lang="de-DE" dirty="0" smtClean="0"/>
                  <a:t> catch </a:t>
                </a:r>
                <a:r>
                  <a:rPr lang="de-DE" dirty="0" smtClean="0">
                    <a:solidFill>
                      <a:srgbClr val="FF0000"/>
                    </a:solidFill>
                  </a:rPr>
                  <a:t>all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robbers</a:t>
                </a:r>
                <a:endParaRPr lang="de-DE" dirty="0"/>
              </a:p>
              <a:p>
                <a:pPr marL="0" indent="0" algn="ctr">
                  <a:buNone/>
                </a:pPr>
                <a:r>
                  <a:rPr lang="en-US" kern="0" dirty="0" smtClean="0"/>
                  <a:t> </a:t>
                </a:r>
                <a:endParaRPr lang="en-US" kern="0" dirty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  <a:p>
                <a:endParaRPr lang="en-US" kern="0" dirty="0"/>
              </a:p>
              <a:p>
                <a:endParaRPr lang="en-US" kern="0" dirty="0" smtClean="0"/>
              </a:p>
            </p:txBody>
          </p:sp>
        </mc:Choice>
        <mc:Fallback xmlns="">
          <p:sp>
            <p:nvSpPr>
              <p:cNvPr id="35" name="Inhaltsplatzhalter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20713" y="1138800"/>
                <a:ext cx="8207375" cy="5187388"/>
              </a:xfrm>
              <a:prstGeom prst="rect">
                <a:avLst/>
              </a:prstGeom>
              <a:blipFill rotWithShape="0">
                <a:blip r:embed="rId2"/>
                <a:stretch>
                  <a:fillRect b="-1410"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53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824" y="2394857"/>
            <a:ext cx="3926176" cy="1351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Inhaltsplatzhalt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 smtClean="0"/>
                  <a:t> cop and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m:rPr>
                        <m:nor/>
                      </m:rPr>
                      <a:rPr lang="en-US" b="0" i="0" dirty="0" smtClean="0">
                        <a:solidFill>
                          <a:srgbClr val="FF0000"/>
                        </a:solidFill>
                        <a:latin typeface="+mn-lt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robbers </a:t>
                </a:r>
                <a:r>
                  <a:rPr lang="en-US" sz="1200" dirty="0" smtClean="0">
                    <a:solidFill>
                      <a:schemeClr val="tx1"/>
                    </a:solidFill>
                  </a:rPr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sz="1200" dirty="0" smtClean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graphs)</a:t>
                </a:r>
                <a:endParaRPr lang="en-US" sz="1200" dirty="0" smtClean="0">
                  <a:solidFill>
                    <a:schemeClr val="tx1"/>
                  </a:solidFill>
                </a:endParaRP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+mn-lt"/>
                      </a:rPr>
                      <m:t>ℓ</m:t>
                    </m:r>
                    <m:r>
                      <a:rPr lang="en-US" i="1" dirty="0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moves always suffice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de-DE" sz="2000" dirty="0">
                            <a:solidFill>
                              <a:srgbClr val="FF0000"/>
                            </a:solidFill>
                            <a:latin typeface="+mn-lt"/>
                          </a:rPr>
                          <m:t>ℓ</m:t>
                        </m:r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needed in some graphs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/>
              </a:p>
              <a:p>
                <a:pPr lvl="0">
                  <a:buFont typeface="Arial" panose="020B0604020202020204" pitchFamily="34" charset="0"/>
                  <a:buChar char="•"/>
                </a:pPr>
                <a:r>
                  <a:rPr lang="en-US" b="0" dirty="0" smtClean="0">
                    <a:solidFill>
                      <a:schemeClr val="tx1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m:rPr>
                        <m:sty m:val="p"/>
                      </m:rPr>
                      <a:rPr lang="el-GR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</m:rad>
                      </m:e>
                    </m:d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cops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and</a:t>
                </a: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robber</a:t>
                </a:r>
                <a:r>
                  <a:rPr lang="de-DE" dirty="0"/>
                  <a:t> </a:t>
                </a:r>
                <a:r>
                  <a:rPr lang="en-US" sz="1200" dirty="0"/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1200" dirty="0" smtClean="0">
                    <a:ea typeface="Cambria Math" panose="02040503050406030204" pitchFamily="18" charset="0"/>
                  </a:rPr>
                  <a:t> </a:t>
                </a:r>
                <a:r>
                  <a:rPr lang="en-US" sz="1200" dirty="0">
                    <a:ea typeface="Cambria Math" panose="02040503050406030204" pitchFamily="18" charset="0"/>
                  </a:rPr>
                  <a:t>graphs)</a:t>
                </a:r>
                <a:endParaRPr lang="en-US" sz="1200" dirty="0"/>
              </a:p>
              <a:p>
                <a:pPr lvl="1">
                  <a:buFont typeface="Symbol" panose="05050102010706020507" pitchFamily="18" charset="2"/>
                  <a:buChar char="-"/>
                </a:pPr>
                <a:r>
                  <a:rPr lang="en-US" dirty="0" smtClean="0"/>
                  <a:t>Best known upper bound: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p>
                        <m:r>
                          <a:rPr lang="en-US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p>
                    </m:sSup>
                  </m:oMath>
                </a14:m>
                <a:endParaRPr lang="de-DE" dirty="0" smtClean="0"/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dirty="0" smtClean="0"/>
                  <a:t> </a:t>
                </a:r>
                <a:r>
                  <a:rPr lang="de-DE" dirty="0" err="1" smtClean="0"/>
                  <a:t>moves</a:t>
                </a:r>
                <a:r>
                  <a:rPr lang="de-DE" dirty="0" smtClean="0"/>
                  <a:t> </a:t>
                </a:r>
                <a:r>
                  <a:rPr lang="de-DE" dirty="0" err="1" smtClean="0"/>
                  <a:t>with</a:t>
                </a:r>
                <a:r>
                  <a:rPr lang="de-DE" dirty="0" smtClean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𝑛</m:t>
                    </m:r>
                    <m:r>
                      <m:rPr>
                        <m:sty m:val="p"/>
                      </m:rP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</m:e>
                    </m:d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nodes</a:t>
                </a:r>
                <a:r>
                  <a:rPr lang="de-DE" dirty="0"/>
                  <a:t> </a:t>
                </a:r>
                <a:endParaRPr lang="de-DE" dirty="0" smtClean="0"/>
              </a:p>
              <a:p>
                <a:pPr lvl="1">
                  <a:buFont typeface="Symbol" panose="05050102010706020507" pitchFamily="18" charset="2"/>
                  <a:buChar char="-"/>
                </a:pPr>
                <a:endParaRPr lang="en-US" dirty="0" smtClean="0"/>
              </a:p>
              <a:p>
                <a:pPr lvl="0">
                  <a:buFont typeface="Arial" panose="020B0604020202020204" pitchFamily="34" charset="0"/>
                  <a:buChar char="•"/>
                </a:pP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de-DE" dirty="0"/>
                  <a:t> </a:t>
                </a:r>
                <a:r>
                  <a:rPr lang="de-DE" dirty="0" err="1"/>
                  <a:t>cops</a:t>
                </a:r>
                <a:r>
                  <a:rPr lang="de-DE" dirty="0"/>
                  <a:t> </a:t>
                </a:r>
                <a:r>
                  <a:rPr lang="de-DE" dirty="0" err="1"/>
                  <a:t>and</a:t>
                </a:r>
                <a14:m>
                  <m:oMath xmlns:m="http://schemas.openxmlformats.org/officeDocument/2006/math">
                    <m:r>
                      <a:rPr lang="en-US" dirty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de-DE" dirty="0">
                        <a:solidFill>
                          <a:srgbClr val="FF0000"/>
                        </a:solidFill>
                        <a:latin typeface="Arial"/>
                      </a:rPr>
                      <m:t>ℓ</m:t>
                    </m:r>
                    <m:r>
                      <m:rPr>
                        <m:nor/>
                      </m:rPr>
                      <a:rPr lang="en-US" dirty="0">
                        <a:solidFill>
                          <a:srgbClr val="FF0000"/>
                        </a:solidFill>
                        <a:latin typeface="Arial"/>
                      </a:rPr>
                      <m:t> </m:t>
                    </m:r>
                  </m:oMath>
                </a14:m>
                <a:r>
                  <a:rPr lang="de-DE" dirty="0"/>
                  <a:t>robbers </a:t>
                </a:r>
                <a:r>
                  <a:rPr lang="en-US" sz="1200" dirty="0"/>
                  <a:t>(in </a:t>
                </a:r>
                <a14:m>
                  <m:oMath xmlns:m="http://schemas.openxmlformats.org/officeDocument/2006/math"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</m:t>
                    </m:r>
                    <m:d>
                      <m:dPr>
                        <m:ctrlP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2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</m:d>
                    <m:r>
                      <a:rPr lang="en-US" sz="12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2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</m:t>
                    </m:r>
                  </m:oMath>
                </a14:m>
                <a:r>
                  <a:rPr lang="en-US" sz="1200" dirty="0" smtClean="0">
                    <a:ea typeface="Cambria Math" panose="02040503050406030204" pitchFamily="18" charset="0"/>
                  </a:rPr>
                  <a:t> </a:t>
                </a:r>
                <a:r>
                  <a:rPr lang="en-US" sz="1200" dirty="0">
                    <a:ea typeface="Cambria Math" panose="02040503050406030204" pitchFamily="18" charset="0"/>
                  </a:rPr>
                  <a:t>graphs)</a:t>
                </a:r>
              </a:p>
              <a:p>
                <a:pPr lvl="1">
                  <a:buFont typeface="Symbol" panose="05050102010706020507" pitchFamily="18" charset="2"/>
                  <a:buChar char="-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de-DE" dirty="0">
                            <a:solidFill>
                              <a:srgbClr val="FF0000"/>
                            </a:solidFill>
                            <a:latin typeface="Arial"/>
                          </a:rPr>
                          <m:t>ℓ</m:t>
                        </m:r>
                        <m:r>
                          <a:rPr lang="en-US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e>
                    </m:d>
                  </m:oMath>
                </a14:m>
                <a:r>
                  <a:rPr lang="de-DE" b="1" dirty="0">
                    <a:solidFill>
                      <a:srgbClr val="000000"/>
                    </a:solidFill>
                  </a:rPr>
                  <a:t> </a:t>
                </a:r>
                <a:r>
                  <a:rPr lang="de-DE" dirty="0" err="1">
                    <a:solidFill>
                      <a:srgbClr val="000000"/>
                    </a:solidFill>
                  </a:rPr>
                  <a:t>moves</a:t>
                </a:r>
                <a:r>
                  <a:rPr lang="de-DE" dirty="0">
                    <a:solidFill>
                      <a:srgbClr val="000000"/>
                    </a:solidFill>
                  </a:rPr>
                  <a:t> </a:t>
                </a:r>
                <a:r>
                  <a:rPr lang="de-DE" dirty="0" err="1">
                    <a:solidFill>
                      <a:srgbClr val="000000"/>
                    </a:solidFill>
                  </a:rPr>
                  <a:t>with</a:t>
                </a:r>
                <a:endParaRPr lang="de-DE" dirty="0">
                  <a:solidFill>
                    <a:srgbClr val="000000"/>
                  </a:solidFill>
                </a:endParaRPr>
              </a:p>
              <a:p>
                <a:pPr lvl="2">
                  <a:buFont typeface="Symbol" panose="05050102010706020507" pitchFamily="18" charset="2"/>
                  <a:buChar char="-"/>
                </a:pPr>
                <a:r>
                  <a:rPr lang="en-US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/</m:t>
                            </m:r>
                            <m:r>
                              <m:rPr>
                                <m:nor/>
                              </m:rPr>
                              <a:rPr lang="en-US" smtClean="0">
                                <a:solidFill>
                                  <a:srgbClr val="FF0000"/>
                                </a:solidFill>
                                <a:latin typeface="Arial"/>
                                <a:ea typeface="Cambria Math" panose="02040503050406030204" pitchFamily="18" charset="0"/>
                              </a:rPr>
                              <m:t>ℓ</m:t>
                            </m:r>
                          </m:e>
                        </m:rad>
                      </m:e>
                    </m:d>
                  </m:oMath>
                </a14:m>
                <a:endParaRPr lang="de-DE" b="1" dirty="0">
                  <a:solidFill>
                    <a:srgbClr val="000000"/>
                  </a:solidFill>
                </a:endParaRPr>
              </a:p>
              <a:p>
                <a:pPr lvl="2">
                  <a:buFont typeface="Symbol" panose="05050102010706020507" pitchFamily="18" charset="2"/>
                  <a:buChar char="-"/>
                </a:pPr>
                <a:r>
                  <a:rPr lang="de-DE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000">
                        <a:solidFill>
                          <a:srgbClr val="FF0000"/>
                        </a:solidFill>
                        <a:latin typeface="Arial"/>
                        <a:ea typeface="Cambria Math" panose="02040503050406030204" pitchFamily="18" charset="0"/>
                      </a:rPr>
                      <m:t>ℓ</m:t>
                    </m:r>
                    <m:r>
                      <a:rPr lang="en-US" sz="20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l-GR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ϵ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ad>
                          <m:radPr>
                            <m:degHide m:val="on"/>
                            <m:ctrlP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US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</m:t>
                            </m:r>
                          </m:e>
                        </m:rad>
                      </m:e>
                    </m:d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r>
                  <a:rPr lang="de-DE" dirty="0" smtClean="0">
                    <a:solidFill>
                      <a:schemeClr val="tx1"/>
                    </a:solidFill>
                  </a:rPr>
                  <a:t> More </a:t>
                </a:r>
                <a:r>
                  <a:rPr lang="de-DE" dirty="0" err="1" smtClean="0">
                    <a:solidFill>
                      <a:schemeClr val="tx1"/>
                    </a:solidFill>
                  </a:rPr>
                  <a:t>than</a:t>
                </a:r>
                <a:r>
                  <a:rPr lang="de-DE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 smtClean="0"/>
                  <a:t> robbers?</a:t>
                </a:r>
              </a:p>
              <a:p>
                <a:pPr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Ω</m:t>
                    </m:r>
                    <m:d>
                      <m:dPr>
                        <m:ctrlP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²</m:t>
                        </m:r>
                        <m:func>
                          <m:funcPr>
                            <m:ctrlPr>
                              <a:rPr lang="en-US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en-US" b="0" i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en-US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</m:t>
                            </m:r>
                            <m:r>
                              <m:rPr>
                                <m:nor/>
                              </m:rPr>
                              <a:rPr lang="de-DE" dirty="0">
                                <a:solidFill>
                                  <a:srgbClr val="FF0000"/>
                                </a:solidFill>
                                <a:latin typeface="Arial"/>
                              </a:rPr>
                              <m:t>ℓ</m:t>
                            </m:r>
                            <m:r>
                              <a:rPr lang="en-US" b="0" i="1" dirty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US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</m:func>
                      </m:e>
                    </m: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4" name="Inhaltsplatzhalt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4"/>
                <a:stretch>
                  <a:fillRect l="-817" t="-705" b="-223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dirty="0" smtClean="0">
                <a:latin typeface="Calibri" panose="020F0502020204030204" pitchFamily="34" charset="0"/>
              </a:rPr>
              <a:t>Summary</a:t>
            </a:r>
            <a:endParaRPr lang="en-US" sz="32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739" y="1041400"/>
            <a:ext cx="3289949" cy="120459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487" y="3961682"/>
            <a:ext cx="2451839" cy="158411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282" y="3524249"/>
            <a:ext cx="2246391" cy="2195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6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Lower Bounds for the Capture Time: Linear, Quadratic, and Beyond </a:t>
            </a:r>
          </a:p>
        </p:txBody>
      </p:sp>
    </p:spTree>
    <p:extLst>
      <p:ext uri="{BB962C8B-B14F-4D97-AF65-F5344CB8AC3E}">
        <p14:creationId xmlns:p14="http://schemas.microsoft.com/office/powerpoint/2010/main" val="226215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AULTFONTSIZE" val="10"/>
  <p:tag name="DEFAULTWIDTH" val="650"/>
  <p:tag name="DEFAULTHEIGHT" val="540"/>
  <p:tag name="FIRSTROGER20WATTENHOFER@9FI3EBKMVWQMHYXG" val="2797"/>
  <p:tag name="DEFAULTDISPLAYSOURCE" val="\documentclass{article}\pagestyle{empty}&#10;\begin{document}&#10;&#10;\end{document}&#10;"/>
  <p:tag name="EMBEDFONTS" val="1"/>
  <p:tag name="FIRSTROGER20WATTENHOFER@XV5I9FVF81W8GHH9" val="3327"/>
</p:tagLst>
</file>

<file path=ppt/theme/theme1.xml><?xml version="1.0" encoding="utf-8"?>
<a:theme xmlns:a="http://schemas.openxmlformats.org/drawingml/2006/main" name="disco-template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disco-template</Template>
  <TotalTime>0</TotalTime>
  <Words>1060</Words>
  <Application>Microsoft Office PowerPoint</Application>
  <PresentationFormat>Bildschirmpräsentation (4:3)</PresentationFormat>
  <Paragraphs>924</Paragraphs>
  <Slides>57</Slides>
  <Notes>34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57</vt:i4>
      </vt:variant>
    </vt:vector>
  </HeadingPairs>
  <TitlesOfParts>
    <vt:vector size="63" baseType="lpstr">
      <vt:lpstr>Calibri</vt:lpstr>
      <vt:lpstr>Wingdings</vt:lpstr>
      <vt:lpstr>Symbol</vt:lpstr>
      <vt:lpstr>Cambria Math</vt:lpstr>
      <vt:lpstr>Arial</vt:lpstr>
      <vt:lpstr>disco-template</vt:lpstr>
      <vt:lpstr>Lower Bounds for the Capture Time: Linear, Quadratic, and Beyond </vt:lpstr>
      <vt:lpstr>The game of Cops and Robbers</vt:lpstr>
      <vt:lpstr>The rules of the game</vt:lpstr>
      <vt:lpstr>The Cop is placed first</vt:lpstr>
      <vt:lpstr>The Robber may then choose a placement</vt:lpstr>
      <vt:lpstr>Next, they alternate in moves</vt:lpstr>
      <vt:lpstr>Next, they alternate in moves</vt:lpstr>
      <vt:lpstr>Next, they alternate in moves</vt:lpstr>
      <vt:lpstr>Next, they alternate in moves</vt:lpstr>
      <vt:lpstr>The Cop won!</vt:lpstr>
      <vt:lpstr>The Cop won!</vt:lpstr>
      <vt:lpstr>How many moves does the cop need?</vt:lpstr>
      <vt:lpstr>Catch multiple?</vt:lpstr>
      <vt:lpstr>Upper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Lower bound to catch ℓ robbers</vt:lpstr>
      <vt:lpstr>Summary so far</vt:lpstr>
      <vt:lpstr>What about multiple cops and one robber?</vt:lpstr>
      <vt:lpstr>Let’s start with two cops and one robber </vt:lpstr>
      <vt:lpstr>Let’s start with two cops and one robber </vt:lpstr>
      <vt:lpstr>Let’s start with two cops and one robber </vt:lpstr>
      <vt:lpstr>Beyond two cops?</vt:lpstr>
      <vt:lpstr>Beyond two cops?</vt:lpstr>
      <vt:lpstr>Multiple cops and one robber</vt:lpstr>
      <vt:lpstr>Summary so far</vt:lpstr>
      <vt:lpstr>What about multiple cops and multiple robbers?</vt:lpstr>
      <vt:lpstr>Multiple cops and multiple robbers</vt:lpstr>
      <vt:lpstr>Multiple cops and multiple robbers</vt:lpstr>
      <vt:lpstr>Multiple cops and multiple robbers</vt:lpstr>
      <vt:lpstr>How to deal with cop k+1?</vt:lpstr>
      <vt:lpstr>How to deal with cop k+1?</vt:lpstr>
      <vt:lpstr>How to deal with cop k+1?</vt:lpstr>
      <vt:lpstr>How to deal with cop k+1?</vt:lpstr>
      <vt:lpstr>How to deal with cop k+1?</vt:lpstr>
      <vt:lpstr>Construction of the ring</vt:lpstr>
      <vt:lpstr>Robber placement</vt:lpstr>
      <vt:lpstr>Robber strategy</vt:lpstr>
      <vt:lpstr>Robber strategy</vt:lpstr>
      <vt:lpstr>Robber strategy</vt:lpstr>
      <vt:lpstr>Robber strategy</vt:lpstr>
      <vt:lpstr>Robber strategy</vt:lpstr>
      <vt:lpstr>Robber strategy</vt:lpstr>
      <vt:lpstr>Robber strategy</vt:lpstr>
      <vt:lpstr>Summary</vt:lpstr>
      <vt:lpstr>Lower Bounds for the Capture Time: Linear, Quadratic, and Beyond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Directed Graph Exploration</dc:title>
  <dc:creator>Klaus-Tycho Förster</dc:creator>
  <cp:lastModifiedBy>Klaus-Tycho Förster</cp:lastModifiedBy>
  <cp:revision>352</cp:revision>
  <dcterms:created xsi:type="dcterms:W3CDTF">2012-12-08T11:43:00Z</dcterms:created>
  <dcterms:modified xsi:type="dcterms:W3CDTF">2015-07-20T08:41:12Z</dcterms:modified>
</cp:coreProperties>
</file>