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>
  <p:sldMasterIdLst>
    <p:sldMasterId id="2147483652" r:id="rId1"/>
    <p:sldMasterId id="2147483653" r:id="rId2"/>
  </p:sldMasterIdLst>
  <p:notesMasterIdLst>
    <p:notesMasterId r:id="rId23"/>
  </p:notesMasterIdLst>
  <p:handoutMasterIdLst>
    <p:handoutMasterId r:id="rId24"/>
  </p:handoutMasterIdLst>
  <p:sldIdLst>
    <p:sldId id="1032" r:id="rId3"/>
    <p:sldId id="1015" r:id="rId4"/>
    <p:sldId id="1025" r:id="rId5"/>
    <p:sldId id="1031" r:id="rId6"/>
    <p:sldId id="1028" r:id="rId7"/>
    <p:sldId id="1029" r:id="rId8"/>
    <p:sldId id="1030" r:id="rId9"/>
    <p:sldId id="1033" r:id="rId10"/>
    <p:sldId id="1017" r:id="rId11"/>
    <p:sldId id="1034" r:id="rId12"/>
    <p:sldId id="1018" r:id="rId13"/>
    <p:sldId id="1019" r:id="rId14"/>
    <p:sldId id="1020" r:id="rId15"/>
    <p:sldId id="1021" r:id="rId16"/>
    <p:sldId id="1022" r:id="rId17"/>
    <p:sldId id="1023" r:id="rId18"/>
    <p:sldId id="1024" r:id="rId19"/>
    <p:sldId id="1026" r:id="rId20"/>
    <p:sldId id="1027" r:id="rId21"/>
    <p:sldId id="1014" r:id="rId22"/>
  </p:sldIdLst>
  <p:sldSz cx="9144000" cy="6858000" type="screen4x3"/>
  <p:notesSz cx="6743700" cy="9855200"/>
  <p:custDataLst>
    <p:tags r:id="rId25"/>
  </p:custData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2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2E2F8"/>
    <a:srgbClr val="F7FEA0"/>
    <a:srgbClr val="333399"/>
    <a:srgbClr val="FF0000"/>
    <a:srgbClr val="DA0000"/>
    <a:srgbClr val="0000FF"/>
    <a:srgbClr val="FF00FF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36" autoAdjust="0"/>
    <p:restoredTop sz="92102" autoAdjust="0"/>
  </p:normalViewPr>
  <p:slideViewPr>
    <p:cSldViewPr snapToGrid="0">
      <p:cViewPr>
        <p:scale>
          <a:sx n="100" d="100"/>
          <a:sy n="100" d="100"/>
        </p:scale>
        <p:origin x="-2160" y="-684"/>
      </p:cViewPr>
      <p:guideLst>
        <p:guide orient="horz" pos="1337"/>
        <p:guide orient="horz" pos="2913"/>
        <p:guide pos="268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-2136" y="-90"/>
      </p:cViewPr>
      <p:guideLst>
        <p:guide orient="horz" pos="3104"/>
        <p:guide pos="2126"/>
      </p:guideLst>
    </p:cSldViewPr>
  </p:notesViewPr>
  <p:gridSpacing cx="73971150" cy="7397115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image" Target="../media/image1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17488" y="0"/>
            <a:ext cx="2892425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556000" y="0"/>
            <a:ext cx="2967038" cy="52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r"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17488" y="9401175"/>
            <a:ext cx="2892425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556000" y="9401175"/>
            <a:ext cx="2967038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r"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083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05238" y="0"/>
            <a:ext cx="2908300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>
            <a:lvl1pPr algn="r"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862013" y="703263"/>
            <a:ext cx="4997450" cy="3746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92175" y="4681538"/>
            <a:ext cx="4926013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083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05238" y="9364663"/>
            <a:ext cx="2908300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39" tIns="45219" rIns="90439" bIns="45219" numCol="1" anchor="b" anchorCtr="0" compatLnSpc="1">
            <a:prstTxWarp prst="textNoShape">
              <a:avLst/>
            </a:prstTxWarp>
          </a:bodyPr>
          <a:lstStyle>
            <a:lvl1pPr algn="r" defTabSz="903288" eaLnBrk="0" hangingPunct="0">
              <a:defRPr sz="1100">
                <a:solidFill>
                  <a:schemeClr val="tx1"/>
                </a:solidFill>
              </a:defRPr>
            </a:lvl1pPr>
          </a:lstStyle>
          <a:p>
            <a:fld id="{24AC65AF-6061-410E-802B-63F999AAA6C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9C5373-C5E9-439C-B3B6-B29B76B1EBDA}" type="slidenum">
              <a:rPr lang="en-US"/>
              <a:pPr/>
              <a:t>1</a:t>
            </a:fld>
            <a:endParaRPr lang="en-US"/>
          </a:p>
        </p:txBody>
      </p:sp>
      <p:sp>
        <p:nvSpPr>
          <p:cNvPr id="1527810" name="Rectangle 2"/>
          <p:cNvSpPr>
            <a:spLocks noChangeArrowheads="1" noTextEdit="1"/>
          </p:cNvSpPr>
          <p:nvPr>
            <p:ph type="sldImg"/>
          </p:nvPr>
        </p:nvSpPr>
        <p:spPr>
          <a:xfrm>
            <a:off x="863600" y="703263"/>
            <a:ext cx="4994275" cy="3746500"/>
          </a:xfrm>
          <a:ln/>
        </p:spPr>
      </p:sp>
      <p:sp>
        <p:nvSpPr>
          <p:cNvPr id="1527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/>
              <a:t>Good morning to everybody. </a:t>
            </a:r>
          </a:p>
          <a:p>
            <a:endParaRPr lang="de-CH"/>
          </a:p>
          <a:p>
            <a:r>
              <a:rPr lang="de-CH"/>
              <a:t>My name is Stefan Schmid and I present our paper „A Self-Repairing P2P System Resilient to Dynamic Adversarial Churn“.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742C259-ED3F-4A54-898E-22227B04A0F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6FC1FF9-F0FB-4C28-A285-78387DCD6E23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DB206D5-24A6-43A6-84E7-5CB29675B75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836613"/>
            <a:ext cx="4027487" cy="5289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2895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B4BEB5A-45D9-4C7A-87AF-EBB0DD681304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98169F7-22C2-450B-AD50-B4EE80EF96A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9C20F23-601C-407E-A293-C0A577E3330D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1680DD8-A03F-4F26-817F-18B288C88623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9976631-38AD-400E-AF25-649D17FF84BF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9B953E2-1400-4E71-B37A-027462368AC1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E742C58-2500-4A85-BFDD-9EA298C99CD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1613"/>
            <a:ext cx="2057400" cy="5924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1613"/>
            <a:ext cx="6019800" cy="5924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C52D470-899E-4D65-89F0-543F894D540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7487" cy="5289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27488" cy="5289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81963" y="6381750"/>
            <a:ext cx="1008062" cy="287338"/>
          </a:xfrm>
        </p:spPr>
        <p:txBody>
          <a:bodyPr/>
          <a:lstStyle>
            <a:lvl1pPr>
              <a:defRPr/>
            </a:lvl1pPr>
          </a:lstStyle>
          <a:p>
            <a:fld id="{26708852-1D44-4665-9AB9-B8D78EB1E7FC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8207375" cy="2568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3" y="3557588"/>
            <a:ext cx="8207375" cy="2568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8081963" y="6381750"/>
            <a:ext cx="1008062" cy="287338"/>
          </a:xfrm>
        </p:spPr>
        <p:txBody>
          <a:bodyPr/>
          <a:lstStyle>
            <a:lvl1pPr>
              <a:defRPr/>
            </a:lvl1pPr>
          </a:lstStyle>
          <a:p>
            <a:fld id="{9AEF047E-CACF-48D1-970F-A5494327CE4C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1613"/>
            <a:ext cx="8229600" cy="4905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68313" y="836613"/>
            <a:ext cx="4027487" cy="52895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836613"/>
            <a:ext cx="4027488" cy="2568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557588"/>
            <a:ext cx="4027488" cy="2568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>
          <a:xfrm>
            <a:off x="1187450" y="6381750"/>
            <a:ext cx="6337300" cy="3397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>
          <a:xfrm>
            <a:off x="8081963" y="6381750"/>
            <a:ext cx="1008062" cy="287338"/>
          </a:xfrm>
        </p:spPr>
        <p:txBody>
          <a:bodyPr/>
          <a:lstStyle>
            <a:lvl1pPr>
              <a:defRPr/>
            </a:lvl1pPr>
          </a:lstStyle>
          <a:p>
            <a:fld id="{798F8F0F-D306-4BAA-9A02-0E3CEA72FBE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088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1530885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153088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8452E6E-211F-4C38-A5E1-677BF5DF9CED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5D1C0-6316-433C-B58B-27907692FA0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2F10A3-CD48-4892-A0E6-F44DE92D1C68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DD9CA-8B14-4A2B-A6F9-EAC7BDCEB615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8B5E4A-F2F7-4E57-9AEC-6B427C075B98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5A7F2-AF2F-45AB-AA48-A6A9202B30CE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4771D5-4130-499B-92F1-BB9A7EEC8DC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EC857-2EE5-43F2-BC0A-5C92F06B657B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A95977-7D0D-407E-A1B5-DD622215326A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287EEB-DAC7-4156-9CF4-15AC6EF9B822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95A25-ABBC-4830-86E3-F80C8292EB24}" type="slidenum">
              <a:rPr lang="de-CH"/>
              <a:pPr/>
              <a:t>‹#›</a:t>
            </a:fld>
            <a:endParaRPr lang="de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1613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836613"/>
            <a:ext cx="8207375" cy="528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1024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87450" y="6381750"/>
            <a:ext cx="63373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81963" y="6381750"/>
            <a:ext cx="1008062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solidFill>
                  <a:schemeClr val="tx1"/>
                </a:solidFill>
              </a:defRPr>
            </a:lvl1pPr>
          </a:lstStyle>
          <a:p>
            <a:fld id="{EAC9DD85-7B9B-4C96-BFA9-EA6D6E585319}" type="slidenum">
              <a:rPr lang="de-CH"/>
              <a:pPr/>
              <a:t>‹#›</a:t>
            </a:fld>
            <a:endParaRPr lang="de-CH"/>
          </a:p>
        </p:txBody>
      </p:sp>
      <p:pic>
        <p:nvPicPr>
          <p:cNvPr id="102409" name="Picture 9" descr="logo2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9375" y="6061075"/>
            <a:ext cx="742950" cy="741363"/>
          </a:xfrm>
          <a:prstGeom prst="rect">
            <a:avLst/>
          </a:prstGeom>
          <a:noFill/>
        </p:spPr>
      </p:pic>
      <p:sp>
        <p:nvSpPr>
          <p:cNvPr id="102435" name="Oval 35"/>
          <p:cNvSpPr>
            <a:spLocks noChangeArrowheads="1"/>
          </p:cNvSpPr>
          <p:nvPr/>
        </p:nvSpPr>
        <p:spPr bwMode="auto">
          <a:xfrm>
            <a:off x="3060700" y="728663"/>
            <a:ext cx="71438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7" name="Oval 37"/>
          <p:cNvSpPr>
            <a:spLocks noChangeArrowheads="1"/>
          </p:cNvSpPr>
          <p:nvPr/>
        </p:nvSpPr>
        <p:spPr bwMode="auto">
          <a:xfrm>
            <a:off x="5868988" y="728663"/>
            <a:ext cx="71437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8" name="Oval 38"/>
          <p:cNvSpPr>
            <a:spLocks noChangeArrowheads="1"/>
          </p:cNvSpPr>
          <p:nvPr/>
        </p:nvSpPr>
        <p:spPr bwMode="auto">
          <a:xfrm>
            <a:off x="8604250" y="728663"/>
            <a:ext cx="71438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2439" name="Oval 39"/>
          <p:cNvSpPr>
            <a:spLocks noChangeArrowheads="1"/>
          </p:cNvSpPr>
          <p:nvPr/>
        </p:nvSpPr>
        <p:spPr bwMode="auto">
          <a:xfrm>
            <a:off x="468313" y="728663"/>
            <a:ext cx="71437" cy="71437"/>
          </a:xfrm>
          <a:prstGeom prst="ellips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02441" name="AutoShape 41"/>
          <p:cNvCxnSpPr>
            <a:cxnSpLocks noChangeShapeType="1"/>
            <a:stCxn id="102439" idx="6"/>
            <a:endCxn id="102435" idx="2"/>
          </p:cNvCxnSpPr>
          <p:nvPr/>
        </p:nvCxnSpPr>
        <p:spPr bwMode="auto">
          <a:xfrm>
            <a:off x="539750" y="765175"/>
            <a:ext cx="2520950" cy="0"/>
          </a:xfrm>
          <a:prstGeom prst="straightConnector1">
            <a:avLst/>
          </a:prstGeom>
          <a:noFill/>
          <a:ln w="12700">
            <a:solidFill>
              <a:srgbClr val="FF0000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3" name="AutoShape 43"/>
          <p:cNvCxnSpPr>
            <a:cxnSpLocks noChangeShapeType="1"/>
            <a:stCxn id="102435" idx="6"/>
            <a:endCxn id="102437" idx="2"/>
          </p:cNvCxnSpPr>
          <p:nvPr/>
        </p:nvCxnSpPr>
        <p:spPr bwMode="auto">
          <a:xfrm>
            <a:off x="3132138" y="765175"/>
            <a:ext cx="2736850" cy="0"/>
          </a:xfrm>
          <a:prstGeom prst="straightConnector1">
            <a:avLst/>
          </a:prstGeom>
          <a:noFill/>
          <a:ln w="12700">
            <a:solidFill>
              <a:srgbClr val="339966"/>
            </a:solidFill>
            <a:round/>
            <a:headEnd/>
            <a:tailEnd type="triangle" w="med" len="med"/>
          </a:ln>
          <a:effectLst/>
        </p:spPr>
      </p:cxnSp>
      <p:cxnSp>
        <p:nvCxnSpPr>
          <p:cNvPr id="102444" name="AutoShape 44"/>
          <p:cNvCxnSpPr>
            <a:cxnSpLocks noChangeShapeType="1"/>
            <a:stCxn id="102437" idx="6"/>
            <a:endCxn id="102438" idx="2"/>
          </p:cNvCxnSpPr>
          <p:nvPr/>
        </p:nvCxnSpPr>
        <p:spPr bwMode="auto">
          <a:xfrm>
            <a:off x="5940425" y="765175"/>
            <a:ext cx="2663825" cy="0"/>
          </a:xfrm>
          <a:prstGeom prst="straightConnector1">
            <a:avLst/>
          </a:prstGeom>
          <a:noFill/>
          <a:ln w="12700">
            <a:solidFill>
              <a:srgbClr val="3366FF"/>
            </a:solidFill>
            <a:round/>
            <a:headEnd/>
            <a:tailEnd type="triangle" w="med" len="med"/>
          </a:ln>
          <a:effectLst/>
        </p:spPr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  <p:sldLayoutId id="2147483676" r:id="rId12"/>
    <p:sldLayoutId id="2147483677" r:id="rId13"/>
    <p:sldLayoutId id="2147483678" r:id="rId14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26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title style</a:t>
            </a:r>
          </a:p>
        </p:txBody>
      </p:sp>
      <p:sp>
        <p:nvSpPr>
          <p:cNvPr id="15226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smtClean="0"/>
              <a:t>Click to edit Master text styles</a:t>
            </a:r>
          </a:p>
          <a:p>
            <a:pPr lvl="1"/>
            <a:r>
              <a:rPr lang="de-CH" smtClean="0"/>
              <a:t>Second level</a:t>
            </a:r>
          </a:p>
          <a:p>
            <a:pPr lvl="2"/>
            <a:r>
              <a:rPr lang="de-CH" smtClean="0"/>
              <a:t>Third level</a:t>
            </a:r>
          </a:p>
          <a:p>
            <a:pPr lvl="3"/>
            <a:r>
              <a:rPr lang="de-CH" smtClean="0"/>
              <a:t>Fourth level</a:t>
            </a:r>
          </a:p>
          <a:p>
            <a:pPr lvl="4"/>
            <a:r>
              <a:rPr lang="de-CH" smtClean="0"/>
              <a:t>Fifth level</a:t>
            </a:r>
          </a:p>
        </p:txBody>
      </p:sp>
      <p:sp>
        <p:nvSpPr>
          <p:cNvPr id="15226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15226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de-CH"/>
          </a:p>
        </p:txBody>
      </p:sp>
      <p:sp>
        <p:nvSpPr>
          <p:cNvPr id="15226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45F53C09-A080-49B1-B9EA-186CC7EF395C}" type="slidenum">
              <a:rPr lang="de-CH"/>
              <a:pPr/>
              <a:t>‹#›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4" Type="http://schemas.openxmlformats.org/officeDocument/2006/relationships/oleObject" Target="../embeddings/oleObject5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4.v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8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Chart1.xls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6.v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6788" name="Rectangle 4"/>
          <p:cNvSpPr>
            <a:spLocks noChangeArrowheads="1"/>
          </p:cNvSpPr>
          <p:nvPr>
            <p:ph type="ctrTitle"/>
          </p:nvPr>
        </p:nvSpPr>
        <p:spPr bwMode="auto">
          <a:xfrm>
            <a:off x="844550" y="315913"/>
            <a:ext cx="7772400" cy="5273675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US" sz="4000" i="1"/>
              <a:t>The Layered World of Scientific Conferences</a:t>
            </a:r>
            <a:r>
              <a:rPr lang="en-US" sz="4800"/>
              <a:t> </a:t>
            </a:r>
            <a:br>
              <a:rPr lang="en-US" sz="4800"/>
            </a:br>
            <a:r>
              <a:rPr lang="en-US" sz="4800"/>
              <a:t/>
            </a:r>
            <a:br>
              <a:rPr lang="en-US" sz="4800"/>
            </a:br>
            <a:r>
              <a:rPr lang="en-US" sz="3200">
                <a:solidFill>
                  <a:schemeClr val="tx1"/>
                </a:solidFill>
              </a:rPr>
              <a:t>Michael Kuhn</a:t>
            </a:r>
            <a:br>
              <a:rPr lang="en-US" sz="3200">
                <a:solidFill>
                  <a:schemeClr val="tx1"/>
                </a:solidFill>
              </a:rPr>
            </a:br>
            <a:r>
              <a:rPr lang="en-US" sz="3200"/>
              <a:t>Roger Wattenhofer</a:t>
            </a:r>
            <a:r>
              <a:rPr lang="en-US" sz="4800"/>
              <a:t/>
            </a:r>
            <a:br>
              <a:rPr lang="en-US" sz="4800"/>
            </a:br>
            <a:r>
              <a:rPr lang="en-US" sz="4800"/>
              <a:t/>
            </a:r>
            <a:br>
              <a:rPr lang="en-US" sz="4800"/>
            </a:br>
            <a:r>
              <a:rPr lang="en-US" sz="3600"/>
              <a:t>APWEB 2008</a:t>
            </a:r>
            <a:br>
              <a:rPr lang="en-US" sz="3600"/>
            </a:br>
            <a:r>
              <a:rPr lang="en-US" sz="2000"/>
              <a:t>Shenyang, China</a:t>
            </a:r>
            <a:endParaRPr lang="de-CH" sz="2000"/>
          </a:p>
        </p:txBody>
      </p:sp>
      <p:pic>
        <p:nvPicPr>
          <p:cNvPr id="1526786" name="Picture 2" descr="logo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6450" y="2435225"/>
            <a:ext cx="2933700" cy="2933700"/>
          </a:xfrm>
          <a:prstGeom prst="rect">
            <a:avLst/>
          </a:prstGeom>
          <a:noFill/>
        </p:spPr>
      </p:pic>
      <p:sp>
        <p:nvSpPr>
          <p:cNvPr id="1526787" name="Rectangle 3"/>
          <p:cNvSpPr>
            <a:spLocks noChangeArrowheads="1"/>
          </p:cNvSpPr>
          <p:nvPr/>
        </p:nvSpPr>
        <p:spPr bwMode="auto">
          <a:xfrm>
            <a:off x="104775" y="4159250"/>
            <a:ext cx="1717675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 eaLnBrk="0" hangingPunct="0"/>
            <a:r>
              <a:rPr lang="en-US" sz="2000" b="1" i="1">
                <a:solidFill>
                  <a:srgbClr val="FF0000"/>
                </a:solidFill>
              </a:rPr>
              <a:t>D</a:t>
            </a:r>
            <a:r>
              <a:rPr lang="en-US" sz="2000" b="1" i="1">
                <a:solidFill>
                  <a:schemeClr val="tx1"/>
                </a:solidFill>
              </a:rPr>
              <a:t>istributed</a:t>
            </a:r>
            <a:br>
              <a:rPr lang="en-US" sz="2000" b="1" i="1">
                <a:solidFill>
                  <a:schemeClr val="tx1"/>
                </a:solidFill>
              </a:rPr>
            </a:br>
            <a:r>
              <a:rPr lang="en-US" sz="2000" b="1" i="1">
                <a:solidFill>
                  <a:srgbClr val="009900"/>
                </a:solidFill>
              </a:rPr>
              <a:t>C</a:t>
            </a:r>
            <a:r>
              <a:rPr lang="en-US" sz="2000" b="1" i="1">
                <a:solidFill>
                  <a:schemeClr val="tx1"/>
                </a:solidFill>
              </a:rPr>
              <a:t>omputing </a:t>
            </a:r>
            <a:br>
              <a:rPr lang="en-US" sz="2000" b="1" i="1">
                <a:solidFill>
                  <a:schemeClr val="tx1"/>
                </a:solidFill>
              </a:rPr>
            </a:br>
            <a:r>
              <a:rPr lang="en-US" sz="2000" b="1" i="1">
                <a:solidFill>
                  <a:schemeClr val="accent2"/>
                </a:solidFill>
              </a:rPr>
              <a:t>G</a:t>
            </a:r>
            <a:r>
              <a:rPr lang="en-US" sz="2000" b="1" i="1">
                <a:solidFill>
                  <a:schemeClr val="tx1"/>
                </a:solidFill>
              </a:rPr>
              <a:t>roup</a:t>
            </a:r>
            <a:endParaRPr lang="de-CH" sz="2000" b="1" i="1">
              <a:solidFill>
                <a:schemeClr val="tx1"/>
              </a:solidFill>
            </a:endParaRPr>
          </a:p>
        </p:txBody>
      </p:sp>
      <p:pic>
        <p:nvPicPr>
          <p:cNvPr id="1526789" name="Picture 5" descr="eth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04825" y="6162675"/>
            <a:ext cx="2286000" cy="638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32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8D97EC4-0CDF-48E8-8CCE-B846F8CF6369}" type="slidenum">
              <a:rPr lang="de-CH"/>
              <a:pPr/>
              <a:t>2</a:t>
            </a:fld>
            <a:endParaRPr lang="de-CH"/>
          </a:p>
        </p:txBody>
      </p:sp>
      <p:sp>
        <p:nvSpPr>
          <p:cNvPr id="1492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The Proximity of Scientific Conferences</a:t>
            </a:r>
            <a:endParaRPr lang="en-US"/>
          </a:p>
        </p:txBody>
      </p:sp>
      <p:sp>
        <p:nvSpPr>
          <p:cNvPr id="1492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5732462" cy="5289550"/>
          </a:xfrm>
        </p:spPr>
        <p:txBody>
          <a:bodyPr/>
          <a:lstStyle/>
          <a:p>
            <a:endParaRPr lang="de-CH" sz="1800"/>
          </a:p>
          <a:p>
            <a:endParaRPr lang="de-CH" sz="1800"/>
          </a:p>
          <a:p>
            <a:r>
              <a:rPr lang="de-CH" sz="1800"/>
              <a:t>The web around APWeb</a:t>
            </a:r>
          </a:p>
          <a:p>
            <a:pPr lvl="1"/>
            <a:r>
              <a:rPr lang="de-CH" sz="1600"/>
              <a:t>How does the proximity of conferences look like?</a:t>
            </a:r>
          </a:p>
          <a:p>
            <a:endParaRPr lang="de-CH" sz="1800"/>
          </a:p>
          <a:p>
            <a:endParaRPr lang="de-CH" sz="1800"/>
          </a:p>
          <a:p>
            <a:r>
              <a:rPr lang="de-CH" sz="1800"/>
              <a:t>Different aspects of proximity</a:t>
            </a:r>
          </a:p>
          <a:p>
            <a:pPr lvl="1"/>
            <a:r>
              <a:rPr lang="de-CH" sz="1600"/>
              <a:t>Scope</a:t>
            </a:r>
          </a:p>
          <a:p>
            <a:pPr lvl="1"/>
            <a:r>
              <a:rPr lang="de-CH" sz="1600"/>
              <a:t>Quality</a:t>
            </a:r>
          </a:p>
          <a:p>
            <a:endParaRPr lang="de-CH" sz="1800"/>
          </a:p>
          <a:p>
            <a:endParaRPr lang="de-CH" sz="1800"/>
          </a:p>
          <a:p>
            <a:endParaRPr lang="de-CH" sz="1800"/>
          </a:p>
          <a:p>
            <a:r>
              <a:rPr lang="de-CH" sz="1800"/>
              <a:t>Why do we care about conference proximity?</a:t>
            </a:r>
            <a:endParaRPr lang="en-US" sz="1800"/>
          </a:p>
        </p:txBody>
      </p:sp>
      <p:graphicFrame>
        <p:nvGraphicFramePr>
          <p:cNvPr id="1493152" name="Group 160"/>
          <p:cNvGraphicFramePr>
            <a:graphicFrameLocks noGrp="1"/>
          </p:cNvGraphicFramePr>
          <p:nvPr>
            <p:ph sz="half" idx="2"/>
          </p:nvPr>
        </p:nvGraphicFramePr>
        <p:xfrm>
          <a:off x="6396038" y="1403350"/>
          <a:ext cx="1689100" cy="3798888"/>
        </p:xfrm>
        <a:graphic>
          <a:graphicData uri="http://schemas.openxmlformats.org/drawingml/2006/table">
            <a:tbl>
              <a:tblPr/>
              <a:tblGrid>
                <a:gridCol w="506412"/>
                <a:gridCol w="1182688"/>
              </a:tblGrid>
              <a:tr h="44608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APWEB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WAIM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2.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WISE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3.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GCC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4.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DASFAA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5.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SKG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6.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ISPA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7.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PDCAT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8.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DEXA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36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9.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ICDF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10.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PAKDD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F363105-70DC-4303-9C7A-CFEDF307F51D}" type="slidenum">
              <a:rPr lang="de-CH"/>
              <a:pPr/>
              <a:t>3</a:t>
            </a:fld>
            <a:endParaRPr lang="de-CH"/>
          </a:p>
        </p:txBody>
      </p:sp>
      <p:sp>
        <p:nvSpPr>
          <p:cNvPr id="1512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Application: Conference Search</a:t>
            </a:r>
            <a:endParaRPr lang="en-US"/>
          </a:p>
        </p:txBody>
      </p:sp>
      <p:sp>
        <p:nvSpPr>
          <p:cNvPr id="15124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5913" y="941388"/>
            <a:ext cx="2997200" cy="5289550"/>
          </a:xfrm>
        </p:spPr>
        <p:txBody>
          <a:bodyPr/>
          <a:lstStyle/>
          <a:p>
            <a:endParaRPr lang="de-CH" sz="1800"/>
          </a:p>
          <a:p>
            <a:r>
              <a:rPr lang="de-CH" sz="1800"/>
              <a:t>Different search types</a:t>
            </a:r>
          </a:p>
          <a:p>
            <a:pPr lvl="1"/>
            <a:r>
              <a:rPr lang="de-CH" sz="1400"/>
              <a:t>For related conferences</a:t>
            </a:r>
          </a:p>
          <a:p>
            <a:pPr lvl="1"/>
            <a:r>
              <a:rPr lang="de-CH" sz="1400"/>
              <a:t>By keywords</a:t>
            </a:r>
          </a:p>
          <a:p>
            <a:pPr lvl="1"/>
            <a:r>
              <a:rPr lang="de-CH" sz="1400"/>
              <a:t>By author</a:t>
            </a:r>
          </a:p>
          <a:p>
            <a:pPr lvl="1"/>
            <a:endParaRPr lang="de-CH" sz="1400"/>
          </a:p>
          <a:p>
            <a:r>
              <a:rPr lang="de-CH" sz="1800"/>
              <a:t>Based on DBLP</a:t>
            </a:r>
          </a:p>
          <a:p>
            <a:pPr lvl="1"/>
            <a:r>
              <a:rPr lang="de-CH" sz="1400"/>
              <a:t>Freely available</a:t>
            </a:r>
            <a:endParaRPr lang="de-CH" sz="1600"/>
          </a:p>
          <a:p>
            <a:endParaRPr lang="de-CH" sz="1800"/>
          </a:p>
          <a:p>
            <a:r>
              <a:rPr lang="de-CH" sz="1800"/>
              <a:t>Wiki-Approach for some attributes</a:t>
            </a:r>
          </a:p>
          <a:p>
            <a:pPr lvl="1"/>
            <a:r>
              <a:rPr lang="de-CH" sz="1400"/>
              <a:t>Important dates</a:t>
            </a:r>
          </a:p>
          <a:p>
            <a:pPr lvl="1"/>
            <a:r>
              <a:rPr lang="de-CH" sz="1400"/>
              <a:t>Location</a:t>
            </a:r>
          </a:p>
          <a:p>
            <a:pPr lvl="1"/>
            <a:r>
              <a:rPr lang="de-CH" sz="1400"/>
              <a:t>Link to website</a:t>
            </a:r>
          </a:p>
          <a:p>
            <a:pPr lvl="1"/>
            <a:endParaRPr lang="de-CH" sz="1400"/>
          </a:p>
          <a:p>
            <a:pPr>
              <a:buFontTx/>
              <a:buNone/>
            </a:pPr>
            <a:endParaRPr lang="de-CH"/>
          </a:p>
        </p:txBody>
      </p:sp>
      <p:sp>
        <p:nvSpPr>
          <p:cNvPr id="1512453" name="Rectangle 5"/>
          <p:cNvSpPr>
            <a:spLocks noChangeArrowheads="1"/>
          </p:cNvSpPr>
          <p:nvPr/>
        </p:nvSpPr>
        <p:spPr bwMode="auto">
          <a:xfrm>
            <a:off x="2114550" y="5467350"/>
            <a:ext cx="4924425" cy="54292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CH">
                <a:solidFill>
                  <a:srgbClr val="FF0000"/>
                </a:solidFill>
              </a:rPr>
              <a:t>Try it at www.confsearch.org!</a:t>
            </a:r>
            <a:endParaRPr lang="en-US">
              <a:solidFill>
                <a:srgbClr val="FF0000"/>
              </a:solidFill>
            </a:endParaRPr>
          </a:p>
        </p:txBody>
      </p:sp>
      <p:pic>
        <p:nvPicPr>
          <p:cNvPr id="15124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4388" y="933450"/>
            <a:ext cx="5656262" cy="429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2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245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B86AF-AF03-4B4E-BF34-EC13B0708794}" type="slidenum">
              <a:rPr lang="de-CH"/>
              <a:pPr/>
              <a:t>4</a:t>
            </a:fld>
            <a:endParaRPr lang="de-CH"/>
          </a:p>
        </p:txBody>
      </p:sp>
      <p:pic>
        <p:nvPicPr>
          <p:cNvPr id="1525771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913"/>
            <a:ext cx="9144000" cy="6364287"/>
          </a:xfrm>
          <a:prstGeom prst="rect">
            <a:avLst/>
          </a:prstGeom>
          <a:noFill/>
        </p:spPr>
      </p:pic>
      <p:sp>
        <p:nvSpPr>
          <p:cNvPr id="1525765" name="Oval 5"/>
          <p:cNvSpPr>
            <a:spLocks noChangeArrowheads="1"/>
          </p:cNvSpPr>
          <p:nvPr/>
        </p:nvSpPr>
        <p:spPr bwMode="auto">
          <a:xfrm>
            <a:off x="762000" y="361950"/>
            <a:ext cx="3619500" cy="74295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25773" name="Group 13"/>
          <p:cNvGrpSpPr>
            <a:grpSpLocks/>
          </p:cNvGrpSpPr>
          <p:nvPr/>
        </p:nvGrpSpPr>
        <p:grpSpPr bwMode="auto">
          <a:xfrm>
            <a:off x="2266950" y="1295400"/>
            <a:ext cx="5021263" cy="4573588"/>
            <a:chOff x="1428" y="816"/>
            <a:chExt cx="3163" cy="2881"/>
          </a:xfrm>
        </p:grpSpPr>
        <p:sp>
          <p:nvSpPr>
            <p:cNvPr id="1525768" name="Rectangle 8"/>
            <p:cNvSpPr>
              <a:spLocks noChangeArrowheads="1"/>
            </p:cNvSpPr>
            <p:nvPr/>
          </p:nvSpPr>
          <p:spPr bwMode="auto">
            <a:xfrm>
              <a:off x="1483" y="883"/>
              <a:ext cx="3108" cy="2814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25767" name="Rectangle 7"/>
            <p:cNvSpPr>
              <a:spLocks noChangeArrowheads="1"/>
            </p:cNvSpPr>
            <p:nvPr/>
          </p:nvSpPr>
          <p:spPr bwMode="auto">
            <a:xfrm>
              <a:off x="1428" y="816"/>
              <a:ext cx="3108" cy="2814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525772" name="Picture 1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55" y="843"/>
              <a:ext cx="3041" cy="2760"/>
            </a:xfrm>
            <a:prstGeom prst="rect">
              <a:avLst/>
            </a:prstGeom>
            <a:noFill/>
          </p:spPr>
        </p:pic>
      </p:grpSp>
      <p:sp>
        <p:nvSpPr>
          <p:cNvPr id="1525770" name="Oval 10"/>
          <p:cNvSpPr>
            <a:spLocks noChangeArrowheads="1"/>
          </p:cNvSpPr>
          <p:nvPr/>
        </p:nvSpPr>
        <p:spPr bwMode="auto">
          <a:xfrm>
            <a:off x="3867150" y="1238250"/>
            <a:ext cx="1114425" cy="981075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65" grpId="0" animBg="1"/>
      <p:bldP spid="152577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943346-5FEF-4C43-B515-D3071D01CADA}" type="slidenum">
              <a:rPr lang="de-CH"/>
              <a:pPr/>
              <a:t>5</a:t>
            </a:fld>
            <a:endParaRPr lang="de-CH"/>
          </a:p>
        </p:txBody>
      </p:sp>
      <p:pic>
        <p:nvPicPr>
          <p:cNvPr id="1519634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3338"/>
            <a:ext cx="9144000" cy="6923088"/>
          </a:xfrm>
          <a:prstGeom prst="rect">
            <a:avLst/>
          </a:prstGeom>
          <a:noFill/>
        </p:spPr>
      </p:pic>
      <p:grpSp>
        <p:nvGrpSpPr>
          <p:cNvPr id="1519632" name="Group 16"/>
          <p:cNvGrpSpPr>
            <a:grpSpLocks/>
          </p:cNvGrpSpPr>
          <p:nvPr/>
        </p:nvGrpSpPr>
        <p:grpSpPr bwMode="auto">
          <a:xfrm>
            <a:off x="5286375" y="1023938"/>
            <a:ext cx="2703513" cy="1452562"/>
            <a:chOff x="3300" y="705"/>
            <a:chExt cx="1703" cy="915"/>
          </a:xfrm>
        </p:grpSpPr>
        <p:sp>
          <p:nvSpPr>
            <p:cNvPr id="1519622" name="Oval 6"/>
            <p:cNvSpPr>
              <a:spLocks noChangeArrowheads="1"/>
            </p:cNvSpPr>
            <p:nvPr/>
          </p:nvSpPr>
          <p:spPr bwMode="auto">
            <a:xfrm>
              <a:off x="3300" y="1260"/>
              <a:ext cx="684" cy="360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9623" name="Oval 7"/>
            <p:cNvSpPr>
              <a:spLocks noChangeArrowheads="1"/>
            </p:cNvSpPr>
            <p:nvPr/>
          </p:nvSpPr>
          <p:spPr bwMode="auto">
            <a:xfrm>
              <a:off x="4191" y="705"/>
              <a:ext cx="812" cy="432"/>
            </a:xfrm>
            <a:prstGeom prst="ellipse">
              <a:avLst/>
            </a:prstGeom>
            <a:noFill/>
            <a:ln w="38100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19633" name="Group 17"/>
          <p:cNvGrpSpPr>
            <a:grpSpLocks/>
          </p:cNvGrpSpPr>
          <p:nvPr/>
        </p:nvGrpSpPr>
        <p:grpSpPr bwMode="auto">
          <a:xfrm>
            <a:off x="971550" y="5341938"/>
            <a:ext cx="7421563" cy="1363662"/>
            <a:chOff x="612" y="3365"/>
            <a:chExt cx="4675" cy="859"/>
          </a:xfrm>
        </p:grpSpPr>
        <p:sp>
          <p:nvSpPr>
            <p:cNvPr id="1519625" name="Rectangle 9"/>
            <p:cNvSpPr>
              <a:spLocks noChangeArrowheads="1"/>
            </p:cNvSpPr>
            <p:nvPr/>
          </p:nvSpPr>
          <p:spPr bwMode="auto">
            <a:xfrm>
              <a:off x="667" y="3420"/>
              <a:ext cx="4620" cy="804"/>
            </a:xfrm>
            <a:prstGeom prst="rect">
              <a:avLst/>
            </a:prstGeom>
            <a:solidFill>
              <a:schemeClr val="tx1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9626" name="Rectangle 10"/>
            <p:cNvSpPr>
              <a:spLocks noChangeArrowheads="1"/>
            </p:cNvSpPr>
            <p:nvPr/>
          </p:nvSpPr>
          <p:spPr bwMode="auto">
            <a:xfrm>
              <a:off x="612" y="3365"/>
              <a:ext cx="4620" cy="804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519630" name="Picture 1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54" y="3441"/>
              <a:ext cx="4557" cy="624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9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9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DF18-0FB8-4743-8285-BFBA77F88EC8}" type="slidenum">
              <a:rPr lang="de-CH"/>
              <a:pPr/>
              <a:t>6</a:t>
            </a:fld>
            <a:endParaRPr lang="de-CH"/>
          </a:p>
        </p:txBody>
      </p:sp>
      <p:pic>
        <p:nvPicPr>
          <p:cNvPr id="1523730" name="Picture 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5413"/>
            <a:ext cx="9144000" cy="6607175"/>
          </a:xfrm>
          <a:prstGeom prst="rect">
            <a:avLst/>
          </a:prstGeom>
          <a:noFill/>
        </p:spPr>
      </p:pic>
      <p:grpSp>
        <p:nvGrpSpPr>
          <p:cNvPr id="1523725" name="Group 13"/>
          <p:cNvGrpSpPr>
            <a:grpSpLocks/>
          </p:cNvGrpSpPr>
          <p:nvPr/>
        </p:nvGrpSpPr>
        <p:grpSpPr bwMode="auto">
          <a:xfrm>
            <a:off x="885825" y="3009900"/>
            <a:ext cx="7573963" cy="1439863"/>
            <a:chOff x="552" y="1548"/>
            <a:chExt cx="4771" cy="907"/>
          </a:xfrm>
        </p:grpSpPr>
        <p:sp>
          <p:nvSpPr>
            <p:cNvPr id="1523724" name="Rectangle 12"/>
            <p:cNvSpPr>
              <a:spLocks noChangeArrowheads="1"/>
            </p:cNvSpPr>
            <p:nvPr/>
          </p:nvSpPr>
          <p:spPr bwMode="auto">
            <a:xfrm>
              <a:off x="607" y="1603"/>
              <a:ext cx="4716" cy="852"/>
            </a:xfrm>
            <a:prstGeom prst="rect">
              <a:avLst/>
            </a:prstGeom>
            <a:solidFill>
              <a:schemeClr val="tx1"/>
            </a:solidFill>
            <a:ln w="9525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23723" name="Rectangle 11"/>
            <p:cNvSpPr>
              <a:spLocks noChangeArrowheads="1"/>
            </p:cNvSpPr>
            <p:nvPr/>
          </p:nvSpPr>
          <p:spPr bwMode="auto">
            <a:xfrm>
              <a:off x="552" y="1548"/>
              <a:ext cx="4716" cy="852"/>
            </a:xfrm>
            <a:prstGeom prst="rect">
              <a:avLst/>
            </a:prstGeom>
            <a:solidFill>
              <a:schemeClr val="bg1"/>
            </a:solidFill>
            <a:ln w="25400" algn="ctr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523722" name="Picture 1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03" y="1614"/>
              <a:ext cx="4602" cy="732"/>
            </a:xfrm>
            <a:prstGeom prst="rect">
              <a:avLst/>
            </a:prstGeom>
            <a:noFill/>
          </p:spPr>
        </p:pic>
      </p:grpSp>
      <p:sp>
        <p:nvSpPr>
          <p:cNvPr id="1523726" name="Oval 14"/>
          <p:cNvSpPr>
            <a:spLocks noChangeArrowheads="1"/>
          </p:cNvSpPr>
          <p:nvPr/>
        </p:nvSpPr>
        <p:spPr bwMode="auto">
          <a:xfrm>
            <a:off x="7562850" y="2914650"/>
            <a:ext cx="914400" cy="15240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3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3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37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4CBA-BC87-4DD1-A9D1-7E429579A6F4}" type="slidenum">
              <a:rPr lang="de-CH"/>
              <a:pPr/>
              <a:t>7</a:t>
            </a:fld>
            <a:endParaRPr lang="de-CH"/>
          </a:p>
        </p:txBody>
      </p:sp>
      <p:pic>
        <p:nvPicPr>
          <p:cNvPr id="1524741" name="Picture 5"/>
          <p:cNvPicPr>
            <a:picLocks noChangeAspect="1" noChangeArrowheads="1"/>
          </p:cNvPicPr>
          <p:nvPr/>
        </p:nvPicPr>
        <p:blipFill>
          <a:blip r:embed="rId2" cstate="print"/>
          <a:srcRect t="6461" r="6146"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09EAE-510B-4A31-8099-CEC5C509958E}" type="slidenum">
              <a:rPr lang="de-CH"/>
              <a:pPr/>
              <a:t>8</a:t>
            </a:fld>
            <a:endParaRPr lang="de-CH"/>
          </a:p>
        </p:txBody>
      </p:sp>
      <p:pic>
        <p:nvPicPr>
          <p:cNvPr id="1528836" name="Picture 4"/>
          <p:cNvPicPr>
            <a:picLocks noChangeAspect="1" noChangeArrowheads="1"/>
          </p:cNvPicPr>
          <p:nvPr/>
        </p:nvPicPr>
        <p:blipFill>
          <a:blip r:embed="rId3" cstate="print"/>
          <a:srcRect l="18352"/>
          <a:stretch>
            <a:fillRect/>
          </a:stretch>
        </p:blipFill>
        <p:spPr bwMode="auto">
          <a:xfrm>
            <a:off x="180975" y="0"/>
            <a:ext cx="8686800" cy="6724650"/>
          </a:xfrm>
          <a:prstGeom prst="rect">
            <a:avLst/>
          </a:prstGeom>
          <a:noFill/>
        </p:spPr>
      </p:pic>
      <p:graphicFrame>
        <p:nvGraphicFramePr>
          <p:cNvPr id="1528837" name="Object 5"/>
          <p:cNvGraphicFramePr>
            <a:graphicFrameLocks noChangeAspect="1"/>
          </p:cNvGraphicFramePr>
          <p:nvPr/>
        </p:nvGraphicFramePr>
        <p:xfrm>
          <a:off x="1333500" y="590550"/>
          <a:ext cx="6326188" cy="5440363"/>
        </p:xfrm>
        <a:graphic>
          <a:graphicData uri="http://schemas.openxmlformats.org/presentationml/2006/ole">
            <p:oleObj spid="_x0000_s1528837" name="Bitmap Image" r:id="rId4" imgW="9514286" imgH="8183117" progId="Paint.Picture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8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2362524-574D-4B93-92D5-759E093606D2}" type="slidenum">
              <a:rPr lang="de-CH"/>
              <a:pPr/>
              <a:t>9</a:t>
            </a:fld>
            <a:endParaRPr lang="de-CH"/>
          </a:p>
        </p:txBody>
      </p:sp>
      <p:sp>
        <p:nvSpPr>
          <p:cNvPr id="149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„Social similarity“ and the Conference Graph</a:t>
            </a:r>
            <a:endParaRPr lang="en-US"/>
          </a:p>
        </p:txBody>
      </p:sp>
      <p:sp>
        <p:nvSpPr>
          <p:cNvPr id="14950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8207375" cy="2566987"/>
          </a:xfrm>
        </p:spPr>
        <p:txBody>
          <a:bodyPr/>
          <a:lstStyle/>
          <a:p>
            <a:r>
              <a:rPr lang="de-CH" sz="1800"/>
              <a:t>A single author tends to submit to similar conferences</a:t>
            </a:r>
          </a:p>
          <a:p>
            <a:pPr lvl="1"/>
            <a:r>
              <a:rPr lang="de-CH" sz="1600"/>
              <a:t>Conferences C</a:t>
            </a:r>
            <a:r>
              <a:rPr lang="de-CH" sz="1600" baseline="-25000"/>
              <a:t>1</a:t>
            </a:r>
            <a:r>
              <a:rPr lang="de-CH" sz="1600"/>
              <a:t> and C</a:t>
            </a:r>
            <a:r>
              <a:rPr lang="de-CH" sz="1600" baseline="-25000"/>
              <a:t>2</a:t>
            </a:r>
            <a:r>
              <a:rPr lang="de-CH" sz="1600"/>
              <a:t> are similar if many authors often submit to both of them</a:t>
            </a:r>
          </a:p>
          <a:p>
            <a:pPr lvl="1"/>
            <a:r>
              <a:rPr lang="de-CH" sz="1600"/>
              <a:t>Data available from DBLP</a:t>
            </a:r>
          </a:p>
          <a:p>
            <a:pPr lvl="1"/>
            <a:endParaRPr lang="de-CH" sz="1600"/>
          </a:p>
          <a:p>
            <a:r>
              <a:rPr lang="de-CH" sz="1800"/>
              <a:t>Problem: Conferences have unequal „size“</a:t>
            </a:r>
          </a:p>
          <a:p>
            <a:pPr lvl="1"/>
            <a:r>
              <a:rPr lang="de-CH" sz="1600"/>
              <a:t>Just counting the number of authors over-estimates the proximity of large venues</a:t>
            </a:r>
          </a:p>
          <a:p>
            <a:pPr lvl="1"/>
            <a:r>
              <a:rPr lang="de-CH" sz="1600"/>
              <a:t>Normalization required: </a:t>
            </a:r>
          </a:p>
          <a:p>
            <a:pPr lvl="1"/>
            <a:endParaRPr lang="en-US" sz="1600"/>
          </a:p>
        </p:txBody>
      </p:sp>
      <p:graphicFrame>
        <p:nvGraphicFramePr>
          <p:cNvPr id="1495044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1289050" y="3343275"/>
          <a:ext cx="2236788" cy="825500"/>
        </p:xfrm>
        <a:graphic>
          <a:graphicData uri="http://schemas.openxmlformats.org/presentationml/2006/ole">
            <p:oleObj spid="_x0000_s1495044" name="Equation" r:id="rId3" imgW="1307880" imgH="482400" progId="Equation.3">
              <p:embed/>
            </p:oleObj>
          </a:graphicData>
        </a:graphic>
      </p:graphicFrame>
      <p:graphicFrame>
        <p:nvGraphicFramePr>
          <p:cNvPr id="1495046" name="Object 6"/>
          <p:cNvGraphicFramePr>
            <a:graphicFrameLocks noChangeAspect="1"/>
          </p:cNvGraphicFramePr>
          <p:nvPr>
            <p:ph sz="quarter" idx="4294967295"/>
          </p:nvPr>
        </p:nvGraphicFramePr>
        <p:xfrm>
          <a:off x="4284663" y="2900363"/>
          <a:ext cx="4449762" cy="3235325"/>
        </p:xfrm>
        <a:graphic>
          <a:graphicData uri="http://schemas.openxmlformats.org/presentationml/2006/ole">
            <p:oleObj spid="_x0000_s1495046" name="Visio" r:id="rId4" imgW="5238276" imgH="3809756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069998-5F67-4785-9EB0-C69BE8EB9E8C}" type="slidenum">
              <a:rPr lang="de-CH"/>
              <a:pPr/>
              <a:t>10</a:t>
            </a:fld>
            <a:endParaRPr lang="de-CH"/>
          </a:p>
        </p:txBody>
      </p:sp>
      <p:sp>
        <p:nvSpPr>
          <p:cNvPr id="1529862" name="Rectangle 6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29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29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529860" name="Picture 4" descr="embedd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" y="52388"/>
            <a:ext cx="8877300" cy="6711950"/>
          </a:xfrm>
          <a:prstGeom prst="rect">
            <a:avLst/>
          </a:prstGeom>
          <a:noFill/>
        </p:spPr>
      </p:pic>
      <p:pic>
        <p:nvPicPr>
          <p:cNvPr id="15298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85725"/>
            <a:ext cx="9144000" cy="671036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5298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29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9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5298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55D7200-C157-4B5D-981A-098C283CD07A}" type="slidenum">
              <a:rPr lang="de-CH"/>
              <a:pPr/>
              <a:t>11</a:t>
            </a:fld>
            <a:endParaRPr lang="de-CH"/>
          </a:p>
        </p:txBody>
      </p:sp>
      <p:sp>
        <p:nvSpPr>
          <p:cNvPr id="149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Some Examples</a:t>
            </a:r>
            <a:endParaRPr lang="en-US"/>
          </a:p>
        </p:txBody>
      </p:sp>
      <p:graphicFrame>
        <p:nvGraphicFramePr>
          <p:cNvPr id="1499425" name="Group 289"/>
          <p:cNvGraphicFramePr>
            <a:graphicFrameLocks noGrp="1"/>
          </p:cNvGraphicFramePr>
          <p:nvPr>
            <p:ph sz="quarter" idx="2"/>
          </p:nvPr>
        </p:nvGraphicFramePr>
        <p:xfrm>
          <a:off x="4629150" y="995363"/>
          <a:ext cx="1993900" cy="4120896"/>
        </p:xfrm>
        <a:graphic>
          <a:graphicData uri="http://schemas.openxmlformats.org/drawingml/2006/table">
            <a:tbl>
              <a:tblPr/>
              <a:tblGrid>
                <a:gridCol w="1271588"/>
                <a:gridCol w="722312"/>
              </a:tblGrid>
              <a:tr h="2333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AAAI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National Conference on Artificial Intelligence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IJCAI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0.76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ATAL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ICML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AGENTS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AIPS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ECAI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KR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UAI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0.25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CP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0.23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FLAIRS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99409" name="AutoShape 273"/>
          <p:cNvSpPr>
            <a:spLocks noChangeArrowheads="1"/>
          </p:cNvSpPr>
          <p:nvPr/>
        </p:nvSpPr>
        <p:spPr bwMode="auto">
          <a:xfrm>
            <a:off x="7040563" y="1563688"/>
            <a:ext cx="1685925" cy="609600"/>
          </a:xfrm>
          <a:prstGeom prst="wedgeRectCallout">
            <a:avLst>
              <a:gd name="adj1" fmla="val -78815"/>
              <a:gd name="adj2" fmla="val 66926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1200"/>
              <a:t>Agent Theories, Architectures, and Languages</a:t>
            </a:r>
          </a:p>
        </p:txBody>
      </p:sp>
      <p:sp>
        <p:nvSpPr>
          <p:cNvPr id="1499419" name="AutoShape 283"/>
          <p:cNvSpPr>
            <a:spLocks noChangeArrowheads="1"/>
          </p:cNvSpPr>
          <p:nvPr/>
        </p:nvSpPr>
        <p:spPr bwMode="auto">
          <a:xfrm>
            <a:off x="7013575" y="3527425"/>
            <a:ext cx="1685925" cy="609600"/>
          </a:xfrm>
          <a:prstGeom prst="wedgeRectCallout">
            <a:avLst>
              <a:gd name="adj1" fmla="val -77120"/>
              <a:gd name="adj2" fmla="val -39324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1200"/>
              <a:t>European Conference on Artificial Intelligence </a:t>
            </a:r>
          </a:p>
        </p:txBody>
      </p:sp>
      <p:sp>
        <p:nvSpPr>
          <p:cNvPr id="1499420" name="Rectangle 284"/>
          <p:cNvSpPr>
            <a:spLocks noChangeArrowheads="1"/>
          </p:cNvSpPr>
          <p:nvPr/>
        </p:nvSpPr>
        <p:spPr bwMode="auto">
          <a:xfrm>
            <a:off x="1828800" y="5448300"/>
            <a:ext cx="5438775" cy="647700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CH">
                <a:solidFill>
                  <a:srgbClr val="FF0000"/>
                </a:solidFill>
              </a:rPr>
              <a:t>Proximity is </a:t>
            </a:r>
            <a:r>
              <a:rPr lang="de-CH" i="1">
                <a:solidFill>
                  <a:srgbClr val="FF0000"/>
                </a:solidFill>
              </a:rPr>
              <a:t>not</a:t>
            </a:r>
            <a:r>
              <a:rPr lang="de-CH">
                <a:solidFill>
                  <a:srgbClr val="FF0000"/>
                </a:solidFill>
              </a:rPr>
              <a:t> purely thematic!</a:t>
            </a:r>
            <a:endParaRPr lang="en-US">
              <a:solidFill>
                <a:srgbClr val="FF0000"/>
              </a:solidFill>
            </a:endParaRPr>
          </a:p>
        </p:txBody>
      </p:sp>
      <p:graphicFrame>
        <p:nvGraphicFramePr>
          <p:cNvPr id="1499459" name="Group 323"/>
          <p:cNvGraphicFramePr>
            <a:graphicFrameLocks noGrp="1"/>
          </p:cNvGraphicFramePr>
          <p:nvPr/>
        </p:nvGraphicFramePr>
        <p:xfrm>
          <a:off x="2289175" y="1001713"/>
          <a:ext cx="1970088" cy="4120896"/>
        </p:xfrm>
        <a:graphic>
          <a:graphicData uri="http://schemas.openxmlformats.org/drawingml/2006/table">
            <a:tbl>
              <a:tblPr/>
              <a:tblGrid>
                <a:gridCol w="1255713"/>
                <a:gridCol w="714375"/>
              </a:tblGrid>
              <a:tr h="23336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PODC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Principles of Distributed Computing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DISC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1.00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OPODIS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0.49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SPAA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0.46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SIROCCO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0.36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1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ICDCS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SRDS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0.30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4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STOC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0.27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SODA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0.24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FOCS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0.22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33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DIAL-M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0.21</a:t>
                      </a: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99486" name="AutoShape 350"/>
          <p:cNvSpPr>
            <a:spLocks noChangeArrowheads="1"/>
          </p:cNvSpPr>
          <p:nvPr/>
        </p:nvSpPr>
        <p:spPr bwMode="auto">
          <a:xfrm>
            <a:off x="344488" y="1468438"/>
            <a:ext cx="1676400" cy="609600"/>
          </a:xfrm>
          <a:prstGeom prst="wedgeRectCallout">
            <a:avLst>
              <a:gd name="adj1" fmla="val 69319"/>
              <a:gd name="adj2" fmla="val 135676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1200"/>
              <a:t>Symposium on Parallel Algorithms &amp; Architectures</a:t>
            </a:r>
          </a:p>
        </p:txBody>
      </p:sp>
      <p:sp>
        <p:nvSpPr>
          <p:cNvPr id="1499487" name="AutoShape 351"/>
          <p:cNvSpPr>
            <a:spLocks noChangeArrowheads="1"/>
          </p:cNvSpPr>
          <p:nvPr/>
        </p:nvSpPr>
        <p:spPr bwMode="auto">
          <a:xfrm>
            <a:off x="307975" y="2613025"/>
            <a:ext cx="1676400" cy="609600"/>
          </a:xfrm>
          <a:prstGeom prst="wedgeRectCallout">
            <a:avLst>
              <a:gd name="adj1" fmla="val 72157"/>
              <a:gd name="adj2" fmla="val 4426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FR" sz="1200"/>
              <a:t>Structural Information &amp; Communication Complexity</a:t>
            </a:r>
            <a:endParaRPr lang="en-US" sz="1200"/>
          </a:p>
        </p:txBody>
      </p:sp>
      <p:sp>
        <p:nvSpPr>
          <p:cNvPr id="1499488" name="AutoShape 352"/>
          <p:cNvSpPr>
            <a:spLocks noChangeArrowheads="1"/>
          </p:cNvSpPr>
          <p:nvPr/>
        </p:nvSpPr>
        <p:spPr bwMode="auto">
          <a:xfrm>
            <a:off x="296863" y="3944938"/>
            <a:ext cx="1685925" cy="609600"/>
          </a:xfrm>
          <a:prstGeom prst="wedgeRectCallout">
            <a:avLst>
              <a:gd name="adj1" fmla="val 70903"/>
              <a:gd name="adj2" fmla="val -159634"/>
            </a:avLst>
          </a:prstGeom>
          <a:solidFill>
            <a:srgbClr val="FFCC99"/>
          </a:solidFill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1200"/>
              <a:t>Int. Conference on Distributed Computing Systems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9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94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6EFFA12-BEF7-4007-8D85-E1128B9C9A0F}" type="slidenum">
              <a:rPr lang="de-CH"/>
              <a:pPr/>
              <a:t>12</a:t>
            </a:fld>
            <a:endParaRPr lang="de-CH"/>
          </a:p>
        </p:txBody>
      </p:sp>
      <p:sp>
        <p:nvSpPr>
          <p:cNvPr id="1502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The Concept of Layers</a:t>
            </a:r>
            <a:endParaRPr lang="en-US"/>
          </a:p>
        </p:txBody>
      </p:sp>
      <p:sp>
        <p:nvSpPr>
          <p:cNvPr id="15022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8161337" cy="5289550"/>
          </a:xfrm>
          <a:ln/>
        </p:spPr>
        <p:txBody>
          <a:bodyPr/>
          <a:lstStyle/>
          <a:p>
            <a:endParaRPr lang="de-CH" sz="1800"/>
          </a:p>
          <a:p>
            <a:r>
              <a:rPr lang="de-CH" sz="1800"/>
              <a:t>Layers correspond to different reasons (catalysts) for edges</a:t>
            </a:r>
            <a:endParaRPr lang="de-CH" sz="1800">
              <a:solidFill>
                <a:schemeClr val="tx1"/>
              </a:solidFill>
            </a:endParaRPr>
          </a:p>
          <a:p>
            <a:pPr lvl="1"/>
            <a:r>
              <a:rPr lang="de-CH" sz="1600"/>
              <a:t>Thematic</a:t>
            </a:r>
            <a:r>
              <a:rPr lang="de-CH" sz="1600">
                <a:solidFill>
                  <a:srgbClr val="FF0000"/>
                </a:solidFill>
              </a:rPr>
              <a:t> scope</a:t>
            </a:r>
            <a:r>
              <a:rPr lang="de-CH" sz="1600"/>
              <a:t> and </a:t>
            </a:r>
            <a:r>
              <a:rPr lang="de-CH" sz="1600">
                <a:solidFill>
                  <a:srgbClr val="FF0000"/>
                </a:solidFill>
              </a:rPr>
              <a:t>quality</a:t>
            </a:r>
            <a:r>
              <a:rPr lang="de-CH" sz="1600"/>
              <a:t> are such reasons</a:t>
            </a:r>
          </a:p>
          <a:p>
            <a:pPr lvl="1"/>
            <a:r>
              <a:rPr lang="de-CH" sz="1600"/>
              <a:t>Similar to the concept of „social dimensions“ of Watts, Dodds, Newman (2002)</a:t>
            </a:r>
          </a:p>
          <a:p>
            <a:endParaRPr lang="de-CH" sz="1800"/>
          </a:p>
          <a:p>
            <a:r>
              <a:rPr lang="de-CH" sz="1800"/>
              <a:t>Total graph is the sum of its layers:</a:t>
            </a:r>
          </a:p>
          <a:p>
            <a:pPr lvl="1"/>
            <a:endParaRPr lang="en-US" sz="1600"/>
          </a:p>
        </p:txBody>
      </p:sp>
      <p:graphicFrame>
        <p:nvGraphicFramePr>
          <p:cNvPr id="1502212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4521200" y="2325688"/>
          <a:ext cx="1862138" cy="728662"/>
        </p:xfrm>
        <a:graphic>
          <a:graphicData uri="http://schemas.openxmlformats.org/presentationml/2006/ole">
            <p:oleObj spid="_x0000_s1502212" name="Equation" r:id="rId3" imgW="876240" imgH="342720" progId="Equation.3">
              <p:embed/>
            </p:oleObj>
          </a:graphicData>
        </a:graphic>
      </p:graphicFrame>
      <p:graphicFrame>
        <p:nvGraphicFramePr>
          <p:cNvPr id="1502214" name="Object 6"/>
          <p:cNvGraphicFramePr>
            <a:graphicFrameLocks noChangeAspect="1"/>
          </p:cNvGraphicFramePr>
          <p:nvPr>
            <p:ph sz="quarter" idx="3"/>
          </p:nvPr>
        </p:nvGraphicFramePr>
        <p:xfrm>
          <a:off x="2514600" y="3262313"/>
          <a:ext cx="3817938" cy="2566987"/>
        </p:xfrm>
        <a:graphic>
          <a:graphicData uri="http://schemas.openxmlformats.org/presentationml/2006/ole">
            <p:oleObj spid="_x0000_s1502214" name="Visio" r:id="rId4" imgW="6519425" imgH="4385869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5FA934-D8C2-44DA-AB9B-86B2D3F75A98}" type="slidenum">
              <a:rPr lang="de-CH"/>
              <a:pPr/>
              <a:t>13</a:t>
            </a:fld>
            <a:endParaRPr lang="de-CH"/>
          </a:p>
        </p:txBody>
      </p:sp>
      <p:sp>
        <p:nvSpPr>
          <p:cNvPr id="1505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Thematic Layer</a:t>
            </a:r>
            <a:endParaRPr lang="en-US"/>
          </a:p>
        </p:txBody>
      </p:sp>
      <p:sp>
        <p:nvSpPr>
          <p:cNvPr id="15052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8151812" cy="5289550"/>
          </a:xfrm>
        </p:spPr>
        <p:txBody>
          <a:bodyPr/>
          <a:lstStyle/>
          <a:p>
            <a:r>
              <a:rPr lang="de-CH" sz="1800"/>
              <a:t>Comparing </a:t>
            </a:r>
            <a:r>
              <a:rPr lang="de-CH" sz="1800" b="1"/>
              <a:t>publication titles</a:t>
            </a:r>
            <a:r>
              <a:rPr lang="de-CH" sz="1800"/>
              <a:t> allows to estimate thematic similarity of conferences</a:t>
            </a:r>
          </a:p>
          <a:p>
            <a:pPr lvl="1"/>
            <a:r>
              <a:rPr lang="de-CH" sz="1600"/>
              <a:t>Score for each conference-keyword pair</a:t>
            </a:r>
          </a:p>
          <a:p>
            <a:pPr lvl="2"/>
            <a:r>
              <a:rPr lang="de-CH" sz="1400"/>
              <a:t>TF-IDF (Term-Frequency Inverse-Document-Frequency) </a:t>
            </a:r>
          </a:p>
          <a:p>
            <a:pPr lvl="1"/>
            <a:r>
              <a:rPr lang="de-CH" sz="1600"/>
              <a:t>Similarity: cardinality of the intersection of the top-50 keywords</a:t>
            </a:r>
            <a:endParaRPr lang="en-US" sz="1600"/>
          </a:p>
        </p:txBody>
      </p:sp>
      <p:graphicFrame>
        <p:nvGraphicFramePr>
          <p:cNvPr id="1505286" name="Object 6"/>
          <p:cNvGraphicFramePr>
            <a:graphicFrameLocks noChangeAspect="1"/>
          </p:cNvGraphicFramePr>
          <p:nvPr>
            <p:ph sz="half" idx="2"/>
          </p:nvPr>
        </p:nvGraphicFramePr>
        <p:xfrm>
          <a:off x="1057275" y="2406650"/>
          <a:ext cx="7199313" cy="3946525"/>
        </p:xfrm>
        <a:graphic>
          <a:graphicData uri="http://schemas.openxmlformats.org/presentationml/2006/ole">
            <p:oleObj spid="_x0000_s1505286" name="Visio" r:id="rId3" imgW="6895862" imgH="3780889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9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49A211E-7CC3-4F26-A297-5DE79A16B0D1}" type="slidenum">
              <a:rPr lang="de-CH"/>
              <a:pPr/>
              <a:t>14</a:t>
            </a:fld>
            <a:endParaRPr lang="de-CH"/>
          </a:p>
        </p:txBody>
      </p:sp>
      <p:sp>
        <p:nvSpPr>
          <p:cNvPr id="1507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Layer Separation by Subtraction</a:t>
            </a:r>
            <a:endParaRPr lang="en-US"/>
          </a:p>
        </p:txBody>
      </p:sp>
      <p:sp>
        <p:nvSpPr>
          <p:cNvPr id="150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  <a:p>
            <a:r>
              <a:rPr lang="de-CH"/>
              <a:t>Assumption: 2 major layers: </a:t>
            </a:r>
            <a:r>
              <a:rPr lang="de-CH" i="1">
                <a:solidFill>
                  <a:srgbClr val="FF0000"/>
                </a:solidFill>
              </a:rPr>
              <a:t>thematic layer (t)</a:t>
            </a:r>
            <a:r>
              <a:rPr lang="de-CH"/>
              <a:t> and </a:t>
            </a:r>
            <a:r>
              <a:rPr lang="de-CH" i="1">
                <a:solidFill>
                  <a:srgbClr val="FF0000"/>
                </a:solidFill>
              </a:rPr>
              <a:t>quality layer (q)</a:t>
            </a:r>
          </a:p>
          <a:p>
            <a:pPr lvl="1"/>
            <a:r>
              <a:rPr lang="de-CH"/>
              <a:t>Total weight T </a:t>
            </a:r>
            <a:r>
              <a:rPr lang="de-CH">
                <a:cs typeface="Arial" pitchFamily="34" charset="0"/>
              </a:rPr>
              <a:t>=</a:t>
            </a:r>
            <a:r>
              <a:rPr lang="de-CH"/>
              <a:t> x</a:t>
            </a:r>
            <a:r>
              <a:rPr lang="de-CH" baseline="-25000"/>
              <a:t>1</a:t>
            </a:r>
            <a:r>
              <a:rPr lang="de-CH"/>
              <a:t>t + x</a:t>
            </a:r>
            <a:r>
              <a:rPr lang="de-CH" baseline="-25000"/>
              <a:t>2</a:t>
            </a:r>
            <a:r>
              <a:rPr lang="de-CH"/>
              <a:t>q + x</a:t>
            </a:r>
            <a:r>
              <a:rPr lang="de-CH" baseline="-25000"/>
              <a:t>3</a:t>
            </a:r>
            <a:r>
              <a:rPr lang="de-CH"/>
              <a:t>r</a:t>
            </a:r>
          </a:p>
          <a:p>
            <a:pPr lvl="1"/>
            <a:r>
              <a:rPr lang="de-CH"/>
              <a:t>Remainder r is neglected</a:t>
            </a:r>
          </a:p>
          <a:p>
            <a:pPr lvl="1"/>
            <a:endParaRPr lang="de-CH"/>
          </a:p>
          <a:p>
            <a:pPr lvl="1"/>
            <a:endParaRPr lang="de-CH"/>
          </a:p>
          <a:p>
            <a:pPr lvl="1"/>
            <a:endParaRPr lang="de-CH"/>
          </a:p>
          <a:p>
            <a:pPr lvl="1"/>
            <a:endParaRPr lang="de-CH"/>
          </a:p>
          <a:p>
            <a:pPr lvl="1"/>
            <a:endParaRPr lang="de-CH"/>
          </a:p>
          <a:p>
            <a:pPr lvl="1"/>
            <a:endParaRPr lang="de-CH"/>
          </a:p>
          <a:p>
            <a:endParaRPr lang="de-CH"/>
          </a:p>
          <a:p>
            <a:r>
              <a:rPr lang="de-CH"/>
              <a:t>The qualitative similarity q can be determined from T and t!</a:t>
            </a:r>
          </a:p>
          <a:p>
            <a:pPr lvl="1"/>
            <a:r>
              <a:rPr lang="de-CH"/>
              <a:t>Result is only a rough estimate due to considerable simplifications (independence of layers, neglecting r, etc.)</a:t>
            </a:r>
          </a:p>
        </p:txBody>
      </p:sp>
      <p:sp>
        <p:nvSpPr>
          <p:cNvPr id="1507333" name="Rectangle 5"/>
          <p:cNvSpPr>
            <a:spLocks noChangeArrowheads="1"/>
          </p:cNvSpPr>
          <p:nvPr/>
        </p:nvSpPr>
        <p:spPr bwMode="auto">
          <a:xfrm>
            <a:off x="3514725" y="2447925"/>
            <a:ext cx="2190750" cy="819150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CH">
                <a:solidFill>
                  <a:srgbClr val="FF0000"/>
                </a:solidFill>
              </a:rPr>
              <a:t>q ≈ T - </a:t>
            </a:r>
            <a:r>
              <a:rPr lang="el-GR">
                <a:solidFill>
                  <a:srgbClr val="FF0000"/>
                </a:solidFill>
              </a:rPr>
              <a:t>α</a:t>
            </a:r>
            <a:r>
              <a:rPr lang="de-CH">
                <a:solidFill>
                  <a:srgbClr val="FF0000"/>
                </a:solidFill>
              </a:rPr>
              <a:t>t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1507334" name="AutoShape 6"/>
          <p:cNvSpPr>
            <a:spLocks noChangeArrowheads="1"/>
          </p:cNvSpPr>
          <p:nvPr/>
        </p:nvSpPr>
        <p:spPr bwMode="auto">
          <a:xfrm>
            <a:off x="1943100" y="3552825"/>
            <a:ext cx="1323975" cy="533400"/>
          </a:xfrm>
          <a:prstGeom prst="wedgeRectCallout">
            <a:avLst>
              <a:gd name="adj1" fmla="val 99162"/>
              <a:gd name="adj2" fmla="val -148213"/>
            </a:avLst>
          </a:prstGeom>
          <a:solidFill>
            <a:srgbClr val="FFCC99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Quality layer</a:t>
            </a:r>
            <a:endParaRPr lang="en-US" sz="1400"/>
          </a:p>
        </p:txBody>
      </p:sp>
      <p:sp>
        <p:nvSpPr>
          <p:cNvPr id="1507335" name="AutoShape 7"/>
          <p:cNvSpPr>
            <a:spLocks noChangeArrowheads="1"/>
          </p:cNvSpPr>
          <p:nvPr/>
        </p:nvSpPr>
        <p:spPr bwMode="auto">
          <a:xfrm>
            <a:off x="3659188" y="3554413"/>
            <a:ext cx="1562100" cy="533400"/>
          </a:xfrm>
          <a:prstGeom prst="wedgeRectCallout">
            <a:avLst>
              <a:gd name="adj1" fmla="val 8741"/>
              <a:gd name="adj2" fmla="val -144644"/>
            </a:avLst>
          </a:prstGeom>
          <a:solidFill>
            <a:srgbClr val="FFCC99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Social similarity</a:t>
            </a:r>
          </a:p>
          <a:p>
            <a:pPr algn="ctr"/>
            <a:r>
              <a:rPr lang="de-CH" sz="1400"/>
              <a:t>(total weight)</a:t>
            </a:r>
            <a:endParaRPr lang="en-US" sz="1400"/>
          </a:p>
        </p:txBody>
      </p:sp>
      <p:sp>
        <p:nvSpPr>
          <p:cNvPr id="1507336" name="AutoShape 8"/>
          <p:cNvSpPr>
            <a:spLocks noChangeArrowheads="1"/>
          </p:cNvSpPr>
          <p:nvPr/>
        </p:nvSpPr>
        <p:spPr bwMode="auto">
          <a:xfrm>
            <a:off x="5583238" y="3554413"/>
            <a:ext cx="1495425" cy="533400"/>
          </a:xfrm>
          <a:prstGeom prst="wedgeRectCallout">
            <a:avLst>
              <a:gd name="adj1" fmla="val -67620"/>
              <a:gd name="adj2" fmla="val -150000"/>
            </a:avLst>
          </a:prstGeom>
          <a:solidFill>
            <a:srgbClr val="FFCC99"/>
          </a:solidFill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Thematic layer</a:t>
            </a:r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1B182C-C0F6-42D2-9596-B63CBC8A1654}" type="slidenum">
              <a:rPr lang="de-CH"/>
              <a:pPr/>
              <a:t>15</a:t>
            </a:fld>
            <a:endParaRPr lang="de-CH"/>
          </a:p>
        </p:txBody>
      </p:sp>
      <p:sp>
        <p:nvSpPr>
          <p:cNvPr id="150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Example: Thematic and Quality Layer for AAAI</a:t>
            </a:r>
            <a:endParaRPr lang="en-US"/>
          </a:p>
        </p:txBody>
      </p:sp>
      <p:pic>
        <p:nvPicPr>
          <p:cNvPr id="1508366" name="Picture 14" descr="logo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75" y="6061075"/>
            <a:ext cx="742950" cy="741363"/>
          </a:xfrm>
          <a:prstGeom prst="rect">
            <a:avLst/>
          </a:prstGeom>
          <a:noFill/>
        </p:spPr>
      </p:pic>
      <p:pic>
        <p:nvPicPr>
          <p:cNvPr id="1508370" name="Picture 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25" y="1171575"/>
            <a:ext cx="8782050" cy="46863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87E356E-B535-4721-B4CC-5C11C57FC28D}" type="slidenum">
              <a:rPr lang="de-CH"/>
              <a:pPr/>
              <a:t>16</a:t>
            </a:fld>
            <a:endParaRPr lang="de-CH"/>
          </a:p>
        </p:txBody>
      </p:sp>
      <p:sp>
        <p:nvSpPr>
          <p:cNvPr id="1509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Proximity Based Conference Rating (1)</a:t>
            </a:r>
            <a:endParaRPr lang="en-US"/>
          </a:p>
        </p:txBody>
      </p:sp>
      <p:sp>
        <p:nvSpPr>
          <p:cNvPr id="150937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8123237" cy="5289550"/>
          </a:xfrm>
        </p:spPr>
        <p:txBody>
          <a:bodyPr/>
          <a:lstStyle/>
          <a:p>
            <a:r>
              <a:rPr lang="de-CH" sz="1800"/>
              <a:t>In the quality layer a tier-1 conference is supposed to have many tier-1 conferences in its proximity (the same holds for tier-2 and tier-3)</a:t>
            </a:r>
          </a:p>
          <a:p>
            <a:pPr lvl="1"/>
            <a:r>
              <a:rPr lang="de-CH" sz="1600"/>
              <a:t>Unknown ratings can be „interpolated“</a:t>
            </a:r>
          </a:p>
          <a:p>
            <a:pPr lvl="1"/>
            <a:r>
              <a:rPr lang="de-CH" sz="1600"/>
              <a:t>Intial ratings taken from Libra (MSR Asia)</a:t>
            </a:r>
          </a:p>
          <a:p>
            <a:pPr lvl="1"/>
            <a:r>
              <a:rPr lang="de-CH" sz="1600"/>
              <a:t>Existing approaches mostly citation based (initiated by Garfield in 1972)</a:t>
            </a:r>
          </a:p>
        </p:txBody>
      </p:sp>
      <p:graphicFrame>
        <p:nvGraphicFramePr>
          <p:cNvPr id="1509384" name="Object 8"/>
          <p:cNvGraphicFramePr>
            <a:graphicFrameLocks noChangeAspect="1"/>
          </p:cNvGraphicFramePr>
          <p:nvPr>
            <p:ph sz="quarter" idx="2"/>
          </p:nvPr>
        </p:nvGraphicFramePr>
        <p:xfrm>
          <a:off x="1201738" y="2406650"/>
          <a:ext cx="4157662" cy="3732213"/>
        </p:xfrm>
        <a:graphic>
          <a:graphicData uri="http://schemas.openxmlformats.org/presentationml/2006/ole">
            <p:oleObj spid="_x0000_s1509384" name="Visio" r:id="rId3" imgW="3352502" imgH="3009543" progId="Visio.Drawing.11">
              <p:embed/>
            </p:oleObj>
          </a:graphicData>
        </a:graphic>
      </p:graphicFrame>
      <p:graphicFrame>
        <p:nvGraphicFramePr>
          <p:cNvPr id="1509385" name="Object 9"/>
          <p:cNvGraphicFramePr>
            <a:graphicFrameLocks noChangeAspect="1"/>
          </p:cNvGraphicFramePr>
          <p:nvPr>
            <p:ph sz="quarter" idx="3"/>
          </p:nvPr>
        </p:nvGraphicFramePr>
        <p:xfrm>
          <a:off x="7129463" y="2424113"/>
          <a:ext cx="965200" cy="3729037"/>
        </p:xfrm>
        <a:graphic>
          <a:graphicData uri="http://schemas.openxmlformats.org/presentationml/2006/ole">
            <p:oleObj spid="_x0000_s1509385" name="Visio" r:id="rId4" imgW="1904619" imgH="7352995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23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227E5EB-0034-4527-AB81-94EF461B999A}" type="slidenum">
              <a:rPr lang="de-CH"/>
              <a:pPr/>
              <a:t>17</a:t>
            </a:fld>
            <a:endParaRPr lang="de-CH"/>
          </a:p>
        </p:txBody>
      </p:sp>
      <p:graphicFrame>
        <p:nvGraphicFramePr>
          <p:cNvPr id="1511606" name="Object 182"/>
          <p:cNvGraphicFramePr>
            <a:graphicFrameLocks noChangeAspect="1"/>
          </p:cNvGraphicFramePr>
          <p:nvPr>
            <p:ph sz="quarter" idx="2"/>
          </p:nvPr>
        </p:nvGraphicFramePr>
        <p:xfrm>
          <a:off x="955675" y="2055813"/>
          <a:ext cx="5541963" cy="4273550"/>
        </p:xfrm>
        <a:graphic>
          <a:graphicData uri="http://schemas.openxmlformats.org/presentationml/2006/ole">
            <p:oleObj spid="_x0000_s1511606" name="Chart" r:id="rId3" imgW="5495956" imgH="4238589" progId="Excel.Chart.8">
              <p:embed/>
            </p:oleObj>
          </a:graphicData>
        </a:graphic>
      </p:graphicFrame>
      <p:sp>
        <p:nvSpPr>
          <p:cNvPr id="1511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Proximity Based Conference Rating (2)</a:t>
            </a:r>
            <a:endParaRPr lang="en-US"/>
          </a:p>
        </p:txBody>
      </p:sp>
      <p:sp>
        <p:nvSpPr>
          <p:cNvPr id="15114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68313" y="836613"/>
            <a:ext cx="8237537" cy="5289550"/>
          </a:xfrm>
        </p:spPr>
        <p:txBody>
          <a:bodyPr/>
          <a:lstStyle/>
          <a:p>
            <a:r>
              <a:rPr lang="de-CH" sz="1800"/>
              <a:t>Intial ratings taken from Libra</a:t>
            </a:r>
          </a:p>
          <a:p>
            <a:pPr lvl="1"/>
            <a:r>
              <a:rPr lang="de-CH" sz="1600"/>
              <a:t>Libra vs. „Internet List“: „Error“-rate 34.5%</a:t>
            </a:r>
          </a:p>
          <a:p>
            <a:pPr lvl="1"/>
            <a:r>
              <a:rPr lang="de-CH" sz="1600"/>
              <a:t>Conference rating is difficult and partly subjective</a:t>
            </a:r>
          </a:p>
          <a:p>
            <a:pPr lvl="1"/>
            <a:r>
              <a:rPr lang="de-CH" sz="1600"/>
              <a:t>Tier-1 vs. Tier-3: 4.5% Error (</a:t>
            </a:r>
            <a:r>
              <a:rPr lang="el-GR" sz="1600">
                <a:solidFill>
                  <a:schemeClr val="tx2"/>
                </a:solidFill>
              </a:rPr>
              <a:t>α</a:t>
            </a:r>
            <a:r>
              <a:rPr lang="de-CH" sz="1600"/>
              <a:t> = 0)</a:t>
            </a:r>
          </a:p>
          <a:p>
            <a:pPr lvl="1"/>
            <a:endParaRPr lang="de-CH" sz="1600"/>
          </a:p>
          <a:p>
            <a:endParaRPr lang="de-CH" sz="1800"/>
          </a:p>
          <a:p>
            <a:pPr lvl="1"/>
            <a:endParaRPr lang="de-CH" sz="1600"/>
          </a:p>
          <a:p>
            <a:endParaRPr lang="de-CH" sz="1600">
              <a:solidFill>
                <a:schemeClr val="tx1"/>
              </a:solidFill>
            </a:endParaRPr>
          </a:p>
          <a:p>
            <a:endParaRPr lang="de-CH" sz="1600">
              <a:solidFill>
                <a:schemeClr val="tx1"/>
              </a:solidFill>
            </a:endParaRPr>
          </a:p>
          <a:p>
            <a:endParaRPr lang="de-CH" sz="1600">
              <a:solidFill>
                <a:schemeClr val="tx1"/>
              </a:solidFill>
            </a:endParaRPr>
          </a:p>
          <a:p>
            <a:endParaRPr lang="de-CH" sz="1600">
              <a:solidFill>
                <a:schemeClr val="tx1"/>
              </a:solidFill>
            </a:endParaRPr>
          </a:p>
          <a:p>
            <a:endParaRPr lang="de-CH" sz="1600">
              <a:solidFill>
                <a:schemeClr val="tx1"/>
              </a:solidFill>
            </a:endParaRPr>
          </a:p>
          <a:p>
            <a:endParaRPr lang="de-CH" sz="1600">
              <a:solidFill>
                <a:schemeClr val="tx1"/>
              </a:solidFill>
            </a:endParaRPr>
          </a:p>
        </p:txBody>
      </p:sp>
      <p:grpSp>
        <p:nvGrpSpPr>
          <p:cNvPr id="1511604" name="Group 180"/>
          <p:cNvGrpSpPr>
            <a:grpSpLocks/>
          </p:cNvGrpSpPr>
          <p:nvPr/>
        </p:nvGrpSpPr>
        <p:grpSpPr bwMode="auto">
          <a:xfrm>
            <a:off x="2409825" y="4002088"/>
            <a:ext cx="1763713" cy="1455737"/>
            <a:chOff x="1518" y="2521"/>
            <a:chExt cx="1111" cy="917"/>
          </a:xfrm>
        </p:grpSpPr>
        <p:sp>
          <p:nvSpPr>
            <p:cNvPr id="1511584" name="Oval 160"/>
            <p:cNvSpPr>
              <a:spLocks noChangeArrowheads="1"/>
            </p:cNvSpPr>
            <p:nvPr/>
          </p:nvSpPr>
          <p:spPr bwMode="auto">
            <a:xfrm>
              <a:off x="1518" y="3270"/>
              <a:ext cx="216" cy="168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1585" name="Oval 161"/>
            <p:cNvSpPr>
              <a:spLocks noChangeArrowheads="1"/>
            </p:cNvSpPr>
            <p:nvPr/>
          </p:nvSpPr>
          <p:spPr bwMode="auto">
            <a:xfrm>
              <a:off x="2401" y="2521"/>
              <a:ext cx="228" cy="138"/>
            </a:xfrm>
            <a:prstGeom prst="ellipse">
              <a:avLst/>
            </a:prstGeom>
            <a:noFill/>
            <a:ln w="28575" algn="ctr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511590" name="Oval 166"/>
          <p:cNvSpPr>
            <a:spLocks noChangeArrowheads="1"/>
          </p:cNvSpPr>
          <p:nvPr/>
        </p:nvSpPr>
        <p:spPr bwMode="auto">
          <a:xfrm>
            <a:off x="2781300" y="1743075"/>
            <a:ext cx="581025" cy="361950"/>
          </a:xfrm>
          <a:prstGeom prst="ellipse">
            <a:avLst/>
          </a:prstGeom>
          <a:noFill/>
          <a:ln w="28575" algn="ctr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511605" name="Group 181"/>
          <p:cNvGrpSpPr>
            <a:grpSpLocks/>
          </p:cNvGrpSpPr>
          <p:nvPr/>
        </p:nvGrpSpPr>
        <p:grpSpPr bwMode="auto">
          <a:xfrm>
            <a:off x="2743200" y="2019300"/>
            <a:ext cx="6153150" cy="3267075"/>
            <a:chOff x="1728" y="1272"/>
            <a:chExt cx="3876" cy="2058"/>
          </a:xfrm>
        </p:grpSpPr>
        <p:sp>
          <p:nvSpPr>
            <p:cNvPr id="1511587" name="Line 163"/>
            <p:cNvSpPr>
              <a:spLocks noChangeShapeType="1"/>
            </p:cNvSpPr>
            <p:nvPr/>
          </p:nvSpPr>
          <p:spPr bwMode="auto">
            <a:xfrm flipV="1">
              <a:off x="1728" y="1944"/>
              <a:ext cx="2664" cy="1386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1588" name="Line 164"/>
            <p:cNvSpPr>
              <a:spLocks noChangeShapeType="1"/>
            </p:cNvSpPr>
            <p:nvPr/>
          </p:nvSpPr>
          <p:spPr bwMode="auto">
            <a:xfrm flipV="1">
              <a:off x="2568" y="1938"/>
              <a:ext cx="1824" cy="58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1592" name="Line 168"/>
            <p:cNvSpPr>
              <a:spLocks noChangeShapeType="1"/>
            </p:cNvSpPr>
            <p:nvPr/>
          </p:nvSpPr>
          <p:spPr bwMode="auto">
            <a:xfrm flipH="1" flipV="1">
              <a:off x="2100" y="1272"/>
              <a:ext cx="2292" cy="19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1589" name="Rectangle 165"/>
            <p:cNvSpPr>
              <a:spLocks noChangeArrowheads="1"/>
            </p:cNvSpPr>
            <p:nvPr/>
          </p:nvSpPr>
          <p:spPr bwMode="auto">
            <a:xfrm>
              <a:off x="4404" y="1308"/>
              <a:ext cx="1200" cy="954"/>
            </a:xfrm>
            <a:prstGeom prst="rect">
              <a:avLst/>
            </a:prstGeom>
            <a:noFill/>
            <a:ln w="28575" algn="ctr">
              <a:solidFill>
                <a:srgbClr val="FF0000"/>
              </a:solidFill>
              <a:miter lim="800000"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lang="en-US" sz="1400"/>
            </a:p>
          </p:txBody>
        </p:sp>
        <p:sp>
          <p:nvSpPr>
            <p:cNvPr id="1511593" name="Text Box 169"/>
            <p:cNvSpPr txBox="1">
              <a:spLocks noChangeArrowheads="1"/>
            </p:cNvSpPr>
            <p:nvPr/>
          </p:nvSpPr>
          <p:spPr bwMode="auto">
            <a:xfrm>
              <a:off x="4406" y="1387"/>
              <a:ext cx="1177" cy="326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CH" sz="1400"/>
                <a:t>1) Roughly detect tier</a:t>
              </a:r>
            </a:p>
            <a:p>
              <a:r>
                <a:rPr lang="de-CH" sz="1400"/>
                <a:t>    (1,2 vs. 2,3)</a:t>
              </a:r>
              <a:endParaRPr lang="en-US" sz="1400"/>
            </a:p>
          </p:txBody>
        </p:sp>
        <p:sp>
          <p:nvSpPr>
            <p:cNvPr id="1511594" name="Text Box 170"/>
            <p:cNvSpPr txBox="1">
              <a:spLocks noChangeArrowheads="1"/>
            </p:cNvSpPr>
            <p:nvPr/>
          </p:nvSpPr>
          <p:spPr bwMode="auto">
            <a:xfrm>
              <a:off x="4404" y="1826"/>
              <a:ext cx="1166" cy="326"/>
            </a:xfrm>
            <a:prstGeom prst="rect">
              <a:avLst/>
            </a:prstGeom>
            <a:noFill/>
            <a:ln w="2857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de-CH" sz="1400"/>
                <a:t>2) Use specific Alpha</a:t>
              </a:r>
            </a:p>
            <a:p>
              <a:r>
                <a:rPr lang="de-CH" sz="1400"/>
                <a:t>     for fine separation</a:t>
              </a:r>
              <a:endParaRPr lang="en-US" sz="1400"/>
            </a:p>
          </p:txBody>
        </p:sp>
      </p:grpSp>
      <p:sp>
        <p:nvSpPr>
          <p:cNvPr id="1511599" name="Text Box 175"/>
          <p:cNvSpPr txBox="1">
            <a:spLocks noChangeArrowheads="1"/>
          </p:cNvSpPr>
          <p:nvPr/>
        </p:nvSpPr>
        <p:spPr bwMode="auto">
          <a:xfrm>
            <a:off x="2517775" y="3211513"/>
            <a:ext cx="646113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>
                <a:solidFill>
                  <a:srgbClr val="0000FF"/>
                </a:solidFill>
              </a:rPr>
              <a:t>Tier-3</a:t>
            </a:r>
            <a:endParaRPr lang="en-US" sz="1400">
              <a:solidFill>
                <a:srgbClr val="0000FF"/>
              </a:solidFill>
            </a:endParaRPr>
          </a:p>
        </p:txBody>
      </p:sp>
      <p:sp>
        <p:nvSpPr>
          <p:cNvPr id="1511600" name="Text Box 176"/>
          <p:cNvSpPr txBox="1">
            <a:spLocks noChangeArrowheads="1"/>
          </p:cNvSpPr>
          <p:nvPr/>
        </p:nvSpPr>
        <p:spPr bwMode="auto">
          <a:xfrm>
            <a:off x="1738313" y="4937125"/>
            <a:ext cx="6461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>
                <a:solidFill>
                  <a:srgbClr val="FF00FF"/>
                </a:solidFill>
              </a:rPr>
              <a:t>Tier-1</a:t>
            </a:r>
            <a:endParaRPr lang="en-US" sz="1400">
              <a:solidFill>
                <a:srgbClr val="FF00FF"/>
              </a:solidFill>
            </a:endParaRPr>
          </a:p>
        </p:txBody>
      </p:sp>
      <p:sp>
        <p:nvSpPr>
          <p:cNvPr id="1511601" name="Text Box 177"/>
          <p:cNvSpPr txBox="1">
            <a:spLocks noChangeArrowheads="1"/>
          </p:cNvSpPr>
          <p:nvPr/>
        </p:nvSpPr>
        <p:spPr bwMode="auto">
          <a:xfrm>
            <a:off x="1833563" y="4251325"/>
            <a:ext cx="646112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>
                <a:solidFill>
                  <a:srgbClr val="009900"/>
                </a:solidFill>
              </a:rPr>
              <a:t>Tier-2</a:t>
            </a:r>
            <a:endParaRPr lang="en-US" sz="1400">
              <a:solidFill>
                <a:srgbClr val="009900"/>
              </a:solidFill>
            </a:endParaRPr>
          </a:p>
        </p:txBody>
      </p:sp>
      <p:sp>
        <p:nvSpPr>
          <p:cNvPr id="1511607" name="Text Box 183"/>
          <p:cNvSpPr txBox="1">
            <a:spLocks noChangeArrowheads="1"/>
          </p:cNvSpPr>
          <p:nvPr/>
        </p:nvSpPr>
        <p:spPr bwMode="auto">
          <a:xfrm>
            <a:off x="1757363" y="3489325"/>
            <a:ext cx="5778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>
                <a:solidFill>
                  <a:schemeClr val="tx1"/>
                </a:solidFill>
              </a:rPr>
              <a:t>Total</a:t>
            </a:r>
            <a:endParaRPr lang="en-US" sz="1400">
              <a:solidFill>
                <a:schemeClr val="tx1"/>
              </a:solidFill>
            </a:endParaRPr>
          </a:p>
        </p:txBody>
      </p:sp>
      <p:sp>
        <p:nvSpPr>
          <p:cNvPr id="1511608" name="Rectangle 184"/>
          <p:cNvSpPr>
            <a:spLocks noChangeArrowheads="1"/>
          </p:cNvSpPr>
          <p:nvPr/>
        </p:nvSpPr>
        <p:spPr bwMode="auto">
          <a:xfrm>
            <a:off x="6981825" y="5238750"/>
            <a:ext cx="1914525" cy="1085850"/>
          </a:xfrm>
          <a:prstGeom prst="rect">
            <a:avLst/>
          </a:prstGeom>
          <a:noFill/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de-CH"/>
              <a:t>Recall: </a:t>
            </a:r>
          </a:p>
          <a:p>
            <a:pPr algn="ctr"/>
            <a:r>
              <a:rPr lang="de-CH"/>
              <a:t>q </a:t>
            </a:r>
            <a:r>
              <a:rPr lang="de-CH">
                <a:cs typeface="Arial" pitchFamily="34" charset="0"/>
              </a:rPr>
              <a:t>≈</a:t>
            </a:r>
            <a:r>
              <a:rPr lang="de-CH"/>
              <a:t> T - </a:t>
            </a:r>
            <a:r>
              <a:rPr lang="el-GR">
                <a:cs typeface="Arial" pitchFamily="34" charset="0"/>
              </a:rPr>
              <a:t>α</a:t>
            </a:r>
            <a:r>
              <a:rPr lang="de-CH">
                <a:cs typeface="Arial" pitchFamily="34" charset="0"/>
              </a:rPr>
              <a:t>t</a:t>
            </a:r>
            <a:endParaRPr lang="el-GR">
              <a:cs typeface="Arial" pitchFamily="34" charset="0"/>
            </a:endParaRPr>
          </a:p>
        </p:txBody>
      </p:sp>
      <p:sp>
        <p:nvSpPr>
          <p:cNvPr id="1511609" name="Line 185"/>
          <p:cNvSpPr>
            <a:spLocks noChangeShapeType="1"/>
          </p:cNvSpPr>
          <p:nvPr/>
        </p:nvSpPr>
        <p:spPr bwMode="auto">
          <a:xfrm flipH="1">
            <a:off x="4257675" y="5829300"/>
            <a:ext cx="2714625" cy="33337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1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1159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8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15B452B-B49B-4438-B1C1-39F2386CE919}" type="slidenum">
              <a:rPr lang="de-CH"/>
              <a:pPr/>
              <a:t>18</a:t>
            </a:fld>
            <a:endParaRPr lang="de-CH"/>
          </a:p>
        </p:txBody>
      </p:sp>
      <p:sp>
        <p:nvSpPr>
          <p:cNvPr id="1516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Proximity Based Conference Rating (3)</a:t>
            </a:r>
            <a:endParaRPr lang="en-US"/>
          </a:p>
        </p:txBody>
      </p:sp>
      <p:graphicFrame>
        <p:nvGraphicFramePr>
          <p:cNvPr id="1516635" name="Group 91"/>
          <p:cNvGraphicFramePr>
            <a:graphicFrameLocks noGrp="1"/>
          </p:cNvGraphicFramePr>
          <p:nvPr>
            <p:ph sz="quarter" idx="3"/>
          </p:nvPr>
        </p:nvGraphicFramePr>
        <p:xfrm>
          <a:off x="1658938" y="4348163"/>
          <a:ext cx="3030537" cy="1220787"/>
        </p:xfrm>
        <a:graphic>
          <a:graphicData uri="http://schemas.openxmlformats.org/drawingml/2006/table">
            <a:tbl>
              <a:tblPr/>
              <a:tblGrid>
                <a:gridCol w="473075"/>
                <a:gridCol w="487362"/>
                <a:gridCol w="504825"/>
                <a:gridCol w="508000"/>
                <a:gridCol w="1057275"/>
              </a:tblGrid>
              <a:tr h="260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T3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% Correct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T1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54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28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3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64%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38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112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48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57%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T3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19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92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</a:rPr>
                        <a:t>172</a:t>
                      </a: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CH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61%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16583" name="Text Box 39"/>
          <p:cNvSpPr txBox="1">
            <a:spLocks noChangeArrowheads="1"/>
          </p:cNvSpPr>
          <p:nvPr/>
        </p:nvSpPr>
        <p:spPr bwMode="auto">
          <a:xfrm>
            <a:off x="2222500" y="4059238"/>
            <a:ext cx="1327150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/>
              <a:t>Estimated Tier</a:t>
            </a:r>
            <a:endParaRPr lang="en-US" sz="1400"/>
          </a:p>
        </p:txBody>
      </p:sp>
      <p:sp>
        <p:nvSpPr>
          <p:cNvPr id="1516584" name="Text Box 40"/>
          <p:cNvSpPr txBox="1">
            <a:spLocks noChangeArrowheads="1"/>
          </p:cNvSpPr>
          <p:nvPr/>
        </p:nvSpPr>
        <p:spPr bwMode="auto">
          <a:xfrm rot="16200000" flipH="1">
            <a:off x="999331" y="4944269"/>
            <a:ext cx="1049338" cy="304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1400"/>
              <a:t>Tier (Libra)</a:t>
            </a:r>
            <a:endParaRPr lang="en-US" sz="1400"/>
          </a:p>
        </p:txBody>
      </p:sp>
      <p:grpSp>
        <p:nvGrpSpPr>
          <p:cNvPr id="1516629" name="Group 85"/>
          <p:cNvGrpSpPr>
            <a:grpSpLocks/>
          </p:cNvGrpSpPr>
          <p:nvPr/>
        </p:nvGrpSpPr>
        <p:grpSpPr bwMode="auto">
          <a:xfrm>
            <a:off x="2133600" y="4602163"/>
            <a:ext cx="5629275" cy="1265237"/>
            <a:chOff x="1344" y="2899"/>
            <a:chExt cx="3546" cy="797"/>
          </a:xfrm>
        </p:grpSpPr>
        <p:sp>
          <p:nvSpPr>
            <p:cNvPr id="1516588" name="Rectangle 44"/>
            <p:cNvSpPr>
              <a:spLocks noChangeArrowheads="1"/>
            </p:cNvSpPr>
            <p:nvPr/>
          </p:nvSpPr>
          <p:spPr bwMode="auto">
            <a:xfrm>
              <a:off x="3204" y="3096"/>
              <a:ext cx="1686" cy="600"/>
            </a:xfrm>
            <a:prstGeom prst="rect">
              <a:avLst/>
            </a:prstGeom>
            <a:noFill/>
            <a:ln w="28575" algn="ctr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de-CH" sz="2000"/>
                <a:t>Few „serious“ errors:</a:t>
              </a:r>
            </a:p>
            <a:p>
              <a:pPr algn="ctr"/>
              <a:r>
                <a:rPr lang="de-CH" sz="2000"/>
                <a:t>22 of 567 = </a:t>
              </a:r>
              <a:r>
                <a:rPr lang="de-CH" sz="2000">
                  <a:solidFill>
                    <a:schemeClr val="tx1"/>
                  </a:solidFill>
                </a:rPr>
                <a:t>3.9%</a:t>
              </a:r>
              <a:r>
                <a:rPr lang="de-CH"/>
                <a:t> </a:t>
              </a:r>
              <a:endParaRPr lang="en-US"/>
            </a:p>
          </p:txBody>
        </p:sp>
        <p:sp>
          <p:nvSpPr>
            <p:cNvPr id="1516590" name="Line 46"/>
            <p:cNvSpPr>
              <a:spLocks noChangeShapeType="1"/>
            </p:cNvSpPr>
            <p:nvPr/>
          </p:nvSpPr>
          <p:spPr bwMode="auto">
            <a:xfrm flipV="1">
              <a:off x="1644" y="3258"/>
              <a:ext cx="1560" cy="10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6591" name="Line 47"/>
            <p:cNvSpPr>
              <a:spLocks noChangeShapeType="1"/>
            </p:cNvSpPr>
            <p:nvPr/>
          </p:nvSpPr>
          <p:spPr bwMode="auto">
            <a:xfrm>
              <a:off x="2298" y="3042"/>
              <a:ext cx="906" cy="222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6585" name="Oval 41"/>
            <p:cNvSpPr>
              <a:spLocks noChangeArrowheads="1"/>
            </p:cNvSpPr>
            <p:nvPr/>
          </p:nvSpPr>
          <p:spPr bwMode="auto">
            <a:xfrm>
              <a:off x="1344" y="3300"/>
              <a:ext cx="318" cy="228"/>
            </a:xfrm>
            <a:prstGeom prst="ellipse">
              <a:avLst/>
            </a:prstGeom>
            <a:noFill/>
            <a:ln w="28575" algn="ctr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6586" name="Oval 42"/>
            <p:cNvSpPr>
              <a:spLocks noChangeArrowheads="1"/>
            </p:cNvSpPr>
            <p:nvPr/>
          </p:nvSpPr>
          <p:spPr bwMode="auto">
            <a:xfrm>
              <a:off x="1981" y="2899"/>
              <a:ext cx="318" cy="228"/>
            </a:xfrm>
            <a:prstGeom prst="ellipse">
              <a:avLst/>
            </a:prstGeom>
            <a:noFill/>
            <a:ln w="28575" algn="ctr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516628" name="Group 84"/>
          <p:cNvGrpSpPr>
            <a:grpSpLocks/>
          </p:cNvGrpSpPr>
          <p:nvPr/>
        </p:nvGrpSpPr>
        <p:grpSpPr bwMode="auto">
          <a:xfrm>
            <a:off x="2125663" y="3563938"/>
            <a:ext cx="5638800" cy="2078037"/>
            <a:chOff x="1339" y="2227"/>
            <a:chExt cx="3552" cy="1309"/>
          </a:xfrm>
        </p:grpSpPr>
        <p:sp>
          <p:nvSpPr>
            <p:cNvPr id="1516597" name="Line 53"/>
            <p:cNvSpPr>
              <a:spLocks noChangeShapeType="1"/>
            </p:cNvSpPr>
            <p:nvPr/>
          </p:nvSpPr>
          <p:spPr bwMode="auto">
            <a:xfrm flipV="1">
              <a:off x="1958" y="2498"/>
              <a:ext cx="1248" cy="666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6598" name="Line 54"/>
            <p:cNvSpPr>
              <a:spLocks noChangeShapeType="1"/>
            </p:cNvSpPr>
            <p:nvPr/>
          </p:nvSpPr>
          <p:spPr bwMode="auto">
            <a:xfrm flipV="1">
              <a:off x="1646" y="2498"/>
              <a:ext cx="1554" cy="456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6596" name="Line 52"/>
            <p:cNvSpPr>
              <a:spLocks noChangeShapeType="1"/>
            </p:cNvSpPr>
            <p:nvPr/>
          </p:nvSpPr>
          <p:spPr bwMode="auto">
            <a:xfrm flipV="1">
              <a:off x="2275" y="2491"/>
              <a:ext cx="948" cy="870"/>
            </a:xfrm>
            <a:prstGeom prst="line">
              <a:avLst/>
            </a:prstGeom>
            <a:noFill/>
            <a:ln w="1905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516592" name="Oval 48"/>
            <p:cNvSpPr>
              <a:spLocks noChangeArrowheads="1"/>
            </p:cNvSpPr>
            <p:nvPr/>
          </p:nvSpPr>
          <p:spPr bwMode="auto">
            <a:xfrm>
              <a:off x="1339" y="2887"/>
              <a:ext cx="318" cy="228"/>
            </a:xfrm>
            <a:prstGeom prst="ellipse">
              <a:avLst/>
            </a:prstGeom>
            <a:noFill/>
            <a:ln w="28575" algn="ctr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6593" name="Oval 49"/>
            <p:cNvSpPr>
              <a:spLocks noChangeArrowheads="1"/>
            </p:cNvSpPr>
            <p:nvPr/>
          </p:nvSpPr>
          <p:spPr bwMode="auto">
            <a:xfrm>
              <a:off x="1646" y="3092"/>
              <a:ext cx="318" cy="228"/>
            </a:xfrm>
            <a:prstGeom prst="ellipse">
              <a:avLst/>
            </a:prstGeom>
            <a:noFill/>
            <a:ln w="28575" algn="ctr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6594" name="Oval 50"/>
            <p:cNvSpPr>
              <a:spLocks noChangeArrowheads="1"/>
            </p:cNvSpPr>
            <p:nvPr/>
          </p:nvSpPr>
          <p:spPr bwMode="auto">
            <a:xfrm>
              <a:off x="1982" y="3308"/>
              <a:ext cx="318" cy="228"/>
            </a:xfrm>
            <a:prstGeom prst="ellipse">
              <a:avLst/>
            </a:prstGeom>
            <a:noFill/>
            <a:ln w="28575" algn="ctr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16595" name="Rectangle 51"/>
            <p:cNvSpPr>
              <a:spLocks noChangeArrowheads="1"/>
            </p:cNvSpPr>
            <p:nvPr/>
          </p:nvSpPr>
          <p:spPr bwMode="auto">
            <a:xfrm>
              <a:off x="3205" y="2227"/>
              <a:ext cx="1686" cy="600"/>
            </a:xfrm>
            <a:prstGeom prst="rect">
              <a:avLst/>
            </a:prstGeom>
            <a:solidFill>
              <a:schemeClr val="bg1"/>
            </a:solidFill>
            <a:ln w="28575" algn="ctr">
              <a:solidFill>
                <a:srgbClr val="0099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de-CH" sz="2000"/>
                <a:t>Diagonal elements</a:t>
              </a:r>
            </a:p>
            <a:p>
              <a:pPr algn="ctr"/>
              <a:r>
                <a:rPr lang="de-CH" sz="2000"/>
                <a:t>dominate</a:t>
              </a:r>
              <a:endParaRPr lang="en-US" sz="2000"/>
            </a:p>
          </p:txBody>
        </p:sp>
      </p:grpSp>
      <p:sp>
        <p:nvSpPr>
          <p:cNvPr id="1516600" name="Text Box 56"/>
          <p:cNvSpPr txBox="1">
            <a:spLocks noChangeArrowheads="1"/>
          </p:cNvSpPr>
          <p:nvPr/>
        </p:nvSpPr>
        <p:spPr bwMode="auto">
          <a:xfrm>
            <a:off x="422275" y="1754188"/>
            <a:ext cx="449421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de-CH" sz="2000"/>
              <a:t>Total error drops from 50.5% to 40.3%</a:t>
            </a:r>
            <a:endParaRPr lang="en-US" sz="2000"/>
          </a:p>
        </p:txBody>
      </p:sp>
      <p:sp>
        <p:nvSpPr>
          <p:cNvPr id="1516603" name="AutoShape 59"/>
          <p:cNvSpPr>
            <a:spLocks noChangeArrowheads="1"/>
          </p:cNvSpPr>
          <p:nvPr/>
        </p:nvSpPr>
        <p:spPr bwMode="auto">
          <a:xfrm>
            <a:off x="3800475" y="1085850"/>
            <a:ext cx="2647950" cy="409575"/>
          </a:xfrm>
          <a:prstGeom prst="wedgeRectCallout">
            <a:avLst>
              <a:gd name="adj1" fmla="val 40889"/>
              <a:gd name="adj2" fmla="val 104264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Libra vs. „Internet List“: 34.5%</a:t>
            </a:r>
            <a:endParaRPr lang="en-US" sz="1400"/>
          </a:p>
        </p:txBody>
      </p:sp>
      <p:sp>
        <p:nvSpPr>
          <p:cNvPr id="1516604" name="AutoShape 60"/>
          <p:cNvSpPr>
            <a:spLocks noChangeArrowheads="1"/>
          </p:cNvSpPr>
          <p:nvPr/>
        </p:nvSpPr>
        <p:spPr bwMode="auto">
          <a:xfrm>
            <a:off x="6896100" y="1095375"/>
            <a:ext cx="1609725" cy="381000"/>
          </a:xfrm>
          <a:prstGeom prst="wedgeRectCallout">
            <a:avLst>
              <a:gd name="adj1" fmla="val -21796"/>
              <a:gd name="adj2" fmla="val 115833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Random: 66.7%</a:t>
            </a:r>
            <a:endParaRPr lang="en-US" sz="1400"/>
          </a:p>
        </p:txBody>
      </p:sp>
      <p:sp>
        <p:nvSpPr>
          <p:cNvPr id="1516605" name="AutoShape 61"/>
          <p:cNvSpPr>
            <a:spLocks noChangeArrowheads="1"/>
          </p:cNvSpPr>
          <p:nvPr/>
        </p:nvSpPr>
        <p:spPr bwMode="auto">
          <a:xfrm>
            <a:off x="4410075" y="2466975"/>
            <a:ext cx="2171700" cy="495300"/>
          </a:xfrm>
          <a:prstGeom prst="wedgeRectCallout">
            <a:avLst>
              <a:gd name="adj1" fmla="val 41815"/>
              <a:gd name="adj2" fmla="val -110898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After „thematic correction“: 40.3%</a:t>
            </a:r>
            <a:endParaRPr lang="en-US" sz="1400"/>
          </a:p>
        </p:txBody>
      </p:sp>
      <p:sp>
        <p:nvSpPr>
          <p:cNvPr id="1516606" name="AutoShape 62"/>
          <p:cNvSpPr>
            <a:spLocks noChangeArrowheads="1"/>
          </p:cNvSpPr>
          <p:nvPr/>
        </p:nvSpPr>
        <p:spPr bwMode="auto">
          <a:xfrm>
            <a:off x="7069138" y="2468563"/>
            <a:ext cx="1438275" cy="495300"/>
          </a:xfrm>
          <a:prstGeom prst="wedgeRectCallout">
            <a:avLst>
              <a:gd name="adj1" fmla="val -70310"/>
              <a:gd name="adj2" fmla="val -110898"/>
            </a:avLst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de-CH" sz="1400"/>
              <a:t>Total graph: 50.5%</a:t>
            </a:r>
            <a:endParaRPr lang="en-US" sz="1400"/>
          </a:p>
        </p:txBody>
      </p:sp>
      <p:pic>
        <p:nvPicPr>
          <p:cNvPr id="1516632" name="Picture 8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4425" y="1738313"/>
            <a:ext cx="3676650" cy="3905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D87B024-CDD1-4954-952F-875357B7E30B}" type="slidenum">
              <a:rPr lang="de-CH"/>
              <a:pPr/>
              <a:t>19</a:t>
            </a:fld>
            <a:endParaRPr lang="de-CH"/>
          </a:p>
        </p:txBody>
      </p:sp>
      <p:sp>
        <p:nvSpPr>
          <p:cNvPr id="1517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Conclusion and Future Work</a:t>
            </a:r>
            <a:endParaRPr lang="en-US"/>
          </a:p>
        </p:txBody>
      </p:sp>
      <p:sp>
        <p:nvSpPr>
          <p:cNvPr id="1517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  <a:p>
            <a:r>
              <a:rPr lang="de-CH"/>
              <a:t>We have seen that</a:t>
            </a:r>
          </a:p>
          <a:p>
            <a:pPr lvl="1"/>
            <a:r>
              <a:rPr lang="de-CH"/>
              <a:t>„Social similarity“ is a good measure to relate conferences</a:t>
            </a:r>
          </a:p>
          <a:p>
            <a:pPr lvl="1"/>
            <a:r>
              <a:rPr lang="de-CH"/>
              <a:t>„Social similarity“ consists of thematic and a quality layer</a:t>
            </a:r>
          </a:p>
          <a:p>
            <a:pPr lvl="1"/>
            <a:r>
              <a:rPr lang="de-CH"/>
              <a:t>The thematic layer can be estimated using publication titles</a:t>
            </a:r>
          </a:p>
          <a:p>
            <a:pPr lvl="1"/>
            <a:r>
              <a:rPr lang="de-CH"/>
              <a:t>The quality layer can be emphasized by subtracting the thematic component</a:t>
            </a:r>
          </a:p>
          <a:p>
            <a:pPr lvl="1"/>
            <a:r>
              <a:rPr lang="de-CH"/>
              <a:t>These ideas can be used for conference rating and search</a:t>
            </a:r>
          </a:p>
          <a:p>
            <a:pPr lvl="2"/>
            <a:r>
              <a:rPr lang="de-CH"/>
              <a:t>www.confsearch.org</a:t>
            </a:r>
          </a:p>
          <a:p>
            <a:pPr lvl="1"/>
            <a:endParaRPr lang="de-CH"/>
          </a:p>
          <a:p>
            <a:r>
              <a:rPr lang="de-CH"/>
              <a:t>It would be interesting to look at</a:t>
            </a:r>
          </a:p>
          <a:p>
            <a:pPr lvl="1"/>
            <a:r>
              <a:rPr lang="de-CH"/>
              <a:t>A generic method for layer separation (that works on various graphs)</a:t>
            </a:r>
          </a:p>
          <a:p>
            <a:pPr lvl="1"/>
            <a:r>
              <a:rPr lang="de-CH"/>
              <a:t>Looking at combinations of the presented conference rating ideas with citation based approaches</a:t>
            </a:r>
          </a:p>
          <a:p>
            <a:pPr lvl="1"/>
            <a:endParaRPr lang="de-CH"/>
          </a:p>
          <a:p>
            <a:pPr lvl="1"/>
            <a:endParaRPr lang="de-CH"/>
          </a:p>
          <a:p>
            <a:endParaRPr lang="de-CH"/>
          </a:p>
          <a:p>
            <a:pPr lvl="1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Michael Kuhn, ETH Zurich @ APWEB 2008</a:t>
            </a:r>
            <a:endParaRPr lang="de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F1FB32-8B4D-45ED-A07D-99510DABA631}" type="slidenum">
              <a:rPr lang="de-CH"/>
              <a:pPr/>
              <a:t>20</a:t>
            </a:fld>
            <a:endParaRPr lang="de-CH"/>
          </a:p>
        </p:txBody>
      </p:sp>
      <p:sp>
        <p:nvSpPr>
          <p:cNvPr id="145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de-CH"/>
              <a:t>Thanks for Your Attention</a:t>
            </a:r>
            <a:endParaRPr lang="en-US"/>
          </a:p>
        </p:txBody>
      </p:sp>
      <p:sp>
        <p:nvSpPr>
          <p:cNvPr id="1457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de-CH"/>
              <a:t>Questions?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XPOINTINIT" val=""/>
  <p:tag name="USEAMSFONTS" val="True"/>
  <p:tag name="EMBEDFONTS" val="False"/>
  <p:tag name="USEBOLDAMS" val="False"/>
  <p:tag name="DEFAULTDISPLAYSOURCE" val="\documentclass{slides}\pagestyle{empty}&#10;\begin{document}&#10;&#10;\end{document}&#10;"/>
  <p:tag name="TEX2PS" val="latex $(base).tex; dvips -D $(res) -E -o $(base).ps $(base).dvi"/>
  <p:tag name="EXTERNALEDITCOMMAND" val="notepad %"/>
  <p:tag name="GHOSTSCRIPTCOMMAND" val="c:\gs\gs8.14\bin\gswin32c"/>
  <p:tag name="DEFAULTBITMAP" val="pngmono"/>
  <p:tag name="DEFAULTBLEND" val="False"/>
  <p:tag name="DEFAULTTRANSPARENT" val="False"/>
  <p:tag name="DEFAULTWORKAROUNDTRANSPARENCYBUG" val="False"/>
  <p:tag name="DEFAULTRESOLUTION" val="1200"/>
  <p:tag name="DEFAULTMAGNIFICATION" val="2"/>
  <p:tag name="DEFAULTFONTSIZE" val="10"/>
  <p:tag name="DEFAULTWIDTH" val="536"/>
  <p:tag name="DEFAULTHEIGHT" val="417"/>
</p:tagLst>
</file>

<file path=ppt/theme/theme1.xml><?xml version="1.0" encoding="utf-8"?>
<a:theme xmlns:a="http://schemas.openxmlformats.org/drawingml/2006/main" name="Template">
  <a:themeElements>
    <a:clrScheme name="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904</Words>
  <Application>Microsoft Office PowerPoint</Application>
  <PresentationFormat>On-screen Show (4:3)</PresentationFormat>
  <Paragraphs>255</Paragraphs>
  <Slides>20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Times New Roman</vt:lpstr>
      <vt:lpstr>Arial</vt:lpstr>
      <vt:lpstr>Template</vt:lpstr>
      <vt:lpstr>1_Default Design</vt:lpstr>
      <vt:lpstr>Microsoft Equation 3.0</vt:lpstr>
      <vt:lpstr>Microsoft Visio Drawing</vt:lpstr>
      <vt:lpstr>Microsoft Office Excel Chart</vt:lpstr>
      <vt:lpstr>Bitmap Image</vt:lpstr>
      <vt:lpstr>The Layered World of Scientific Conferences   Michael Kuhn Roger Wattenhofer  APWEB 2008 Shenyang, China</vt:lpstr>
      <vt:lpstr>The Proximity of Scientific Conferences</vt:lpstr>
      <vt:lpstr>Application: Conference Search</vt:lpstr>
      <vt:lpstr>Slide 4</vt:lpstr>
      <vt:lpstr>Slide 5</vt:lpstr>
      <vt:lpstr>Slide 6</vt:lpstr>
      <vt:lpstr>Slide 7</vt:lpstr>
      <vt:lpstr>Slide 8</vt:lpstr>
      <vt:lpstr>„Social similarity“ and the Conference Graph</vt:lpstr>
      <vt:lpstr>Slide 10</vt:lpstr>
      <vt:lpstr>Some Examples</vt:lpstr>
      <vt:lpstr>The Concept of Layers</vt:lpstr>
      <vt:lpstr>Thematic Layer</vt:lpstr>
      <vt:lpstr>Layer Separation by Subtraction</vt:lpstr>
      <vt:lpstr>Example: Thematic and Quality Layer for AAAI</vt:lpstr>
      <vt:lpstr>Proximity Based Conference Rating (1)</vt:lpstr>
      <vt:lpstr>Proximity Based Conference Rating (2)</vt:lpstr>
      <vt:lpstr>Proximity Based Conference Rating (3)</vt:lpstr>
      <vt:lpstr>Conclusion and Future Work</vt:lpstr>
      <vt:lpstr>Thanks for Your Attention</vt:lpstr>
    </vt:vector>
  </TitlesOfParts>
  <Company>ETHZ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Introduction</dc:subject>
  <dc:creator>Roger Wattenhofer</dc:creator>
  <cp:keywords>mobile communication, introduction, overview</cp:keywords>
  <cp:lastModifiedBy>user</cp:lastModifiedBy>
  <cp:revision>735</cp:revision>
  <cp:lastPrinted>1999-03-21T16:18:22Z</cp:lastPrinted>
  <dcterms:created xsi:type="dcterms:W3CDTF">2002-03-06T09:03:01Z</dcterms:created>
  <dcterms:modified xsi:type="dcterms:W3CDTF">2012-06-18T08:43:03Z</dcterms:modified>
</cp:coreProperties>
</file>