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63"/>
  </p:notesMasterIdLst>
  <p:sldIdLst>
    <p:sldId id="728" r:id="rId2"/>
    <p:sldId id="730" r:id="rId3"/>
    <p:sldId id="731" r:id="rId4"/>
    <p:sldId id="732" r:id="rId5"/>
    <p:sldId id="672" r:id="rId6"/>
    <p:sldId id="628" r:id="rId7"/>
    <p:sldId id="642" r:id="rId8"/>
    <p:sldId id="643" r:id="rId9"/>
    <p:sldId id="644" r:id="rId10"/>
    <p:sldId id="646" r:id="rId11"/>
    <p:sldId id="645" r:id="rId12"/>
    <p:sldId id="647" r:id="rId13"/>
    <p:sldId id="654" r:id="rId14"/>
    <p:sldId id="655" r:id="rId15"/>
    <p:sldId id="649" r:id="rId16"/>
    <p:sldId id="651" r:id="rId17"/>
    <p:sldId id="652" r:id="rId18"/>
    <p:sldId id="653" r:id="rId19"/>
    <p:sldId id="673" r:id="rId20"/>
    <p:sldId id="656" r:id="rId21"/>
    <p:sldId id="657" r:id="rId22"/>
    <p:sldId id="663" r:id="rId23"/>
    <p:sldId id="661" r:id="rId24"/>
    <p:sldId id="675" r:id="rId25"/>
    <p:sldId id="674" r:id="rId26"/>
    <p:sldId id="677" r:id="rId27"/>
    <p:sldId id="676" r:id="rId28"/>
    <p:sldId id="694" r:id="rId29"/>
    <p:sldId id="678" r:id="rId30"/>
    <p:sldId id="680" r:id="rId31"/>
    <p:sldId id="682" r:id="rId32"/>
    <p:sldId id="683" r:id="rId33"/>
    <p:sldId id="684" r:id="rId34"/>
    <p:sldId id="685" r:id="rId35"/>
    <p:sldId id="664" r:id="rId36"/>
    <p:sldId id="690" r:id="rId37"/>
    <p:sldId id="689" r:id="rId38"/>
    <p:sldId id="692" r:id="rId39"/>
    <p:sldId id="695" r:id="rId40"/>
    <p:sldId id="666" r:id="rId41"/>
    <p:sldId id="697" r:id="rId42"/>
    <p:sldId id="698" r:id="rId43"/>
    <p:sldId id="701" r:id="rId44"/>
    <p:sldId id="703" r:id="rId45"/>
    <p:sldId id="667" r:id="rId46"/>
    <p:sldId id="668" r:id="rId47"/>
    <p:sldId id="710" r:id="rId48"/>
    <p:sldId id="711" r:id="rId49"/>
    <p:sldId id="712" r:id="rId50"/>
    <p:sldId id="713" r:id="rId51"/>
    <p:sldId id="714" r:id="rId52"/>
    <p:sldId id="715" r:id="rId53"/>
    <p:sldId id="717" r:id="rId54"/>
    <p:sldId id="716" r:id="rId55"/>
    <p:sldId id="719" r:id="rId56"/>
    <p:sldId id="718" r:id="rId57"/>
    <p:sldId id="720" r:id="rId58"/>
    <p:sldId id="721" r:id="rId59"/>
    <p:sldId id="722" r:id="rId60"/>
    <p:sldId id="725" r:id="rId61"/>
    <p:sldId id="729" r:id="rId62"/>
  </p:sldIdLst>
  <p:sldSz cx="9144000" cy="6858000" type="screen4x3"/>
  <p:notesSz cx="6591300" cy="985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38" autoAdjust="0"/>
    <p:restoredTop sz="70656" autoAdjust="0"/>
  </p:normalViewPr>
  <p:slideViewPr>
    <p:cSldViewPr>
      <p:cViewPr varScale="1">
        <p:scale>
          <a:sx n="131" d="100"/>
          <a:sy n="131" d="100"/>
        </p:scale>
        <p:origin x="2586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56230" cy="4944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33545" y="0"/>
            <a:ext cx="2856230" cy="4944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C0DCC1-C502-4586-BFA1-3EA7E841F496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0" y="1231900"/>
            <a:ext cx="4432300" cy="3325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59130" y="4742815"/>
            <a:ext cx="5273040" cy="38804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60730"/>
            <a:ext cx="2856230" cy="4944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33545" y="9360730"/>
            <a:ext cx="2856230" cy="4944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FB572-17B1-4CCC-8C9C-3BEA8D5395E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3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4AC371-341D-47DC-B0AB-7C4BD5C70A36}" type="slidenum">
              <a:rPr lang="en-US"/>
              <a:pPr/>
              <a:t>1</a:t>
            </a:fld>
            <a:endParaRPr lang="en-US"/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28663"/>
            <a:ext cx="5187950" cy="3890962"/>
          </a:xfrm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9801" y="4862514"/>
            <a:ext cx="5186363" cy="4619625"/>
          </a:xfrm>
        </p:spPr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88242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22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555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872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63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83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29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95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52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19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023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98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833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30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152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2952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2547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4624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268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450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1559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5632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209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0819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6780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3270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FB572-17B1-4CCC-8C9C-3BEA8D5395E0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208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4AC371-341D-47DC-B0AB-7C4BD5C70A36}" type="slidenum">
              <a:rPr lang="en-US"/>
              <a:pPr/>
              <a:t>61</a:t>
            </a:fld>
            <a:endParaRPr lang="en-US"/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28663"/>
            <a:ext cx="5187950" cy="3890962"/>
          </a:xfrm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9801" y="4862514"/>
            <a:ext cx="5186363" cy="4619625"/>
          </a:xfrm>
        </p:spPr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8135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7DB5-9399-4068-BB69-CDBDEE6242A2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255F-D7AC-4E9D-BB73-197A1134113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7DB5-9399-4068-BB69-CDBDEE6242A2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255F-D7AC-4E9D-BB73-197A1134113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7DB5-9399-4068-BB69-CDBDEE6242A2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255F-D7AC-4E9D-BB73-197A1134113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7DB5-9399-4068-BB69-CDBDEE6242A2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255F-D7AC-4E9D-BB73-197A1134113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7DB5-9399-4068-BB69-CDBDEE6242A2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255F-D7AC-4E9D-BB73-197A1134113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7DB5-9399-4068-BB69-CDBDEE6242A2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255F-D7AC-4E9D-BB73-197A1134113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7DB5-9399-4068-BB69-CDBDEE6242A2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255F-D7AC-4E9D-BB73-197A1134113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7DB5-9399-4068-BB69-CDBDEE6242A2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255F-D7AC-4E9D-BB73-197A1134113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7DB5-9399-4068-BB69-CDBDEE6242A2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255F-D7AC-4E9D-BB73-197A1134113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7DB5-9399-4068-BB69-CDBDEE6242A2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255F-D7AC-4E9D-BB73-197A1134113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7DB5-9399-4068-BB69-CDBDEE6242A2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255F-D7AC-4E9D-BB73-197A1134113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co_title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4972" y="450691"/>
            <a:ext cx="7772400" cy="1470025"/>
          </a:xfrm>
        </p:spPr>
        <p:txBody>
          <a:bodyPr/>
          <a:lstStyle>
            <a:lvl1pPr algn="r">
              <a:defRPr sz="4000" i="1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569476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CH" sz="120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ETH </a:t>
            </a:r>
            <a:r>
              <a:rPr lang="de-CH" sz="1200" i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Zurich</a:t>
            </a:r>
            <a:r>
              <a:rPr lang="de-CH" sz="120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–</a:t>
            </a:r>
            <a:r>
              <a:rPr lang="de-CH" sz="1200" i="1" baseline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CH" sz="120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Distributed Computing –</a:t>
            </a:r>
            <a:r>
              <a:rPr lang="de-CH" sz="1200" i="1" baseline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CH" sz="120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www.disco.ethz.ch</a:t>
            </a:r>
          </a:p>
        </p:txBody>
      </p:sp>
    </p:spTree>
    <p:extLst>
      <p:ext uri="{BB962C8B-B14F-4D97-AF65-F5344CB8AC3E}">
        <p14:creationId xmlns:p14="http://schemas.microsoft.com/office/powerpoint/2010/main" val="2621912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E7DB5-9399-4068-BB69-CDBDEE6242A2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255F-D7AC-4E9D-BB73-197A1134113B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0.png"/><Relationship Id="rId4" Type="http://schemas.openxmlformats.org/officeDocument/2006/relationships/image" Target="../media/image20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0.png"/><Relationship Id="rId7" Type="http://schemas.openxmlformats.org/officeDocument/2006/relationships/image" Target="../media/image4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image" Target="../media/image2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image" Target="../media/image2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0.png"/><Relationship Id="rId7" Type="http://schemas.openxmlformats.org/officeDocument/2006/relationships/image" Target="../media/image3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image" Target="../media/image300.png"/><Relationship Id="rId10" Type="http://schemas.openxmlformats.org/officeDocument/2006/relationships/image" Target="../media/image35.png"/><Relationship Id="rId4" Type="http://schemas.openxmlformats.org/officeDocument/2006/relationships/image" Target="../media/image290.png"/><Relationship Id="rId9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0.png"/><Relationship Id="rId4" Type="http://schemas.openxmlformats.org/officeDocument/2006/relationships/image" Target="../media/image4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0.png"/><Relationship Id="rId4" Type="http://schemas.openxmlformats.org/officeDocument/2006/relationships/image" Target="../media/image4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4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5" Type="http://schemas.openxmlformats.org/officeDocument/2006/relationships/image" Target="../media/image440.png"/><Relationship Id="rId10" Type="http://schemas.openxmlformats.org/officeDocument/2006/relationships/image" Target="../media/image490.png"/><Relationship Id="rId4" Type="http://schemas.openxmlformats.org/officeDocument/2006/relationships/image" Target="../media/image4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4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5" Type="http://schemas.openxmlformats.org/officeDocument/2006/relationships/image" Target="../media/image440.png"/><Relationship Id="rId10" Type="http://schemas.openxmlformats.org/officeDocument/2006/relationships/image" Target="../media/image490.png"/><Relationship Id="rId4" Type="http://schemas.openxmlformats.org/officeDocument/2006/relationships/image" Target="../media/image43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3" Type="http://schemas.openxmlformats.org/officeDocument/2006/relationships/image" Target="../media/image49.png"/><Relationship Id="rId7" Type="http://schemas.openxmlformats.org/officeDocument/2006/relationships/image" Target="../media/image4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11" Type="http://schemas.openxmlformats.org/officeDocument/2006/relationships/image" Target="../media/image50.png"/><Relationship Id="rId5" Type="http://schemas.openxmlformats.org/officeDocument/2006/relationships/image" Target="../media/image440.png"/><Relationship Id="rId10" Type="http://schemas.openxmlformats.org/officeDocument/2006/relationships/image" Target="../media/image490.png"/><Relationship Id="rId4" Type="http://schemas.openxmlformats.org/officeDocument/2006/relationships/image" Target="../media/image430.png"/><Relationship Id="rId9" Type="http://schemas.openxmlformats.org/officeDocument/2006/relationships/image" Target="../media/image48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3" Type="http://schemas.openxmlformats.org/officeDocument/2006/relationships/image" Target="../media/image49.png"/><Relationship Id="rId7" Type="http://schemas.openxmlformats.org/officeDocument/2006/relationships/image" Target="../media/image460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11" Type="http://schemas.openxmlformats.org/officeDocument/2006/relationships/image" Target="../media/image50.png"/><Relationship Id="rId5" Type="http://schemas.openxmlformats.org/officeDocument/2006/relationships/image" Target="../media/image440.png"/><Relationship Id="rId10" Type="http://schemas.openxmlformats.org/officeDocument/2006/relationships/image" Target="../media/image490.png"/><Relationship Id="rId4" Type="http://schemas.openxmlformats.org/officeDocument/2006/relationships/image" Target="../media/image430.png"/><Relationship Id="rId9" Type="http://schemas.openxmlformats.org/officeDocument/2006/relationships/image" Target="../media/image48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Local </a:t>
            </a:r>
            <a:r>
              <a:rPr lang="en-US" dirty="0" err="1"/>
              <a:t>Checkability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/>
              <a:t>No Strings Attached</a:t>
            </a:r>
            <a:endParaRPr lang="de-DE" dirty="0"/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755576" y="5157192"/>
            <a:ext cx="827782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Klaus-Tycho Förster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, Thomas </a:t>
            </a:r>
            <a:r>
              <a:rPr kumimoji="0" lang="en-US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Lüdi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, </a:t>
            </a:r>
            <a:r>
              <a:rPr kumimoji="0" lang="en-US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Jochen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Seidel, Roger</a:t>
            </a:r>
            <a:r>
              <a:rPr kumimoji="0" lang="en-US" sz="1800" b="0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US" sz="1800" b="0" i="1" u="none" strike="noStrike" kern="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Wattenhofer</a:t>
            </a:r>
            <a:endParaRPr kumimoji="0" lang="en-US" sz="1800" b="0" i="1" u="none" strike="noStrike" kern="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i="1" kern="0" dirty="0">
                <a:latin typeface="Calibri" pitchFamily="34" charset="0"/>
                <a:cs typeface="Calibri" pitchFamily="34" charset="0"/>
              </a:rPr>
              <a:t>January 06, 2016 @ ICDCN 2016 - Singapore</a:t>
            </a:r>
          </a:p>
        </p:txBody>
      </p:sp>
    </p:spTree>
    <p:extLst>
      <p:ext uri="{BB962C8B-B14F-4D97-AF65-F5344CB8AC3E}">
        <p14:creationId xmlns:p14="http://schemas.microsoft.com/office/powerpoint/2010/main" val="2223880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Deciding </a:t>
            </a:r>
            <a:r>
              <a:rPr lang="en-US" dirty="0" smtClean="0">
                <a:solidFill>
                  <a:schemeClr val="bg1"/>
                </a:solidFill>
              </a:rPr>
              <a:t>vs Checking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321" y="1340768"/>
            <a:ext cx="3330282" cy="2304256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1901536" y="4704261"/>
            <a:ext cx="1038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Prove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42485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Deciding vs Checking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321" y="1340768"/>
            <a:ext cx="3330282" cy="2304256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1971" y="1438525"/>
            <a:ext cx="4128716" cy="2877074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1901536" y="4704261"/>
            <a:ext cx="103836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Prove</a:t>
            </a:r>
          </a:p>
          <a:p>
            <a:pPr algn="ctr"/>
            <a:endParaRPr lang="en-US" sz="28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5292080" y="4704261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Verify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505012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Theory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1691680" y="1581200"/>
            <a:ext cx="97013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smtClean="0"/>
              <a:t>P</a:t>
            </a:r>
            <a:endParaRPr lang="de-DE" sz="11500" b="1" dirty="0"/>
          </a:p>
        </p:txBody>
      </p:sp>
      <p:sp>
        <p:nvSpPr>
          <p:cNvPr id="6" name="Textfeld 5"/>
          <p:cNvSpPr txBox="1"/>
          <p:nvPr/>
        </p:nvSpPr>
        <p:spPr>
          <a:xfrm>
            <a:off x="5724128" y="1581200"/>
            <a:ext cx="194155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smtClean="0"/>
              <a:t>NP</a:t>
            </a:r>
            <a:endParaRPr lang="de-DE" sz="11500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1204366" y="4581128"/>
            <a:ext cx="1944763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Prove</a:t>
            </a:r>
          </a:p>
          <a:p>
            <a:pPr algn="ctr"/>
            <a:r>
              <a:rPr lang="en-US" dirty="0" smtClean="0"/>
              <a:t>In polynomial time</a:t>
            </a:r>
          </a:p>
          <a:p>
            <a:pPr algn="ctr"/>
            <a:endParaRPr lang="en-US" sz="2800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5724128" y="4581128"/>
            <a:ext cx="1944763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Verify</a:t>
            </a:r>
          </a:p>
          <a:p>
            <a:pPr algn="ctr"/>
            <a:r>
              <a:rPr lang="en-US" dirty="0" smtClean="0"/>
              <a:t>In polynomial time</a:t>
            </a:r>
          </a:p>
          <a:p>
            <a:pPr algn="ctr"/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30105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 smtClean="0"/>
                  <a:t>Introduction</a:t>
                </a:r>
              </a:p>
              <a:p>
                <a:r>
                  <a:rPr lang="en-US" dirty="0" smtClean="0"/>
                  <a:t>Background &amp; model</a:t>
                </a:r>
              </a:p>
              <a:p>
                <a:r>
                  <a:rPr lang="en-US" dirty="0" smtClean="0"/>
                  <a:t>Undirected vs directed communication</a:t>
                </a:r>
              </a:p>
              <a:p>
                <a:r>
                  <a:rPr lang="en-US" dirty="0" smtClean="0"/>
                  <a:t>Study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 reachability</a:t>
                </a:r>
              </a:p>
              <a:p>
                <a:r>
                  <a:rPr lang="en-US" dirty="0" smtClean="0"/>
                  <a:t>Conclusion</a:t>
                </a: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6587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19"/>
          <p:cNvSpPr/>
          <p:nvPr/>
        </p:nvSpPr>
        <p:spPr>
          <a:xfrm>
            <a:off x="3064825" y="1923882"/>
            <a:ext cx="2715971" cy="236702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</a:t>
            </a:r>
            <a:r>
              <a:rPr lang="en-US" dirty="0"/>
              <a:t>'</a:t>
            </a:r>
            <a:r>
              <a:rPr lang="en-US" dirty="0" smtClean="0"/>
              <a:t>s get Distributed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Inhaltsplatzhalt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797152"/>
                <a:ext cx="7931224" cy="1329011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 smtClean="0"/>
                  <a:t>Is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/>
                  <a:t> even?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rounds, even with unique identifiers in the </a:t>
                </a:r>
                <a:r>
                  <a:rPr lang="en-US" sz="2000" dirty="0" smtClean="0">
                    <a:latin typeface="Brush Script Std" panose="03060802040607070404" pitchFamily="66" charset="0"/>
                  </a:rPr>
                  <a:t>LOCAL</a:t>
                </a:r>
                <a:r>
                  <a:rPr lang="en-US" sz="2000" dirty="0" smtClean="0"/>
                  <a:t>-model</a:t>
                </a:r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4" name="Inhaltsplatzhalt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797152"/>
                <a:ext cx="7931224" cy="1329011"/>
              </a:xfrm>
              <a:blipFill rotWithShape="0">
                <a:blip r:embed="rId2"/>
                <a:stretch>
                  <a:fillRect l="-692" t="-275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19"/>
          <p:cNvSpPr/>
          <p:nvPr/>
        </p:nvSpPr>
        <p:spPr>
          <a:xfrm>
            <a:off x="4177075" y="410859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7" name="Oval 19"/>
          <p:cNvSpPr/>
          <p:nvPr/>
        </p:nvSpPr>
        <p:spPr>
          <a:xfrm>
            <a:off x="5358729" y="351500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8" name="Oval 19"/>
          <p:cNvSpPr/>
          <p:nvPr/>
        </p:nvSpPr>
        <p:spPr>
          <a:xfrm>
            <a:off x="3064825" y="351500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1" name="Oval 19"/>
          <p:cNvSpPr/>
          <p:nvPr/>
        </p:nvSpPr>
        <p:spPr>
          <a:xfrm>
            <a:off x="5358729" y="228401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2" name="Oval 19"/>
          <p:cNvSpPr/>
          <p:nvPr/>
        </p:nvSpPr>
        <p:spPr>
          <a:xfrm>
            <a:off x="3006209" y="235482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3" name="Oval 19"/>
          <p:cNvSpPr/>
          <p:nvPr/>
        </p:nvSpPr>
        <p:spPr>
          <a:xfrm>
            <a:off x="4177075" y="174157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221586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</a:t>
            </a:r>
            <a:r>
              <a:rPr lang="en-US" dirty="0"/>
              <a:t>'</a:t>
            </a:r>
            <a:r>
              <a:rPr lang="en-US" dirty="0" smtClean="0"/>
              <a:t>s get Distributed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Inhaltsplatzhalt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797152"/>
                <a:ext cx="7931224" cy="1329011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 smtClean="0"/>
                  <a:t>Is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/>
                  <a:t> even?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rounds, even with unique identifiers in the </a:t>
                </a:r>
                <a:r>
                  <a:rPr lang="en-US" sz="2000" dirty="0">
                    <a:latin typeface="Brush Script Std" panose="03060802040607070404" pitchFamily="66" charset="0"/>
                  </a:rPr>
                  <a:t>LOCAL</a:t>
                </a:r>
                <a:r>
                  <a:rPr lang="en-US" sz="2000" dirty="0"/>
                  <a:t>-model</a:t>
                </a:r>
              </a:p>
              <a:p>
                <a:r>
                  <a:rPr lang="en-US" sz="2000" dirty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sz="2000" dirty="0" smtClean="0"/>
                  <a:t>rover assigns 1 bit</a:t>
                </a:r>
              </a:p>
            </p:txBody>
          </p:sp>
        </mc:Choice>
        <mc:Fallback xmlns="">
          <p:sp>
            <p:nvSpPr>
              <p:cNvPr id="4" name="Inhaltsplatzhalt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797152"/>
                <a:ext cx="7931224" cy="1329011"/>
              </a:xfrm>
              <a:blipFill rotWithShape="0">
                <a:blip r:embed="rId2"/>
                <a:stretch>
                  <a:fillRect l="-692" t="-275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9"/>
          <p:cNvSpPr/>
          <p:nvPr/>
        </p:nvSpPr>
        <p:spPr>
          <a:xfrm>
            <a:off x="3064825" y="1923882"/>
            <a:ext cx="2715971" cy="236702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4177075" y="410859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6" name="Oval 19"/>
          <p:cNvSpPr/>
          <p:nvPr/>
        </p:nvSpPr>
        <p:spPr>
          <a:xfrm>
            <a:off x="5358729" y="351500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7" name="Oval 19"/>
          <p:cNvSpPr/>
          <p:nvPr/>
        </p:nvSpPr>
        <p:spPr>
          <a:xfrm>
            <a:off x="3064825" y="351500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8" name="Oval 19"/>
          <p:cNvSpPr/>
          <p:nvPr/>
        </p:nvSpPr>
        <p:spPr>
          <a:xfrm>
            <a:off x="5358729" y="228401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9" name="Oval 19"/>
          <p:cNvSpPr/>
          <p:nvPr/>
        </p:nvSpPr>
        <p:spPr>
          <a:xfrm>
            <a:off x="3006209" y="235482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0" name="Oval 19"/>
          <p:cNvSpPr/>
          <p:nvPr/>
        </p:nvSpPr>
        <p:spPr>
          <a:xfrm>
            <a:off x="4177075" y="174157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1" name="Textfeld 20"/>
          <p:cNvSpPr txBox="1"/>
          <p:nvPr/>
        </p:nvSpPr>
        <p:spPr>
          <a:xfrm>
            <a:off x="3097246" y="351500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5394361" y="351500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4221286" y="172382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4208256" y="409589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5391150" y="227609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051727" y="233707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19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</a:t>
            </a:r>
            <a:r>
              <a:rPr lang="en-US" dirty="0"/>
              <a:t>'</a:t>
            </a:r>
            <a:r>
              <a:rPr lang="en-US" dirty="0" smtClean="0"/>
              <a:t>s get Distributed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Inhaltsplatzhalt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797152"/>
                <a:ext cx="7931224" cy="1329011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 smtClean="0"/>
                  <a:t>Is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/>
                  <a:t> even?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rounds in the </a:t>
                </a:r>
                <a:r>
                  <a:rPr lang="en-US" sz="2000" dirty="0" smtClean="0">
                    <a:latin typeface="Brush Script Std" panose="03060802040607070404" pitchFamily="66" charset="0"/>
                  </a:rPr>
                  <a:t>LOCAL</a:t>
                </a:r>
                <a:r>
                  <a:rPr lang="en-US" sz="2000" dirty="0" smtClean="0"/>
                  <a:t>-model</a:t>
                </a:r>
              </a:p>
              <a:p>
                <a:r>
                  <a:rPr lang="en-US" sz="2000" dirty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sz="2000" dirty="0" smtClean="0"/>
                  <a:t>rover assigns 1 bit -&gt;</a:t>
                </a:r>
                <a:r>
                  <a:rPr lang="en-US" sz="2000" dirty="0"/>
                  <a:t> </a:t>
                </a:r>
                <a:r>
                  <a:rPr lang="en-US" sz="2000" dirty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V</a:t>
                </a:r>
                <a:r>
                  <a:rPr lang="en-US" sz="2000" dirty="0" smtClean="0"/>
                  <a:t>erify in 1 round</a:t>
                </a:r>
              </a:p>
            </p:txBody>
          </p:sp>
        </mc:Choice>
        <mc:Fallback xmlns="">
          <p:sp>
            <p:nvSpPr>
              <p:cNvPr id="4" name="Inhaltsplatzhalt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797152"/>
                <a:ext cx="7931224" cy="1329011"/>
              </a:xfrm>
              <a:blipFill rotWithShape="0">
                <a:blip r:embed="rId2"/>
                <a:stretch>
                  <a:fillRect l="-692" t="-275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9"/>
          <p:cNvSpPr/>
          <p:nvPr/>
        </p:nvSpPr>
        <p:spPr>
          <a:xfrm>
            <a:off x="3064825" y="1923882"/>
            <a:ext cx="2715971" cy="236702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4177075" y="410859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6" name="Oval 19"/>
          <p:cNvSpPr/>
          <p:nvPr/>
        </p:nvSpPr>
        <p:spPr>
          <a:xfrm>
            <a:off x="5358729" y="351500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7" name="Oval 19"/>
          <p:cNvSpPr/>
          <p:nvPr/>
        </p:nvSpPr>
        <p:spPr>
          <a:xfrm>
            <a:off x="3064825" y="351500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8" name="Oval 19"/>
          <p:cNvSpPr/>
          <p:nvPr/>
        </p:nvSpPr>
        <p:spPr>
          <a:xfrm>
            <a:off x="5358729" y="228401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9" name="Oval 19"/>
          <p:cNvSpPr/>
          <p:nvPr/>
        </p:nvSpPr>
        <p:spPr>
          <a:xfrm>
            <a:off x="3006209" y="235482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0" name="Oval 19"/>
          <p:cNvSpPr/>
          <p:nvPr/>
        </p:nvSpPr>
        <p:spPr>
          <a:xfrm>
            <a:off x="4177075" y="174157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1" name="Textfeld 20"/>
          <p:cNvSpPr txBox="1"/>
          <p:nvPr/>
        </p:nvSpPr>
        <p:spPr>
          <a:xfrm>
            <a:off x="3097246" y="351500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5394361" y="351500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4221286" y="172382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4208256" y="409589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5391150" y="227609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051727" y="233707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7" name="Ovale Legende 26"/>
          <p:cNvSpPr/>
          <p:nvPr/>
        </p:nvSpPr>
        <p:spPr>
          <a:xfrm>
            <a:off x="4371923" y="1174633"/>
            <a:ext cx="720080" cy="540610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28" name="Ovale Legende 27"/>
          <p:cNvSpPr/>
          <p:nvPr/>
        </p:nvSpPr>
        <p:spPr>
          <a:xfrm>
            <a:off x="5567914" y="1728058"/>
            <a:ext cx="720080" cy="540610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29" name="Ovale Legende 28"/>
          <p:cNvSpPr/>
          <p:nvPr/>
        </p:nvSpPr>
        <p:spPr>
          <a:xfrm>
            <a:off x="5815821" y="3132094"/>
            <a:ext cx="720080" cy="540610"/>
          </a:xfrm>
          <a:prstGeom prst="wedgeEllipseCallout">
            <a:avLst>
              <a:gd name="adj1" fmla="val -51765"/>
              <a:gd name="adj2" fmla="val 55994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0" name="Ovale Legende 29"/>
          <p:cNvSpPr/>
          <p:nvPr/>
        </p:nvSpPr>
        <p:spPr>
          <a:xfrm>
            <a:off x="2442589" y="1763552"/>
            <a:ext cx="720080" cy="540610"/>
          </a:xfrm>
          <a:prstGeom prst="wedgeEllipseCallout">
            <a:avLst>
              <a:gd name="adj1" fmla="val 26380"/>
              <a:gd name="adj2" fmla="val 6900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1" name="Ovale Legende 30"/>
          <p:cNvSpPr/>
          <p:nvPr/>
        </p:nvSpPr>
        <p:spPr>
          <a:xfrm>
            <a:off x="2197587" y="3025551"/>
            <a:ext cx="720080" cy="540610"/>
          </a:xfrm>
          <a:prstGeom prst="wedgeEllipseCallout">
            <a:avLst>
              <a:gd name="adj1" fmla="val 58940"/>
              <a:gd name="adj2" fmla="val 64668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2" name="Ovale Legende 31"/>
          <p:cNvSpPr/>
          <p:nvPr/>
        </p:nvSpPr>
        <p:spPr>
          <a:xfrm>
            <a:off x="4235406" y="3464135"/>
            <a:ext cx="720080" cy="540610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6544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</a:t>
            </a:r>
            <a:r>
              <a:rPr lang="en-US" dirty="0"/>
              <a:t>'</a:t>
            </a:r>
            <a:r>
              <a:rPr lang="en-US" dirty="0" smtClean="0"/>
              <a:t>s get Distributed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Inhaltsplatzhalt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797152"/>
                <a:ext cx="7931224" cy="1944216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 smtClean="0"/>
                  <a:t>Is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/>
                  <a:t> even?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rounds in the </a:t>
                </a:r>
                <a:r>
                  <a:rPr lang="en-US" sz="2000" dirty="0" smtClean="0">
                    <a:latin typeface="Brush Script Std" panose="03060802040607070404" pitchFamily="66" charset="0"/>
                  </a:rPr>
                  <a:t>LOCAL</a:t>
                </a:r>
                <a:r>
                  <a:rPr lang="en-US" sz="2000" dirty="0" smtClean="0"/>
                  <a:t>-model</a:t>
                </a:r>
              </a:p>
              <a:p>
                <a:r>
                  <a:rPr lang="en-US" sz="2000" dirty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sz="2000" dirty="0" smtClean="0"/>
                  <a:t>rover assigns 1 bit -&gt;</a:t>
                </a:r>
                <a:r>
                  <a:rPr lang="en-US" sz="2000" dirty="0"/>
                  <a:t> </a:t>
                </a:r>
                <a:r>
                  <a:rPr lang="en-US" sz="2000" dirty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V</a:t>
                </a:r>
                <a:r>
                  <a:rPr lang="en-US" sz="2000" dirty="0" smtClean="0"/>
                  <a:t>erify in 1 round</a:t>
                </a:r>
              </a:p>
              <a:p>
                <a:r>
                  <a:rPr lang="en-US" sz="2000" dirty="0" smtClean="0"/>
                  <a:t>Other way to think of it: 1 bit of non-determinism</a:t>
                </a:r>
              </a:p>
              <a:p>
                <a:r>
                  <a:rPr lang="en-US" sz="2000" dirty="0" smtClean="0"/>
                  <a:t>General question: How many bits necessary/sufficient?</a:t>
                </a:r>
              </a:p>
            </p:txBody>
          </p:sp>
        </mc:Choice>
        <mc:Fallback xmlns="">
          <p:sp>
            <p:nvSpPr>
              <p:cNvPr id="4" name="Inhaltsplatzhalt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797152"/>
                <a:ext cx="7931224" cy="1944216"/>
              </a:xfrm>
              <a:blipFill rotWithShape="0">
                <a:blip r:embed="rId2"/>
                <a:stretch>
                  <a:fillRect l="-692" t="-1881" b="-125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9"/>
          <p:cNvSpPr/>
          <p:nvPr/>
        </p:nvSpPr>
        <p:spPr>
          <a:xfrm>
            <a:off x="3064825" y="1923882"/>
            <a:ext cx="2715971" cy="236702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4177075" y="410859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6" name="Oval 19"/>
          <p:cNvSpPr/>
          <p:nvPr/>
        </p:nvSpPr>
        <p:spPr>
          <a:xfrm>
            <a:off x="5358729" y="351500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7" name="Oval 19"/>
          <p:cNvSpPr/>
          <p:nvPr/>
        </p:nvSpPr>
        <p:spPr>
          <a:xfrm>
            <a:off x="3064825" y="351500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8" name="Oval 19"/>
          <p:cNvSpPr/>
          <p:nvPr/>
        </p:nvSpPr>
        <p:spPr>
          <a:xfrm>
            <a:off x="5358729" y="228401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9" name="Oval 19"/>
          <p:cNvSpPr/>
          <p:nvPr/>
        </p:nvSpPr>
        <p:spPr>
          <a:xfrm>
            <a:off x="3006209" y="235482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0" name="Oval 19"/>
          <p:cNvSpPr/>
          <p:nvPr/>
        </p:nvSpPr>
        <p:spPr>
          <a:xfrm>
            <a:off x="4177075" y="174157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1" name="Textfeld 20"/>
          <p:cNvSpPr txBox="1"/>
          <p:nvPr/>
        </p:nvSpPr>
        <p:spPr>
          <a:xfrm>
            <a:off x="3097246" y="351500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5394361" y="351500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4221286" y="172382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4208256" y="409589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5391150" y="227609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051727" y="233707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7" name="Ovale Legende 26"/>
          <p:cNvSpPr/>
          <p:nvPr/>
        </p:nvSpPr>
        <p:spPr>
          <a:xfrm>
            <a:off x="4371923" y="1174633"/>
            <a:ext cx="720080" cy="540610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28" name="Ovale Legende 27"/>
          <p:cNvSpPr/>
          <p:nvPr/>
        </p:nvSpPr>
        <p:spPr>
          <a:xfrm>
            <a:off x="5567914" y="1728058"/>
            <a:ext cx="720080" cy="540610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29" name="Ovale Legende 28"/>
          <p:cNvSpPr/>
          <p:nvPr/>
        </p:nvSpPr>
        <p:spPr>
          <a:xfrm>
            <a:off x="5815821" y="3132094"/>
            <a:ext cx="720080" cy="540610"/>
          </a:xfrm>
          <a:prstGeom prst="wedgeEllipseCallout">
            <a:avLst>
              <a:gd name="adj1" fmla="val -51765"/>
              <a:gd name="adj2" fmla="val 55994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0" name="Ovale Legende 29"/>
          <p:cNvSpPr/>
          <p:nvPr/>
        </p:nvSpPr>
        <p:spPr>
          <a:xfrm>
            <a:off x="2442589" y="1763552"/>
            <a:ext cx="720080" cy="540610"/>
          </a:xfrm>
          <a:prstGeom prst="wedgeEllipseCallout">
            <a:avLst>
              <a:gd name="adj1" fmla="val 26380"/>
              <a:gd name="adj2" fmla="val 6900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1" name="Ovale Legende 30"/>
          <p:cNvSpPr/>
          <p:nvPr/>
        </p:nvSpPr>
        <p:spPr>
          <a:xfrm>
            <a:off x="2197587" y="3025551"/>
            <a:ext cx="720080" cy="540610"/>
          </a:xfrm>
          <a:prstGeom prst="wedgeEllipseCallout">
            <a:avLst>
              <a:gd name="adj1" fmla="val 58940"/>
              <a:gd name="adj2" fmla="val 64668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2" name="Ovale Legende 31"/>
          <p:cNvSpPr/>
          <p:nvPr/>
        </p:nvSpPr>
        <p:spPr>
          <a:xfrm>
            <a:off x="4235406" y="3464135"/>
            <a:ext cx="720080" cy="540610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5258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Accepting a proof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4797152"/>
            <a:ext cx="7931224" cy="170126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Every node outputs </a:t>
            </a:r>
            <a:r>
              <a:rPr lang="en-US" sz="2000" b="1" dirty="0" smtClean="0"/>
              <a:t>Yes</a:t>
            </a:r>
            <a:r>
              <a:rPr lang="en-US" sz="2000" dirty="0" smtClean="0"/>
              <a:t> -&gt; Proof accepted</a:t>
            </a:r>
          </a:p>
          <a:p>
            <a:r>
              <a:rPr lang="en-US" sz="2000" dirty="0"/>
              <a:t>One node outputs </a:t>
            </a:r>
            <a:r>
              <a:rPr lang="en-US" sz="2000" b="1" dirty="0"/>
              <a:t>No</a:t>
            </a:r>
            <a:r>
              <a:rPr lang="en-US" sz="2000" dirty="0"/>
              <a:t> -&gt; Proof rejected</a:t>
            </a:r>
          </a:p>
          <a:p>
            <a:endParaRPr lang="en-US" sz="2000" dirty="0" smtClean="0"/>
          </a:p>
        </p:txBody>
      </p:sp>
      <p:sp>
        <p:nvSpPr>
          <p:cNvPr id="14" name="Oval 19"/>
          <p:cNvSpPr/>
          <p:nvPr/>
        </p:nvSpPr>
        <p:spPr>
          <a:xfrm>
            <a:off x="3064825" y="1923882"/>
            <a:ext cx="2715971" cy="236702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4177075" y="410859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6" name="Oval 19"/>
          <p:cNvSpPr/>
          <p:nvPr/>
        </p:nvSpPr>
        <p:spPr>
          <a:xfrm>
            <a:off x="5358729" y="351500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7" name="Oval 19"/>
          <p:cNvSpPr/>
          <p:nvPr/>
        </p:nvSpPr>
        <p:spPr>
          <a:xfrm>
            <a:off x="3064825" y="351500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8" name="Oval 19"/>
          <p:cNvSpPr/>
          <p:nvPr/>
        </p:nvSpPr>
        <p:spPr>
          <a:xfrm>
            <a:off x="5358729" y="228401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9" name="Oval 19"/>
          <p:cNvSpPr/>
          <p:nvPr/>
        </p:nvSpPr>
        <p:spPr>
          <a:xfrm>
            <a:off x="3006209" y="235482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0" name="Oval 19"/>
          <p:cNvSpPr/>
          <p:nvPr/>
        </p:nvSpPr>
        <p:spPr>
          <a:xfrm>
            <a:off x="4177075" y="174157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1" name="Textfeld 20"/>
          <p:cNvSpPr txBox="1"/>
          <p:nvPr/>
        </p:nvSpPr>
        <p:spPr>
          <a:xfrm>
            <a:off x="3097246" y="351500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5394361" y="351500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4221286" y="172382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4208256" y="409589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5391150" y="227609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051727" y="233707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7" name="Ovale Legende 26"/>
          <p:cNvSpPr/>
          <p:nvPr/>
        </p:nvSpPr>
        <p:spPr>
          <a:xfrm>
            <a:off x="4371923" y="1174633"/>
            <a:ext cx="720080" cy="540610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28" name="Ovale Legende 27"/>
          <p:cNvSpPr/>
          <p:nvPr/>
        </p:nvSpPr>
        <p:spPr>
          <a:xfrm>
            <a:off x="5567914" y="1728058"/>
            <a:ext cx="720080" cy="540610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29" name="Ovale Legende 28"/>
          <p:cNvSpPr/>
          <p:nvPr/>
        </p:nvSpPr>
        <p:spPr>
          <a:xfrm>
            <a:off x="5815821" y="3132094"/>
            <a:ext cx="720080" cy="540610"/>
          </a:xfrm>
          <a:prstGeom prst="wedgeEllipseCallout">
            <a:avLst>
              <a:gd name="adj1" fmla="val -51765"/>
              <a:gd name="adj2" fmla="val 55994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0" name="Ovale Legende 29"/>
          <p:cNvSpPr/>
          <p:nvPr/>
        </p:nvSpPr>
        <p:spPr>
          <a:xfrm>
            <a:off x="2442589" y="1763552"/>
            <a:ext cx="720080" cy="540610"/>
          </a:xfrm>
          <a:prstGeom prst="wedgeEllipseCallout">
            <a:avLst>
              <a:gd name="adj1" fmla="val 26380"/>
              <a:gd name="adj2" fmla="val 6900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1" name="Ovale Legende 30"/>
          <p:cNvSpPr/>
          <p:nvPr/>
        </p:nvSpPr>
        <p:spPr>
          <a:xfrm>
            <a:off x="2197587" y="3025551"/>
            <a:ext cx="720080" cy="540610"/>
          </a:xfrm>
          <a:prstGeom prst="wedgeEllipseCallout">
            <a:avLst>
              <a:gd name="adj1" fmla="val 58940"/>
              <a:gd name="adj2" fmla="val 64668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2" name="Ovale Legende 31"/>
          <p:cNvSpPr/>
          <p:nvPr/>
        </p:nvSpPr>
        <p:spPr>
          <a:xfrm>
            <a:off x="4235406" y="3464135"/>
            <a:ext cx="720080" cy="540610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4338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Accepting a proof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4797152"/>
            <a:ext cx="7931224" cy="1701262"/>
          </a:xfrm>
        </p:spPr>
        <p:txBody>
          <a:bodyPr>
            <a:normAutofit/>
          </a:bodyPr>
          <a:lstStyle/>
          <a:p>
            <a:r>
              <a:rPr lang="en-US" sz="2000" dirty="0"/>
              <a:t>Every node outputs </a:t>
            </a:r>
            <a:r>
              <a:rPr lang="en-US" sz="2000" b="1" dirty="0"/>
              <a:t>Yes</a:t>
            </a:r>
            <a:r>
              <a:rPr lang="en-US" sz="2000" dirty="0"/>
              <a:t> -&gt; Proof accepted</a:t>
            </a:r>
          </a:p>
          <a:p>
            <a:r>
              <a:rPr lang="en-US" sz="2000" dirty="0"/>
              <a:t>One node outputs</a:t>
            </a:r>
            <a:r>
              <a:rPr lang="en-US" sz="2000" b="1" dirty="0"/>
              <a:t> No </a:t>
            </a:r>
            <a:r>
              <a:rPr lang="en-US" sz="2000" dirty="0"/>
              <a:t>-&gt; Proof </a:t>
            </a:r>
            <a:r>
              <a:rPr lang="en-US" sz="2000" dirty="0" smtClean="0"/>
              <a:t>rejected</a:t>
            </a:r>
          </a:p>
          <a:p>
            <a:pPr lvl="1"/>
            <a:r>
              <a:rPr lang="en-US" sz="1600" dirty="0" smtClean="0">
                <a:latin typeface="Brush Script Std" panose="03060802040607070404" pitchFamily="66" charset="0"/>
                <a:ea typeface="Cambria Math" panose="02040503050406030204" pitchFamily="18" charset="0"/>
              </a:rPr>
              <a:t>P</a:t>
            </a:r>
            <a:r>
              <a:rPr lang="en-US" sz="1600" dirty="0" smtClean="0"/>
              <a:t>rover chose the wrong proof</a:t>
            </a:r>
          </a:p>
          <a:p>
            <a:endParaRPr lang="en-US" sz="2000" dirty="0" smtClean="0"/>
          </a:p>
        </p:txBody>
      </p:sp>
      <p:sp>
        <p:nvSpPr>
          <p:cNvPr id="14" name="Oval 19"/>
          <p:cNvSpPr/>
          <p:nvPr/>
        </p:nvSpPr>
        <p:spPr>
          <a:xfrm>
            <a:off x="3064825" y="1923882"/>
            <a:ext cx="2715971" cy="236702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4177075" y="410859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6" name="Oval 19"/>
          <p:cNvSpPr/>
          <p:nvPr/>
        </p:nvSpPr>
        <p:spPr>
          <a:xfrm>
            <a:off x="5358729" y="351500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7" name="Oval 19"/>
          <p:cNvSpPr/>
          <p:nvPr/>
        </p:nvSpPr>
        <p:spPr>
          <a:xfrm>
            <a:off x="3064825" y="351500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8" name="Oval 19"/>
          <p:cNvSpPr/>
          <p:nvPr/>
        </p:nvSpPr>
        <p:spPr>
          <a:xfrm>
            <a:off x="5358729" y="228401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9" name="Oval 19"/>
          <p:cNvSpPr/>
          <p:nvPr/>
        </p:nvSpPr>
        <p:spPr>
          <a:xfrm>
            <a:off x="3006209" y="235482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0" name="Oval 19"/>
          <p:cNvSpPr/>
          <p:nvPr/>
        </p:nvSpPr>
        <p:spPr>
          <a:xfrm>
            <a:off x="4177075" y="174157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1" name="Textfeld 20"/>
          <p:cNvSpPr txBox="1"/>
          <p:nvPr/>
        </p:nvSpPr>
        <p:spPr>
          <a:xfrm>
            <a:off x="3097246" y="351500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5394361" y="351500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4221286" y="172382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4208256" y="409589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5391150" y="227609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051727" y="233707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7" name="Ovale Legende 26"/>
          <p:cNvSpPr/>
          <p:nvPr/>
        </p:nvSpPr>
        <p:spPr>
          <a:xfrm>
            <a:off x="4371923" y="1174633"/>
            <a:ext cx="720080" cy="540610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28" name="Ovale Legende 27"/>
          <p:cNvSpPr/>
          <p:nvPr/>
        </p:nvSpPr>
        <p:spPr>
          <a:xfrm>
            <a:off x="5567914" y="1728058"/>
            <a:ext cx="720080" cy="540610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29" name="Ovale Legende 28"/>
          <p:cNvSpPr/>
          <p:nvPr/>
        </p:nvSpPr>
        <p:spPr>
          <a:xfrm>
            <a:off x="5815821" y="3132094"/>
            <a:ext cx="720080" cy="540610"/>
          </a:xfrm>
          <a:prstGeom prst="wedgeEllipseCallout">
            <a:avLst>
              <a:gd name="adj1" fmla="val -51765"/>
              <a:gd name="adj2" fmla="val 55994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</a:t>
            </a:r>
            <a:endParaRPr lang="de-DE" dirty="0"/>
          </a:p>
        </p:txBody>
      </p:sp>
      <p:sp>
        <p:nvSpPr>
          <p:cNvPr id="30" name="Ovale Legende 29"/>
          <p:cNvSpPr/>
          <p:nvPr/>
        </p:nvSpPr>
        <p:spPr>
          <a:xfrm>
            <a:off x="2442589" y="1763552"/>
            <a:ext cx="720080" cy="540610"/>
          </a:xfrm>
          <a:prstGeom prst="wedgeEllipseCallout">
            <a:avLst>
              <a:gd name="adj1" fmla="val 26380"/>
              <a:gd name="adj2" fmla="val 6900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1" name="Ovale Legende 30"/>
          <p:cNvSpPr/>
          <p:nvPr/>
        </p:nvSpPr>
        <p:spPr>
          <a:xfrm>
            <a:off x="2197587" y="3025551"/>
            <a:ext cx="720080" cy="540610"/>
          </a:xfrm>
          <a:prstGeom prst="wedgeEllipseCallout">
            <a:avLst>
              <a:gd name="adj1" fmla="val 58940"/>
              <a:gd name="adj2" fmla="val 6466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</a:t>
            </a:r>
            <a:endParaRPr lang="de-DE" dirty="0"/>
          </a:p>
        </p:txBody>
      </p:sp>
      <p:sp>
        <p:nvSpPr>
          <p:cNvPr id="32" name="Ovale Legende 31"/>
          <p:cNvSpPr/>
          <p:nvPr/>
        </p:nvSpPr>
        <p:spPr>
          <a:xfrm>
            <a:off x="4235406" y="3464135"/>
            <a:ext cx="720080" cy="540610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1957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Accepting a proof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4797152"/>
            <a:ext cx="7931224" cy="1701262"/>
          </a:xfrm>
        </p:spPr>
        <p:txBody>
          <a:bodyPr>
            <a:normAutofit/>
          </a:bodyPr>
          <a:lstStyle/>
          <a:p>
            <a:r>
              <a:rPr lang="en-US" sz="2000" dirty="0"/>
              <a:t>Every node outputs </a:t>
            </a:r>
            <a:r>
              <a:rPr lang="en-US" sz="2000" b="1" dirty="0"/>
              <a:t>Yes</a:t>
            </a:r>
            <a:r>
              <a:rPr lang="en-US" sz="2000" dirty="0"/>
              <a:t> -&gt; Proof accepted</a:t>
            </a:r>
          </a:p>
          <a:p>
            <a:r>
              <a:rPr lang="en-US" sz="2000" dirty="0"/>
              <a:t>One node outputs </a:t>
            </a:r>
            <a:r>
              <a:rPr lang="en-US" sz="2000" b="1" dirty="0"/>
              <a:t>No</a:t>
            </a:r>
            <a:r>
              <a:rPr lang="en-US" sz="2000" dirty="0"/>
              <a:t> -&gt; Proof </a:t>
            </a:r>
            <a:r>
              <a:rPr lang="en-US" sz="2000" dirty="0" smtClean="0"/>
              <a:t>rejected</a:t>
            </a:r>
          </a:p>
          <a:p>
            <a:pPr lvl="1"/>
            <a:r>
              <a:rPr lang="en-US" sz="1600" dirty="0" smtClean="0">
                <a:latin typeface="Brush Script Std" panose="03060802040607070404" pitchFamily="66" charset="0"/>
                <a:ea typeface="Cambria Math" panose="02040503050406030204" pitchFamily="18" charset="0"/>
              </a:rPr>
              <a:t>P</a:t>
            </a:r>
            <a:r>
              <a:rPr lang="en-US" sz="1600" dirty="0" smtClean="0"/>
              <a:t>rover chose the wrong proof</a:t>
            </a:r>
          </a:p>
          <a:p>
            <a:pPr lvl="1"/>
            <a:r>
              <a:rPr lang="en-US" sz="1600" dirty="0" smtClean="0"/>
              <a:t>Property does not hold</a:t>
            </a:r>
            <a:endParaRPr lang="en-US" sz="1600" dirty="0"/>
          </a:p>
          <a:p>
            <a:endParaRPr lang="en-US" sz="2000" dirty="0" smtClean="0"/>
          </a:p>
        </p:txBody>
      </p:sp>
      <p:sp>
        <p:nvSpPr>
          <p:cNvPr id="14" name="Oval 19"/>
          <p:cNvSpPr/>
          <p:nvPr/>
        </p:nvSpPr>
        <p:spPr>
          <a:xfrm>
            <a:off x="3064825" y="1923882"/>
            <a:ext cx="2715971" cy="236702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4177075" y="410859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6" name="Oval 19"/>
          <p:cNvSpPr/>
          <p:nvPr/>
        </p:nvSpPr>
        <p:spPr>
          <a:xfrm>
            <a:off x="5358729" y="351500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7" name="Oval 19"/>
          <p:cNvSpPr/>
          <p:nvPr/>
        </p:nvSpPr>
        <p:spPr>
          <a:xfrm>
            <a:off x="3269746" y="380807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8" name="Oval 19"/>
          <p:cNvSpPr/>
          <p:nvPr/>
        </p:nvSpPr>
        <p:spPr>
          <a:xfrm>
            <a:off x="5358729" y="228401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9" name="Oval 19"/>
          <p:cNvSpPr/>
          <p:nvPr/>
        </p:nvSpPr>
        <p:spPr>
          <a:xfrm>
            <a:off x="3006209" y="235482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0" name="Oval 19"/>
          <p:cNvSpPr/>
          <p:nvPr/>
        </p:nvSpPr>
        <p:spPr>
          <a:xfrm>
            <a:off x="4177075" y="174157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1" name="Textfeld 20"/>
          <p:cNvSpPr txBox="1"/>
          <p:nvPr/>
        </p:nvSpPr>
        <p:spPr>
          <a:xfrm>
            <a:off x="3302167" y="380807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5394361" y="351500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4221286" y="172382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4208256" y="409589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5391150" y="227609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051727" y="233707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7" name="Ovale Legende 26"/>
          <p:cNvSpPr/>
          <p:nvPr/>
        </p:nvSpPr>
        <p:spPr>
          <a:xfrm>
            <a:off x="4371923" y="1174633"/>
            <a:ext cx="720080" cy="540610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28" name="Ovale Legende 27"/>
          <p:cNvSpPr/>
          <p:nvPr/>
        </p:nvSpPr>
        <p:spPr>
          <a:xfrm>
            <a:off x="5567914" y="1728058"/>
            <a:ext cx="720080" cy="540610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0" name="Ovale Legende 29"/>
          <p:cNvSpPr/>
          <p:nvPr/>
        </p:nvSpPr>
        <p:spPr>
          <a:xfrm>
            <a:off x="2442589" y="1763552"/>
            <a:ext cx="720080" cy="540610"/>
          </a:xfrm>
          <a:prstGeom prst="wedgeEllipseCallout">
            <a:avLst>
              <a:gd name="adj1" fmla="val 26380"/>
              <a:gd name="adj2" fmla="val 6900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1" name="Ovale Legende 30"/>
          <p:cNvSpPr/>
          <p:nvPr/>
        </p:nvSpPr>
        <p:spPr>
          <a:xfrm>
            <a:off x="2264849" y="3555289"/>
            <a:ext cx="720080" cy="540610"/>
          </a:xfrm>
          <a:prstGeom prst="wedgeEllipseCallout">
            <a:avLst>
              <a:gd name="adj1" fmla="val 83360"/>
              <a:gd name="adj2" fmla="val 4298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</a:t>
            </a:r>
            <a:endParaRPr lang="de-DE" dirty="0"/>
          </a:p>
        </p:txBody>
      </p:sp>
      <p:sp>
        <p:nvSpPr>
          <p:cNvPr id="33" name="Oval 19"/>
          <p:cNvSpPr/>
          <p:nvPr/>
        </p:nvSpPr>
        <p:spPr>
          <a:xfrm>
            <a:off x="2855639" y="313433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4" name="Textfeld 33"/>
          <p:cNvSpPr txBox="1"/>
          <p:nvPr/>
        </p:nvSpPr>
        <p:spPr>
          <a:xfrm>
            <a:off x="2888060" y="313433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5" name="Ovale Legende 34"/>
          <p:cNvSpPr/>
          <p:nvPr/>
        </p:nvSpPr>
        <p:spPr>
          <a:xfrm>
            <a:off x="4310353" y="3484834"/>
            <a:ext cx="720080" cy="540610"/>
          </a:xfrm>
          <a:prstGeom prst="wedgeEllipseCallout">
            <a:avLst>
              <a:gd name="adj1" fmla="val -40369"/>
              <a:gd name="adj2" fmla="val 5816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6" name="Ovale Legende 35"/>
          <p:cNvSpPr/>
          <p:nvPr/>
        </p:nvSpPr>
        <p:spPr>
          <a:xfrm>
            <a:off x="5916882" y="3025551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29" name="Ovale Legende 28"/>
          <p:cNvSpPr/>
          <p:nvPr/>
        </p:nvSpPr>
        <p:spPr>
          <a:xfrm>
            <a:off x="2024157" y="2648629"/>
            <a:ext cx="720080" cy="540610"/>
          </a:xfrm>
          <a:prstGeom prst="wedgeEllipseCallout">
            <a:avLst>
              <a:gd name="adj1" fmla="val 65452"/>
              <a:gd name="adj2" fmla="val 5165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7545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Introduction</a:t>
                </a:r>
              </a:p>
              <a:p>
                <a:r>
                  <a:rPr lang="en-US" dirty="0" smtClean="0"/>
                  <a:t>Background &amp; model</a:t>
                </a:r>
              </a:p>
              <a:p>
                <a:r>
                  <a:rPr lang="en-US" dirty="0" smtClean="0"/>
                  <a:t>Undirected vs directed communication</a:t>
                </a:r>
              </a:p>
              <a:p>
                <a:r>
                  <a:rPr lang="en-US" dirty="0" smtClean="0"/>
                  <a:t>Study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 reachability</a:t>
                </a:r>
              </a:p>
              <a:p>
                <a:r>
                  <a:rPr lang="en-US" dirty="0" smtClean="0"/>
                  <a:t>Conclusion</a:t>
                </a: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0466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Introduction</a:t>
                </a:r>
              </a:p>
              <a:p>
                <a:r>
                  <a:rPr lang="en-US" b="1" dirty="0" smtClean="0"/>
                  <a:t>Background &amp; model</a:t>
                </a:r>
              </a:p>
              <a:p>
                <a:r>
                  <a:rPr lang="en-US" dirty="0" smtClean="0"/>
                  <a:t>Undirected vs directed communication</a:t>
                </a:r>
              </a:p>
              <a:p>
                <a:r>
                  <a:rPr lang="en-US" dirty="0" smtClean="0"/>
                  <a:t>Study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 reachability</a:t>
                </a:r>
              </a:p>
              <a:p>
                <a:r>
                  <a:rPr lang="en-US" dirty="0"/>
                  <a:t>Conclusion</a:t>
                </a: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3155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Related Work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[</a:t>
            </a:r>
            <a:r>
              <a:rPr lang="en-US" sz="2800" dirty="0" err="1" smtClean="0"/>
              <a:t>Naor</a:t>
            </a:r>
            <a:r>
              <a:rPr lang="en-US" sz="2800" dirty="0" smtClean="0"/>
              <a:t> and </a:t>
            </a:r>
            <a:r>
              <a:rPr lang="en-US" sz="2800" dirty="0" err="1" smtClean="0"/>
              <a:t>Stockmeyer</a:t>
            </a:r>
            <a:r>
              <a:rPr lang="en-US" sz="2800" dirty="0" smtClean="0"/>
              <a:t>, STOC 1993]:</a:t>
            </a:r>
            <a:br>
              <a:rPr lang="en-US" sz="2800" dirty="0" smtClean="0"/>
            </a:br>
            <a:r>
              <a:rPr lang="en-US" sz="2800" dirty="0" smtClean="0"/>
              <a:t> </a:t>
            </a:r>
            <a:r>
              <a:rPr lang="en-US" sz="2800" i="1" dirty="0" smtClean="0"/>
              <a:t>What can be computed locally?</a:t>
            </a:r>
          </a:p>
          <a:p>
            <a:r>
              <a:rPr lang="en-US" sz="2800" dirty="0"/>
              <a:t>[</a:t>
            </a:r>
            <a:r>
              <a:rPr lang="en-US" sz="2800" dirty="0" err="1"/>
              <a:t>Göös</a:t>
            </a:r>
            <a:r>
              <a:rPr lang="en-US" sz="2800" dirty="0"/>
              <a:t> and </a:t>
            </a:r>
            <a:r>
              <a:rPr lang="en-US" sz="2800" dirty="0" err="1"/>
              <a:t>Suomela</a:t>
            </a:r>
            <a:r>
              <a:rPr lang="en-US" sz="2800" dirty="0"/>
              <a:t>, PODC 2011]: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i="1" dirty="0" smtClean="0"/>
              <a:t>Locally </a:t>
            </a:r>
            <a:r>
              <a:rPr lang="en-US" sz="2800" i="1" dirty="0"/>
              <a:t>Checkable Proofs (LCP</a:t>
            </a:r>
            <a:r>
              <a:rPr lang="en-US" sz="2800" i="1" dirty="0" smtClean="0"/>
              <a:t>)</a:t>
            </a:r>
          </a:p>
          <a:p>
            <a:r>
              <a:rPr lang="en-US" sz="2800" dirty="0"/>
              <a:t>[</a:t>
            </a:r>
            <a:r>
              <a:rPr lang="en-US" sz="2800" dirty="0" err="1"/>
              <a:t>Korman</a:t>
            </a:r>
            <a:r>
              <a:rPr lang="en-US" sz="2800" dirty="0"/>
              <a:t> et al., ICDCN 2006, …]: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i="1" dirty="0" smtClean="0"/>
              <a:t>Proof </a:t>
            </a:r>
            <a:r>
              <a:rPr lang="en-US" sz="2800" i="1" dirty="0"/>
              <a:t>Labeling Schemes (PLS</a:t>
            </a:r>
            <a:r>
              <a:rPr lang="en-US" sz="2800" i="1" dirty="0" smtClean="0"/>
              <a:t>)</a:t>
            </a:r>
            <a:endParaRPr lang="en-US" sz="2000" i="1" dirty="0" smtClean="0"/>
          </a:p>
          <a:p>
            <a:r>
              <a:rPr lang="en-US" sz="2800" dirty="0" smtClean="0"/>
              <a:t>[</a:t>
            </a:r>
            <a:r>
              <a:rPr lang="en-US" sz="2800" dirty="0" err="1" smtClean="0"/>
              <a:t>Fraigniaud</a:t>
            </a:r>
            <a:r>
              <a:rPr lang="en-US" sz="2800" dirty="0" smtClean="0"/>
              <a:t> et al., FOCS 2011,…]: </a:t>
            </a:r>
            <a:br>
              <a:rPr lang="en-US" sz="2800" dirty="0" smtClean="0"/>
            </a:br>
            <a:r>
              <a:rPr lang="en-US" sz="2800" i="1" dirty="0" smtClean="0"/>
              <a:t>Nondeterministic Local Decision (NLD)</a:t>
            </a:r>
          </a:p>
          <a:p>
            <a:pPr lvl="1"/>
            <a:r>
              <a:rPr lang="en-US" dirty="0" smtClean="0"/>
              <a:t>[</a:t>
            </a:r>
            <a:r>
              <a:rPr lang="en-US" dirty="0" err="1" smtClean="0"/>
              <a:t>Fraigniaud</a:t>
            </a:r>
            <a:r>
              <a:rPr lang="en-US" dirty="0" smtClean="0"/>
              <a:t> et al., DISC 2012,…]: “Randomization”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Another way to think of it [Blin et al., SSS 2014]:</a:t>
            </a:r>
          </a:p>
          <a:p>
            <a:pPr lvl="1"/>
            <a:r>
              <a:rPr lang="en-US" sz="2400" i="1" dirty="0" smtClean="0">
                <a:solidFill>
                  <a:schemeClr val="bg1"/>
                </a:solidFill>
              </a:rPr>
              <a:t>“any mechanism insuring silent self-stabilization is essentially equivalent to a proof-labeling scheme”</a:t>
            </a:r>
            <a:endParaRPr lang="de-DE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705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“No Strings attached”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4525963"/>
              </a:xfrm>
            </p:spPr>
            <p:txBody>
              <a:bodyPr/>
              <a:lstStyle/>
              <a:p>
                <a:r>
                  <a:rPr lang="en-US" dirty="0" smtClean="0"/>
                  <a:t>No knowledge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 smtClean="0">
                  <a:ea typeface="Cambria Math" panose="02040503050406030204" pitchFamily="18" charset="0"/>
                </a:endParaRPr>
              </a:p>
              <a:p>
                <a:r>
                  <a:rPr lang="en-US" dirty="0" smtClean="0"/>
                  <a:t>No identifiers</a:t>
                </a:r>
              </a:p>
              <a:p>
                <a:r>
                  <a:rPr lang="en-US" dirty="0" smtClean="0"/>
                  <a:t>No port numbers</a:t>
                </a:r>
              </a:p>
              <a:p>
                <a:r>
                  <a:rPr lang="en-US" dirty="0" smtClean="0"/>
                  <a:t>No relaying of messages - just one round</a:t>
                </a:r>
                <a:br>
                  <a:rPr lang="en-US" dirty="0" smtClean="0"/>
                </a:b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4525963"/>
              </a:xfrm>
              <a:blipFill rotWithShape="0">
                <a:blip r:embed="rId3"/>
                <a:stretch>
                  <a:fillRect l="-1614" t="-161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7442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Graphs and Communication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 smtClean="0">
                    <a:ea typeface="Cambria Math" panose="02040503050406030204" pitchFamily="18" charset="0"/>
                  </a:rPr>
                  <a:t>(Weakly) Connected graphs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=(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with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b="1" dirty="0" smtClean="0">
                    <a:ea typeface="Cambria Math" panose="02040503050406030204" pitchFamily="18" charset="0"/>
                  </a:rPr>
                  <a:t>Yes</a:t>
                </a:r>
                <a:r>
                  <a:rPr lang="en-US" dirty="0" smtClean="0">
                    <a:ea typeface="Cambria Math" panose="02040503050406030204" pitchFamily="18" charset="0"/>
                  </a:rPr>
                  <a:t> instances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&amp; </a:t>
                </a:r>
                <a:r>
                  <a:rPr lang="en-US" b="1" dirty="0" smtClean="0">
                    <a:ea typeface="Cambria Math" panose="02040503050406030204" pitchFamily="18" charset="0"/>
                  </a:rPr>
                  <a:t>No</a:t>
                </a:r>
                <a:r>
                  <a:rPr lang="en-US" dirty="0" smtClean="0">
                    <a:ea typeface="Cambria Math" panose="02040503050406030204" pitchFamily="18" charset="0"/>
                  </a:rPr>
                  <a:t> instances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Brush Script Std" panose="03060802040607070404" pitchFamily="66" charset="0"/>
                  <a:ea typeface="Cambria Math" panose="02040503050406030204" pitchFamily="18" charset="0"/>
                </a:endParaRPr>
              </a:p>
              <a:p>
                <a:r>
                  <a:rPr lang="en-US" dirty="0" smtClean="0">
                    <a:ea typeface="Cambria Math" panose="02040503050406030204" pitchFamily="18" charset="0"/>
                  </a:rPr>
                  <a:t>Undirected: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ea typeface="Cambria Math" panose="02040503050406030204" pitchFamily="18" charset="0"/>
                  </a:rPr>
                  <a:t> for </a:t>
                </a:r>
                <a:r>
                  <a:rPr lang="de-DE" dirty="0" err="1">
                    <a:ea typeface="Cambria Math" panose="02040503050406030204" pitchFamily="18" charset="0"/>
                  </a:rPr>
                  <a:t>every</a:t>
                </a:r>
                <a:r>
                  <a:rPr lang="en-US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 smtClean="0">
                  <a:ea typeface="Cambria Math" panose="02040503050406030204" pitchFamily="18" charset="0"/>
                </a:endParaRPr>
              </a:p>
              <a:p>
                <a:pPr lvl="1"/>
                <a:r>
                  <a:rPr lang="de-DE" dirty="0" err="1" smtClean="0">
                    <a:ea typeface="Cambria Math" panose="02040503050406030204" pitchFamily="18" charset="0"/>
                  </a:rPr>
                  <a:t>multiset</a:t>
                </a:r>
                <a:r>
                  <a:rPr lang="de-DE" dirty="0" smtClean="0">
                    <a:ea typeface="Cambria Math" panose="02040503050406030204" pitchFamily="18" charset="0"/>
                  </a:rPr>
                  <a:t> </a:t>
                </a:r>
                <a:r>
                  <a:rPr lang="de-DE" dirty="0" err="1" smtClean="0">
                    <a:ea typeface="Cambria Math" panose="02040503050406030204" pitchFamily="18" charset="0"/>
                  </a:rPr>
                  <a:t>of</a:t>
                </a:r>
                <a:r>
                  <a:rPr lang="de-DE" dirty="0" smtClean="0">
                    <a:ea typeface="Cambria Math" panose="02040503050406030204" pitchFamily="18" charset="0"/>
                  </a:rPr>
                  <a:t> </a:t>
                </a:r>
                <a:r>
                  <a:rPr lang="en-US" dirty="0" smtClean="0">
                    <a:ea typeface="Cambria Math" panose="02040503050406030204" pitchFamily="18" charset="0"/>
                  </a:rPr>
                  <a:t>labels</a:t>
                </a:r>
                <a:r>
                  <a:rPr lang="de-DE" dirty="0" smtClean="0">
                    <a:ea typeface="Cambria Math" panose="02040503050406030204" pitchFamily="18" charset="0"/>
                  </a:rPr>
                  <a:t> </a:t>
                </a:r>
                <a:r>
                  <a:rPr lang="de-DE" dirty="0" err="1" smtClean="0">
                    <a:ea typeface="Cambria Math" panose="02040503050406030204" pitchFamily="18" charset="0"/>
                  </a:rPr>
                  <a:t>of</a:t>
                </a:r>
                <a:r>
                  <a:rPr lang="de-DE" dirty="0" smtClean="0">
                    <a:ea typeface="Cambria Math" panose="02040503050406030204" pitchFamily="18" charset="0"/>
                  </a:rPr>
                  <a:t> all </a:t>
                </a:r>
                <a:r>
                  <a:rPr lang="de-DE" dirty="0" err="1" smtClean="0">
                    <a:ea typeface="Cambria Math" panose="02040503050406030204" pitchFamily="18" charset="0"/>
                  </a:rPr>
                  <a:t>neighbors</a:t>
                </a:r>
                <a:r>
                  <a:rPr lang="de-DE" dirty="0" smtClean="0">
                    <a:ea typeface="Cambria Math" panose="02040503050406030204" pitchFamily="18" charset="0"/>
                  </a:rPr>
                  <a:t> </a:t>
                </a:r>
                <a:br>
                  <a:rPr lang="de-DE" dirty="0" smtClean="0">
                    <a:ea typeface="Cambria Math" panose="02040503050406030204" pitchFamily="18" charset="0"/>
                  </a:rPr>
                </a:br>
                <a:endParaRPr lang="en-US" dirty="0" smtClean="0">
                  <a:ea typeface="Cambria Math" panose="02040503050406030204" pitchFamily="18" charset="0"/>
                </a:endParaRPr>
              </a:p>
              <a:p>
                <a:r>
                  <a:rPr lang="en-US" dirty="0" smtClean="0">
                    <a:ea typeface="Cambria Math" panose="02040503050406030204" pitchFamily="18" charset="0"/>
                  </a:rPr>
                  <a:t>Directed:</a:t>
                </a:r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="0" i="0" baseline="-25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 smtClean="0">
                    <a:ea typeface="Cambria Math" panose="02040503050406030204" pitchFamily="18" charset="0"/>
                  </a:rPr>
                  <a:t>for </a:t>
                </a:r>
                <a:r>
                  <a:rPr lang="de-DE" dirty="0" err="1">
                    <a:ea typeface="Cambria Math" panose="02040503050406030204" pitchFamily="18" charset="0"/>
                  </a:rPr>
                  <a:t>every</a:t>
                </a:r>
                <a:r>
                  <a:rPr lang="en-US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 smtClean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 smtClean="0">
                    <a:ea typeface="Cambria Math" panose="02040503050406030204" pitchFamily="18" charset="0"/>
                  </a:rPr>
                  <a:t>Multiset</a:t>
                </a:r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 </a:t>
                </a:r>
                <a:r>
                  <a:rPr lang="en-US" dirty="0" smtClean="0">
                    <a:ea typeface="Cambria Math" panose="02040503050406030204" pitchFamily="18" charset="0"/>
                  </a:rPr>
                  <a:t>of labels of all incoming-neighbors</a:t>
                </a:r>
                <a:br>
                  <a:rPr lang="en-US" dirty="0" smtClean="0">
                    <a:ea typeface="Cambria Math" panose="02040503050406030204" pitchFamily="18" charset="0"/>
                  </a:rPr>
                </a:br>
                <a:r>
                  <a:rPr lang="en-US" dirty="0" smtClean="0">
                    <a:ea typeface="Cambria Math" panose="02040503050406030204" pitchFamily="18" charset="0"/>
                  </a:rPr>
                  <a:t> </a:t>
                </a:r>
              </a:p>
              <a:p>
                <a:r>
                  <a:rPr lang="en-US" dirty="0" smtClean="0">
                    <a:ea typeface="Cambria Math" panose="02040503050406030204" pitchFamily="18" charset="0"/>
                  </a:rPr>
                  <a:t>Directed:</a:t>
                </a:r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="0" i="0" baseline="-25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 smtClean="0">
                    <a:ea typeface="Cambria Math" panose="02040503050406030204" pitchFamily="18" charset="0"/>
                  </a:rPr>
                  <a:t>for </a:t>
                </a:r>
                <a:r>
                  <a:rPr lang="de-DE" dirty="0" err="1">
                    <a:ea typeface="Cambria Math" panose="02040503050406030204" pitchFamily="18" charset="0"/>
                  </a:rPr>
                  <a:t>every</a:t>
                </a:r>
                <a:r>
                  <a:rPr lang="en-US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 smtClean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 smtClean="0">
                    <a:ea typeface="Cambria Math" panose="02040503050406030204" pitchFamily="18" charset="0"/>
                  </a:rPr>
                  <a:t>two multisets (</a:t>
                </a:r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I,O</a:t>
                </a:r>
                <a:r>
                  <a:rPr lang="en-US" dirty="0" smtClean="0">
                    <a:ea typeface="Cambria Math" panose="02040503050406030204" pitchFamily="18" charset="0"/>
                  </a:rPr>
                  <a:t>) of labels of all </a:t>
                </a:r>
              </a:p>
              <a:p>
                <a:pPr lvl="2"/>
                <a:r>
                  <a:rPr lang="en-US" dirty="0" smtClean="0">
                    <a:ea typeface="Cambria Math" panose="02040503050406030204" pitchFamily="18" charset="0"/>
                  </a:rPr>
                  <a:t>incoming-neighbors</a:t>
                </a:r>
              </a:p>
              <a:p>
                <a:pPr lvl="2"/>
                <a:r>
                  <a:rPr lang="en-US" dirty="0" smtClean="0">
                    <a:ea typeface="Cambria Math" panose="02040503050406030204" pitchFamily="18" charset="0"/>
                  </a:rPr>
                  <a:t>outgoing-neighbors</a:t>
                </a:r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37" t="-283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6887486" y="264810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" name="Textfeld 4"/>
          <p:cNvSpPr txBox="1"/>
          <p:nvPr/>
        </p:nvSpPr>
        <p:spPr>
          <a:xfrm>
            <a:off x="6923118" y="264810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Oval 19"/>
          <p:cNvSpPr/>
          <p:nvPr/>
        </p:nvSpPr>
        <p:spPr>
          <a:xfrm>
            <a:off x="8105294" y="264810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7" name="Textfeld 6"/>
          <p:cNvSpPr txBox="1"/>
          <p:nvPr/>
        </p:nvSpPr>
        <p:spPr>
          <a:xfrm>
            <a:off x="8140926" y="264810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9" name="Gerader Verbinder 8"/>
          <p:cNvCxnSpPr>
            <a:stCxn id="4" idx="6"/>
            <a:endCxn id="6" idx="2"/>
          </p:cNvCxnSpPr>
          <p:nvPr/>
        </p:nvCxnSpPr>
        <p:spPr>
          <a:xfrm>
            <a:off x="7305857" y="2830419"/>
            <a:ext cx="799437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9"/>
          <p:cNvSpPr/>
          <p:nvPr/>
        </p:nvSpPr>
        <p:spPr>
          <a:xfrm>
            <a:off x="6881588" y="410692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2" name="Textfeld 11"/>
          <p:cNvSpPr txBox="1"/>
          <p:nvPr/>
        </p:nvSpPr>
        <p:spPr>
          <a:xfrm>
            <a:off x="6917220" y="410692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" name="Oval 19"/>
          <p:cNvSpPr/>
          <p:nvPr/>
        </p:nvSpPr>
        <p:spPr>
          <a:xfrm>
            <a:off x="8099396" y="410692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4" name="Textfeld 13"/>
          <p:cNvSpPr txBox="1"/>
          <p:nvPr/>
        </p:nvSpPr>
        <p:spPr>
          <a:xfrm>
            <a:off x="8135028" y="410692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5" name="Gerader Verbinder 14"/>
          <p:cNvCxnSpPr>
            <a:stCxn id="11" idx="6"/>
            <a:endCxn id="13" idx="2"/>
          </p:cNvCxnSpPr>
          <p:nvPr/>
        </p:nvCxnSpPr>
        <p:spPr>
          <a:xfrm>
            <a:off x="7299959" y="4289235"/>
            <a:ext cx="79943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9"/>
          <p:cNvSpPr/>
          <p:nvPr/>
        </p:nvSpPr>
        <p:spPr>
          <a:xfrm>
            <a:off x="6881588" y="533739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7" name="Textfeld 16"/>
          <p:cNvSpPr txBox="1"/>
          <p:nvPr/>
        </p:nvSpPr>
        <p:spPr>
          <a:xfrm>
            <a:off x="6917220" y="533739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8" name="Oval 19"/>
          <p:cNvSpPr/>
          <p:nvPr/>
        </p:nvSpPr>
        <p:spPr>
          <a:xfrm>
            <a:off x="8099396" y="533739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9" name="Textfeld 18"/>
          <p:cNvSpPr txBox="1"/>
          <p:nvPr/>
        </p:nvSpPr>
        <p:spPr>
          <a:xfrm>
            <a:off x="8135028" y="533739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0" name="Gerader Verbinder 19"/>
          <p:cNvCxnSpPr>
            <a:stCxn id="16" idx="6"/>
            <a:endCxn id="18" idx="2"/>
          </p:cNvCxnSpPr>
          <p:nvPr/>
        </p:nvCxnSpPr>
        <p:spPr>
          <a:xfrm>
            <a:off x="7299959" y="5519706"/>
            <a:ext cx="79943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feld 20"/>
              <p:cNvSpPr txBox="1"/>
              <p:nvPr/>
            </p:nvSpPr>
            <p:spPr>
              <a:xfrm>
                <a:off x="7867594" y="2247748"/>
                <a:ext cx="88197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[1]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21" name="Textfeld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7594" y="2247748"/>
                <a:ext cx="881973" cy="64633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feld 22"/>
              <p:cNvSpPr txBox="1"/>
              <p:nvPr/>
            </p:nvSpPr>
            <p:spPr>
              <a:xfrm>
                <a:off x="6730224" y="2247748"/>
                <a:ext cx="73289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[0]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23" name="Textfeld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224" y="2247748"/>
                <a:ext cx="732893" cy="64633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feld 23"/>
              <p:cNvSpPr txBox="1"/>
              <p:nvPr/>
            </p:nvSpPr>
            <p:spPr>
              <a:xfrm>
                <a:off x="6714440" y="3630533"/>
                <a:ext cx="73289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[0]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24" name="Textfeld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440" y="3630533"/>
                <a:ext cx="732893" cy="64633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feld 24"/>
              <p:cNvSpPr txBox="1"/>
              <p:nvPr/>
            </p:nvSpPr>
            <p:spPr>
              <a:xfrm>
                <a:off x="8015070" y="3625894"/>
                <a:ext cx="58702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 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25" name="Textfeld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070" y="3625894"/>
                <a:ext cx="587020" cy="64633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feld 25"/>
              <p:cNvSpPr txBox="1"/>
              <p:nvPr/>
            </p:nvSpPr>
            <p:spPr>
              <a:xfrm>
                <a:off x="6649786" y="4873587"/>
                <a:ext cx="91371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,[ 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26" name="Textfeld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786" y="4873587"/>
                <a:ext cx="913712" cy="64633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feld 26"/>
              <p:cNvSpPr txBox="1"/>
              <p:nvPr/>
            </p:nvSpPr>
            <p:spPr>
              <a:xfrm>
                <a:off x="7859525" y="4891119"/>
                <a:ext cx="89704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,[1]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27" name="Textfeld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9525" y="4891119"/>
                <a:ext cx="897040" cy="64633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9023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</a:t>
            </a:r>
            <a:r>
              <a:rPr lang="en-US" dirty="0" err="1" smtClean="0"/>
              <a:t>Checkability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dirty="0" smtClean="0"/>
                  <a:t>rover </a:t>
                </a:r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 </a:t>
                </a:r>
                <a:r>
                  <a:rPr lang="en-US" dirty="0" smtClean="0">
                    <a:ea typeface="Cambria Math" panose="02040503050406030204" pitchFamily="18" charset="0"/>
                  </a:rPr>
                  <a:t>gets as input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lvl="1"/>
                <a:r>
                  <a:rPr lang="en-US" dirty="0" smtClean="0">
                    <a:ea typeface="Cambria Math" panose="02040503050406030204" pitchFamily="18" charset="0"/>
                  </a:rPr>
                  <a:t>Assigns a labels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e-DE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de-DE" dirty="0" err="1" smtClean="0">
                    <a:ea typeface="Cambria Math" panose="02040503050406030204" pitchFamily="18" charset="0"/>
                  </a:rPr>
                  <a:t>for</a:t>
                </a:r>
                <a:r>
                  <a:rPr lang="de-DE" dirty="0" smtClean="0">
                    <a:ea typeface="Cambria Math" panose="02040503050406030204" pitchFamily="18" charset="0"/>
                  </a:rPr>
                  <a:t> </a:t>
                </a:r>
                <a:r>
                  <a:rPr lang="de-DE" dirty="0" err="1" smtClean="0">
                    <a:ea typeface="Cambria Math" panose="02040503050406030204" pitchFamily="18" charset="0"/>
                  </a:rPr>
                  <a:t>every</a:t>
                </a:r>
                <a:r>
                  <a:rPr lang="de-DE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 smtClean="0"/>
              </a:p>
              <a:p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V</a:t>
                </a:r>
                <a:r>
                  <a:rPr lang="en-US" dirty="0" smtClean="0"/>
                  <a:t>erifier </a:t>
                </a:r>
                <a:r>
                  <a:rPr lang="en-US" dirty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V</a:t>
                </a:r>
                <a:r>
                  <a:rPr lang="en-US" dirty="0" smtClean="0"/>
                  <a:t>  is a distributed algorithm that gets as input at node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</m:oMath>
                </a14:m>
                <a:r>
                  <a:rPr lang="en-US" dirty="0" smtClean="0"/>
                  <a:t> both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e-DE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de-DE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&amp;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ea typeface="Cambria Math" panose="02040503050406030204" pitchFamily="18" charset="0"/>
                  </a:rPr>
                  <a:t> </a:t>
                </a:r>
                <a:r>
                  <a:rPr lang="en-US" sz="2000" dirty="0" smtClean="0">
                    <a:ea typeface="Cambria Math" panose="02040503050406030204" pitchFamily="18" charset="0"/>
                  </a:rPr>
                  <a:t>(or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en-US" sz="2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sz="2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ea typeface="Cambria Math" panose="02040503050406030204" pitchFamily="18" charset="0"/>
                  </a:rPr>
                  <a:t> /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m:rPr>
                        <m:nor/>
                      </m:rPr>
                      <a:rPr lang="en-US" sz="2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sz="2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ea typeface="Cambria Math" panose="02040503050406030204" pitchFamily="18" charset="0"/>
                  </a:rPr>
                  <a:t>)</a:t>
                </a:r>
                <a:endParaRPr lang="en-US" dirty="0" smtClean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 smtClean="0">
                    <a:ea typeface="Cambria Math" panose="02040503050406030204" pitchFamily="18" charset="0"/>
                  </a:rPr>
                  <a:t>Outputs either </a:t>
                </a:r>
                <a:r>
                  <a:rPr lang="en-US" b="1" dirty="0" smtClean="0">
                    <a:ea typeface="Cambria Math" panose="02040503050406030204" pitchFamily="18" charset="0"/>
                  </a:rPr>
                  <a:t>Yes</a:t>
                </a:r>
                <a:r>
                  <a:rPr lang="en-US" dirty="0" smtClean="0">
                    <a:ea typeface="Cambria Math" panose="02040503050406030204" pitchFamily="18" charset="0"/>
                  </a:rPr>
                  <a:t> or </a:t>
                </a:r>
                <a:r>
                  <a:rPr lang="en-US" b="1" dirty="0" smtClean="0">
                    <a:ea typeface="Cambria Math" panose="02040503050406030204" pitchFamily="18" charset="0"/>
                  </a:rPr>
                  <a:t>No</a:t>
                </a:r>
              </a:p>
              <a:p>
                <a:pPr marL="457200" lvl="1" indent="0">
                  <a:buNone/>
                </a:pPr>
                <a:endParaRPr lang="en-US" dirty="0" smtClean="0">
                  <a:ea typeface="Cambria Math" panose="02040503050406030204" pitchFamily="18" charset="0"/>
                </a:endParaRPr>
              </a:p>
              <a:p>
                <a:r>
                  <a:rPr lang="en-US" dirty="0" smtClean="0">
                    <a:ea typeface="Cambria Math" panose="02040503050406030204" pitchFamily="18" charset="0"/>
                  </a:rPr>
                  <a:t>A Prover-Verifier pair </a:t>
                </a:r>
                <a:r>
                  <a:rPr lang="en-US" dirty="0">
                    <a:ea typeface="Cambria Math" panose="02040503050406030204" pitchFamily="18" charset="0"/>
                  </a:rPr>
                  <a:t>(</a:t>
                </a:r>
                <a:r>
                  <a:rPr lang="en-US" dirty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dirty="0">
                    <a:ea typeface="Cambria Math" panose="02040503050406030204" pitchFamily="18" charset="0"/>
                  </a:rPr>
                  <a:t>,</a:t>
                </a:r>
                <a:r>
                  <a:rPr lang="en-US" dirty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V) </a:t>
                </a:r>
                <a:r>
                  <a:rPr lang="en-US" dirty="0" smtClean="0">
                    <a:ea typeface="Cambria Math" panose="02040503050406030204" pitchFamily="18" charset="0"/>
                  </a:rPr>
                  <a:t>is correct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US" dirty="0" smtClean="0">
                    <a:ea typeface="Cambria Math" panose="02040503050406030204" pitchFamily="18" charset="0"/>
                  </a:rPr>
                  <a:t> if: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&amp; labels from </a:t>
                </a:r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dirty="0" smtClean="0">
                    <a:ea typeface="Cambria Math" panose="02040503050406030204" pitchFamily="18" charset="0"/>
                  </a:rPr>
                  <a:t>: </a:t>
                </a:r>
                <a:r>
                  <a:rPr lang="en-US" dirty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V </a:t>
                </a:r>
                <a:r>
                  <a:rPr lang="en-US" dirty="0" smtClean="0">
                    <a:ea typeface="Cambria Math" panose="02040503050406030204" pitchFamily="18" charset="0"/>
                  </a:rPr>
                  <a:t>outputs </a:t>
                </a:r>
                <a:r>
                  <a:rPr lang="en-US" b="1" dirty="0" smtClean="0">
                    <a:ea typeface="Cambria Math" panose="02040503050406030204" pitchFamily="18" charset="0"/>
                  </a:rPr>
                  <a:t>Yes</a:t>
                </a:r>
                <a:r>
                  <a:rPr lang="en-US" dirty="0" smtClean="0">
                    <a:ea typeface="Cambria Math" panose="02040503050406030204" pitchFamily="18" charset="0"/>
                  </a:rPr>
                  <a:t> at all nodes</a:t>
                </a: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 </a:t>
                </a:r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V </a:t>
                </a:r>
                <a:r>
                  <a:rPr lang="en-US" dirty="0" smtClean="0">
                    <a:ea typeface="Cambria Math" panose="02040503050406030204" pitchFamily="18" charset="0"/>
                  </a:rPr>
                  <a:t>outputs </a:t>
                </a:r>
                <a:r>
                  <a:rPr lang="en-US" b="1" dirty="0" smtClean="0">
                    <a:ea typeface="Cambria Math" panose="02040503050406030204" pitchFamily="18" charset="0"/>
                  </a:rPr>
                  <a:t>No</a:t>
                </a:r>
                <a:r>
                  <a:rPr lang="en-US" dirty="0" smtClean="0">
                    <a:ea typeface="Cambria Math" panose="02040503050406030204" pitchFamily="18" charset="0"/>
                  </a:rPr>
                  <a:t> for at least one node</a:t>
                </a:r>
                <a:endParaRPr lang="en-US" dirty="0">
                  <a:ea typeface="Cambria Math" panose="02040503050406030204" pitchFamily="18" charset="0"/>
                </a:endParaRPr>
              </a:p>
              <a:p>
                <a:pPr lvl="1"/>
                <a:endParaRPr lang="en-US" dirty="0">
                  <a:ea typeface="Cambria Math" panose="02040503050406030204" pitchFamily="18" charset="0"/>
                </a:endParaRPr>
              </a:p>
              <a:p>
                <a:endParaRPr lang="en-US" dirty="0"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81" t="-350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769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Prover-Verifier Pairs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79296" cy="506916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We investigate if there are correct </a:t>
                </a:r>
                <a:r>
                  <a:rPr lang="en-US" dirty="0">
                    <a:ea typeface="Cambria Math" panose="02040503050406030204" pitchFamily="18" charset="0"/>
                  </a:rPr>
                  <a:t>(</a:t>
                </a:r>
                <a:r>
                  <a:rPr lang="en-US" dirty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dirty="0">
                    <a:ea typeface="Cambria Math" panose="02040503050406030204" pitchFamily="18" charset="0"/>
                  </a:rPr>
                  <a:t>,</a:t>
                </a:r>
                <a:r>
                  <a:rPr lang="en-US" dirty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V</a:t>
                </a:r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) </a:t>
                </a:r>
                <a:r>
                  <a:rPr lang="en-US" dirty="0" smtClean="0">
                    <a:ea typeface="Cambria Math" panose="02040503050406030204" pitchFamily="18" charset="0"/>
                  </a:rPr>
                  <a:t>for some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lvl="1"/>
                <a:r>
                  <a:rPr lang="en-US" dirty="0" smtClean="0"/>
                  <a:t> (abbreviated by</a:t>
                </a:r>
                <a:r>
                  <a:rPr lang="de-DE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</m:oMath>
                </a14:m>
                <a:r>
                  <a:rPr lang="en-US" dirty="0" smtClean="0"/>
                  <a:t>-PVP,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de-DE" dirty="0" smtClean="0"/>
                  <a:t>-PVP,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="0" i="0" baseline="-25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de-DE" dirty="0" smtClean="0"/>
                  <a:t>-PVP)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T</a:t>
                </a:r>
                <a:r>
                  <a:rPr lang="en-US" dirty="0" smtClean="0"/>
                  <a:t>he quality of a PVP is its </a:t>
                </a:r>
                <a:r>
                  <a:rPr lang="en-US" i="1" dirty="0" smtClean="0"/>
                  <a:t>proof size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de-DE" dirty="0" smtClean="0"/>
                  <a:t> </a:t>
                </a:r>
                <a:r>
                  <a:rPr lang="de-DE" dirty="0" err="1" smtClean="0"/>
                  <a:t>if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the</a:t>
                </a:r>
                <a:r>
                  <a:rPr lang="de-DE" dirty="0" smtClean="0"/>
                  <a:t> PVP </a:t>
                </a:r>
                <a:r>
                  <a:rPr lang="de-DE" dirty="0" err="1" smtClean="0"/>
                  <a:t>uses</a:t>
                </a:r>
                <a:r>
                  <a:rPr lang="de-DE" dirty="0" smtClean="0"/>
                  <a:t> at </a:t>
                </a:r>
                <a:r>
                  <a:rPr lang="de-DE" dirty="0" err="1" smtClean="0"/>
                  <a:t>most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de-DE" dirty="0" smtClean="0"/>
                  <a:t> </a:t>
                </a:r>
                <a:r>
                  <a:rPr lang="de-DE" dirty="0" err="1" smtClean="0"/>
                  <a:t>bits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for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each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label</a:t>
                </a:r>
                <a:r>
                  <a:rPr lang="de-DE" dirty="0" smtClean="0"/>
                  <a:t> in </a:t>
                </a:r>
                <a:r>
                  <a:rPr lang="de-DE" dirty="0" err="1" smtClean="0"/>
                  <a:t>any</a:t>
                </a:r>
                <a:r>
                  <a:rPr lang="de-DE" dirty="0" smtClean="0"/>
                  <a:t> </a:t>
                </a:r>
                <a:r>
                  <a:rPr lang="de-DE" b="1" dirty="0" smtClean="0"/>
                  <a:t>Yes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instance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with</a:t>
                </a:r>
                <a:r>
                  <a:rPr lang="de-DE" dirty="0" smtClean="0"/>
                  <a:t> at </a:t>
                </a:r>
                <a:r>
                  <a:rPr lang="de-DE" dirty="0" err="1" smtClean="0"/>
                  <a:t>most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de-DE" dirty="0" smtClean="0"/>
                  <a:t> nodes</a:t>
                </a:r>
                <a:br>
                  <a:rPr lang="de-DE" dirty="0" smtClean="0"/>
                </a:br>
                <a:endParaRPr lang="de-DE" dirty="0" smtClean="0"/>
              </a:p>
              <a:p>
                <a:r>
                  <a:rPr lang="en-US" dirty="0" smtClean="0"/>
                  <a:t>The </a:t>
                </a:r>
                <a:r>
                  <a:rPr lang="de-DE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</m:oMath>
                </a14:m>
                <a:r>
                  <a:rPr lang="en-US" i="1" dirty="0" smtClean="0"/>
                  <a:t>-proof size </a:t>
                </a:r>
                <a:r>
                  <a:rPr lang="en-US" dirty="0" smtClean="0"/>
                  <a:t>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de-DE" dirty="0" smtClean="0"/>
                  <a:t> </a:t>
                </a:r>
                <a:r>
                  <a:rPr lang="de-DE" dirty="0" err="1" smtClean="0"/>
                  <a:t>is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the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smallest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proof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size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for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which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there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exists</a:t>
                </a:r>
                <a:r>
                  <a:rPr lang="de-DE" dirty="0" smtClean="0"/>
                  <a:t> a </a:t>
                </a:r>
                <a:r>
                  <a:rPr lang="de-DE" dirty="0" err="1" smtClean="0"/>
                  <a:t>correct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</m:oMath>
                </a14:m>
                <a:r>
                  <a:rPr lang="en-US" dirty="0" smtClean="0"/>
                  <a:t>-PVP</a:t>
                </a:r>
              </a:p>
              <a:p>
                <a:pPr lvl="1"/>
                <a:r>
                  <a:rPr lang="en-US" dirty="0" smtClean="0"/>
                  <a:t>Analogous for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de-DE" dirty="0" smtClean="0"/>
                  <a:t>-</a:t>
                </a:r>
                <a:r>
                  <a:rPr lang="de-DE" dirty="0" err="1" smtClean="0"/>
                  <a:t>proof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size</a:t>
                </a:r>
                <a:r>
                  <a:rPr lang="de-DE" dirty="0" smtClean="0"/>
                  <a:t> /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de-DE" dirty="0" smtClean="0"/>
                  <a:t>-</a:t>
                </a:r>
                <a:r>
                  <a:rPr lang="de-DE" dirty="0" err="1" smtClean="0"/>
                  <a:t>proof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size</a:t>
                </a:r>
                <a:endParaRPr lang="de-DE" dirty="0" smtClean="0"/>
              </a:p>
              <a:p>
                <a:pPr lvl="1"/>
                <a:endParaRPr lang="en-US" dirty="0"/>
              </a:p>
              <a:p>
                <a:r>
                  <a:rPr lang="en-US" sz="2200" dirty="0" smtClean="0"/>
                  <a:t>In this talk: All logarithms are of base 2 and rounded up to be of integer value</a:t>
                </a:r>
                <a:endParaRPr lang="de-DE" sz="2200" dirty="0" smtClean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79296" cy="5069160"/>
              </a:xfrm>
              <a:blipFill rotWithShape="0">
                <a:blip r:embed="rId2"/>
                <a:stretch>
                  <a:fillRect l="-1421" t="-312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7484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Introduction</a:t>
                </a:r>
              </a:p>
              <a:p>
                <a:r>
                  <a:rPr lang="en-US" b="1" dirty="0" smtClean="0"/>
                  <a:t>Background &amp; model</a:t>
                </a:r>
              </a:p>
              <a:p>
                <a:r>
                  <a:rPr lang="en-US" dirty="0" smtClean="0"/>
                  <a:t>Undirected vs directed communication</a:t>
                </a:r>
              </a:p>
              <a:p>
                <a:r>
                  <a:rPr lang="en-US" dirty="0" smtClean="0"/>
                  <a:t>Study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 reachability</a:t>
                </a:r>
              </a:p>
              <a:p>
                <a:r>
                  <a:rPr lang="en-US" dirty="0" smtClean="0"/>
                  <a:t>Outlook</a:t>
                </a: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9553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Introduction</a:t>
                </a:r>
              </a:p>
              <a:p>
                <a:r>
                  <a:rPr lang="en-US" dirty="0" smtClean="0"/>
                  <a:t>Background &amp; model</a:t>
                </a:r>
              </a:p>
              <a:p>
                <a:r>
                  <a:rPr lang="en-US" b="1" dirty="0" smtClean="0"/>
                  <a:t>Undirected vs directed communication</a:t>
                </a:r>
              </a:p>
              <a:p>
                <a:r>
                  <a:rPr lang="en-US" dirty="0" smtClean="0"/>
                  <a:t>Study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 reachability</a:t>
                </a:r>
              </a:p>
              <a:p>
                <a:r>
                  <a:rPr lang="en-US" dirty="0" smtClean="0"/>
                  <a:t>Outlook</a:t>
                </a: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1778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>
            <a:noAutofit/>
          </a:bodyPr>
          <a:lstStyle/>
          <a:p>
            <a:r>
              <a:rPr lang="en-US" sz="4000" dirty="0"/>
              <a:t>Undirected vs </a:t>
            </a:r>
            <a:r>
              <a:rPr lang="en-US" sz="4000" dirty="0" smtClean="0"/>
              <a:t>Directed Communication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different models can induce different amount of bits required in the proof size</a:t>
                </a:r>
              </a:p>
              <a:p>
                <a:pPr lvl="1"/>
                <a:r>
                  <a:rPr lang="en-US" dirty="0" smtClean="0"/>
                  <a:t>Or might even render a problem impossible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 smtClean="0">
                    <a:sym typeface="Wingdings" panose="05000000000000000000" pitchFamily="2" charset="2"/>
                  </a:rPr>
                  <a:t>Example problem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>
                    <a:sym typeface="Wingdings" panose="05000000000000000000" pitchFamily="2" charset="2"/>
                  </a:rPr>
                  <a:t>: </a:t>
                </a:r>
                <a:r>
                  <a:rPr lang="en-US" i="1" dirty="0" smtClean="0">
                    <a:sym typeface="Wingdings" panose="05000000000000000000" pitchFamily="2" charset="2"/>
                  </a:rPr>
                  <a:t>CYCLE</a:t>
                </a:r>
              </a:p>
              <a:p>
                <a:pPr lvl="1"/>
                <a:r>
                  <a:rPr lang="en-US" sz="2400" i="1" dirty="0" smtClean="0"/>
                  <a:t>U-CYCLE</a:t>
                </a:r>
                <a:r>
                  <a:rPr lang="en-US" sz="2400" dirty="0" smtClean="0"/>
                  <a:t>: all undirected graphs containing a cycle</a:t>
                </a:r>
              </a:p>
              <a:p>
                <a:pPr lvl="1"/>
                <a:r>
                  <a:rPr lang="en-US" sz="2400" i="1" dirty="0" smtClean="0"/>
                  <a:t>D-CYCLE</a:t>
                </a:r>
                <a:r>
                  <a:rPr lang="en-US" sz="2400" dirty="0" smtClean="0"/>
                  <a:t>: all directed graphs containing a directed cycle</a:t>
                </a:r>
                <a:endParaRPr lang="de-DE" sz="2400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8505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>
              <a:xfrm>
                <a:off x="107504" y="274638"/>
                <a:ext cx="8928992" cy="1143000"/>
              </a:xfrm>
            </p:spPr>
            <p:txBody>
              <a:bodyPr>
                <a:normAutofit/>
              </a:bodyPr>
              <a:lstStyle/>
              <a:p>
                <a:r>
                  <a:rPr lang="en-US" i="1" dirty="0" smtClean="0"/>
                  <a:t>D-CYCLE</a:t>
                </a:r>
                <a:r>
                  <a:rPr lang="en-US" dirty="0" smtClean="0"/>
                  <a:t>: Is there a</a:t>
                </a:r>
                <a:r>
                  <a:rPr lang="en-US" i="1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de-DE" dirty="0" smtClean="0"/>
                  <a:t>-PVP?</a:t>
                </a:r>
                <a:endParaRPr lang="de-DE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7504" y="274638"/>
                <a:ext cx="8928992" cy="1143000"/>
              </a:xfrm>
              <a:blipFill rotWithShape="0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4542110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" name="Textfeld 4"/>
          <p:cNvSpPr txBox="1"/>
          <p:nvPr/>
        </p:nvSpPr>
        <p:spPr>
          <a:xfrm>
            <a:off x="4577742" y="2349066"/>
            <a:ext cx="344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Oval 19"/>
          <p:cNvSpPr/>
          <p:nvPr/>
        </p:nvSpPr>
        <p:spPr>
          <a:xfrm>
            <a:off x="5759918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7" name="Textfeld 6"/>
          <p:cNvSpPr txBox="1"/>
          <p:nvPr/>
        </p:nvSpPr>
        <p:spPr>
          <a:xfrm>
            <a:off x="5795550" y="234906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8" name="Gerader Verbinder 7"/>
          <p:cNvCxnSpPr>
            <a:stCxn id="6" idx="2"/>
            <a:endCxn id="4" idx="6"/>
          </p:cNvCxnSpPr>
          <p:nvPr/>
        </p:nvCxnSpPr>
        <p:spPr>
          <a:xfrm flipH="1">
            <a:off x="4960481" y="2531377"/>
            <a:ext cx="79943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feld 8"/>
              <p:cNvSpPr txBox="1"/>
              <p:nvPr/>
            </p:nvSpPr>
            <p:spPr>
              <a:xfrm>
                <a:off x="10044608" y="2187995"/>
                <a:ext cx="54854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 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9" name="Textfeld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4608" y="2187995"/>
                <a:ext cx="548548" cy="64633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feld 9"/>
              <p:cNvSpPr txBox="1"/>
              <p:nvPr/>
            </p:nvSpPr>
            <p:spPr>
              <a:xfrm>
                <a:off x="9828584" y="1340768"/>
                <a:ext cx="57817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10" name="Textfeld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8584" y="1340768"/>
                <a:ext cx="578172" cy="64633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9"/>
          <p:cNvSpPr/>
          <p:nvPr/>
        </p:nvSpPr>
        <p:spPr>
          <a:xfrm>
            <a:off x="3285189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3" name="Gerader Verbinder 12"/>
          <p:cNvCxnSpPr>
            <a:stCxn id="11" idx="6"/>
            <a:endCxn id="4" idx="2"/>
          </p:cNvCxnSpPr>
          <p:nvPr/>
        </p:nvCxnSpPr>
        <p:spPr>
          <a:xfrm>
            <a:off x="3703560" y="2531377"/>
            <a:ext cx="83855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Oval 19"/>
          <p:cNvSpPr/>
          <p:nvPr/>
        </p:nvSpPr>
        <p:spPr>
          <a:xfrm>
            <a:off x="1992636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9" name="Gerader Verbinder 18"/>
          <p:cNvCxnSpPr>
            <a:stCxn id="11" idx="1"/>
            <a:endCxn id="17" idx="7"/>
          </p:cNvCxnSpPr>
          <p:nvPr/>
        </p:nvCxnSpPr>
        <p:spPr>
          <a:xfrm flipH="1">
            <a:off x="2349738" y="2402464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r Verbinder 21"/>
          <p:cNvCxnSpPr>
            <a:stCxn id="17" idx="5"/>
            <a:endCxn id="11" idx="3"/>
          </p:cNvCxnSpPr>
          <p:nvPr/>
        </p:nvCxnSpPr>
        <p:spPr>
          <a:xfrm>
            <a:off x="2349738" y="2660289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hteck 28"/>
              <p:cNvSpPr/>
              <p:nvPr/>
            </p:nvSpPr>
            <p:spPr>
              <a:xfrm>
                <a:off x="716041" y="2261262"/>
                <a:ext cx="6027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29" name="Rechteck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41" y="2261262"/>
                <a:ext cx="602794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feld 50"/>
          <p:cNvSpPr txBox="1"/>
          <p:nvPr/>
        </p:nvSpPr>
        <p:spPr>
          <a:xfrm>
            <a:off x="3331509" y="2738783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1</a:t>
            </a:r>
            <a:endParaRPr lang="de-DE" baseline="-25000" dirty="0"/>
          </a:p>
        </p:txBody>
      </p:sp>
      <p:sp>
        <p:nvSpPr>
          <p:cNvPr id="52" name="Textfeld 51"/>
          <p:cNvSpPr txBox="1"/>
          <p:nvPr/>
        </p:nvSpPr>
        <p:spPr>
          <a:xfrm>
            <a:off x="1984119" y="2733417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2</a:t>
            </a:r>
            <a:endParaRPr lang="de-DE" baseline="-25000" dirty="0"/>
          </a:p>
        </p:txBody>
      </p:sp>
      <p:sp>
        <p:nvSpPr>
          <p:cNvPr id="53" name="Textfeld 52"/>
          <p:cNvSpPr txBox="1"/>
          <p:nvPr/>
        </p:nvSpPr>
        <p:spPr>
          <a:xfrm>
            <a:off x="4626844" y="2733417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de-DE" baseline="-25000" dirty="0"/>
          </a:p>
        </p:txBody>
      </p:sp>
      <p:sp>
        <p:nvSpPr>
          <p:cNvPr id="54" name="Textfeld 53"/>
          <p:cNvSpPr txBox="1"/>
          <p:nvPr/>
        </p:nvSpPr>
        <p:spPr>
          <a:xfrm>
            <a:off x="5807945" y="273455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endParaRPr lang="de-DE" baseline="-25000" dirty="0"/>
          </a:p>
        </p:txBody>
      </p:sp>
    </p:spTree>
    <p:extLst>
      <p:ext uri="{BB962C8B-B14F-4D97-AF65-F5344CB8AC3E}">
        <p14:creationId xmlns:p14="http://schemas.microsoft.com/office/powerpoint/2010/main" val="3555291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>
              <a:xfrm>
                <a:off x="107504" y="274638"/>
                <a:ext cx="8928992" cy="1143000"/>
              </a:xfrm>
            </p:spPr>
            <p:txBody>
              <a:bodyPr>
                <a:normAutofit/>
              </a:bodyPr>
              <a:lstStyle/>
              <a:p>
                <a:r>
                  <a:rPr lang="en-US" i="1" dirty="0" smtClean="0"/>
                  <a:t>D-CYCLE</a:t>
                </a:r>
                <a:r>
                  <a:rPr lang="en-US" dirty="0" smtClean="0"/>
                  <a:t>: Is there a</a:t>
                </a:r>
                <a:r>
                  <a:rPr lang="en-US" i="1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de-DE" dirty="0" smtClean="0"/>
                  <a:t>-PVP?</a:t>
                </a:r>
                <a:endParaRPr lang="de-DE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7504" y="274638"/>
                <a:ext cx="8928992" cy="1143000"/>
              </a:xfrm>
              <a:blipFill rotWithShape="0">
                <a:blip r:embed="rId3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4542110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" name="Textfeld 4"/>
          <p:cNvSpPr txBox="1"/>
          <p:nvPr/>
        </p:nvSpPr>
        <p:spPr>
          <a:xfrm>
            <a:off x="4577742" y="2349066"/>
            <a:ext cx="344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Oval 19"/>
          <p:cNvSpPr/>
          <p:nvPr/>
        </p:nvSpPr>
        <p:spPr>
          <a:xfrm>
            <a:off x="5759918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7" name="Textfeld 6"/>
          <p:cNvSpPr txBox="1"/>
          <p:nvPr/>
        </p:nvSpPr>
        <p:spPr>
          <a:xfrm>
            <a:off x="5795550" y="234906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8" name="Gerader Verbinder 7"/>
          <p:cNvCxnSpPr>
            <a:stCxn id="6" idx="2"/>
            <a:endCxn id="4" idx="6"/>
          </p:cNvCxnSpPr>
          <p:nvPr/>
        </p:nvCxnSpPr>
        <p:spPr>
          <a:xfrm flipH="1">
            <a:off x="4960481" y="2531377"/>
            <a:ext cx="79943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feld 8"/>
              <p:cNvSpPr txBox="1"/>
              <p:nvPr/>
            </p:nvSpPr>
            <p:spPr>
              <a:xfrm>
                <a:off x="10044608" y="2187995"/>
                <a:ext cx="54854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 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9" name="Textfeld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4608" y="2187995"/>
                <a:ext cx="548548" cy="64633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feld 9"/>
              <p:cNvSpPr txBox="1"/>
              <p:nvPr/>
            </p:nvSpPr>
            <p:spPr>
              <a:xfrm>
                <a:off x="9828584" y="1340768"/>
                <a:ext cx="57817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10" name="Textfeld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8584" y="1340768"/>
                <a:ext cx="578172" cy="64633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9"/>
          <p:cNvSpPr/>
          <p:nvPr/>
        </p:nvSpPr>
        <p:spPr>
          <a:xfrm>
            <a:off x="3285189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3" name="Gerader Verbinder 12"/>
          <p:cNvCxnSpPr>
            <a:stCxn id="11" idx="6"/>
            <a:endCxn id="4" idx="2"/>
          </p:cNvCxnSpPr>
          <p:nvPr/>
        </p:nvCxnSpPr>
        <p:spPr>
          <a:xfrm>
            <a:off x="3703560" y="2531377"/>
            <a:ext cx="83855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Oval 19"/>
          <p:cNvSpPr/>
          <p:nvPr/>
        </p:nvSpPr>
        <p:spPr>
          <a:xfrm>
            <a:off x="1992636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9" name="Gerader Verbinder 18"/>
          <p:cNvCxnSpPr>
            <a:stCxn id="11" idx="1"/>
            <a:endCxn id="17" idx="7"/>
          </p:cNvCxnSpPr>
          <p:nvPr/>
        </p:nvCxnSpPr>
        <p:spPr>
          <a:xfrm flipH="1">
            <a:off x="2349738" y="2402464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r Verbinder 21"/>
          <p:cNvCxnSpPr>
            <a:stCxn id="17" idx="5"/>
            <a:endCxn id="11" idx="3"/>
          </p:cNvCxnSpPr>
          <p:nvPr/>
        </p:nvCxnSpPr>
        <p:spPr>
          <a:xfrm>
            <a:off x="2349738" y="2660289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hteck 28"/>
              <p:cNvSpPr/>
              <p:nvPr/>
            </p:nvSpPr>
            <p:spPr>
              <a:xfrm>
                <a:off x="716041" y="2261262"/>
                <a:ext cx="6027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29" name="Rechteck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41" y="2261262"/>
                <a:ext cx="602794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feld 50"/>
          <p:cNvSpPr txBox="1"/>
          <p:nvPr/>
        </p:nvSpPr>
        <p:spPr>
          <a:xfrm>
            <a:off x="3331509" y="2738783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1</a:t>
            </a:r>
            <a:endParaRPr lang="de-DE" baseline="-25000" dirty="0"/>
          </a:p>
        </p:txBody>
      </p:sp>
      <p:sp>
        <p:nvSpPr>
          <p:cNvPr id="52" name="Textfeld 51"/>
          <p:cNvSpPr txBox="1"/>
          <p:nvPr/>
        </p:nvSpPr>
        <p:spPr>
          <a:xfrm>
            <a:off x="1984119" y="2733417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2</a:t>
            </a:r>
            <a:endParaRPr lang="de-DE" baseline="-25000" dirty="0"/>
          </a:p>
        </p:txBody>
      </p:sp>
      <p:sp>
        <p:nvSpPr>
          <p:cNvPr id="53" name="Textfeld 52"/>
          <p:cNvSpPr txBox="1"/>
          <p:nvPr/>
        </p:nvSpPr>
        <p:spPr>
          <a:xfrm>
            <a:off x="4626844" y="2733417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de-DE" baseline="-25000" dirty="0"/>
          </a:p>
        </p:txBody>
      </p:sp>
      <p:sp>
        <p:nvSpPr>
          <p:cNvPr id="54" name="Textfeld 53"/>
          <p:cNvSpPr txBox="1"/>
          <p:nvPr/>
        </p:nvSpPr>
        <p:spPr>
          <a:xfrm>
            <a:off x="5807945" y="273455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endParaRPr lang="de-DE" baseline="-25000" dirty="0"/>
          </a:p>
        </p:txBody>
      </p:sp>
      <p:sp>
        <p:nvSpPr>
          <p:cNvPr id="20" name="Ovale Legende 19"/>
          <p:cNvSpPr/>
          <p:nvPr/>
        </p:nvSpPr>
        <p:spPr>
          <a:xfrm>
            <a:off x="6137310" y="1720652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21" name="Ovale Legende 20"/>
          <p:cNvSpPr/>
          <p:nvPr/>
        </p:nvSpPr>
        <p:spPr>
          <a:xfrm>
            <a:off x="4932040" y="1716794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23" name="Ovale Legende 22"/>
          <p:cNvSpPr/>
          <p:nvPr/>
        </p:nvSpPr>
        <p:spPr>
          <a:xfrm>
            <a:off x="3609325" y="1688772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24" name="Ovale Legende 23"/>
          <p:cNvSpPr/>
          <p:nvPr/>
        </p:nvSpPr>
        <p:spPr>
          <a:xfrm>
            <a:off x="2342551" y="1676480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4289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>
              <a:xfrm>
                <a:off x="107504" y="274638"/>
                <a:ext cx="8928992" cy="1143000"/>
              </a:xfrm>
            </p:spPr>
            <p:txBody>
              <a:bodyPr>
                <a:normAutofit/>
              </a:bodyPr>
              <a:lstStyle/>
              <a:p>
                <a:r>
                  <a:rPr lang="en-US" i="1" dirty="0" smtClean="0"/>
                  <a:t>D-CYCLE</a:t>
                </a:r>
                <a:r>
                  <a:rPr lang="en-US" dirty="0" smtClean="0"/>
                  <a:t>: Is there a</a:t>
                </a:r>
                <a:r>
                  <a:rPr lang="en-US" i="1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de-DE" dirty="0" smtClean="0"/>
                  <a:t>-PVP?</a:t>
                </a:r>
                <a:endParaRPr lang="de-DE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7504" y="274638"/>
                <a:ext cx="8928992" cy="1143000"/>
              </a:xfrm>
              <a:blipFill rotWithShape="0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4542110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" name="Textfeld 4"/>
          <p:cNvSpPr txBox="1"/>
          <p:nvPr/>
        </p:nvSpPr>
        <p:spPr>
          <a:xfrm>
            <a:off x="4577742" y="2349066"/>
            <a:ext cx="344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Oval 19"/>
          <p:cNvSpPr/>
          <p:nvPr/>
        </p:nvSpPr>
        <p:spPr>
          <a:xfrm>
            <a:off x="5759918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7" name="Textfeld 6"/>
          <p:cNvSpPr txBox="1"/>
          <p:nvPr/>
        </p:nvSpPr>
        <p:spPr>
          <a:xfrm>
            <a:off x="5795550" y="234906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8" name="Gerader Verbinder 7"/>
          <p:cNvCxnSpPr>
            <a:stCxn id="6" idx="2"/>
            <a:endCxn id="4" idx="6"/>
          </p:cNvCxnSpPr>
          <p:nvPr/>
        </p:nvCxnSpPr>
        <p:spPr>
          <a:xfrm flipH="1">
            <a:off x="4960481" y="2531377"/>
            <a:ext cx="79943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feld 8"/>
              <p:cNvSpPr txBox="1"/>
              <p:nvPr/>
            </p:nvSpPr>
            <p:spPr>
              <a:xfrm>
                <a:off x="10044608" y="2187995"/>
                <a:ext cx="54854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 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9" name="Textfeld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4608" y="2187995"/>
                <a:ext cx="548548" cy="64633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feld 9"/>
              <p:cNvSpPr txBox="1"/>
              <p:nvPr/>
            </p:nvSpPr>
            <p:spPr>
              <a:xfrm>
                <a:off x="9828584" y="1340768"/>
                <a:ext cx="57817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10" name="Textfeld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8584" y="1340768"/>
                <a:ext cx="578172" cy="64633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9"/>
          <p:cNvSpPr/>
          <p:nvPr/>
        </p:nvSpPr>
        <p:spPr>
          <a:xfrm>
            <a:off x="3285189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3" name="Gerader Verbinder 12"/>
          <p:cNvCxnSpPr>
            <a:stCxn id="11" idx="6"/>
            <a:endCxn id="4" idx="2"/>
          </p:cNvCxnSpPr>
          <p:nvPr/>
        </p:nvCxnSpPr>
        <p:spPr>
          <a:xfrm>
            <a:off x="3703560" y="2531377"/>
            <a:ext cx="83855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Oval 19"/>
          <p:cNvSpPr/>
          <p:nvPr/>
        </p:nvSpPr>
        <p:spPr>
          <a:xfrm>
            <a:off x="1992636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9" name="Gerader Verbinder 18"/>
          <p:cNvCxnSpPr>
            <a:stCxn id="11" idx="1"/>
            <a:endCxn id="17" idx="7"/>
          </p:cNvCxnSpPr>
          <p:nvPr/>
        </p:nvCxnSpPr>
        <p:spPr>
          <a:xfrm flipH="1">
            <a:off x="2349738" y="2402464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r Verbinder 21"/>
          <p:cNvCxnSpPr>
            <a:stCxn id="17" idx="5"/>
            <a:endCxn id="11" idx="3"/>
          </p:cNvCxnSpPr>
          <p:nvPr/>
        </p:nvCxnSpPr>
        <p:spPr>
          <a:xfrm>
            <a:off x="2349738" y="2660289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hteck 28"/>
              <p:cNvSpPr/>
              <p:nvPr/>
            </p:nvSpPr>
            <p:spPr>
              <a:xfrm>
                <a:off x="716041" y="2261262"/>
                <a:ext cx="6027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29" name="Rechteck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41" y="2261262"/>
                <a:ext cx="602794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e Legende 29"/>
          <p:cNvSpPr/>
          <p:nvPr/>
        </p:nvSpPr>
        <p:spPr>
          <a:xfrm>
            <a:off x="6137310" y="1720652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1" name="Ovale Legende 30"/>
          <p:cNvSpPr/>
          <p:nvPr/>
        </p:nvSpPr>
        <p:spPr>
          <a:xfrm>
            <a:off x="4932040" y="1716794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2" name="Ovale Legende 31"/>
          <p:cNvSpPr/>
          <p:nvPr/>
        </p:nvSpPr>
        <p:spPr>
          <a:xfrm>
            <a:off x="3609325" y="1688772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3" name="Ovale Legende 32"/>
          <p:cNvSpPr/>
          <p:nvPr/>
        </p:nvSpPr>
        <p:spPr>
          <a:xfrm>
            <a:off x="2342551" y="1676480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hteck 33"/>
              <p:cNvSpPr/>
              <p:nvPr/>
            </p:nvSpPr>
            <p:spPr>
              <a:xfrm>
                <a:off x="711088" y="4221274"/>
                <a:ext cx="63280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34" name="Rechteck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088" y="4221274"/>
                <a:ext cx="632801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19"/>
          <p:cNvSpPr/>
          <p:nvPr/>
        </p:nvSpPr>
        <p:spPr>
          <a:xfrm>
            <a:off x="4542110" y="427477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6" name="Textfeld 35"/>
          <p:cNvSpPr txBox="1"/>
          <p:nvPr/>
        </p:nvSpPr>
        <p:spPr>
          <a:xfrm>
            <a:off x="4577742" y="4274773"/>
            <a:ext cx="344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7" name="Oval 19"/>
          <p:cNvSpPr/>
          <p:nvPr/>
        </p:nvSpPr>
        <p:spPr>
          <a:xfrm>
            <a:off x="5759918" y="427477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8" name="Textfeld 37"/>
          <p:cNvSpPr txBox="1"/>
          <p:nvPr/>
        </p:nvSpPr>
        <p:spPr>
          <a:xfrm>
            <a:off x="5795550" y="4274773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9" name="Gerader Verbinder 38"/>
          <p:cNvCxnSpPr>
            <a:stCxn id="37" idx="2"/>
            <a:endCxn id="35" idx="6"/>
          </p:cNvCxnSpPr>
          <p:nvPr/>
        </p:nvCxnSpPr>
        <p:spPr>
          <a:xfrm flipH="1">
            <a:off x="4960481" y="4457084"/>
            <a:ext cx="79943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Oval 19"/>
          <p:cNvSpPr/>
          <p:nvPr/>
        </p:nvSpPr>
        <p:spPr>
          <a:xfrm>
            <a:off x="3285189" y="427477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41" name="Gerader Verbinder 40"/>
          <p:cNvCxnSpPr>
            <a:stCxn id="40" idx="6"/>
            <a:endCxn id="35" idx="2"/>
          </p:cNvCxnSpPr>
          <p:nvPr/>
        </p:nvCxnSpPr>
        <p:spPr>
          <a:xfrm>
            <a:off x="3703560" y="4457084"/>
            <a:ext cx="83855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Rechteck 44"/>
          <p:cNvSpPr/>
          <p:nvPr/>
        </p:nvSpPr>
        <p:spPr>
          <a:xfrm>
            <a:off x="3331509" y="4270061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3331509" y="2738783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1</a:t>
            </a:r>
            <a:endParaRPr lang="de-DE" baseline="-25000" dirty="0"/>
          </a:p>
        </p:txBody>
      </p:sp>
      <p:sp>
        <p:nvSpPr>
          <p:cNvPr id="52" name="Textfeld 51"/>
          <p:cNvSpPr txBox="1"/>
          <p:nvPr/>
        </p:nvSpPr>
        <p:spPr>
          <a:xfrm>
            <a:off x="1984119" y="2733417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2</a:t>
            </a:r>
            <a:endParaRPr lang="de-DE" baseline="-25000" dirty="0"/>
          </a:p>
        </p:txBody>
      </p:sp>
      <p:sp>
        <p:nvSpPr>
          <p:cNvPr id="53" name="Textfeld 52"/>
          <p:cNvSpPr txBox="1"/>
          <p:nvPr/>
        </p:nvSpPr>
        <p:spPr>
          <a:xfrm>
            <a:off x="4626844" y="2733417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de-DE" baseline="-25000" dirty="0"/>
          </a:p>
        </p:txBody>
      </p:sp>
      <p:sp>
        <p:nvSpPr>
          <p:cNvPr id="54" name="Textfeld 53"/>
          <p:cNvSpPr txBox="1"/>
          <p:nvPr/>
        </p:nvSpPr>
        <p:spPr>
          <a:xfrm>
            <a:off x="5807945" y="273455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endParaRPr lang="de-DE" baseline="-25000" dirty="0"/>
          </a:p>
        </p:txBody>
      </p:sp>
      <p:sp>
        <p:nvSpPr>
          <p:cNvPr id="55" name="Textfeld 54"/>
          <p:cNvSpPr txBox="1"/>
          <p:nvPr/>
        </p:nvSpPr>
        <p:spPr>
          <a:xfrm>
            <a:off x="4578817" y="4731698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de-DE" baseline="-25000" dirty="0"/>
          </a:p>
        </p:txBody>
      </p:sp>
      <p:sp>
        <p:nvSpPr>
          <p:cNvPr id="56" name="Textfeld 55"/>
          <p:cNvSpPr txBox="1"/>
          <p:nvPr/>
        </p:nvSpPr>
        <p:spPr>
          <a:xfrm>
            <a:off x="5759918" y="473283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endParaRPr lang="de-DE" baseline="-25000" dirty="0"/>
          </a:p>
        </p:txBody>
      </p:sp>
      <p:sp>
        <p:nvSpPr>
          <p:cNvPr id="57" name="Textfeld 56"/>
          <p:cNvSpPr txBox="1"/>
          <p:nvPr/>
        </p:nvSpPr>
        <p:spPr>
          <a:xfrm>
            <a:off x="3320047" y="473169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’</a:t>
            </a:r>
            <a:endParaRPr lang="de-DE" baseline="-25000" dirty="0"/>
          </a:p>
        </p:txBody>
      </p:sp>
    </p:spTree>
    <p:extLst>
      <p:ext uri="{BB962C8B-B14F-4D97-AF65-F5344CB8AC3E}">
        <p14:creationId xmlns:p14="http://schemas.microsoft.com/office/powerpoint/2010/main" val="29979877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>
              <a:xfrm>
                <a:off x="107504" y="274638"/>
                <a:ext cx="8928992" cy="1143000"/>
              </a:xfrm>
            </p:spPr>
            <p:txBody>
              <a:bodyPr>
                <a:normAutofit/>
              </a:bodyPr>
              <a:lstStyle/>
              <a:p>
                <a:r>
                  <a:rPr lang="en-US" i="1" dirty="0" smtClean="0"/>
                  <a:t>D-CYCLE</a:t>
                </a:r>
                <a:r>
                  <a:rPr lang="en-US" dirty="0" smtClean="0"/>
                  <a:t>: Is there a</a:t>
                </a:r>
                <a:r>
                  <a:rPr lang="en-US" i="1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de-DE" dirty="0" smtClean="0"/>
                  <a:t>-PVP?</a:t>
                </a:r>
                <a:endParaRPr lang="de-DE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7504" y="274638"/>
                <a:ext cx="8928992" cy="1143000"/>
              </a:xfrm>
              <a:blipFill rotWithShape="0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4542110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" name="Textfeld 4"/>
          <p:cNvSpPr txBox="1"/>
          <p:nvPr/>
        </p:nvSpPr>
        <p:spPr>
          <a:xfrm>
            <a:off x="4577742" y="2349066"/>
            <a:ext cx="344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Oval 19"/>
          <p:cNvSpPr/>
          <p:nvPr/>
        </p:nvSpPr>
        <p:spPr>
          <a:xfrm>
            <a:off x="5759918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7" name="Textfeld 6"/>
          <p:cNvSpPr txBox="1"/>
          <p:nvPr/>
        </p:nvSpPr>
        <p:spPr>
          <a:xfrm>
            <a:off x="5795550" y="234906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8" name="Gerader Verbinder 7"/>
          <p:cNvCxnSpPr>
            <a:stCxn id="6" idx="2"/>
            <a:endCxn id="4" idx="6"/>
          </p:cNvCxnSpPr>
          <p:nvPr/>
        </p:nvCxnSpPr>
        <p:spPr>
          <a:xfrm flipH="1">
            <a:off x="4960481" y="2531377"/>
            <a:ext cx="79943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feld 8"/>
              <p:cNvSpPr txBox="1"/>
              <p:nvPr/>
            </p:nvSpPr>
            <p:spPr>
              <a:xfrm>
                <a:off x="10044608" y="2187995"/>
                <a:ext cx="54854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 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9" name="Textfeld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4608" y="2187995"/>
                <a:ext cx="548548" cy="64633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feld 9"/>
              <p:cNvSpPr txBox="1"/>
              <p:nvPr/>
            </p:nvSpPr>
            <p:spPr>
              <a:xfrm>
                <a:off x="9828584" y="1340768"/>
                <a:ext cx="57817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10" name="Textfeld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8584" y="1340768"/>
                <a:ext cx="578172" cy="64633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9"/>
          <p:cNvSpPr/>
          <p:nvPr/>
        </p:nvSpPr>
        <p:spPr>
          <a:xfrm>
            <a:off x="3285189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3" name="Gerader Verbinder 12"/>
          <p:cNvCxnSpPr>
            <a:stCxn id="11" idx="6"/>
            <a:endCxn id="4" idx="2"/>
          </p:cNvCxnSpPr>
          <p:nvPr/>
        </p:nvCxnSpPr>
        <p:spPr>
          <a:xfrm>
            <a:off x="3703560" y="2531377"/>
            <a:ext cx="83855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Oval 19"/>
          <p:cNvSpPr/>
          <p:nvPr/>
        </p:nvSpPr>
        <p:spPr>
          <a:xfrm>
            <a:off x="1992636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9" name="Gerader Verbinder 18"/>
          <p:cNvCxnSpPr>
            <a:stCxn id="11" idx="1"/>
            <a:endCxn id="17" idx="7"/>
          </p:cNvCxnSpPr>
          <p:nvPr/>
        </p:nvCxnSpPr>
        <p:spPr>
          <a:xfrm flipH="1">
            <a:off x="2349738" y="2402464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r Verbinder 21"/>
          <p:cNvCxnSpPr>
            <a:stCxn id="17" idx="5"/>
            <a:endCxn id="11" idx="3"/>
          </p:cNvCxnSpPr>
          <p:nvPr/>
        </p:nvCxnSpPr>
        <p:spPr>
          <a:xfrm>
            <a:off x="2349738" y="2660289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hteck 28"/>
              <p:cNvSpPr/>
              <p:nvPr/>
            </p:nvSpPr>
            <p:spPr>
              <a:xfrm>
                <a:off x="716041" y="2261262"/>
                <a:ext cx="6027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29" name="Rechteck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41" y="2261262"/>
                <a:ext cx="602794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e Legende 29"/>
          <p:cNvSpPr/>
          <p:nvPr/>
        </p:nvSpPr>
        <p:spPr>
          <a:xfrm>
            <a:off x="6137310" y="1720652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1" name="Ovale Legende 30"/>
          <p:cNvSpPr/>
          <p:nvPr/>
        </p:nvSpPr>
        <p:spPr>
          <a:xfrm>
            <a:off x="4932040" y="1716794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2" name="Ovale Legende 31"/>
          <p:cNvSpPr/>
          <p:nvPr/>
        </p:nvSpPr>
        <p:spPr>
          <a:xfrm>
            <a:off x="3609325" y="1688772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3" name="Ovale Legende 32"/>
          <p:cNvSpPr/>
          <p:nvPr/>
        </p:nvSpPr>
        <p:spPr>
          <a:xfrm>
            <a:off x="2342551" y="1676480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hteck 33"/>
              <p:cNvSpPr/>
              <p:nvPr/>
            </p:nvSpPr>
            <p:spPr>
              <a:xfrm>
                <a:off x="711088" y="4221274"/>
                <a:ext cx="63280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34" name="Rechteck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088" y="4221274"/>
                <a:ext cx="632801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19"/>
          <p:cNvSpPr/>
          <p:nvPr/>
        </p:nvSpPr>
        <p:spPr>
          <a:xfrm>
            <a:off x="4542110" y="427477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6" name="Textfeld 35"/>
          <p:cNvSpPr txBox="1"/>
          <p:nvPr/>
        </p:nvSpPr>
        <p:spPr>
          <a:xfrm>
            <a:off x="4577742" y="4274773"/>
            <a:ext cx="344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7" name="Oval 19"/>
          <p:cNvSpPr/>
          <p:nvPr/>
        </p:nvSpPr>
        <p:spPr>
          <a:xfrm>
            <a:off x="5759918" y="427477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8" name="Textfeld 37"/>
          <p:cNvSpPr txBox="1"/>
          <p:nvPr/>
        </p:nvSpPr>
        <p:spPr>
          <a:xfrm>
            <a:off x="5795550" y="4274773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9" name="Gerader Verbinder 38"/>
          <p:cNvCxnSpPr>
            <a:stCxn id="37" idx="2"/>
            <a:endCxn id="35" idx="6"/>
          </p:cNvCxnSpPr>
          <p:nvPr/>
        </p:nvCxnSpPr>
        <p:spPr>
          <a:xfrm flipH="1">
            <a:off x="4960481" y="4457084"/>
            <a:ext cx="79943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Oval 19"/>
          <p:cNvSpPr/>
          <p:nvPr/>
        </p:nvSpPr>
        <p:spPr>
          <a:xfrm>
            <a:off x="3285189" y="427477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41" name="Gerader Verbinder 40"/>
          <p:cNvCxnSpPr>
            <a:stCxn id="40" idx="6"/>
            <a:endCxn id="35" idx="2"/>
          </p:cNvCxnSpPr>
          <p:nvPr/>
        </p:nvCxnSpPr>
        <p:spPr>
          <a:xfrm>
            <a:off x="3703560" y="4457084"/>
            <a:ext cx="83855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Rechteck 44"/>
          <p:cNvSpPr/>
          <p:nvPr/>
        </p:nvSpPr>
        <p:spPr>
          <a:xfrm>
            <a:off x="3331509" y="4270061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6" name="Ovale Legende 45"/>
          <p:cNvSpPr/>
          <p:nvPr/>
        </p:nvSpPr>
        <p:spPr>
          <a:xfrm>
            <a:off x="6137286" y="3624553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47" name="Ovale Legende 46"/>
          <p:cNvSpPr/>
          <p:nvPr/>
        </p:nvSpPr>
        <p:spPr>
          <a:xfrm>
            <a:off x="4910937" y="3620126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48" name="Ovale Legende 47"/>
          <p:cNvSpPr/>
          <p:nvPr/>
        </p:nvSpPr>
        <p:spPr>
          <a:xfrm>
            <a:off x="3570070" y="3620126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51" name="Textfeld 50"/>
          <p:cNvSpPr txBox="1"/>
          <p:nvPr/>
        </p:nvSpPr>
        <p:spPr>
          <a:xfrm>
            <a:off x="3331509" y="2738783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1</a:t>
            </a:r>
            <a:endParaRPr lang="de-DE" baseline="-25000" dirty="0"/>
          </a:p>
        </p:txBody>
      </p:sp>
      <p:sp>
        <p:nvSpPr>
          <p:cNvPr id="52" name="Textfeld 51"/>
          <p:cNvSpPr txBox="1"/>
          <p:nvPr/>
        </p:nvSpPr>
        <p:spPr>
          <a:xfrm>
            <a:off x="1984119" y="2733417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2</a:t>
            </a:r>
            <a:endParaRPr lang="de-DE" baseline="-25000" dirty="0"/>
          </a:p>
        </p:txBody>
      </p:sp>
      <p:sp>
        <p:nvSpPr>
          <p:cNvPr id="53" name="Textfeld 52"/>
          <p:cNvSpPr txBox="1"/>
          <p:nvPr/>
        </p:nvSpPr>
        <p:spPr>
          <a:xfrm>
            <a:off x="4626844" y="2733417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de-DE" baseline="-25000" dirty="0"/>
          </a:p>
        </p:txBody>
      </p:sp>
      <p:sp>
        <p:nvSpPr>
          <p:cNvPr id="54" name="Textfeld 53"/>
          <p:cNvSpPr txBox="1"/>
          <p:nvPr/>
        </p:nvSpPr>
        <p:spPr>
          <a:xfrm>
            <a:off x="5807945" y="273455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endParaRPr lang="de-DE" baseline="-25000" dirty="0"/>
          </a:p>
        </p:txBody>
      </p:sp>
      <p:sp>
        <p:nvSpPr>
          <p:cNvPr id="55" name="Textfeld 54"/>
          <p:cNvSpPr txBox="1"/>
          <p:nvPr/>
        </p:nvSpPr>
        <p:spPr>
          <a:xfrm>
            <a:off x="4578817" y="4731698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de-DE" baseline="-25000" dirty="0"/>
          </a:p>
        </p:txBody>
      </p:sp>
      <p:sp>
        <p:nvSpPr>
          <p:cNvPr id="56" name="Textfeld 55"/>
          <p:cNvSpPr txBox="1"/>
          <p:nvPr/>
        </p:nvSpPr>
        <p:spPr>
          <a:xfrm>
            <a:off x="5759918" y="473283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endParaRPr lang="de-DE" baseline="-25000" dirty="0"/>
          </a:p>
        </p:txBody>
      </p:sp>
      <p:sp>
        <p:nvSpPr>
          <p:cNvPr id="57" name="Textfeld 56"/>
          <p:cNvSpPr txBox="1"/>
          <p:nvPr/>
        </p:nvSpPr>
        <p:spPr>
          <a:xfrm>
            <a:off x="3320047" y="473169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’</a:t>
            </a:r>
            <a:endParaRPr lang="de-DE" baseline="-25000" dirty="0"/>
          </a:p>
        </p:txBody>
      </p:sp>
    </p:spTree>
    <p:extLst>
      <p:ext uri="{BB962C8B-B14F-4D97-AF65-F5344CB8AC3E}">
        <p14:creationId xmlns:p14="http://schemas.microsoft.com/office/powerpoint/2010/main" val="272730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>
              <a:xfrm>
                <a:off x="107504" y="274638"/>
                <a:ext cx="8928992" cy="1143000"/>
              </a:xfrm>
            </p:spPr>
            <p:txBody>
              <a:bodyPr>
                <a:normAutofit/>
              </a:bodyPr>
              <a:lstStyle/>
              <a:p>
                <a:r>
                  <a:rPr lang="en-US" i="1" dirty="0" smtClean="0"/>
                  <a:t>D-CYCLE</a:t>
                </a:r>
                <a:r>
                  <a:rPr lang="en-US" dirty="0" smtClean="0"/>
                  <a:t>: Is there a</a:t>
                </a:r>
                <a:r>
                  <a:rPr lang="en-US" i="1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de-DE" dirty="0" smtClean="0"/>
                  <a:t>-PVP?</a:t>
                </a:r>
                <a:endParaRPr lang="de-DE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7504" y="274638"/>
                <a:ext cx="8928992" cy="1143000"/>
              </a:xfrm>
              <a:blipFill rotWithShape="0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4542110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" name="Textfeld 4"/>
          <p:cNvSpPr txBox="1"/>
          <p:nvPr/>
        </p:nvSpPr>
        <p:spPr>
          <a:xfrm>
            <a:off x="4577742" y="2349066"/>
            <a:ext cx="344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Oval 19"/>
          <p:cNvSpPr/>
          <p:nvPr/>
        </p:nvSpPr>
        <p:spPr>
          <a:xfrm>
            <a:off x="5759918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7" name="Textfeld 6"/>
          <p:cNvSpPr txBox="1"/>
          <p:nvPr/>
        </p:nvSpPr>
        <p:spPr>
          <a:xfrm>
            <a:off x="5795550" y="234906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8" name="Gerader Verbinder 7"/>
          <p:cNvCxnSpPr>
            <a:stCxn id="6" idx="2"/>
            <a:endCxn id="4" idx="6"/>
          </p:cNvCxnSpPr>
          <p:nvPr/>
        </p:nvCxnSpPr>
        <p:spPr>
          <a:xfrm flipH="1">
            <a:off x="4960481" y="2531377"/>
            <a:ext cx="79943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feld 8"/>
              <p:cNvSpPr txBox="1"/>
              <p:nvPr/>
            </p:nvSpPr>
            <p:spPr>
              <a:xfrm>
                <a:off x="10044608" y="2187995"/>
                <a:ext cx="54854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 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9" name="Textfeld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4608" y="2187995"/>
                <a:ext cx="548548" cy="64633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feld 9"/>
              <p:cNvSpPr txBox="1"/>
              <p:nvPr/>
            </p:nvSpPr>
            <p:spPr>
              <a:xfrm>
                <a:off x="9828584" y="1340768"/>
                <a:ext cx="57817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10" name="Textfeld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8584" y="1340768"/>
                <a:ext cx="578172" cy="64633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9"/>
          <p:cNvSpPr/>
          <p:nvPr/>
        </p:nvSpPr>
        <p:spPr>
          <a:xfrm>
            <a:off x="3285189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3" name="Gerader Verbinder 12"/>
          <p:cNvCxnSpPr>
            <a:stCxn id="11" idx="6"/>
            <a:endCxn id="4" idx="2"/>
          </p:cNvCxnSpPr>
          <p:nvPr/>
        </p:nvCxnSpPr>
        <p:spPr>
          <a:xfrm>
            <a:off x="3703560" y="2531377"/>
            <a:ext cx="83855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Oval 19"/>
          <p:cNvSpPr/>
          <p:nvPr/>
        </p:nvSpPr>
        <p:spPr>
          <a:xfrm>
            <a:off x="1992636" y="234906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9" name="Gerader Verbinder 18"/>
          <p:cNvCxnSpPr>
            <a:stCxn id="11" idx="1"/>
            <a:endCxn id="17" idx="7"/>
          </p:cNvCxnSpPr>
          <p:nvPr/>
        </p:nvCxnSpPr>
        <p:spPr>
          <a:xfrm flipH="1">
            <a:off x="2349738" y="2402464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r Verbinder 21"/>
          <p:cNvCxnSpPr>
            <a:stCxn id="17" idx="5"/>
            <a:endCxn id="11" idx="3"/>
          </p:cNvCxnSpPr>
          <p:nvPr/>
        </p:nvCxnSpPr>
        <p:spPr>
          <a:xfrm>
            <a:off x="2349738" y="2660289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hteck 28"/>
              <p:cNvSpPr/>
              <p:nvPr/>
            </p:nvSpPr>
            <p:spPr>
              <a:xfrm>
                <a:off x="716041" y="2261262"/>
                <a:ext cx="6027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29" name="Rechteck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41" y="2261262"/>
                <a:ext cx="602794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e Legende 29"/>
          <p:cNvSpPr/>
          <p:nvPr/>
        </p:nvSpPr>
        <p:spPr>
          <a:xfrm>
            <a:off x="6137310" y="1720652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1" name="Ovale Legende 30"/>
          <p:cNvSpPr/>
          <p:nvPr/>
        </p:nvSpPr>
        <p:spPr>
          <a:xfrm>
            <a:off x="4932040" y="1716794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2" name="Ovale Legende 31"/>
          <p:cNvSpPr/>
          <p:nvPr/>
        </p:nvSpPr>
        <p:spPr>
          <a:xfrm>
            <a:off x="3609325" y="1688772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33" name="Ovale Legende 32"/>
          <p:cNvSpPr/>
          <p:nvPr/>
        </p:nvSpPr>
        <p:spPr>
          <a:xfrm>
            <a:off x="2342551" y="1676480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hteck 33"/>
              <p:cNvSpPr/>
              <p:nvPr/>
            </p:nvSpPr>
            <p:spPr>
              <a:xfrm>
                <a:off x="711088" y="4221274"/>
                <a:ext cx="63280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34" name="Rechteck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088" y="4221274"/>
                <a:ext cx="632801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19"/>
          <p:cNvSpPr/>
          <p:nvPr/>
        </p:nvSpPr>
        <p:spPr>
          <a:xfrm>
            <a:off x="4542110" y="427477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6" name="Textfeld 35"/>
          <p:cNvSpPr txBox="1"/>
          <p:nvPr/>
        </p:nvSpPr>
        <p:spPr>
          <a:xfrm>
            <a:off x="4577742" y="4274773"/>
            <a:ext cx="344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7" name="Oval 19"/>
          <p:cNvSpPr/>
          <p:nvPr/>
        </p:nvSpPr>
        <p:spPr>
          <a:xfrm>
            <a:off x="5759918" y="427477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8" name="Textfeld 37"/>
          <p:cNvSpPr txBox="1"/>
          <p:nvPr/>
        </p:nvSpPr>
        <p:spPr>
          <a:xfrm>
            <a:off x="5795550" y="4274773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9" name="Gerader Verbinder 38"/>
          <p:cNvCxnSpPr>
            <a:stCxn id="37" idx="2"/>
            <a:endCxn id="35" idx="6"/>
          </p:cNvCxnSpPr>
          <p:nvPr/>
        </p:nvCxnSpPr>
        <p:spPr>
          <a:xfrm flipH="1">
            <a:off x="4960481" y="4457084"/>
            <a:ext cx="79943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Oval 19"/>
          <p:cNvSpPr/>
          <p:nvPr/>
        </p:nvSpPr>
        <p:spPr>
          <a:xfrm>
            <a:off x="3285189" y="427477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41" name="Gerader Verbinder 40"/>
          <p:cNvCxnSpPr>
            <a:stCxn id="40" idx="6"/>
            <a:endCxn id="35" idx="2"/>
          </p:cNvCxnSpPr>
          <p:nvPr/>
        </p:nvCxnSpPr>
        <p:spPr>
          <a:xfrm>
            <a:off x="3703560" y="4457084"/>
            <a:ext cx="83855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Rechteck 44"/>
          <p:cNvSpPr/>
          <p:nvPr/>
        </p:nvSpPr>
        <p:spPr>
          <a:xfrm>
            <a:off x="3331509" y="4270061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6" name="Ovale Legende 45"/>
          <p:cNvSpPr/>
          <p:nvPr/>
        </p:nvSpPr>
        <p:spPr>
          <a:xfrm>
            <a:off x="6137286" y="3624553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47" name="Ovale Legende 46"/>
          <p:cNvSpPr/>
          <p:nvPr/>
        </p:nvSpPr>
        <p:spPr>
          <a:xfrm>
            <a:off x="4910937" y="3620126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48" name="Ovale Legende 47"/>
          <p:cNvSpPr/>
          <p:nvPr/>
        </p:nvSpPr>
        <p:spPr>
          <a:xfrm>
            <a:off x="3570070" y="3620126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pic>
        <p:nvPicPr>
          <p:cNvPr id="49" name="Picture 5" descr="C:\Users\roger\AppData\Local\Microsoft\Windows\Temporary Internet Files\Content.IE5\HCP6I3B2\MC900441735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78765">
            <a:off x="442512" y="5381534"/>
            <a:ext cx="1189865" cy="91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feld 49"/>
              <p:cNvSpPr txBox="1"/>
              <p:nvPr/>
            </p:nvSpPr>
            <p:spPr>
              <a:xfrm>
                <a:off x="2061879" y="5726922"/>
                <a:ext cx="478836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There is no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800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800" dirty="0" smtClean="0"/>
                  <a:t>-PVP for D-CYCLE </a:t>
                </a:r>
                <a:endParaRPr lang="de-DE" sz="2800" dirty="0"/>
              </a:p>
            </p:txBody>
          </p:sp>
        </mc:Choice>
        <mc:Fallback xmlns="">
          <p:sp>
            <p:nvSpPr>
              <p:cNvPr id="50" name="Textfeld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879" y="5726922"/>
                <a:ext cx="4788362" cy="523220"/>
              </a:xfrm>
              <a:prstGeom prst="rect">
                <a:avLst/>
              </a:prstGeom>
              <a:blipFill rotWithShape="0">
                <a:blip r:embed="rId8"/>
                <a:stretch>
                  <a:fillRect l="-2545" t="-10465" r="-1654" b="-3255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feld 50"/>
          <p:cNvSpPr txBox="1"/>
          <p:nvPr/>
        </p:nvSpPr>
        <p:spPr>
          <a:xfrm>
            <a:off x="3331509" y="2738783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1</a:t>
            </a:r>
            <a:endParaRPr lang="de-DE" baseline="-25000" dirty="0"/>
          </a:p>
        </p:txBody>
      </p:sp>
      <p:sp>
        <p:nvSpPr>
          <p:cNvPr id="52" name="Textfeld 51"/>
          <p:cNvSpPr txBox="1"/>
          <p:nvPr/>
        </p:nvSpPr>
        <p:spPr>
          <a:xfrm>
            <a:off x="1984119" y="2733417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2</a:t>
            </a:r>
            <a:endParaRPr lang="de-DE" baseline="-25000" dirty="0"/>
          </a:p>
        </p:txBody>
      </p:sp>
      <p:sp>
        <p:nvSpPr>
          <p:cNvPr id="53" name="Textfeld 52"/>
          <p:cNvSpPr txBox="1"/>
          <p:nvPr/>
        </p:nvSpPr>
        <p:spPr>
          <a:xfrm>
            <a:off x="4626844" y="2733417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de-DE" baseline="-25000" dirty="0"/>
          </a:p>
        </p:txBody>
      </p:sp>
      <p:sp>
        <p:nvSpPr>
          <p:cNvPr id="54" name="Textfeld 53"/>
          <p:cNvSpPr txBox="1"/>
          <p:nvPr/>
        </p:nvSpPr>
        <p:spPr>
          <a:xfrm>
            <a:off x="5807945" y="273455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endParaRPr lang="de-DE" baseline="-25000" dirty="0"/>
          </a:p>
        </p:txBody>
      </p:sp>
      <p:sp>
        <p:nvSpPr>
          <p:cNvPr id="55" name="Textfeld 54"/>
          <p:cNvSpPr txBox="1"/>
          <p:nvPr/>
        </p:nvSpPr>
        <p:spPr>
          <a:xfrm>
            <a:off x="4578817" y="4731698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de-DE" baseline="-25000" dirty="0"/>
          </a:p>
        </p:txBody>
      </p:sp>
      <p:sp>
        <p:nvSpPr>
          <p:cNvPr id="56" name="Textfeld 55"/>
          <p:cNvSpPr txBox="1"/>
          <p:nvPr/>
        </p:nvSpPr>
        <p:spPr>
          <a:xfrm>
            <a:off x="5759918" y="473283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endParaRPr lang="de-DE" baseline="-25000" dirty="0"/>
          </a:p>
        </p:txBody>
      </p:sp>
      <p:sp>
        <p:nvSpPr>
          <p:cNvPr id="57" name="Textfeld 56"/>
          <p:cNvSpPr txBox="1"/>
          <p:nvPr/>
        </p:nvSpPr>
        <p:spPr>
          <a:xfrm>
            <a:off x="3320047" y="473169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’</a:t>
            </a:r>
            <a:endParaRPr lang="de-DE" baseline="-25000" dirty="0"/>
          </a:p>
        </p:txBody>
      </p:sp>
    </p:spTree>
    <p:extLst>
      <p:ext uri="{BB962C8B-B14F-4D97-AF65-F5344CB8AC3E}">
        <p14:creationId xmlns:p14="http://schemas.microsoft.com/office/powerpoint/2010/main" val="2931415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CYCLE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9914034"/>
              </p:ext>
            </p:extLst>
          </p:nvPr>
        </p:nvGraphicFramePr>
        <p:xfrm>
          <a:off x="457200" y="2197899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Problem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Directed one-way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Directed two-way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Undirected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CYCLE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Impossible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0498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i="1" dirty="0"/>
                  <a:t>D-CYCLE</a:t>
                </a:r>
                <a:r>
                  <a:rPr lang="en-US" dirty="0"/>
                  <a:t>: Is there a</a:t>
                </a:r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="0" i="0" baseline="-25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de-DE" dirty="0"/>
                  <a:t>-PVP?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3702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i="1" dirty="0"/>
                  <a:t>D-CYCLE</a:t>
                </a:r>
                <a:r>
                  <a:rPr lang="en-US" dirty="0"/>
                  <a:t>: Is there a</a:t>
                </a:r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="0" i="0" baseline="-25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de-DE" dirty="0"/>
                  <a:t>-PVP?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rover </a:t>
                </a:r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dirty="0" smtClean="0">
                    <a:ea typeface="Cambria Math" panose="02040503050406030204" pitchFamily="18" charset="0"/>
                  </a:rPr>
                  <a:t> labels nodes as follows:</a:t>
                </a:r>
              </a:p>
              <a:p>
                <a:pPr lvl="2"/>
                <a:r>
                  <a:rPr lang="en-US" dirty="0" smtClean="0">
                    <a:ea typeface="Cambria Math" panose="02040503050406030204" pitchFamily="18" charset="0"/>
                  </a:rPr>
                  <a:t>In a directed cycle? -&gt; 0</a:t>
                </a:r>
              </a:p>
              <a:p>
                <a:pPr lvl="2"/>
                <a:r>
                  <a:rPr lang="en-US" dirty="0" smtClean="0">
                    <a:ea typeface="Cambria Math" panose="02040503050406030204" pitchFamily="18" charset="0"/>
                  </a:rPr>
                  <a:t>Else: Minimum distance to a cycle</a:t>
                </a:r>
              </a:p>
              <a:p>
                <a:pPr lvl="3"/>
                <a:r>
                  <a:rPr lang="en-US" dirty="0" smtClean="0">
                    <a:ea typeface="Cambria Math" panose="02040503050406030204" pitchFamily="18" charset="0"/>
                  </a:rPr>
                  <a:t>(in the underlying undirected graph)</a:t>
                </a:r>
              </a:p>
              <a:p>
                <a:pPr lvl="2"/>
                <a:r>
                  <a:rPr lang="en-US" dirty="0" smtClean="0">
                    <a:ea typeface="Cambria Math" panose="02040503050406030204" pitchFamily="18" charset="0"/>
                  </a:rPr>
                  <a:t>Proof size: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r>
                  <a:rPr lang="de-DE" dirty="0" err="1" smtClean="0"/>
                  <a:t>bits</a:t>
                </a: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704" t="-188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17679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i="1" dirty="0"/>
                  <a:t>D-CYCLE</a:t>
                </a:r>
                <a:r>
                  <a:rPr lang="en-US" dirty="0"/>
                  <a:t>: Is there a</a:t>
                </a:r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="0" i="0" baseline="-25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de-DE" dirty="0"/>
                  <a:t>-PVP?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rover </a:t>
                </a:r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dirty="0" smtClean="0">
                    <a:ea typeface="Cambria Math" panose="02040503050406030204" pitchFamily="18" charset="0"/>
                  </a:rPr>
                  <a:t> labels nodes as follows:</a:t>
                </a:r>
              </a:p>
              <a:p>
                <a:pPr lvl="2"/>
                <a:r>
                  <a:rPr lang="en-US" dirty="0" smtClean="0">
                    <a:ea typeface="Cambria Math" panose="02040503050406030204" pitchFamily="18" charset="0"/>
                  </a:rPr>
                  <a:t>In a directed cycle? -&gt; 0</a:t>
                </a:r>
              </a:p>
              <a:p>
                <a:pPr lvl="2"/>
                <a:r>
                  <a:rPr lang="en-US" dirty="0" smtClean="0">
                    <a:ea typeface="Cambria Math" panose="02040503050406030204" pitchFamily="18" charset="0"/>
                  </a:rPr>
                  <a:t>Else: Minimum distance to a cycle</a:t>
                </a:r>
              </a:p>
              <a:p>
                <a:pPr lvl="3"/>
                <a:r>
                  <a:rPr lang="en-US" dirty="0" smtClean="0">
                    <a:ea typeface="Cambria Math" panose="02040503050406030204" pitchFamily="18" charset="0"/>
                  </a:rPr>
                  <a:t>(in the underlying undirected graph)</a:t>
                </a:r>
              </a:p>
              <a:p>
                <a:pPr lvl="2"/>
                <a:r>
                  <a:rPr lang="en-US" dirty="0" smtClean="0">
                    <a:ea typeface="Cambria Math" panose="02040503050406030204" pitchFamily="18" charset="0"/>
                  </a:rPr>
                  <a:t>Proof size: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r>
                  <a:rPr lang="de-DE" dirty="0" smtClean="0"/>
                  <a:t>bits</a:t>
                </a: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704" t="-188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2228165" y="407591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" name="Textfeld 4"/>
          <p:cNvSpPr txBox="1"/>
          <p:nvPr/>
        </p:nvSpPr>
        <p:spPr>
          <a:xfrm>
            <a:off x="2263797" y="407591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Oval 19"/>
          <p:cNvSpPr/>
          <p:nvPr/>
        </p:nvSpPr>
        <p:spPr>
          <a:xfrm>
            <a:off x="3445973" y="407591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7" name="Textfeld 6"/>
          <p:cNvSpPr txBox="1"/>
          <p:nvPr/>
        </p:nvSpPr>
        <p:spPr>
          <a:xfrm>
            <a:off x="3481605" y="407591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8" name="Gerader Verbinder 7"/>
          <p:cNvCxnSpPr>
            <a:stCxn id="4" idx="6"/>
            <a:endCxn id="6" idx="2"/>
          </p:cNvCxnSpPr>
          <p:nvPr/>
        </p:nvCxnSpPr>
        <p:spPr>
          <a:xfrm>
            <a:off x="2646536" y="4258227"/>
            <a:ext cx="79943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Oval 19"/>
          <p:cNvSpPr/>
          <p:nvPr/>
        </p:nvSpPr>
        <p:spPr>
          <a:xfrm>
            <a:off x="951751" y="607103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" name="Gerader Verbinder 9"/>
          <p:cNvCxnSpPr>
            <a:stCxn id="9" idx="6"/>
            <a:endCxn id="39" idx="2"/>
          </p:cNvCxnSpPr>
          <p:nvPr/>
        </p:nvCxnSpPr>
        <p:spPr>
          <a:xfrm>
            <a:off x="1370122" y="6253341"/>
            <a:ext cx="852179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hteck 10"/>
          <p:cNvSpPr/>
          <p:nvPr/>
        </p:nvSpPr>
        <p:spPr>
          <a:xfrm>
            <a:off x="998071" y="6066318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4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2" name="Gerader Verbinder 11"/>
          <p:cNvCxnSpPr>
            <a:stCxn id="13" idx="7"/>
          </p:cNvCxnSpPr>
          <p:nvPr/>
        </p:nvCxnSpPr>
        <p:spPr>
          <a:xfrm flipV="1">
            <a:off x="2585267" y="4413837"/>
            <a:ext cx="935451" cy="813061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Oval 19"/>
          <p:cNvSpPr/>
          <p:nvPr/>
        </p:nvSpPr>
        <p:spPr>
          <a:xfrm>
            <a:off x="2228165" y="517350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4" name="Textfeld 13"/>
          <p:cNvSpPr txBox="1"/>
          <p:nvPr/>
        </p:nvSpPr>
        <p:spPr>
          <a:xfrm>
            <a:off x="2263797" y="517350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5" name="Gerader Verbinder 14"/>
          <p:cNvCxnSpPr>
            <a:stCxn id="4" idx="4"/>
            <a:endCxn id="14" idx="0"/>
          </p:cNvCxnSpPr>
          <p:nvPr/>
        </p:nvCxnSpPr>
        <p:spPr>
          <a:xfrm flipH="1">
            <a:off x="2427464" y="4440536"/>
            <a:ext cx="9887" cy="732964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9"/>
          <p:cNvSpPr/>
          <p:nvPr/>
        </p:nvSpPr>
        <p:spPr>
          <a:xfrm>
            <a:off x="4608376" y="407707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7" name="Textfeld 16"/>
          <p:cNvSpPr txBox="1"/>
          <p:nvPr/>
        </p:nvSpPr>
        <p:spPr>
          <a:xfrm>
            <a:off x="4644008" y="407707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8" name="Gerader Verbinder 17"/>
          <p:cNvCxnSpPr>
            <a:stCxn id="6" idx="6"/>
            <a:endCxn id="16" idx="2"/>
          </p:cNvCxnSpPr>
          <p:nvPr/>
        </p:nvCxnSpPr>
        <p:spPr>
          <a:xfrm>
            <a:off x="3864344" y="4258227"/>
            <a:ext cx="744032" cy="115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val 19"/>
          <p:cNvSpPr/>
          <p:nvPr/>
        </p:nvSpPr>
        <p:spPr>
          <a:xfrm>
            <a:off x="5906901" y="407591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0" name="Textfeld 19"/>
          <p:cNvSpPr txBox="1"/>
          <p:nvPr/>
        </p:nvSpPr>
        <p:spPr>
          <a:xfrm>
            <a:off x="5942533" y="407591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1" name="Oval 19"/>
          <p:cNvSpPr/>
          <p:nvPr/>
        </p:nvSpPr>
        <p:spPr>
          <a:xfrm>
            <a:off x="7124709" y="407591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2" name="Textfeld 21"/>
          <p:cNvSpPr txBox="1"/>
          <p:nvPr/>
        </p:nvSpPr>
        <p:spPr>
          <a:xfrm>
            <a:off x="7160341" y="407591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3" name="Gerader Verbinder 22"/>
          <p:cNvCxnSpPr>
            <a:stCxn id="21" idx="2"/>
            <a:endCxn id="19" idx="6"/>
          </p:cNvCxnSpPr>
          <p:nvPr/>
        </p:nvCxnSpPr>
        <p:spPr>
          <a:xfrm flipH="1">
            <a:off x="6325272" y="4258227"/>
            <a:ext cx="79943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Gerader Verbinder 23"/>
          <p:cNvCxnSpPr>
            <a:stCxn id="30" idx="0"/>
            <a:endCxn id="22" idx="2"/>
          </p:cNvCxnSpPr>
          <p:nvPr/>
        </p:nvCxnSpPr>
        <p:spPr>
          <a:xfrm flipV="1">
            <a:off x="7324008" y="4476026"/>
            <a:ext cx="0" cy="697474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19"/>
          <p:cNvSpPr/>
          <p:nvPr/>
        </p:nvSpPr>
        <p:spPr>
          <a:xfrm>
            <a:off x="5906901" y="517350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6" name="Textfeld 25"/>
          <p:cNvSpPr txBox="1"/>
          <p:nvPr/>
        </p:nvSpPr>
        <p:spPr>
          <a:xfrm>
            <a:off x="5942533" y="517350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7" name="Gerader Verbinder 26"/>
          <p:cNvCxnSpPr>
            <a:stCxn id="19" idx="4"/>
            <a:endCxn id="26" idx="0"/>
          </p:cNvCxnSpPr>
          <p:nvPr/>
        </p:nvCxnSpPr>
        <p:spPr>
          <a:xfrm flipH="1">
            <a:off x="6106200" y="4440536"/>
            <a:ext cx="9887" cy="732964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Gerader Verbinder 27"/>
          <p:cNvCxnSpPr>
            <a:stCxn id="19" idx="2"/>
            <a:endCxn id="16" idx="6"/>
          </p:cNvCxnSpPr>
          <p:nvPr/>
        </p:nvCxnSpPr>
        <p:spPr>
          <a:xfrm flipH="1">
            <a:off x="5026747" y="4258227"/>
            <a:ext cx="880154" cy="115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Oval 19"/>
          <p:cNvSpPr/>
          <p:nvPr/>
        </p:nvSpPr>
        <p:spPr>
          <a:xfrm>
            <a:off x="7124709" y="517350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0" name="Textfeld 29"/>
          <p:cNvSpPr txBox="1"/>
          <p:nvPr/>
        </p:nvSpPr>
        <p:spPr>
          <a:xfrm>
            <a:off x="7160341" y="517350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1" name="Gerader Verbinder 30"/>
          <p:cNvCxnSpPr>
            <a:stCxn id="25" idx="6"/>
            <a:endCxn id="29" idx="2"/>
          </p:cNvCxnSpPr>
          <p:nvPr/>
        </p:nvCxnSpPr>
        <p:spPr>
          <a:xfrm>
            <a:off x="6325272" y="5355811"/>
            <a:ext cx="79943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Oval 19"/>
          <p:cNvSpPr/>
          <p:nvPr/>
        </p:nvSpPr>
        <p:spPr>
          <a:xfrm>
            <a:off x="4608376" y="517076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3" name="Textfeld 32"/>
          <p:cNvSpPr txBox="1"/>
          <p:nvPr/>
        </p:nvSpPr>
        <p:spPr>
          <a:xfrm>
            <a:off x="4644008" y="517076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4" name="Gerader Verbinder 33"/>
          <p:cNvCxnSpPr>
            <a:stCxn id="17" idx="2"/>
            <a:endCxn id="33" idx="0"/>
          </p:cNvCxnSpPr>
          <p:nvPr/>
        </p:nvCxnSpPr>
        <p:spPr>
          <a:xfrm>
            <a:off x="4807675" y="4477182"/>
            <a:ext cx="0" cy="693586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Gerader Verbinder 34"/>
          <p:cNvCxnSpPr>
            <a:stCxn id="32" idx="6"/>
            <a:endCxn id="25" idx="2"/>
          </p:cNvCxnSpPr>
          <p:nvPr/>
        </p:nvCxnSpPr>
        <p:spPr>
          <a:xfrm>
            <a:off x="5026747" y="5353079"/>
            <a:ext cx="880154" cy="2732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Oval 19"/>
          <p:cNvSpPr/>
          <p:nvPr/>
        </p:nvSpPr>
        <p:spPr>
          <a:xfrm>
            <a:off x="3503221" y="517076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7" name="Textfeld 36"/>
          <p:cNvSpPr txBox="1"/>
          <p:nvPr/>
        </p:nvSpPr>
        <p:spPr>
          <a:xfrm>
            <a:off x="3538853" y="517076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8" name="Gerader Verbinder 37"/>
          <p:cNvCxnSpPr>
            <a:stCxn id="32" idx="2"/>
            <a:endCxn id="36" idx="6"/>
          </p:cNvCxnSpPr>
          <p:nvPr/>
        </p:nvCxnSpPr>
        <p:spPr>
          <a:xfrm flipH="1">
            <a:off x="3921592" y="5353079"/>
            <a:ext cx="686784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Oval 19"/>
          <p:cNvSpPr/>
          <p:nvPr/>
        </p:nvSpPr>
        <p:spPr>
          <a:xfrm>
            <a:off x="2222301" y="607103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0" name="Textfeld 39"/>
          <p:cNvSpPr txBox="1"/>
          <p:nvPr/>
        </p:nvSpPr>
        <p:spPr>
          <a:xfrm>
            <a:off x="2257933" y="607103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41" name="Gerader Verbinder 40"/>
          <p:cNvCxnSpPr>
            <a:endCxn id="39" idx="7"/>
          </p:cNvCxnSpPr>
          <p:nvPr/>
        </p:nvCxnSpPr>
        <p:spPr>
          <a:xfrm flipH="1">
            <a:off x="2579403" y="5492369"/>
            <a:ext cx="996828" cy="632059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Oval 19"/>
          <p:cNvSpPr/>
          <p:nvPr/>
        </p:nvSpPr>
        <p:spPr>
          <a:xfrm>
            <a:off x="964385" y="517076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3" name="Rechteck 42"/>
          <p:cNvSpPr/>
          <p:nvPr/>
        </p:nvSpPr>
        <p:spPr>
          <a:xfrm>
            <a:off x="1010705" y="5166056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5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44" name="Gerader Verbinder 43"/>
          <p:cNvCxnSpPr>
            <a:stCxn id="9" idx="0"/>
            <a:endCxn id="42" idx="4"/>
          </p:cNvCxnSpPr>
          <p:nvPr/>
        </p:nvCxnSpPr>
        <p:spPr>
          <a:xfrm flipV="1">
            <a:off x="1160937" y="5535388"/>
            <a:ext cx="12634" cy="535643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Gerader Verbinder 44"/>
          <p:cNvCxnSpPr>
            <a:stCxn id="21" idx="3"/>
            <a:endCxn id="25" idx="7"/>
          </p:cNvCxnSpPr>
          <p:nvPr/>
        </p:nvCxnSpPr>
        <p:spPr>
          <a:xfrm flipH="1">
            <a:off x="6264003" y="4387139"/>
            <a:ext cx="921975" cy="839759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3674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i="1" dirty="0"/>
                  <a:t>D-CYCLE</a:t>
                </a:r>
                <a:r>
                  <a:rPr lang="en-US" dirty="0"/>
                  <a:t>: Is there a</a:t>
                </a:r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="0" i="0" baseline="-25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de-DE" dirty="0"/>
                  <a:t>-PVP?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V</a:t>
                </a:r>
                <a:r>
                  <a:rPr lang="en-US" dirty="0"/>
                  <a:t>erifier </a:t>
                </a:r>
                <a:r>
                  <a:rPr lang="en-US" dirty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V</a:t>
                </a:r>
                <a:r>
                  <a:rPr lang="en-US" dirty="0"/>
                  <a:t> </a:t>
                </a:r>
                <a:r>
                  <a:rPr lang="en-US" dirty="0" smtClean="0"/>
                  <a:t>returns </a:t>
                </a:r>
                <a:r>
                  <a:rPr lang="en-US" b="1" dirty="0" smtClean="0"/>
                  <a:t>Yes</a:t>
                </a:r>
                <a:r>
                  <a:rPr lang="en-US" dirty="0" smtClean="0"/>
                  <a:t> </a:t>
                </a:r>
              </a:p>
              <a:p>
                <a:pPr lvl="1"/>
                <a:r>
                  <a:rPr lang="en-US" dirty="0" smtClean="0"/>
                  <a:t>For nodes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b="0" i="0" baseline="-25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dirty="0" smtClean="0"/>
                  <a:t> with 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)=0</m:t>
                    </m:r>
                  </m:oMath>
                </a14:m>
                <a:r>
                  <a:rPr lang="de-DE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de-DE" dirty="0" err="1" smtClean="0">
                    <a:ea typeface="Cambria Math" panose="02040503050406030204" pitchFamily="18" charset="0"/>
                  </a:rPr>
                  <a:t>if</a:t>
                </a:r>
                <a:r>
                  <a:rPr lang="de-DE" dirty="0" smtClean="0">
                    <a:ea typeface="Cambria Math" panose="02040503050406030204" pitchFamily="18" charset="0"/>
                  </a:rPr>
                  <a:t> </a:t>
                </a:r>
                <a:r>
                  <a:rPr lang="de-DE" dirty="0" err="1" smtClean="0">
                    <a:ea typeface="Cambria Math" panose="02040503050406030204" pitchFamily="18" charset="0"/>
                  </a:rPr>
                  <a:t>for</a:t>
                </a:r>
                <a:r>
                  <a:rPr lang="de-DE" dirty="0" smtClean="0">
                    <a:ea typeface="Cambria Math" panose="02040503050406030204" pitchFamily="18" charset="0"/>
                  </a:rPr>
                  <a:t> </a:t>
                </a:r>
                <a:r>
                  <a:rPr lang="en-US" dirty="0">
                    <a:ea typeface="Cambria Math" panose="02040503050406030204" pitchFamily="18" charset="0"/>
                  </a:rPr>
                  <a:t>(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I,O</a:t>
                </a:r>
                <a:r>
                  <a:rPr lang="en-US" dirty="0">
                    <a:ea typeface="Cambria Math" panose="02040503050406030204" pitchFamily="18" charset="0"/>
                  </a:rPr>
                  <a:t>) </a:t>
                </a:r>
                <a:r>
                  <a:rPr lang="en-US" dirty="0" smtClean="0">
                    <a:ea typeface="Cambria Math" panose="02040503050406030204" pitchFamily="18" charset="0"/>
                  </a:rPr>
                  <a:t>holds:</a:t>
                </a:r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</m:t>
                    </m:r>
                    <m: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dirty="0" smtClean="0">
                    <a:ea typeface="Cambria Math" panose="02040503050406030204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  <m: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de-DE" dirty="0" smtClean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For </a:t>
                </a:r>
                <a:r>
                  <a:rPr lang="en-US" dirty="0" smtClean="0"/>
                  <a:t>the other nodes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</m:oMath>
                </a14:m>
                <a:r>
                  <a:rPr lang="en-US" dirty="0"/>
                  <a:t> with 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e-DE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de-DE" dirty="0" smtClean="0">
                    <a:ea typeface="Cambria Math" panose="02040503050406030204" pitchFamily="18" charset="0"/>
                  </a:rPr>
                  <a:t>if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 smtClean="0">
                    <a:ea typeface="Cambria Math" panose="02040503050406030204" pitchFamily="18" charset="0"/>
                  </a:rPr>
                  <a:t>There is a 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e-DE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 smtClean="0">
                    <a:ea typeface="Cambria Math" panose="02040503050406030204" pitchFamily="18" charset="0"/>
                  </a:rPr>
                  <a:t>in </a:t>
                </a:r>
                <a:r>
                  <a:rPr lang="en-US" dirty="0">
                    <a:ea typeface="Cambria Math" panose="02040503050406030204" pitchFamily="18" charset="0"/>
                  </a:rPr>
                  <a:t>(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I,O</a:t>
                </a:r>
                <a:r>
                  <a:rPr lang="en-US" dirty="0">
                    <a:ea typeface="Cambria Math" panose="02040503050406030204" pitchFamily="18" charset="0"/>
                  </a:rPr>
                  <a:t>) </a:t>
                </a:r>
                <a:r>
                  <a:rPr lang="en-US" dirty="0" smtClean="0">
                    <a:ea typeface="Cambria Math" panose="02040503050406030204" pitchFamily="18" charset="0"/>
                  </a:rPr>
                  <a:t>with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, and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>
                    <a:ea typeface="Cambria Math" panose="02040503050406030204" pitchFamily="18" charset="0"/>
                  </a:rPr>
                  <a:t>There is </a:t>
                </a:r>
                <a:r>
                  <a:rPr lang="en-US" dirty="0" smtClean="0">
                    <a:ea typeface="Cambria Math" panose="02040503050406030204" pitchFamily="18" charset="0"/>
                  </a:rPr>
                  <a:t>no </a:t>
                </a:r>
                <a:r>
                  <a:rPr lang="en-US" dirty="0">
                    <a:ea typeface="Cambria Math" panose="02040503050406030204" pitchFamily="18" charset="0"/>
                  </a:rPr>
                  <a:t>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e-DE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>
                    <a:ea typeface="Cambria Math" panose="02040503050406030204" pitchFamily="18" charset="0"/>
                  </a:rPr>
                  <a:t>in (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I,O</a:t>
                </a:r>
                <a:r>
                  <a:rPr lang="en-US" dirty="0">
                    <a:ea typeface="Cambria Math" panose="02040503050406030204" pitchFamily="18" charset="0"/>
                  </a:rPr>
                  <a:t>) with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)&gt;</m:t>
                    </m:r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′)+1</m:t>
                    </m:r>
                  </m:oMath>
                </a14:m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704" t="-188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47723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i="1" dirty="0"/>
                  <a:t>D-CYCLE</a:t>
                </a:r>
                <a:r>
                  <a:rPr lang="en-US" dirty="0"/>
                  <a:t>: Is there a</a:t>
                </a:r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="0" i="0" baseline="-25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de-DE" dirty="0"/>
                  <a:t>-PVP?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V</a:t>
                </a:r>
                <a:r>
                  <a:rPr lang="en-US" dirty="0"/>
                  <a:t>erifier </a:t>
                </a:r>
                <a:r>
                  <a:rPr lang="en-US" dirty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V</a:t>
                </a:r>
                <a:r>
                  <a:rPr lang="en-US" dirty="0"/>
                  <a:t> </a:t>
                </a:r>
                <a:r>
                  <a:rPr lang="en-US" dirty="0" smtClean="0"/>
                  <a:t>returns </a:t>
                </a:r>
                <a:r>
                  <a:rPr lang="en-US" b="1" dirty="0" smtClean="0"/>
                  <a:t>Yes</a:t>
                </a:r>
                <a:r>
                  <a:rPr lang="en-US" dirty="0" smtClean="0"/>
                  <a:t> </a:t>
                </a:r>
              </a:p>
              <a:p>
                <a:pPr lvl="1"/>
                <a:r>
                  <a:rPr lang="en-US" dirty="0" smtClean="0"/>
                  <a:t>For nodes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b="0" i="0" baseline="-25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dirty="0" smtClean="0"/>
                  <a:t> with 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)=0</m:t>
                    </m:r>
                  </m:oMath>
                </a14:m>
                <a:r>
                  <a:rPr lang="de-DE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de-DE" dirty="0" err="1" smtClean="0">
                    <a:ea typeface="Cambria Math" panose="02040503050406030204" pitchFamily="18" charset="0"/>
                  </a:rPr>
                  <a:t>if</a:t>
                </a:r>
                <a:r>
                  <a:rPr lang="de-DE" dirty="0" smtClean="0">
                    <a:ea typeface="Cambria Math" panose="02040503050406030204" pitchFamily="18" charset="0"/>
                  </a:rPr>
                  <a:t> </a:t>
                </a:r>
                <a:r>
                  <a:rPr lang="de-DE" dirty="0" err="1" smtClean="0">
                    <a:ea typeface="Cambria Math" panose="02040503050406030204" pitchFamily="18" charset="0"/>
                  </a:rPr>
                  <a:t>for</a:t>
                </a:r>
                <a:r>
                  <a:rPr lang="de-DE" dirty="0" smtClean="0">
                    <a:ea typeface="Cambria Math" panose="02040503050406030204" pitchFamily="18" charset="0"/>
                  </a:rPr>
                  <a:t> </a:t>
                </a:r>
                <a:r>
                  <a:rPr lang="en-US" dirty="0">
                    <a:ea typeface="Cambria Math" panose="02040503050406030204" pitchFamily="18" charset="0"/>
                  </a:rPr>
                  <a:t>(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I,O</a:t>
                </a:r>
                <a:r>
                  <a:rPr lang="en-US" dirty="0">
                    <a:ea typeface="Cambria Math" panose="02040503050406030204" pitchFamily="18" charset="0"/>
                  </a:rPr>
                  <a:t>) </a:t>
                </a:r>
                <a:r>
                  <a:rPr lang="en-US" dirty="0" smtClean="0">
                    <a:ea typeface="Cambria Math" panose="02040503050406030204" pitchFamily="18" charset="0"/>
                  </a:rPr>
                  <a:t>holds:</a:t>
                </a:r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</m:t>
                    </m:r>
                    <m: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dirty="0" smtClean="0">
                    <a:ea typeface="Cambria Math" panose="02040503050406030204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  <m: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de-DE" dirty="0" smtClean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For </a:t>
                </a:r>
                <a:r>
                  <a:rPr lang="en-US" dirty="0" smtClean="0"/>
                  <a:t>the other nodes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</m:oMath>
                </a14:m>
                <a:r>
                  <a:rPr lang="en-US" dirty="0"/>
                  <a:t> with 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e-DE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de-DE" dirty="0" smtClean="0">
                    <a:ea typeface="Cambria Math" panose="02040503050406030204" pitchFamily="18" charset="0"/>
                  </a:rPr>
                  <a:t>if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 smtClean="0">
                    <a:ea typeface="Cambria Math" panose="02040503050406030204" pitchFamily="18" charset="0"/>
                  </a:rPr>
                  <a:t>There is a 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e-DE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 smtClean="0">
                    <a:ea typeface="Cambria Math" panose="02040503050406030204" pitchFamily="18" charset="0"/>
                  </a:rPr>
                  <a:t>in </a:t>
                </a:r>
                <a:r>
                  <a:rPr lang="en-US" dirty="0">
                    <a:ea typeface="Cambria Math" panose="02040503050406030204" pitchFamily="18" charset="0"/>
                  </a:rPr>
                  <a:t>(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I,O</a:t>
                </a:r>
                <a:r>
                  <a:rPr lang="en-US" dirty="0">
                    <a:ea typeface="Cambria Math" panose="02040503050406030204" pitchFamily="18" charset="0"/>
                  </a:rPr>
                  <a:t>) </a:t>
                </a:r>
                <a:r>
                  <a:rPr lang="en-US" dirty="0" smtClean="0">
                    <a:ea typeface="Cambria Math" panose="02040503050406030204" pitchFamily="18" charset="0"/>
                  </a:rPr>
                  <a:t>with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, and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>
                    <a:ea typeface="Cambria Math" panose="02040503050406030204" pitchFamily="18" charset="0"/>
                  </a:rPr>
                  <a:t>There is </a:t>
                </a:r>
                <a:r>
                  <a:rPr lang="en-US" dirty="0" smtClean="0">
                    <a:ea typeface="Cambria Math" panose="02040503050406030204" pitchFamily="18" charset="0"/>
                  </a:rPr>
                  <a:t>no </a:t>
                </a:r>
                <a:r>
                  <a:rPr lang="en-US" dirty="0">
                    <a:ea typeface="Cambria Math" panose="02040503050406030204" pitchFamily="18" charset="0"/>
                  </a:rPr>
                  <a:t>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e-DE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>
                    <a:ea typeface="Cambria Math" panose="02040503050406030204" pitchFamily="18" charset="0"/>
                  </a:rPr>
                  <a:t>in (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I,O</a:t>
                </a:r>
                <a:r>
                  <a:rPr lang="en-US" dirty="0">
                    <a:ea typeface="Cambria Math" panose="02040503050406030204" pitchFamily="18" charset="0"/>
                  </a:rPr>
                  <a:t>) with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)&gt;</m:t>
                    </m:r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′)+1</m:t>
                    </m:r>
                  </m:oMath>
                </a14:m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704" t="-188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2516197" y="443350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" name="Textfeld 4"/>
          <p:cNvSpPr txBox="1"/>
          <p:nvPr/>
        </p:nvSpPr>
        <p:spPr>
          <a:xfrm>
            <a:off x="2551829" y="443350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Oval 19"/>
          <p:cNvSpPr/>
          <p:nvPr/>
        </p:nvSpPr>
        <p:spPr>
          <a:xfrm>
            <a:off x="3734005" y="443350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7" name="Textfeld 6"/>
          <p:cNvSpPr txBox="1"/>
          <p:nvPr/>
        </p:nvSpPr>
        <p:spPr>
          <a:xfrm>
            <a:off x="3769637" y="443350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8" name="Gerader Verbinder 7"/>
          <p:cNvCxnSpPr>
            <a:stCxn id="4" idx="6"/>
            <a:endCxn id="6" idx="2"/>
          </p:cNvCxnSpPr>
          <p:nvPr/>
        </p:nvCxnSpPr>
        <p:spPr>
          <a:xfrm>
            <a:off x="2934568" y="4615816"/>
            <a:ext cx="79943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Oval 19"/>
          <p:cNvSpPr/>
          <p:nvPr/>
        </p:nvSpPr>
        <p:spPr>
          <a:xfrm>
            <a:off x="1239783" y="642862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" name="Gerader Verbinder 9"/>
          <p:cNvCxnSpPr>
            <a:stCxn id="9" idx="6"/>
            <a:endCxn id="39" idx="2"/>
          </p:cNvCxnSpPr>
          <p:nvPr/>
        </p:nvCxnSpPr>
        <p:spPr>
          <a:xfrm>
            <a:off x="1658154" y="6610930"/>
            <a:ext cx="852179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hteck 10"/>
          <p:cNvSpPr/>
          <p:nvPr/>
        </p:nvSpPr>
        <p:spPr>
          <a:xfrm>
            <a:off x="1286103" y="6423907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4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2" name="Gerader Verbinder 11"/>
          <p:cNvCxnSpPr>
            <a:stCxn id="13" idx="7"/>
          </p:cNvCxnSpPr>
          <p:nvPr/>
        </p:nvCxnSpPr>
        <p:spPr>
          <a:xfrm flipV="1">
            <a:off x="2873299" y="4771426"/>
            <a:ext cx="935451" cy="813061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Oval 19"/>
          <p:cNvSpPr/>
          <p:nvPr/>
        </p:nvSpPr>
        <p:spPr>
          <a:xfrm>
            <a:off x="2516197" y="553109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4" name="Textfeld 13"/>
          <p:cNvSpPr txBox="1"/>
          <p:nvPr/>
        </p:nvSpPr>
        <p:spPr>
          <a:xfrm>
            <a:off x="2551829" y="553108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5" name="Gerader Verbinder 14"/>
          <p:cNvCxnSpPr>
            <a:stCxn id="4" idx="4"/>
            <a:endCxn id="14" idx="0"/>
          </p:cNvCxnSpPr>
          <p:nvPr/>
        </p:nvCxnSpPr>
        <p:spPr>
          <a:xfrm flipH="1">
            <a:off x="2715496" y="4798125"/>
            <a:ext cx="9887" cy="732964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9"/>
          <p:cNvSpPr/>
          <p:nvPr/>
        </p:nvSpPr>
        <p:spPr>
          <a:xfrm>
            <a:off x="4896408" y="443466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7" name="Textfeld 16"/>
          <p:cNvSpPr txBox="1"/>
          <p:nvPr/>
        </p:nvSpPr>
        <p:spPr>
          <a:xfrm>
            <a:off x="4932040" y="443466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8" name="Gerader Verbinder 17"/>
          <p:cNvCxnSpPr>
            <a:stCxn id="6" idx="6"/>
            <a:endCxn id="16" idx="2"/>
          </p:cNvCxnSpPr>
          <p:nvPr/>
        </p:nvCxnSpPr>
        <p:spPr>
          <a:xfrm>
            <a:off x="4152376" y="4615816"/>
            <a:ext cx="744032" cy="115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val 19"/>
          <p:cNvSpPr/>
          <p:nvPr/>
        </p:nvSpPr>
        <p:spPr>
          <a:xfrm>
            <a:off x="6194933" y="443350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0" name="Textfeld 19"/>
          <p:cNvSpPr txBox="1"/>
          <p:nvPr/>
        </p:nvSpPr>
        <p:spPr>
          <a:xfrm>
            <a:off x="6230565" y="443350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1" name="Oval 19"/>
          <p:cNvSpPr/>
          <p:nvPr/>
        </p:nvSpPr>
        <p:spPr>
          <a:xfrm>
            <a:off x="7412741" y="443350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2" name="Textfeld 21"/>
          <p:cNvSpPr txBox="1"/>
          <p:nvPr/>
        </p:nvSpPr>
        <p:spPr>
          <a:xfrm>
            <a:off x="7448373" y="443350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3" name="Gerader Verbinder 22"/>
          <p:cNvCxnSpPr>
            <a:stCxn id="21" idx="2"/>
            <a:endCxn id="19" idx="6"/>
          </p:cNvCxnSpPr>
          <p:nvPr/>
        </p:nvCxnSpPr>
        <p:spPr>
          <a:xfrm flipH="1">
            <a:off x="6613304" y="4615816"/>
            <a:ext cx="79943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Gerader Verbinder 23"/>
          <p:cNvCxnSpPr>
            <a:stCxn id="30" idx="0"/>
            <a:endCxn id="22" idx="2"/>
          </p:cNvCxnSpPr>
          <p:nvPr/>
        </p:nvCxnSpPr>
        <p:spPr>
          <a:xfrm flipV="1">
            <a:off x="7612040" y="4833615"/>
            <a:ext cx="0" cy="697474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19"/>
          <p:cNvSpPr/>
          <p:nvPr/>
        </p:nvSpPr>
        <p:spPr>
          <a:xfrm>
            <a:off x="6194933" y="553109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6" name="Textfeld 25"/>
          <p:cNvSpPr txBox="1"/>
          <p:nvPr/>
        </p:nvSpPr>
        <p:spPr>
          <a:xfrm>
            <a:off x="6230565" y="553108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7" name="Gerader Verbinder 26"/>
          <p:cNvCxnSpPr>
            <a:stCxn id="19" idx="4"/>
            <a:endCxn id="26" idx="0"/>
          </p:cNvCxnSpPr>
          <p:nvPr/>
        </p:nvCxnSpPr>
        <p:spPr>
          <a:xfrm flipH="1">
            <a:off x="6394232" y="4798125"/>
            <a:ext cx="9887" cy="732964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Gerader Verbinder 27"/>
          <p:cNvCxnSpPr>
            <a:stCxn id="19" idx="2"/>
            <a:endCxn id="16" idx="6"/>
          </p:cNvCxnSpPr>
          <p:nvPr/>
        </p:nvCxnSpPr>
        <p:spPr>
          <a:xfrm flipH="1">
            <a:off x="5314779" y="4615816"/>
            <a:ext cx="880154" cy="115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Oval 19"/>
          <p:cNvSpPr/>
          <p:nvPr/>
        </p:nvSpPr>
        <p:spPr>
          <a:xfrm>
            <a:off x="7412741" y="553109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0" name="Textfeld 29"/>
          <p:cNvSpPr txBox="1"/>
          <p:nvPr/>
        </p:nvSpPr>
        <p:spPr>
          <a:xfrm>
            <a:off x="7448373" y="553108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1" name="Gerader Verbinder 30"/>
          <p:cNvCxnSpPr>
            <a:stCxn id="25" idx="6"/>
            <a:endCxn id="29" idx="2"/>
          </p:cNvCxnSpPr>
          <p:nvPr/>
        </p:nvCxnSpPr>
        <p:spPr>
          <a:xfrm>
            <a:off x="6613304" y="5713400"/>
            <a:ext cx="79943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Oval 19"/>
          <p:cNvSpPr/>
          <p:nvPr/>
        </p:nvSpPr>
        <p:spPr>
          <a:xfrm>
            <a:off x="4896408" y="552835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3" name="Textfeld 32"/>
          <p:cNvSpPr txBox="1"/>
          <p:nvPr/>
        </p:nvSpPr>
        <p:spPr>
          <a:xfrm>
            <a:off x="4932040" y="552835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4" name="Gerader Verbinder 33"/>
          <p:cNvCxnSpPr>
            <a:stCxn id="17" idx="2"/>
            <a:endCxn id="33" idx="0"/>
          </p:cNvCxnSpPr>
          <p:nvPr/>
        </p:nvCxnSpPr>
        <p:spPr>
          <a:xfrm>
            <a:off x="5095707" y="4834771"/>
            <a:ext cx="0" cy="693586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Gerader Verbinder 34"/>
          <p:cNvCxnSpPr>
            <a:stCxn id="32" idx="6"/>
            <a:endCxn id="25" idx="2"/>
          </p:cNvCxnSpPr>
          <p:nvPr/>
        </p:nvCxnSpPr>
        <p:spPr>
          <a:xfrm>
            <a:off x="5314779" y="5710668"/>
            <a:ext cx="880154" cy="2732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Oval 19"/>
          <p:cNvSpPr/>
          <p:nvPr/>
        </p:nvSpPr>
        <p:spPr>
          <a:xfrm>
            <a:off x="3791253" y="552835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7" name="Textfeld 36"/>
          <p:cNvSpPr txBox="1"/>
          <p:nvPr/>
        </p:nvSpPr>
        <p:spPr>
          <a:xfrm>
            <a:off x="3826885" y="552835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8" name="Gerader Verbinder 37"/>
          <p:cNvCxnSpPr>
            <a:stCxn id="32" idx="2"/>
            <a:endCxn id="36" idx="6"/>
          </p:cNvCxnSpPr>
          <p:nvPr/>
        </p:nvCxnSpPr>
        <p:spPr>
          <a:xfrm flipH="1">
            <a:off x="4209624" y="5710668"/>
            <a:ext cx="686784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Oval 19"/>
          <p:cNvSpPr/>
          <p:nvPr/>
        </p:nvSpPr>
        <p:spPr>
          <a:xfrm>
            <a:off x="2510333" y="642862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0" name="Textfeld 39"/>
          <p:cNvSpPr txBox="1"/>
          <p:nvPr/>
        </p:nvSpPr>
        <p:spPr>
          <a:xfrm>
            <a:off x="2545965" y="642861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41" name="Gerader Verbinder 40"/>
          <p:cNvCxnSpPr>
            <a:endCxn id="39" idx="7"/>
          </p:cNvCxnSpPr>
          <p:nvPr/>
        </p:nvCxnSpPr>
        <p:spPr>
          <a:xfrm flipH="1">
            <a:off x="2867435" y="5849958"/>
            <a:ext cx="996828" cy="632059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Oval 19"/>
          <p:cNvSpPr/>
          <p:nvPr/>
        </p:nvSpPr>
        <p:spPr>
          <a:xfrm>
            <a:off x="1252417" y="552835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3" name="Rechteck 42"/>
          <p:cNvSpPr/>
          <p:nvPr/>
        </p:nvSpPr>
        <p:spPr>
          <a:xfrm>
            <a:off x="1298737" y="552364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5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44" name="Gerader Verbinder 43"/>
          <p:cNvCxnSpPr>
            <a:stCxn id="9" idx="0"/>
            <a:endCxn id="42" idx="4"/>
          </p:cNvCxnSpPr>
          <p:nvPr/>
        </p:nvCxnSpPr>
        <p:spPr>
          <a:xfrm flipV="1">
            <a:off x="1448969" y="5892977"/>
            <a:ext cx="12634" cy="535643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Gerader Verbinder 44"/>
          <p:cNvCxnSpPr>
            <a:stCxn id="21" idx="3"/>
            <a:endCxn id="25" idx="7"/>
          </p:cNvCxnSpPr>
          <p:nvPr/>
        </p:nvCxnSpPr>
        <p:spPr>
          <a:xfrm flipH="1">
            <a:off x="6552035" y="4744728"/>
            <a:ext cx="921975" cy="839759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94282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Is the described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de-DE" dirty="0"/>
                  <a:t>-PVP </a:t>
                </a:r>
                <a:r>
                  <a:rPr lang="en-US" dirty="0"/>
                  <a:t>correct</a:t>
                </a:r>
                <a:r>
                  <a:rPr lang="de-DE" dirty="0"/>
                  <a:t>?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79296" cy="45259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b="1" dirty="0" smtClean="0"/>
                  <a:t>Yes</a:t>
                </a:r>
                <a:r>
                  <a:rPr lang="en-US" dirty="0" smtClean="0"/>
                  <a:t> instances labeled by </a:t>
                </a:r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dirty="0" smtClean="0"/>
                  <a:t>:</a:t>
                </a:r>
              </a:p>
              <a:p>
                <a:pPr lvl="1"/>
                <a:r>
                  <a:rPr lang="en-US" dirty="0" smtClean="0"/>
                  <a:t>Only nodes in directed cycles labeled with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de-DE" dirty="0" smtClean="0"/>
                  <a:t> -&gt; </a:t>
                </a:r>
                <a:r>
                  <a:rPr lang="de-DE" b="1" dirty="0" smtClean="0"/>
                  <a:t>Yes</a:t>
                </a:r>
              </a:p>
              <a:p>
                <a:pPr lvl="1"/>
                <a:r>
                  <a:rPr lang="en-US" dirty="0" smtClean="0"/>
                  <a:t>All other nodes: Label is defined by minimum distance to a directed cycle -&gt; </a:t>
                </a:r>
                <a:r>
                  <a:rPr lang="en-US" b="1" dirty="0" smtClean="0"/>
                  <a:t>Yes</a:t>
                </a:r>
              </a:p>
              <a:p>
                <a:pPr lvl="1"/>
                <a:endParaRPr lang="en-US" dirty="0"/>
              </a:p>
              <a:p>
                <a:r>
                  <a:rPr lang="en-US" b="1" dirty="0" smtClean="0"/>
                  <a:t>No</a:t>
                </a:r>
                <a:r>
                  <a:rPr lang="en-US" dirty="0" smtClean="0"/>
                  <a:t> instances:</a:t>
                </a:r>
              </a:p>
              <a:p>
                <a:pPr lvl="1"/>
                <a:r>
                  <a:rPr lang="en-US" dirty="0" smtClean="0"/>
                  <a:t>Is there a node with label 0? Follow “0-path” -&gt; </a:t>
                </a:r>
                <a:r>
                  <a:rPr lang="en-US" b="1" dirty="0" smtClean="0"/>
                  <a:t>No</a:t>
                </a:r>
              </a:p>
              <a:p>
                <a:pPr lvl="1"/>
                <a:r>
                  <a:rPr lang="en-US" dirty="0" smtClean="0"/>
                  <a:t>No node with label 0, but one with label k?</a:t>
                </a:r>
              </a:p>
              <a:p>
                <a:pPr lvl="2"/>
                <a:r>
                  <a:rPr lang="en-US" dirty="0" smtClean="0"/>
                  <a:t>Follow “descending path” -&gt; </a:t>
                </a:r>
                <a:r>
                  <a:rPr lang="en-US" b="1" dirty="0" smtClean="0"/>
                  <a:t>No</a:t>
                </a:r>
                <a:endParaRPr lang="de-DE" b="1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79296" cy="4525963"/>
              </a:xfrm>
              <a:blipFill rotWithShape="0">
                <a:blip r:embed="rId3"/>
                <a:stretch>
                  <a:fillRect l="-1635" t="-283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4149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-proof size: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de-DE" dirty="0" smtClean="0"/>
                  <a:t> bits</a:t>
                </a:r>
                <a:endParaRPr lang="de-DE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273" y="5911212"/>
            <a:ext cx="8229600" cy="608931"/>
          </a:xfrm>
        </p:spPr>
        <p:txBody>
          <a:bodyPr/>
          <a:lstStyle/>
          <a:p>
            <a:endParaRPr lang="en-US" dirty="0"/>
          </a:p>
          <a:p>
            <a:endParaRPr lang="de-DE" dirty="0"/>
          </a:p>
        </p:txBody>
      </p:sp>
      <p:sp>
        <p:nvSpPr>
          <p:cNvPr id="4" name="Oval 19"/>
          <p:cNvSpPr/>
          <p:nvPr/>
        </p:nvSpPr>
        <p:spPr>
          <a:xfrm>
            <a:off x="10764688" y="328498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" name="Oval 19"/>
          <p:cNvSpPr/>
          <p:nvPr/>
        </p:nvSpPr>
        <p:spPr>
          <a:xfrm>
            <a:off x="809771" y="2752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6" name="Gerader Verbinder 5"/>
          <p:cNvCxnSpPr>
            <a:stCxn id="4" idx="1"/>
          </p:cNvCxnSpPr>
          <p:nvPr/>
        </p:nvCxnSpPr>
        <p:spPr>
          <a:xfrm flipH="1">
            <a:off x="9829237" y="3338381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Gerader Verbinder 6"/>
          <p:cNvCxnSpPr>
            <a:endCxn id="4" idx="3"/>
          </p:cNvCxnSpPr>
          <p:nvPr/>
        </p:nvCxnSpPr>
        <p:spPr>
          <a:xfrm>
            <a:off x="9829237" y="3596206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hteck 7"/>
              <p:cNvSpPr/>
              <p:nvPr/>
            </p:nvSpPr>
            <p:spPr>
              <a:xfrm>
                <a:off x="50156" y="2672899"/>
                <a:ext cx="6027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8" name="Rechtec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6" y="2672899"/>
                <a:ext cx="602794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e Legende 8"/>
          <p:cNvSpPr/>
          <p:nvPr/>
        </p:nvSpPr>
        <p:spPr>
          <a:xfrm>
            <a:off x="10548664" y="1556792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11" name="Oval 19"/>
          <p:cNvSpPr/>
          <p:nvPr/>
        </p:nvSpPr>
        <p:spPr>
          <a:xfrm>
            <a:off x="9910938" y="474920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2" name="Rechteck 11"/>
          <p:cNvSpPr/>
          <p:nvPr/>
        </p:nvSpPr>
        <p:spPr>
          <a:xfrm>
            <a:off x="9957258" y="4744494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" name="Oval 19"/>
          <p:cNvSpPr/>
          <p:nvPr/>
        </p:nvSpPr>
        <p:spPr>
          <a:xfrm>
            <a:off x="1714761" y="276128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4" name="Oval 19"/>
          <p:cNvSpPr/>
          <p:nvPr/>
        </p:nvSpPr>
        <p:spPr>
          <a:xfrm>
            <a:off x="2325845" y="276128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2936929" y="27630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6" name="Oval 19"/>
          <p:cNvSpPr/>
          <p:nvPr/>
        </p:nvSpPr>
        <p:spPr>
          <a:xfrm>
            <a:off x="3548013" y="27630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7" name="Oval 19"/>
          <p:cNvSpPr/>
          <p:nvPr/>
        </p:nvSpPr>
        <p:spPr>
          <a:xfrm>
            <a:off x="4450130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8" name="Oval 19"/>
          <p:cNvSpPr/>
          <p:nvPr/>
        </p:nvSpPr>
        <p:spPr>
          <a:xfrm>
            <a:off x="5061214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9" name="Oval 19"/>
          <p:cNvSpPr/>
          <p:nvPr/>
        </p:nvSpPr>
        <p:spPr>
          <a:xfrm>
            <a:off x="5672298" y="2752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0" name="Oval 19"/>
          <p:cNvSpPr/>
          <p:nvPr/>
        </p:nvSpPr>
        <p:spPr>
          <a:xfrm>
            <a:off x="6283382" y="2752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1" name="Oval 19"/>
          <p:cNvSpPr/>
          <p:nvPr/>
        </p:nvSpPr>
        <p:spPr>
          <a:xfrm>
            <a:off x="7213700" y="274868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2" name="Oval 19"/>
          <p:cNvSpPr/>
          <p:nvPr/>
        </p:nvSpPr>
        <p:spPr>
          <a:xfrm>
            <a:off x="7824784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3" name="Oval 19"/>
          <p:cNvSpPr/>
          <p:nvPr/>
        </p:nvSpPr>
        <p:spPr>
          <a:xfrm>
            <a:off x="8435868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27" name="Gerader Verbinder 26"/>
          <p:cNvCxnSpPr>
            <a:endCxn id="5" idx="6"/>
          </p:cNvCxnSpPr>
          <p:nvPr/>
        </p:nvCxnSpPr>
        <p:spPr>
          <a:xfrm flipH="1" flipV="1">
            <a:off x="1228142" y="2934509"/>
            <a:ext cx="150799" cy="90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Gerader Verbinder 29"/>
          <p:cNvCxnSpPr/>
          <p:nvPr/>
        </p:nvCxnSpPr>
        <p:spPr>
          <a:xfrm flipH="1">
            <a:off x="9910938" y="4238931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Gerader Verbinder 30"/>
          <p:cNvCxnSpPr>
            <a:stCxn id="13" idx="2"/>
          </p:cNvCxnSpPr>
          <p:nvPr/>
        </p:nvCxnSpPr>
        <p:spPr>
          <a:xfrm flipH="1" flipV="1">
            <a:off x="1568365" y="2934509"/>
            <a:ext cx="146396" cy="90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Gerader Verbinder 36"/>
          <p:cNvCxnSpPr>
            <a:stCxn id="13" idx="6"/>
            <a:endCxn id="14" idx="2"/>
          </p:cNvCxnSpPr>
          <p:nvPr/>
        </p:nvCxnSpPr>
        <p:spPr>
          <a:xfrm>
            <a:off x="2133132" y="2943595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Gerader Verbinder 39"/>
          <p:cNvCxnSpPr>
            <a:stCxn id="15" idx="2"/>
            <a:endCxn id="14" idx="6"/>
          </p:cNvCxnSpPr>
          <p:nvPr/>
        </p:nvCxnSpPr>
        <p:spPr>
          <a:xfrm flipH="1" flipV="1">
            <a:off x="2744216" y="2943595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Gerader Verbinder 42"/>
          <p:cNvCxnSpPr>
            <a:stCxn id="15" idx="6"/>
            <a:endCxn id="16" idx="2"/>
          </p:cNvCxnSpPr>
          <p:nvPr/>
        </p:nvCxnSpPr>
        <p:spPr>
          <a:xfrm>
            <a:off x="3355300" y="2945352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Gerader Verbinder 46"/>
          <p:cNvCxnSpPr>
            <a:endCxn id="16" idx="6"/>
          </p:cNvCxnSpPr>
          <p:nvPr/>
        </p:nvCxnSpPr>
        <p:spPr>
          <a:xfrm flipH="1">
            <a:off x="3966384" y="2934509"/>
            <a:ext cx="158713" cy="10843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Gerader Verbinder 49"/>
          <p:cNvCxnSpPr>
            <a:stCxn id="17" idx="2"/>
          </p:cNvCxnSpPr>
          <p:nvPr/>
        </p:nvCxnSpPr>
        <p:spPr>
          <a:xfrm flipH="1">
            <a:off x="4317810" y="2932752"/>
            <a:ext cx="132320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Gerader Verbinder 54"/>
          <p:cNvCxnSpPr>
            <a:stCxn id="17" idx="6"/>
            <a:endCxn id="18" idx="2"/>
          </p:cNvCxnSpPr>
          <p:nvPr/>
        </p:nvCxnSpPr>
        <p:spPr>
          <a:xfrm>
            <a:off x="4868501" y="2932752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Gerader Verbinder 57"/>
          <p:cNvCxnSpPr>
            <a:stCxn id="19" idx="2"/>
            <a:endCxn id="18" idx="6"/>
          </p:cNvCxnSpPr>
          <p:nvPr/>
        </p:nvCxnSpPr>
        <p:spPr>
          <a:xfrm flipH="1" flipV="1">
            <a:off x="5479585" y="2932752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Gerader Verbinder 60"/>
          <p:cNvCxnSpPr>
            <a:stCxn id="19" idx="6"/>
            <a:endCxn id="20" idx="2"/>
          </p:cNvCxnSpPr>
          <p:nvPr/>
        </p:nvCxnSpPr>
        <p:spPr>
          <a:xfrm>
            <a:off x="6090669" y="2934509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Gerader Verbinder 63"/>
          <p:cNvCxnSpPr>
            <a:endCxn id="20" idx="6"/>
          </p:cNvCxnSpPr>
          <p:nvPr/>
        </p:nvCxnSpPr>
        <p:spPr>
          <a:xfrm flipH="1">
            <a:off x="6701753" y="2932752"/>
            <a:ext cx="154845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Gerader Verbinder 66"/>
          <p:cNvCxnSpPr>
            <a:endCxn id="21" idx="2"/>
          </p:cNvCxnSpPr>
          <p:nvPr/>
        </p:nvCxnSpPr>
        <p:spPr>
          <a:xfrm flipV="1">
            <a:off x="7043353" y="2930995"/>
            <a:ext cx="170347" cy="1260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Gerader Verbinder 69"/>
          <p:cNvCxnSpPr>
            <a:stCxn id="22" idx="2"/>
            <a:endCxn id="21" idx="6"/>
          </p:cNvCxnSpPr>
          <p:nvPr/>
        </p:nvCxnSpPr>
        <p:spPr>
          <a:xfrm flipH="1" flipV="1">
            <a:off x="7632071" y="2930995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Gerader Verbinder 72"/>
          <p:cNvCxnSpPr/>
          <p:nvPr/>
        </p:nvCxnSpPr>
        <p:spPr>
          <a:xfrm flipH="1">
            <a:off x="7585521" y="7465533"/>
            <a:ext cx="315251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Gerader Verbinder 75"/>
          <p:cNvCxnSpPr>
            <a:stCxn id="22" idx="5"/>
            <a:endCxn id="23" idx="3"/>
          </p:cNvCxnSpPr>
          <p:nvPr/>
        </p:nvCxnSpPr>
        <p:spPr>
          <a:xfrm>
            <a:off x="8181886" y="3061664"/>
            <a:ext cx="315251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Rechteck 78"/>
          <p:cNvSpPr/>
          <p:nvPr/>
        </p:nvSpPr>
        <p:spPr>
          <a:xfrm>
            <a:off x="2980001" y="2746328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0" name="Rechteck 79"/>
          <p:cNvSpPr/>
          <p:nvPr/>
        </p:nvSpPr>
        <p:spPr>
          <a:xfrm>
            <a:off x="2371293" y="2756572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1" name="Rechteck 80"/>
          <p:cNvSpPr/>
          <p:nvPr/>
        </p:nvSpPr>
        <p:spPr>
          <a:xfrm>
            <a:off x="5718618" y="2743972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2" name="Rechteck 81"/>
          <p:cNvSpPr/>
          <p:nvPr/>
        </p:nvSpPr>
        <p:spPr>
          <a:xfrm>
            <a:off x="5092431" y="2743972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83" name="Gerader Verbinder 82"/>
          <p:cNvCxnSpPr/>
          <p:nvPr/>
        </p:nvCxnSpPr>
        <p:spPr>
          <a:xfrm flipH="1">
            <a:off x="10063338" y="4391331"/>
            <a:ext cx="996720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Gerader Verbinder 83"/>
          <p:cNvCxnSpPr>
            <a:stCxn id="13" idx="2"/>
            <a:endCxn id="5" idx="6"/>
          </p:cNvCxnSpPr>
          <p:nvPr/>
        </p:nvCxnSpPr>
        <p:spPr>
          <a:xfrm flipH="1" flipV="1">
            <a:off x="1228142" y="2934509"/>
            <a:ext cx="486619" cy="9086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Gerader Verbinder 86"/>
          <p:cNvCxnSpPr>
            <a:stCxn id="17" idx="2"/>
            <a:endCxn id="16" idx="6"/>
          </p:cNvCxnSpPr>
          <p:nvPr/>
        </p:nvCxnSpPr>
        <p:spPr>
          <a:xfrm flipH="1">
            <a:off x="3966384" y="2932752"/>
            <a:ext cx="483746" cy="1260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Gerader Verbinder 89"/>
          <p:cNvCxnSpPr>
            <a:stCxn id="21" idx="2"/>
            <a:endCxn id="20" idx="6"/>
          </p:cNvCxnSpPr>
          <p:nvPr/>
        </p:nvCxnSpPr>
        <p:spPr>
          <a:xfrm flipH="1">
            <a:off x="6701753" y="2930995"/>
            <a:ext cx="511947" cy="3514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7" name="Ovale Legende 136"/>
          <p:cNvSpPr/>
          <p:nvPr/>
        </p:nvSpPr>
        <p:spPr>
          <a:xfrm>
            <a:off x="490707" y="692828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38" name="Ovale Legende 137"/>
          <p:cNvSpPr/>
          <p:nvPr/>
        </p:nvSpPr>
        <p:spPr>
          <a:xfrm>
            <a:off x="1262062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39" name="Ovale Legende 138"/>
          <p:cNvSpPr/>
          <p:nvPr/>
        </p:nvSpPr>
        <p:spPr>
          <a:xfrm>
            <a:off x="1997077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0" name="Ovale Legende 139"/>
          <p:cNvSpPr/>
          <p:nvPr/>
        </p:nvSpPr>
        <p:spPr>
          <a:xfrm>
            <a:off x="2711141" y="692828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1" name="Ovale Legende 140"/>
          <p:cNvSpPr/>
          <p:nvPr/>
        </p:nvSpPr>
        <p:spPr>
          <a:xfrm>
            <a:off x="3398634" y="6946838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2" name="Ovale Legende 141"/>
          <p:cNvSpPr/>
          <p:nvPr/>
        </p:nvSpPr>
        <p:spPr>
          <a:xfrm>
            <a:off x="4160220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3" name="Ovale Legende 142"/>
          <p:cNvSpPr/>
          <p:nvPr/>
        </p:nvSpPr>
        <p:spPr>
          <a:xfrm>
            <a:off x="4848129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4" name="Ovale Legende 143"/>
          <p:cNvSpPr/>
          <p:nvPr/>
        </p:nvSpPr>
        <p:spPr>
          <a:xfrm>
            <a:off x="5497944" y="692828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5" name="Ovale Legende 144"/>
          <p:cNvSpPr/>
          <p:nvPr/>
        </p:nvSpPr>
        <p:spPr>
          <a:xfrm>
            <a:off x="6147759" y="6949463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6" name="Ovale Legende 145"/>
          <p:cNvSpPr/>
          <p:nvPr/>
        </p:nvSpPr>
        <p:spPr>
          <a:xfrm>
            <a:off x="6787154" y="6943738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7" name="Ovale Legende 146"/>
          <p:cNvSpPr/>
          <p:nvPr/>
        </p:nvSpPr>
        <p:spPr>
          <a:xfrm>
            <a:off x="7379002" y="6971699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8" name="Ovale Legende 147"/>
          <p:cNvSpPr/>
          <p:nvPr/>
        </p:nvSpPr>
        <p:spPr>
          <a:xfrm>
            <a:off x="7949299" y="6953416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cxnSp>
        <p:nvCxnSpPr>
          <p:cNvPr id="151" name="Gerader Verbinder 150"/>
          <p:cNvCxnSpPr>
            <a:stCxn id="23" idx="1"/>
            <a:endCxn id="22" idx="7"/>
          </p:cNvCxnSpPr>
          <p:nvPr/>
        </p:nvCxnSpPr>
        <p:spPr>
          <a:xfrm flipH="1">
            <a:off x="8181886" y="2803839"/>
            <a:ext cx="315251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Textfeld 156"/>
          <p:cNvSpPr txBox="1"/>
          <p:nvPr/>
        </p:nvSpPr>
        <p:spPr>
          <a:xfrm>
            <a:off x="2372966" y="313795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</a:t>
            </a:r>
            <a:endParaRPr lang="de-DE" baseline="-25000" dirty="0"/>
          </a:p>
        </p:txBody>
      </p:sp>
      <p:sp>
        <p:nvSpPr>
          <p:cNvPr id="158" name="Textfeld 157"/>
          <p:cNvSpPr txBox="1"/>
          <p:nvPr/>
        </p:nvSpPr>
        <p:spPr>
          <a:xfrm>
            <a:off x="2903057" y="313795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i+1</a:t>
            </a:r>
            <a:endParaRPr lang="de-DE" baseline="-25000" dirty="0"/>
          </a:p>
        </p:txBody>
      </p:sp>
      <p:sp>
        <p:nvSpPr>
          <p:cNvPr id="159" name="Textfeld 158"/>
          <p:cNvSpPr txBox="1"/>
          <p:nvPr/>
        </p:nvSpPr>
        <p:spPr>
          <a:xfrm>
            <a:off x="3517389" y="313795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i+2</a:t>
            </a:r>
            <a:endParaRPr lang="de-DE" baseline="-25000" dirty="0"/>
          </a:p>
        </p:txBody>
      </p:sp>
      <p:sp>
        <p:nvSpPr>
          <p:cNvPr id="162" name="Textfeld 161"/>
          <p:cNvSpPr txBox="1"/>
          <p:nvPr/>
        </p:nvSpPr>
        <p:spPr>
          <a:xfrm>
            <a:off x="4417737" y="3151412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j-1</a:t>
            </a:r>
            <a:endParaRPr lang="de-DE" baseline="-25000" dirty="0"/>
          </a:p>
        </p:txBody>
      </p:sp>
      <p:sp>
        <p:nvSpPr>
          <p:cNvPr id="163" name="Textfeld 162"/>
          <p:cNvSpPr txBox="1"/>
          <p:nvPr/>
        </p:nvSpPr>
        <p:spPr>
          <a:xfrm>
            <a:off x="5095637" y="31654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</a:t>
            </a:r>
            <a:r>
              <a:rPr lang="en-US" baseline="-25000" dirty="0" err="1" smtClean="0"/>
              <a:t>j</a:t>
            </a:r>
            <a:endParaRPr lang="de-DE" baseline="-25000" dirty="0"/>
          </a:p>
        </p:txBody>
      </p:sp>
      <p:sp>
        <p:nvSpPr>
          <p:cNvPr id="164" name="Textfeld 163"/>
          <p:cNvSpPr txBox="1"/>
          <p:nvPr/>
        </p:nvSpPr>
        <p:spPr>
          <a:xfrm>
            <a:off x="5666537" y="3151412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j+1</a:t>
            </a:r>
            <a:endParaRPr lang="de-DE" baseline="-25000" dirty="0"/>
          </a:p>
        </p:txBody>
      </p:sp>
      <p:sp>
        <p:nvSpPr>
          <p:cNvPr id="165" name="Textfeld 164"/>
          <p:cNvSpPr txBox="1"/>
          <p:nvPr/>
        </p:nvSpPr>
        <p:spPr>
          <a:xfrm>
            <a:off x="6251956" y="3165471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j+2</a:t>
            </a:r>
            <a:endParaRPr lang="de-DE" baseline="-25000" dirty="0"/>
          </a:p>
        </p:txBody>
      </p:sp>
      <p:sp>
        <p:nvSpPr>
          <p:cNvPr id="103" name="Textfeld 102"/>
          <p:cNvSpPr txBox="1"/>
          <p:nvPr/>
        </p:nvSpPr>
        <p:spPr>
          <a:xfrm>
            <a:off x="1714761" y="3151412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i-1</a:t>
            </a:r>
            <a:endParaRPr lang="de-DE" baseline="-25000" dirty="0"/>
          </a:p>
        </p:txBody>
      </p:sp>
      <p:sp>
        <p:nvSpPr>
          <p:cNvPr id="104" name="Textfeld 103"/>
          <p:cNvSpPr txBox="1"/>
          <p:nvPr/>
        </p:nvSpPr>
        <p:spPr>
          <a:xfrm>
            <a:off x="829822" y="3161470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1</a:t>
            </a:r>
            <a:endParaRPr lang="de-DE" baseline="-25000" dirty="0"/>
          </a:p>
        </p:txBody>
      </p:sp>
      <p:sp>
        <p:nvSpPr>
          <p:cNvPr id="105" name="Textfeld 104"/>
          <p:cNvSpPr txBox="1"/>
          <p:nvPr/>
        </p:nvSpPr>
        <p:spPr>
          <a:xfrm>
            <a:off x="8485227" y="3137955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</a:t>
            </a:r>
            <a:r>
              <a:rPr lang="en-US" baseline="-25000" dirty="0" err="1" smtClean="0"/>
              <a:t>n</a:t>
            </a:r>
            <a:endParaRPr lang="de-DE" baseline="-25000" dirty="0"/>
          </a:p>
        </p:txBody>
      </p:sp>
      <p:sp>
        <p:nvSpPr>
          <p:cNvPr id="106" name="Textfeld 105"/>
          <p:cNvSpPr txBox="1"/>
          <p:nvPr/>
        </p:nvSpPr>
        <p:spPr>
          <a:xfrm>
            <a:off x="7811185" y="3148550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n-1</a:t>
            </a:r>
            <a:endParaRPr lang="de-DE" baseline="-25000" dirty="0"/>
          </a:p>
        </p:txBody>
      </p:sp>
      <p:sp>
        <p:nvSpPr>
          <p:cNvPr id="107" name="Textfeld 106"/>
          <p:cNvSpPr txBox="1"/>
          <p:nvPr/>
        </p:nvSpPr>
        <p:spPr>
          <a:xfrm>
            <a:off x="7131979" y="3148550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n-2</a:t>
            </a:r>
            <a:endParaRPr lang="de-DE" baseline="-25000" dirty="0"/>
          </a:p>
        </p:txBody>
      </p:sp>
      <p:sp>
        <p:nvSpPr>
          <p:cNvPr id="24" name="Rechteck 23"/>
          <p:cNvSpPr/>
          <p:nvPr/>
        </p:nvSpPr>
        <p:spPr>
          <a:xfrm>
            <a:off x="6220630" y="619145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76227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-proof size: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de-DE" dirty="0" smtClean="0"/>
                  <a:t> bits</a:t>
                </a:r>
                <a:endParaRPr lang="de-DE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273" y="5911212"/>
            <a:ext cx="8229600" cy="608931"/>
          </a:xfrm>
        </p:spPr>
        <p:txBody>
          <a:bodyPr/>
          <a:lstStyle/>
          <a:p>
            <a:endParaRPr lang="en-US" dirty="0"/>
          </a:p>
          <a:p>
            <a:endParaRPr lang="de-DE" dirty="0"/>
          </a:p>
        </p:txBody>
      </p:sp>
      <p:sp>
        <p:nvSpPr>
          <p:cNvPr id="4" name="Oval 19"/>
          <p:cNvSpPr/>
          <p:nvPr/>
        </p:nvSpPr>
        <p:spPr>
          <a:xfrm>
            <a:off x="10764688" y="328498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" name="Oval 19"/>
          <p:cNvSpPr/>
          <p:nvPr/>
        </p:nvSpPr>
        <p:spPr>
          <a:xfrm>
            <a:off x="809771" y="2752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6" name="Gerader Verbinder 5"/>
          <p:cNvCxnSpPr>
            <a:stCxn id="4" idx="1"/>
          </p:cNvCxnSpPr>
          <p:nvPr/>
        </p:nvCxnSpPr>
        <p:spPr>
          <a:xfrm flipH="1">
            <a:off x="9829237" y="3338381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Gerader Verbinder 6"/>
          <p:cNvCxnSpPr>
            <a:endCxn id="4" idx="3"/>
          </p:cNvCxnSpPr>
          <p:nvPr/>
        </p:nvCxnSpPr>
        <p:spPr>
          <a:xfrm>
            <a:off x="9829237" y="3596206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hteck 7"/>
              <p:cNvSpPr/>
              <p:nvPr/>
            </p:nvSpPr>
            <p:spPr>
              <a:xfrm>
                <a:off x="50156" y="2672899"/>
                <a:ext cx="6027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8" name="Rechtec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6" y="2672899"/>
                <a:ext cx="602794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e Legende 8"/>
          <p:cNvSpPr/>
          <p:nvPr/>
        </p:nvSpPr>
        <p:spPr>
          <a:xfrm>
            <a:off x="10548664" y="1556792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p:sp>
        <p:nvSpPr>
          <p:cNvPr id="11" name="Oval 19"/>
          <p:cNvSpPr/>
          <p:nvPr/>
        </p:nvSpPr>
        <p:spPr>
          <a:xfrm>
            <a:off x="9910938" y="474920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2" name="Rechteck 11"/>
          <p:cNvSpPr/>
          <p:nvPr/>
        </p:nvSpPr>
        <p:spPr>
          <a:xfrm>
            <a:off x="9957258" y="4744494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" name="Oval 19"/>
          <p:cNvSpPr/>
          <p:nvPr/>
        </p:nvSpPr>
        <p:spPr>
          <a:xfrm>
            <a:off x="1714761" y="276128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4" name="Oval 19"/>
          <p:cNvSpPr/>
          <p:nvPr/>
        </p:nvSpPr>
        <p:spPr>
          <a:xfrm>
            <a:off x="2325845" y="276128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2936929" y="27630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6" name="Oval 19"/>
          <p:cNvSpPr/>
          <p:nvPr/>
        </p:nvSpPr>
        <p:spPr>
          <a:xfrm>
            <a:off x="3548013" y="27630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7" name="Oval 19"/>
          <p:cNvSpPr/>
          <p:nvPr/>
        </p:nvSpPr>
        <p:spPr>
          <a:xfrm>
            <a:off x="4450130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8" name="Oval 19"/>
          <p:cNvSpPr/>
          <p:nvPr/>
        </p:nvSpPr>
        <p:spPr>
          <a:xfrm>
            <a:off x="5061214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9" name="Oval 19"/>
          <p:cNvSpPr/>
          <p:nvPr/>
        </p:nvSpPr>
        <p:spPr>
          <a:xfrm>
            <a:off x="5672298" y="2752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0" name="Oval 19"/>
          <p:cNvSpPr/>
          <p:nvPr/>
        </p:nvSpPr>
        <p:spPr>
          <a:xfrm>
            <a:off x="6283382" y="2752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1" name="Oval 19"/>
          <p:cNvSpPr/>
          <p:nvPr/>
        </p:nvSpPr>
        <p:spPr>
          <a:xfrm>
            <a:off x="7213700" y="274868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2" name="Oval 19"/>
          <p:cNvSpPr/>
          <p:nvPr/>
        </p:nvSpPr>
        <p:spPr>
          <a:xfrm>
            <a:off x="7824784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3" name="Oval 19"/>
          <p:cNvSpPr/>
          <p:nvPr/>
        </p:nvSpPr>
        <p:spPr>
          <a:xfrm>
            <a:off x="8435868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27" name="Gerader Verbinder 26"/>
          <p:cNvCxnSpPr>
            <a:endCxn id="5" idx="6"/>
          </p:cNvCxnSpPr>
          <p:nvPr/>
        </p:nvCxnSpPr>
        <p:spPr>
          <a:xfrm flipH="1" flipV="1">
            <a:off x="1228142" y="2934509"/>
            <a:ext cx="150799" cy="90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Gerader Verbinder 29"/>
          <p:cNvCxnSpPr/>
          <p:nvPr/>
        </p:nvCxnSpPr>
        <p:spPr>
          <a:xfrm flipH="1">
            <a:off x="9910938" y="4238931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Gerader Verbinder 30"/>
          <p:cNvCxnSpPr>
            <a:stCxn id="13" idx="2"/>
          </p:cNvCxnSpPr>
          <p:nvPr/>
        </p:nvCxnSpPr>
        <p:spPr>
          <a:xfrm flipH="1" flipV="1">
            <a:off x="1568365" y="2934509"/>
            <a:ext cx="146396" cy="90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Gerader Verbinder 36"/>
          <p:cNvCxnSpPr>
            <a:stCxn id="13" idx="6"/>
            <a:endCxn id="14" idx="2"/>
          </p:cNvCxnSpPr>
          <p:nvPr/>
        </p:nvCxnSpPr>
        <p:spPr>
          <a:xfrm>
            <a:off x="2133132" y="2943595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Gerader Verbinder 39"/>
          <p:cNvCxnSpPr>
            <a:stCxn id="15" idx="2"/>
            <a:endCxn id="14" idx="6"/>
          </p:cNvCxnSpPr>
          <p:nvPr/>
        </p:nvCxnSpPr>
        <p:spPr>
          <a:xfrm flipH="1" flipV="1">
            <a:off x="2744216" y="2943595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Gerader Verbinder 42"/>
          <p:cNvCxnSpPr>
            <a:stCxn id="15" idx="6"/>
            <a:endCxn id="16" idx="2"/>
          </p:cNvCxnSpPr>
          <p:nvPr/>
        </p:nvCxnSpPr>
        <p:spPr>
          <a:xfrm>
            <a:off x="3355300" y="2945352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Gerader Verbinder 46"/>
          <p:cNvCxnSpPr>
            <a:endCxn id="16" idx="6"/>
          </p:cNvCxnSpPr>
          <p:nvPr/>
        </p:nvCxnSpPr>
        <p:spPr>
          <a:xfrm flipH="1">
            <a:off x="3966384" y="2934509"/>
            <a:ext cx="158713" cy="10843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Gerader Verbinder 49"/>
          <p:cNvCxnSpPr>
            <a:stCxn id="17" idx="2"/>
          </p:cNvCxnSpPr>
          <p:nvPr/>
        </p:nvCxnSpPr>
        <p:spPr>
          <a:xfrm flipH="1">
            <a:off x="4317810" y="2932752"/>
            <a:ext cx="132320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Gerader Verbinder 54"/>
          <p:cNvCxnSpPr>
            <a:stCxn id="17" idx="6"/>
            <a:endCxn id="18" idx="2"/>
          </p:cNvCxnSpPr>
          <p:nvPr/>
        </p:nvCxnSpPr>
        <p:spPr>
          <a:xfrm>
            <a:off x="4868501" y="2932752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Gerader Verbinder 57"/>
          <p:cNvCxnSpPr>
            <a:stCxn id="19" idx="2"/>
            <a:endCxn id="18" idx="6"/>
          </p:cNvCxnSpPr>
          <p:nvPr/>
        </p:nvCxnSpPr>
        <p:spPr>
          <a:xfrm flipH="1" flipV="1">
            <a:off x="5479585" y="2932752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Gerader Verbinder 60"/>
          <p:cNvCxnSpPr>
            <a:stCxn id="19" idx="6"/>
            <a:endCxn id="20" idx="2"/>
          </p:cNvCxnSpPr>
          <p:nvPr/>
        </p:nvCxnSpPr>
        <p:spPr>
          <a:xfrm>
            <a:off x="6090669" y="2934509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Gerader Verbinder 63"/>
          <p:cNvCxnSpPr>
            <a:endCxn id="20" idx="6"/>
          </p:cNvCxnSpPr>
          <p:nvPr/>
        </p:nvCxnSpPr>
        <p:spPr>
          <a:xfrm flipH="1">
            <a:off x="6701753" y="2932752"/>
            <a:ext cx="154845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Gerader Verbinder 66"/>
          <p:cNvCxnSpPr>
            <a:endCxn id="21" idx="2"/>
          </p:cNvCxnSpPr>
          <p:nvPr/>
        </p:nvCxnSpPr>
        <p:spPr>
          <a:xfrm flipV="1">
            <a:off x="7043353" y="2930995"/>
            <a:ext cx="170347" cy="1260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Gerader Verbinder 69"/>
          <p:cNvCxnSpPr>
            <a:stCxn id="22" idx="2"/>
            <a:endCxn id="21" idx="6"/>
          </p:cNvCxnSpPr>
          <p:nvPr/>
        </p:nvCxnSpPr>
        <p:spPr>
          <a:xfrm flipH="1" flipV="1">
            <a:off x="7632071" y="2930995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Gerader Verbinder 72"/>
          <p:cNvCxnSpPr/>
          <p:nvPr/>
        </p:nvCxnSpPr>
        <p:spPr>
          <a:xfrm flipH="1">
            <a:off x="7585521" y="7465533"/>
            <a:ext cx="315251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Gerader Verbinder 75"/>
          <p:cNvCxnSpPr>
            <a:stCxn id="22" idx="5"/>
            <a:endCxn id="23" idx="3"/>
          </p:cNvCxnSpPr>
          <p:nvPr/>
        </p:nvCxnSpPr>
        <p:spPr>
          <a:xfrm>
            <a:off x="8181886" y="3061664"/>
            <a:ext cx="315251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Rechteck 78"/>
          <p:cNvSpPr/>
          <p:nvPr/>
        </p:nvSpPr>
        <p:spPr>
          <a:xfrm>
            <a:off x="2980001" y="2746328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0" name="Rechteck 79"/>
          <p:cNvSpPr/>
          <p:nvPr/>
        </p:nvSpPr>
        <p:spPr>
          <a:xfrm>
            <a:off x="2371293" y="2756572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1" name="Rechteck 80"/>
          <p:cNvSpPr/>
          <p:nvPr/>
        </p:nvSpPr>
        <p:spPr>
          <a:xfrm>
            <a:off x="5718618" y="2743972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2" name="Rechteck 81"/>
          <p:cNvSpPr/>
          <p:nvPr/>
        </p:nvSpPr>
        <p:spPr>
          <a:xfrm>
            <a:off x="5092431" y="2743972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83" name="Gerader Verbinder 82"/>
          <p:cNvCxnSpPr/>
          <p:nvPr/>
        </p:nvCxnSpPr>
        <p:spPr>
          <a:xfrm flipH="1">
            <a:off x="10063338" y="4391331"/>
            <a:ext cx="996720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Gerader Verbinder 83"/>
          <p:cNvCxnSpPr>
            <a:stCxn id="13" idx="2"/>
            <a:endCxn id="5" idx="6"/>
          </p:cNvCxnSpPr>
          <p:nvPr/>
        </p:nvCxnSpPr>
        <p:spPr>
          <a:xfrm flipH="1" flipV="1">
            <a:off x="1228142" y="2934509"/>
            <a:ext cx="486619" cy="9086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Gerader Verbinder 86"/>
          <p:cNvCxnSpPr>
            <a:stCxn id="17" idx="2"/>
            <a:endCxn id="16" idx="6"/>
          </p:cNvCxnSpPr>
          <p:nvPr/>
        </p:nvCxnSpPr>
        <p:spPr>
          <a:xfrm flipH="1">
            <a:off x="3966384" y="2932752"/>
            <a:ext cx="483746" cy="1260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Gerader Verbinder 89"/>
          <p:cNvCxnSpPr>
            <a:stCxn id="21" idx="2"/>
            <a:endCxn id="20" idx="6"/>
          </p:cNvCxnSpPr>
          <p:nvPr/>
        </p:nvCxnSpPr>
        <p:spPr>
          <a:xfrm flipH="1">
            <a:off x="6701753" y="2930995"/>
            <a:ext cx="511947" cy="3514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7" name="Ovale Legende 136"/>
          <p:cNvSpPr/>
          <p:nvPr/>
        </p:nvSpPr>
        <p:spPr>
          <a:xfrm>
            <a:off x="490707" y="692828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38" name="Ovale Legende 137"/>
          <p:cNvSpPr/>
          <p:nvPr/>
        </p:nvSpPr>
        <p:spPr>
          <a:xfrm>
            <a:off x="1262062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39" name="Ovale Legende 138"/>
          <p:cNvSpPr/>
          <p:nvPr/>
        </p:nvSpPr>
        <p:spPr>
          <a:xfrm>
            <a:off x="1997077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0" name="Ovale Legende 139"/>
          <p:cNvSpPr/>
          <p:nvPr/>
        </p:nvSpPr>
        <p:spPr>
          <a:xfrm>
            <a:off x="2711141" y="692828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1" name="Ovale Legende 140"/>
          <p:cNvSpPr/>
          <p:nvPr/>
        </p:nvSpPr>
        <p:spPr>
          <a:xfrm>
            <a:off x="3398634" y="6946838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2" name="Ovale Legende 141"/>
          <p:cNvSpPr/>
          <p:nvPr/>
        </p:nvSpPr>
        <p:spPr>
          <a:xfrm>
            <a:off x="4160220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3" name="Ovale Legende 142"/>
          <p:cNvSpPr/>
          <p:nvPr/>
        </p:nvSpPr>
        <p:spPr>
          <a:xfrm>
            <a:off x="4848129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4" name="Ovale Legende 143"/>
          <p:cNvSpPr/>
          <p:nvPr/>
        </p:nvSpPr>
        <p:spPr>
          <a:xfrm>
            <a:off x="5497944" y="692828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5" name="Ovale Legende 144"/>
          <p:cNvSpPr/>
          <p:nvPr/>
        </p:nvSpPr>
        <p:spPr>
          <a:xfrm>
            <a:off x="6147759" y="6949463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6" name="Ovale Legende 145"/>
          <p:cNvSpPr/>
          <p:nvPr/>
        </p:nvSpPr>
        <p:spPr>
          <a:xfrm>
            <a:off x="6787154" y="6943738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7" name="Ovale Legende 146"/>
          <p:cNvSpPr/>
          <p:nvPr/>
        </p:nvSpPr>
        <p:spPr>
          <a:xfrm>
            <a:off x="7379002" y="6971699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8" name="Ovale Legende 147"/>
          <p:cNvSpPr/>
          <p:nvPr/>
        </p:nvSpPr>
        <p:spPr>
          <a:xfrm>
            <a:off x="7949299" y="6953416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cxnSp>
        <p:nvCxnSpPr>
          <p:cNvPr id="151" name="Gerader Verbinder 150"/>
          <p:cNvCxnSpPr>
            <a:stCxn id="23" idx="1"/>
            <a:endCxn id="22" idx="7"/>
          </p:cNvCxnSpPr>
          <p:nvPr/>
        </p:nvCxnSpPr>
        <p:spPr>
          <a:xfrm flipH="1">
            <a:off x="8181886" y="2803839"/>
            <a:ext cx="315251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Textfeld 156"/>
          <p:cNvSpPr txBox="1"/>
          <p:nvPr/>
        </p:nvSpPr>
        <p:spPr>
          <a:xfrm>
            <a:off x="2372966" y="313795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</a:t>
            </a:r>
            <a:endParaRPr lang="de-DE" baseline="-25000" dirty="0"/>
          </a:p>
        </p:txBody>
      </p:sp>
      <p:sp>
        <p:nvSpPr>
          <p:cNvPr id="158" name="Textfeld 157"/>
          <p:cNvSpPr txBox="1"/>
          <p:nvPr/>
        </p:nvSpPr>
        <p:spPr>
          <a:xfrm>
            <a:off x="2903057" y="313795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i+1</a:t>
            </a:r>
            <a:endParaRPr lang="de-DE" baseline="-25000" dirty="0"/>
          </a:p>
        </p:txBody>
      </p:sp>
      <p:sp>
        <p:nvSpPr>
          <p:cNvPr id="159" name="Textfeld 158"/>
          <p:cNvSpPr txBox="1"/>
          <p:nvPr/>
        </p:nvSpPr>
        <p:spPr>
          <a:xfrm>
            <a:off x="3517389" y="313795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i+2</a:t>
            </a:r>
            <a:endParaRPr lang="de-DE" baseline="-25000" dirty="0"/>
          </a:p>
        </p:txBody>
      </p:sp>
      <p:sp>
        <p:nvSpPr>
          <p:cNvPr id="162" name="Textfeld 161"/>
          <p:cNvSpPr txBox="1"/>
          <p:nvPr/>
        </p:nvSpPr>
        <p:spPr>
          <a:xfrm>
            <a:off x="4417737" y="3151412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j-1</a:t>
            </a:r>
            <a:endParaRPr lang="de-DE" baseline="-25000" dirty="0"/>
          </a:p>
        </p:txBody>
      </p:sp>
      <p:sp>
        <p:nvSpPr>
          <p:cNvPr id="163" name="Textfeld 162"/>
          <p:cNvSpPr txBox="1"/>
          <p:nvPr/>
        </p:nvSpPr>
        <p:spPr>
          <a:xfrm>
            <a:off x="5095637" y="31654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</a:t>
            </a:r>
            <a:r>
              <a:rPr lang="en-US" baseline="-25000" dirty="0" err="1" smtClean="0"/>
              <a:t>j</a:t>
            </a:r>
            <a:endParaRPr lang="de-DE" baseline="-25000" dirty="0"/>
          </a:p>
        </p:txBody>
      </p:sp>
      <p:sp>
        <p:nvSpPr>
          <p:cNvPr id="164" name="Textfeld 163"/>
          <p:cNvSpPr txBox="1"/>
          <p:nvPr/>
        </p:nvSpPr>
        <p:spPr>
          <a:xfrm>
            <a:off x="5666537" y="3151412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j+1</a:t>
            </a:r>
            <a:endParaRPr lang="de-DE" baseline="-25000" dirty="0"/>
          </a:p>
        </p:txBody>
      </p:sp>
      <p:sp>
        <p:nvSpPr>
          <p:cNvPr id="165" name="Textfeld 164"/>
          <p:cNvSpPr txBox="1"/>
          <p:nvPr/>
        </p:nvSpPr>
        <p:spPr>
          <a:xfrm>
            <a:off x="6251956" y="3165471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j+2</a:t>
            </a:r>
            <a:endParaRPr lang="de-DE" baseline="-25000" dirty="0"/>
          </a:p>
        </p:txBody>
      </p:sp>
      <p:sp>
        <p:nvSpPr>
          <p:cNvPr id="103" name="Textfeld 102"/>
          <p:cNvSpPr txBox="1"/>
          <p:nvPr/>
        </p:nvSpPr>
        <p:spPr>
          <a:xfrm>
            <a:off x="1714761" y="3151412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i-1</a:t>
            </a:r>
            <a:endParaRPr lang="de-DE" baseline="-25000" dirty="0"/>
          </a:p>
        </p:txBody>
      </p:sp>
      <p:sp>
        <p:nvSpPr>
          <p:cNvPr id="104" name="Textfeld 103"/>
          <p:cNvSpPr txBox="1"/>
          <p:nvPr/>
        </p:nvSpPr>
        <p:spPr>
          <a:xfrm>
            <a:off x="829822" y="3161470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1</a:t>
            </a:r>
            <a:endParaRPr lang="de-DE" baseline="-25000" dirty="0"/>
          </a:p>
        </p:txBody>
      </p:sp>
      <p:sp>
        <p:nvSpPr>
          <p:cNvPr id="105" name="Textfeld 104"/>
          <p:cNvSpPr txBox="1"/>
          <p:nvPr/>
        </p:nvSpPr>
        <p:spPr>
          <a:xfrm>
            <a:off x="8485227" y="3137955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</a:t>
            </a:r>
            <a:r>
              <a:rPr lang="en-US" baseline="-25000" dirty="0" err="1" smtClean="0"/>
              <a:t>n</a:t>
            </a:r>
            <a:endParaRPr lang="de-DE" baseline="-25000" dirty="0"/>
          </a:p>
        </p:txBody>
      </p:sp>
      <p:sp>
        <p:nvSpPr>
          <p:cNvPr id="106" name="Textfeld 105"/>
          <p:cNvSpPr txBox="1"/>
          <p:nvPr/>
        </p:nvSpPr>
        <p:spPr>
          <a:xfrm>
            <a:off x="7811185" y="3148550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n-1</a:t>
            </a:r>
            <a:endParaRPr lang="de-DE" baseline="-25000" dirty="0"/>
          </a:p>
        </p:txBody>
      </p:sp>
      <p:sp>
        <p:nvSpPr>
          <p:cNvPr id="107" name="Textfeld 106"/>
          <p:cNvSpPr txBox="1"/>
          <p:nvPr/>
        </p:nvSpPr>
        <p:spPr>
          <a:xfrm>
            <a:off x="7131979" y="3148550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n-2</a:t>
            </a:r>
            <a:endParaRPr lang="de-DE" baseline="-25000" dirty="0"/>
          </a:p>
        </p:txBody>
      </p:sp>
      <p:sp>
        <p:nvSpPr>
          <p:cNvPr id="74" name="Ellipse 73"/>
          <p:cNvSpPr/>
          <p:nvPr/>
        </p:nvSpPr>
        <p:spPr>
          <a:xfrm>
            <a:off x="3684423" y="1699803"/>
            <a:ext cx="2155502" cy="82864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Yes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9044726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-proof size: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de-DE" dirty="0" smtClean="0"/>
                  <a:t> bits</a:t>
                </a:r>
                <a:endParaRPr lang="de-DE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273" y="5911212"/>
            <a:ext cx="8229600" cy="608931"/>
          </a:xfrm>
        </p:spPr>
        <p:txBody>
          <a:bodyPr/>
          <a:lstStyle/>
          <a:p>
            <a:endParaRPr lang="en-US" dirty="0"/>
          </a:p>
          <a:p>
            <a:endParaRPr lang="de-DE" dirty="0"/>
          </a:p>
        </p:txBody>
      </p:sp>
      <p:sp>
        <p:nvSpPr>
          <p:cNvPr id="4" name="Oval 19"/>
          <p:cNvSpPr/>
          <p:nvPr/>
        </p:nvSpPr>
        <p:spPr>
          <a:xfrm>
            <a:off x="10764688" y="328498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" name="Oval 19"/>
          <p:cNvSpPr/>
          <p:nvPr/>
        </p:nvSpPr>
        <p:spPr>
          <a:xfrm>
            <a:off x="809771" y="2752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6" name="Gerader Verbinder 5"/>
          <p:cNvCxnSpPr>
            <a:stCxn id="4" idx="1"/>
          </p:cNvCxnSpPr>
          <p:nvPr/>
        </p:nvCxnSpPr>
        <p:spPr>
          <a:xfrm flipH="1">
            <a:off x="9829237" y="3338381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Gerader Verbinder 6"/>
          <p:cNvCxnSpPr>
            <a:endCxn id="4" idx="3"/>
          </p:cNvCxnSpPr>
          <p:nvPr/>
        </p:nvCxnSpPr>
        <p:spPr>
          <a:xfrm>
            <a:off x="9829237" y="3596206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hteck 7"/>
              <p:cNvSpPr/>
              <p:nvPr/>
            </p:nvSpPr>
            <p:spPr>
              <a:xfrm>
                <a:off x="50156" y="2672899"/>
                <a:ext cx="6027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8" name="Rechtec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6" y="2672899"/>
                <a:ext cx="602794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e Legende 8"/>
          <p:cNvSpPr/>
          <p:nvPr/>
        </p:nvSpPr>
        <p:spPr>
          <a:xfrm>
            <a:off x="10548664" y="1556792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hteck 9"/>
              <p:cNvSpPr/>
              <p:nvPr/>
            </p:nvSpPr>
            <p:spPr>
              <a:xfrm>
                <a:off x="45203" y="4632911"/>
                <a:ext cx="63280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10" name="Rechteck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3" y="4632911"/>
                <a:ext cx="632801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9"/>
          <p:cNvSpPr/>
          <p:nvPr/>
        </p:nvSpPr>
        <p:spPr>
          <a:xfrm>
            <a:off x="9910938" y="474920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2" name="Rechteck 11"/>
          <p:cNvSpPr/>
          <p:nvPr/>
        </p:nvSpPr>
        <p:spPr>
          <a:xfrm>
            <a:off x="9957258" y="4744494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" name="Oval 19"/>
          <p:cNvSpPr/>
          <p:nvPr/>
        </p:nvSpPr>
        <p:spPr>
          <a:xfrm>
            <a:off x="1714761" y="276128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4" name="Oval 19"/>
          <p:cNvSpPr/>
          <p:nvPr/>
        </p:nvSpPr>
        <p:spPr>
          <a:xfrm>
            <a:off x="2325845" y="276128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2936929" y="27630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6" name="Oval 19"/>
          <p:cNvSpPr/>
          <p:nvPr/>
        </p:nvSpPr>
        <p:spPr>
          <a:xfrm>
            <a:off x="3548013" y="27630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7" name="Oval 19"/>
          <p:cNvSpPr/>
          <p:nvPr/>
        </p:nvSpPr>
        <p:spPr>
          <a:xfrm>
            <a:off x="4450130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8" name="Oval 19"/>
          <p:cNvSpPr/>
          <p:nvPr/>
        </p:nvSpPr>
        <p:spPr>
          <a:xfrm>
            <a:off x="5061214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9" name="Oval 19"/>
          <p:cNvSpPr/>
          <p:nvPr/>
        </p:nvSpPr>
        <p:spPr>
          <a:xfrm>
            <a:off x="5672298" y="2752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0" name="Oval 19"/>
          <p:cNvSpPr/>
          <p:nvPr/>
        </p:nvSpPr>
        <p:spPr>
          <a:xfrm>
            <a:off x="6283382" y="2752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1" name="Oval 19"/>
          <p:cNvSpPr/>
          <p:nvPr/>
        </p:nvSpPr>
        <p:spPr>
          <a:xfrm>
            <a:off x="7213700" y="274868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2" name="Oval 19"/>
          <p:cNvSpPr/>
          <p:nvPr/>
        </p:nvSpPr>
        <p:spPr>
          <a:xfrm>
            <a:off x="7824784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3" name="Oval 19"/>
          <p:cNvSpPr/>
          <p:nvPr/>
        </p:nvSpPr>
        <p:spPr>
          <a:xfrm>
            <a:off x="8435868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27" name="Gerader Verbinder 26"/>
          <p:cNvCxnSpPr>
            <a:endCxn id="5" idx="6"/>
          </p:cNvCxnSpPr>
          <p:nvPr/>
        </p:nvCxnSpPr>
        <p:spPr>
          <a:xfrm flipH="1" flipV="1">
            <a:off x="1228142" y="2934509"/>
            <a:ext cx="150799" cy="90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Gerader Verbinder 29"/>
          <p:cNvCxnSpPr/>
          <p:nvPr/>
        </p:nvCxnSpPr>
        <p:spPr>
          <a:xfrm flipH="1">
            <a:off x="9910938" y="4238931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Gerader Verbinder 30"/>
          <p:cNvCxnSpPr>
            <a:stCxn id="13" idx="2"/>
          </p:cNvCxnSpPr>
          <p:nvPr/>
        </p:nvCxnSpPr>
        <p:spPr>
          <a:xfrm flipH="1" flipV="1">
            <a:off x="1568365" y="2934509"/>
            <a:ext cx="146396" cy="90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Gerader Verbinder 36"/>
          <p:cNvCxnSpPr>
            <a:stCxn id="13" idx="6"/>
            <a:endCxn id="14" idx="2"/>
          </p:cNvCxnSpPr>
          <p:nvPr/>
        </p:nvCxnSpPr>
        <p:spPr>
          <a:xfrm>
            <a:off x="2133132" y="2943595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Gerader Verbinder 39"/>
          <p:cNvCxnSpPr>
            <a:stCxn id="15" idx="2"/>
            <a:endCxn id="14" idx="6"/>
          </p:cNvCxnSpPr>
          <p:nvPr/>
        </p:nvCxnSpPr>
        <p:spPr>
          <a:xfrm flipH="1" flipV="1">
            <a:off x="2744216" y="2943595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Gerader Verbinder 42"/>
          <p:cNvCxnSpPr>
            <a:stCxn id="15" idx="6"/>
            <a:endCxn id="16" idx="2"/>
          </p:cNvCxnSpPr>
          <p:nvPr/>
        </p:nvCxnSpPr>
        <p:spPr>
          <a:xfrm>
            <a:off x="3355300" y="2945352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Gerader Verbinder 46"/>
          <p:cNvCxnSpPr>
            <a:endCxn id="16" idx="6"/>
          </p:cNvCxnSpPr>
          <p:nvPr/>
        </p:nvCxnSpPr>
        <p:spPr>
          <a:xfrm flipH="1">
            <a:off x="3966384" y="2934509"/>
            <a:ext cx="158713" cy="10843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Gerader Verbinder 49"/>
          <p:cNvCxnSpPr>
            <a:stCxn id="17" idx="2"/>
          </p:cNvCxnSpPr>
          <p:nvPr/>
        </p:nvCxnSpPr>
        <p:spPr>
          <a:xfrm flipH="1">
            <a:off x="4317810" y="2932752"/>
            <a:ext cx="132320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Gerader Verbinder 54"/>
          <p:cNvCxnSpPr>
            <a:stCxn id="17" idx="6"/>
            <a:endCxn id="18" idx="2"/>
          </p:cNvCxnSpPr>
          <p:nvPr/>
        </p:nvCxnSpPr>
        <p:spPr>
          <a:xfrm>
            <a:off x="4868501" y="2932752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Gerader Verbinder 57"/>
          <p:cNvCxnSpPr>
            <a:stCxn id="19" idx="2"/>
            <a:endCxn id="18" idx="6"/>
          </p:cNvCxnSpPr>
          <p:nvPr/>
        </p:nvCxnSpPr>
        <p:spPr>
          <a:xfrm flipH="1" flipV="1">
            <a:off x="5479585" y="2932752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Gerader Verbinder 60"/>
          <p:cNvCxnSpPr>
            <a:stCxn id="19" idx="6"/>
            <a:endCxn id="20" idx="2"/>
          </p:cNvCxnSpPr>
          <p:nvPr/>
        </p:nvCxnSpPr>
        <p:spPr>
          <a:xfrm>
            <a:off x="6090669" y="2934509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Gerader Verbinder 63"/>
          <p:cNvCxnSpPr>
            <a:endCxn id="20" idx="6"/>
          </p:cNvCxnSpPr>
          <p:nvPr/>
        </p:nvCxnSpPr>
        <p:spPr>
          <a:xfrm flipH="1">
            <a:off x="6701753" y="2932752"/>
            <a:ext cx="154845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Gerader Verbinder 66"/>
          <p:cNvCxnSpPr>
            <a:endCxn id="21" idx="2"/>
          </p:cNvCxnSpPr>
          <p:nvPr/>
        </p:nvCxnSpPr>
        <p:spPr>
          <a:xfrm flipV="1">
            <a:off x="7043353" y="2930995"/>
            <a:ext cx="170347" cy="1260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Gerader Verbinder 69"/>
          <p:cNvCxnSpPr>
            <a:stCxn id="22" idx="2"/>
            <a:endCxn id="21" idx="6"/>
          </p:cNvCxnSpPr>
          <p:nvPr/>
        </p:nvCxnSpPr>
        <p:spPr>
          <a:xfrm flipH="1" flipV="1">
            <a:off x="7632071" y="2930995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Gerader Verbinder 72"/>
          <p:cNvCxnSpPr/>
          <p:nvPr/>
        </p:nvCxnSpPr>
        <p:spPr>
          <a:xfrm flipH="1">
            <a:off x="7585521" y="7465533"/>
            <a:ext cx="315251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Gerader Verbinder 75"/>
          <p:cNvCxnSpPr>
            <a:stCxn id="22" idx="5"/>
            <a:endCxn id="23" idx="3"/>
          </p:cNvCxnSpPr>
          <p:nvPr/>
        </p:nvCxnSpPr>
        <p:spPr>
          <a:xfrm>
            <a:off x="8181886" y="3061664"/>
            <a:ext cx="315251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Rechteck 78"/>
          <p:cNvSpPr/>
          <p:nvPr/>
        </p:nvSpPr>
        <p:spPr>
          <a:xfrm>
            <a:off x="2980001" y="2746328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0" name="Rechteck 79"/>
          <p:cNvSpPr/>
          <p:nvPr/>
        </p:nvSpPr>
        <p:spPr>
          <a:xfrm>
            <a:off x="2371293" y="2756572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1" name="Rechteck 80"/>
          <p:cNvSpPr/>
          <p:nvPr/>
        </p:nvSpPr>
        <p:spPr>
          <a:xfrm>
            <a:off x="5718618" y="2743972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2" name="Rechteck 81"/>
          <p:cNvSpPr/>
          <p:nvPr/>
        </p:nvSpPr>
        <p:spPr>
          <a:xfrm>
            <a:off x="5092431" y="2743972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83" name="Gerader Verbinder 82"/>
          <p:cNvCxnSpPr/>
          <p:nvPr/>
        </p:nvCxnSpPr>
        <p:spPr>
          <a:xfrm flipH="1">
            <a:off x="10063338" y="4391331"/>
            <a:ext cx="996720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Gerader Verbinder 83"/>
          <p:cNvCxnSpPr>
            <a:stCxn id="13" idx="2"/>
            <a:endCxn id="5" idx="6"/>
          </p:cNvCxnSpPr>
          <p:nvPr/>
        </p:nvCxnSpPr>
        <p:spPr>
          <a:xfrm flipH="1" flipV="1">
            <a:off x="1228142" y="2934509"/>
            <a:ext cx="486619" cy="9086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Gerader Verbinder 86"/>
          <p:cNvCxnSpPr>
            <a:stCxn id="17" idx="2"/>
            <a:endCxn id="16" idx="6"/>
          </p:cNvCxnSpPr>
          <p:nvPr/>
        </p:nvCxnSpPr>
        <p:spPr>
          <a:xfrm flipH="1">
            <a:off x="3966384" y="2932752"/>
            <a:ext cx="483746" cy="1260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Gerader Verbinder 89"/>
          <p:cNvCxnSpPr>
            <a:stCxn id="21" idx="2"/>
            <a:endCxn id="20" idx="6"/>
          </p:cNvCxnSpPr>
          <p:nvPr/>
        </p:nvCxnSpPr>
        <p:spPr>
          <a:xfrm flipH="1">
            <a:off x="6701753" y="2930995"/>
            <a:ext cx="511947" cy="3514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Oval 19"/>
          <p:cNvSpPr/>
          <p:nvPr/>
        </p:nvSpPr>
        <p:spPr>
          <a:xfrm>
            <a:off x="2325845" y="477150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96" name="Oval 19"/>
          <p:cNvSpPr/>
          <p:nvPr/>
        </p:nvSpPr>
        <p:spPr>
          <a:xfrm>
            <a:off x="2936929" y="477326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97" name="Oval 19"/>
          <p:cNvSpPr/>
          <p:nvPr/>
        </p:nvSpPr>
        <p:spPr>
          <a:xfrm>
            <a:off x="3548013" y="477326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98" name="Oval 19"/>
          <p:cNvSpPr/>
          <p:nvPr/>
        </p:nvSpPr>
        <p:spPr>
          <a:xfrm>
            <a:off x="4450130" y="476066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99" name="Oval 19"/>
          <p:cNvSpPr/>
          <p:nvPr/>
        </p:nvSpPr>
        <p:spPr>
          <a:xfrm>
            <a:off x="5061214" y="476066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00" name="Oval 19"/>
          <p:cNvSpPr/>
          <p:nvPr/>
        </p:nvSpPr>
        <p:spPr>
          <a:xfrm>
            <a:off x="5672298" y="476241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01" name="Oval 19"/>
          <p:cNvSpPr/>
          <p:nvPr/>
        </p:nvSpPr>
        <p:spPr>
          <a:xfrm>
            <a:off x="6283382" y="476241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02" name="Oval 19"/>
          <p:cNvSpPr/>
          <p:nvPr/>
        </p:nvSpPr>
        <p:spPr>
          <a:xfrm>
            <a:off x="7213700" y="475890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8" name="Gerader Verbinder 107"/>
          <p:cNvCxnSpPr>
            <a:stCxn id="96" idx="2"/>
            <a:endCxn id="95" idx="6"/>
          </p:cNvCxnSpPr>
          <p:nvPr/>
        </p:nvCxnSpPr>
        <p:spPr>
          <a:xfrm flipH="1" flipV="1">
            <a:off x="2744216" y="4953815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Gerader Verbinder 108"/>
          <p:cNvCxnSpPr>
            <a:stCxn id="96" idx="6"/>
            <a:endCxn id="97" idx="2"/>
          </p:cNvCxnSpPr>
          <p:nvPr/>
        </p:nvCxnSpPr>
        <p:spPr>
          <a:xfrm>
            <a:off x="3355300" y="4955572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Gerader Verbinder 109"/>
          <p:cNvCxnSpPr/>
          <p:nvPr/>
        </p:nvCxnSpPr>
        <p:spPr>
          <a:xfrm flipH="1">
            <a:off x="3966384" y="4944729"/>
            <a:ext cx="158713" cy="10843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Gerader Verbinder 110"/>
          <p:cNvCxnSpPr>
            <a:stCxn id="98" idx="2"/>
          </p:cNvCxnSpPr>
          <p:nvPr/>
        </p:nvCxnSpPr>
        <p:spPr>
          <a:xfrm flipH="1">
            <a:off x="4317810" y="4942972"/>
            <a:ext cx="132320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Gerader Verbinder 111"/>
          <p:cNvCxnSpPr>
            <a:stCxn id="98" idx="6"/>
            <a:endCxn id="99" idx="2"/>
          </p:cNvCxnSpPr>
          <p:nvPr/>
        </p:nvCxnSpPr>
        <p:spPr>
          <a:xfrm>
            <a:off x="4868501" y="4942972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Gerader Verbinder 112"/>
          <p:cNvCxnSpPr>
            <a:stCxn id="100" idx="2"/>
            <a:endCxn id="99" idx="6"/>
          </p:cNvCxnSpPr>
          <p:nvPr/>
        </p:nvCxnSpPr>
        <p:spPr>
          <a:xfrm flipH="1" flipV="1">
            <a:off x="5479585" y="4942972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Gerader Verbinder 113"/>
          <p:cNvCxnSpPr>
            <a:stCxn id="100" idx="6"/>
            <a:endCxn id="101" idx="2"/>
          </p:cNvCxnSpPr>
          <p:nvPr/>
        </p:nvCxnSpPr>
        <p:spPr>
          <a:xfrm>
            <a:off x="6090669" y="4944729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Gerader Verbinder 114"/>
          <p:cNvCxnSpPr/>
          <p:nvPr/>
        </p:nvCxnSpPr>
        <p:spPr>
          <a:xfrm flipH="1">
            <a:off x="6701753" y="4942972"/>
            <a:ext cx="154845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Gerader Verbinder 115"/>
          <p:cNvCxnSpPr>
            <a:stCxn id="102" idx="2"/>
          </p:cNvCxnSpPr>
          <p:nvPr/>
        </p:nvCxnSpPr>
        <p:spPr>
          <a:xfrm flipH="1" flipV="1">
            <a:off x="7043353" y="4938858"/>
            <a:ext cx="170347" cy="23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0" name="Rechteck 119"/>
          <p:cNvSpPr/>
          <p:nvPr/>
        </p:nvSpPr>
        <p:spPr>
          <a:xfrm>
            <a:off x="2980001" y="4756548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21" name="Rechteck 120"/>
          <p:cNvSpPr/>
          <p:nvPr/>
        </p:nvSpPr>
        <p:spPr>
          <a:xfrm>
            <a:off x="2371293" y="4766792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22" name="Rechteck 121"/>
          <p:cNvSpPr/>
          <p:nvPr/>
        </p:nvSpPr>
        <p:spPr>
          <a:xfrm>
            <a:off x="5718618" y="4754192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23" name="Rechteck 122"/>
          <p:cNvSpPr/>
          <p:nvPr/>
        </p:nvSpPr>
        <p:spPr>
          <a:xfrm>
            <a:off x="5092431" y="4754192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25" name="Gerader Verbinder 124"/>
          <p:cNvCxnSpPr>
            <a:stCxn id="98" idx="2"/>
            <a:endCxn id="97" idx="6"/>
          </p:cNvCxnSpPr>
          <p:nvPr/>
        </p:nvCxnSpPr>
        <p:spPr>
          <a:xfrm flipH="1">
            <a:off x="3966384" y="4942972"/>
            <a:ext cx="483746" cy="1260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Gerader Verbinder 125"/>
          <p:cNvCxnSpPr>
            <a:stCxn id="102" idx="2"/>
            <a:endCxn id="101" idx="6"/>
          </p:cNvCxnSpPr>
          <p:nvPr/>
        </p:nvCxnSpPr>
        <p:spPr>
          <a:xfrm flipH="1">
            <a:off x="6701753" y="4941215"/>
            <a:ext cx="511947" cy="3514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Gekrümmte Verbindung 134"/>
          <p:cNvCxnSpPr>
            <a:stCxn id="95" idx="4"/>
            <a:endCxn id="102" idx="4"/>
          </p:cNvCxnSpPr>
          <p:nvPr/>
        </p:nvCxnSpPr>
        <p:spPr>
          <a:xfrm rot="5400000" flipH="1" flipV="1">
            <a:off x="4972658" y="2685896"/>
            <a:ext cx="12600" cy="4887855"/>
          </a:xfrm>
          <a:prstGeom prst="curvedConnector3">
            <a:avLst>
              <a:gd name="adj1" fmla="val -1814286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Ovale Legende 136"/>
          <p:cNvSpPr/>
          <p:nvPr/>
        </p:nvSpPr>
        <p:spPr>
          <a:xfrm>
            <a:off x="490707" y="692828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38" name="Ovale Legende 137"/>
          <p:cNvSpPr/>
          <p:nvPr/>
        </p:nvSpPr>
        <p:spPr>
          <a:xfrm>
            <a:off x="1262062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39" name="Ovale Legende 138"/>
          <p:cNvSpPr/>
          <p:nvPr/>
        </p:nvSpPr>
        <p:spPr>
          <a:xfrm>
            <a:off x="1997077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0" name="Ovale Legende 139"/>
          <p:cNvSpPr/>
          <p:nvPr/>
        </p:nvSpPr>
        <p:spPr>
          <a:xfrm>
            <a:off x="2711141" y="692828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1" name="Ovale Legende 140"/>
          <p:cNvSpPr/>
          <p:nvPr/>
        </p:nvSpPr>
        <p:spPr>
          <a:xfrm>
            <a:off x="3398634" y="6946838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2" name="Ovale Legende 141"/>
          <p:cNvSpPr/>
          <p:nvPr/>
        </p:nvSpPr>
        <p:spPr>
          <a:xfrm>
            <a:off x="4160220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3" name="Ovale Legende 142"/>
          <p:cNvSpPr/>
          <p:nvPr/>
        </p:nvSpPr>
        <p:spPr>
          <a:xfrm>
            <a:off x="4848129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4" name="Ovale Legende 143"/>
          <p:cNvSpPr/>
          <p:nvPr/>
        </p:nvSpPr>
        <p:spPr>
          <a:xfrm>
            <a:off x="5497944" y="692828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5" name="Ovale Legende 144"/>
          <p:cNvSpPr/>
          <p:nvPr/>
        </p:nvSpPr>
        <p:spPr>
          <a:xfrm>
            <a:off x="6147759" y="6949463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6" name="Ovale Legende 145"/>
          <p:cNvSpPr/>
          <p:nvPr/>
        </p:nvSpPr>
        <p:spPr>
          <a:xfrm>
            <a:off x="6787154" y="6943738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7" name="Ovale Legende 146"/>
          <p:cNvSpPr/>
          <p:nvPr/>
        </p:nvSpPr>
        <p:spPr>
          <a:xfrm>
            <a:off x="7379002" y="6971699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8" name="Ovale Legende 147"/>
          <p:cNvSpPr/>
          <p:nvPr/>
        </p:nvSpPr>
        <p:spPr>
          <a:xfrm>
            <a:off x="7949299" y="6953416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9" name="Ellipse 148"/>
          <p:cNvSpPr/>
          <p:nvPr/>
        </p:nvSpPr>
        <p:spPr>
          <a:xfrm>
            <a:off x="3684423" y="1699803"/>
            <a:ext cx="2155502" cy="82864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Yes</a:t>
            </a:r>
            <a:endParaRPr lang="de-DE" sz="2800" dirty="0"/>
          </a:p>
        </p:txBody>
      </p:sp>
      <p:cxnSp>
        <p:nvCxnSpPr>
          <p:cNvPr id="151" name="Gerader Verbinder 150"/>
          <p:cNvCxnSpPr>
            <a:stCxn id="23" idx="1"/>
            <a:endCxn id="22" idx="7"/>
          </p:cNvCxnSpPr>
          <p:nvPr/>
        </p:nvCxnSpPr>
        <p:spPr>
          <a:xfrm flipH="1">
            <a:off x="8181886" y="2803839"/>
            <a:ext cx="315251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Textfeld 156"/>
          <p:cNvSpPr txBox="1"/>
          <p:nvPr/>
        </p:nvSpPr>
        <p:spPr>
          <a:xfrm>
            <a:off x="2372966" y="313795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</a:t>
            </a:r>
            <a:endParaRPr lang="de-DE" baseline="-25000" dirty="0"/>
          </a:p>
        </p:txBody>
      </p:sp>
      <p:sp>
        <p:nvSpPr>
          <p:cNvPr id="158" name="Textfeld 157"/>
          <p:cNvSpPr txBox="1"/>
          <p:nvPr/>
        </p:nvSpPr>
        <p:spPr>
          <a:xfrm>
            <a:off x="2903057" y="313795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i+1</a:t>
            </a:r>
            <a:endParaRPr lang="de-DE" baseline="-25000" dirty="0"/>
          </a:p>
        </p:txBody>
      </p:sp>
      <p:sp>
        <p:nvSpPr>
          <p:cNvPr id="159" name="Textfeld 158"/>
          <p:cNvSpPr txBox="1"/>
          <p:nvPr/>
        </p:nvSpPr>
        <p:spPr>
          <a:xfrm>
            <a:off x="3517389" y="313795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i+2</a:t>
            </a:r>
            <a:endParaRPr lang="de-DE" baseline="-25000" dirty="0"/>
          </a:p>
        </p:txBody>
      </p:sp>
      <p:sp>
        <p:nvSpPr>
          <p:cNvPr id="162" name="Textfeld 161"/>
          <p:cNvSpPr txBox="1"/>
          <p:nvPr/>
        </p:nvSpPr>
        <p:spPr>
          <a:xfrm>
            <a:off x="4417737" y="3151412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j-1</a:t>
            </a:r>
            <a:endParaRPr lang="de-DE" baseline="-25000" dirty="0"/>
          </a:p>
        </p:txBody>
      </p:sp>
      <p:sp>
        <p:nvSpPr>
          <p:cNvPr id="163" name="Textfeld 162"/>
          <p:cNvSpPr txBox="1"/>
          <p:nvPr/>
        </p:nvSpPr>
        <p:spPr>
          <a:xfrm>
            <a:off x="5095637" y="31654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</a:t>
            </a:r>
            <a:r>
              <a:rPr lang="en-US" baseline="-25000" dirty="0" err="1" smtClean="0"/>
              <a:t>j</a:t>
            </a:r>
            <a:endParaRPr lang="de-DE" baseline="-25000" dirty="0"/>
          </a:p>
        </p:txBody>
      </p:sp>
      <p:sp>
        <p:nvSpPr>
          <p:cNvPr id="164" name="Textfeld 163"/>
          <p:cNvSpPr txBox="1"/>
          <p:nvPr/>
        </p:nvSpPr>
        <p:spPr>
          <a:xfrm>
            <a:off x="5666537" y="3151412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j+1</a:t>
            </a:r>
            <a:endParaRPr lang="de-DE" baseline="-25000" dirty="0"/>
          </a:p>
        </p:txBody>
      </p:sp>
      <p:sp>
        <p:nvSpPr>
          <p:cNvPr id="165" name="Textfeld 164"/>
          <p:cNvSpPr txBox="1"/>
          <p:nvPr/>
        </p:nvSpPr>
        <p:spPr>
          <a:xfrm>
            <a:off x="6251956" y="3165471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j+2</a:t>
            </a:r>
            <a:endParaRPr lang="de-DE" baseline="-25000" dirty="0"/>
          </a:p>
        </p:txBody>
      </p:sp>
      <p:sp>
        <p:nvSpPr>
          <p:cNvPr id="166" name="Textfeld 165"/>
          <p:cNvSpPr txBox="1"/>
          <p:nvPr/>
        </p:nvSpPr>
        <p:spPr>
          <a:xfrm>
            <a:off x="2351550" y="5274990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</a:t>
            </a:r>
            <a:r>
              <a:rPr lang="en-US" baseline="-25000" dirty="0" err="1" smtClean="0"/>
              <a:t>i</a:t>
            </a:r>
            <a:endParaRPr lang="de-DE" baseline="-25000" dirty="0"/>
          </a:p>
        </p:txBody>
      </p:sp>
      <p:sp>
        <p:nvSpPr>
          <p:cNvPr id="167" name="Textfeld 166"/>
          <p:cNvSpPr txBox="1"/>
          <p:nvPr/>
        </p:nvSpPr>
        <p:spPr>
          <a:xfrm>
            <a:off x="2881641" y="5274990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</a:t>
            </a:r>
            <a:r>
              <a:rPr lang="en-US" baseline="-25000" dirty="0" smtClean="0"/>
              <a:t>i+1</a:t>
            </a:r>
            <a:endParaRPr lang="de-DE" baseline="-25000" dirty="0"/>
          </a:p>
        </p:txBody>
      </p:sp>
      <p:sp>
        <p:nvSpPr>
          <p:cNvPr id="168" name="Textfeld 167"/>
          <p:cNvSpPr txBox="1"/>
          <p:nvPr/>
        </p:nvSpPr>
        <p:spPr>
          <a:xfrm>
            <a:off x="3495973" y="5274990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</a:t>
            </a:r>
            <a:r>
              <a:rPr lang="en-US" baseline="-25000" dirty="0" smtClean="0"/>
              <a:t>i+2</a:t>
            </a:r>
            <a:endParaRPr lang="de-DE" baseline="-25000" dirty="0"/>
          </a:p>
        </p:txBody>
      </p:sp>
      <p:sp>
        <p:nvSpPr>
          <p:cNvPr id="169" name="Textfeld 168"/>
          <p:cNvSpPr txBox="1"/>
          <p:nvPr/>
        </p:nvSpPr>
        <p:spPr>
          <a:xfrm>
            <a:off x="4366631" y="5298503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</a:t>
            </a:r>
            <a:r>
              <a:rPr lang="en-US" baseline="-25000" dirty="0" smtClean="0"/>
              <a:t>j-1</a:t>
            </a:r>
            <a:endParaRPr lang="de-DE" baseline="-25000" dirty="0"/>
          </a:p>
        </p:txBody>
      </p:sp>
      <p:sp>
        <p:nvSpPr>
          <p:cNvPr id="170" name="Textfeld 169"/>
          <p:cNvSpPr txBox="1"/>
          <p:nvPr/>
        </p:nvSpPr>
        <p:spPr>
          <a:xfrm>
            <a:off x="5044531" y="5312562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</a:t>
            </a:r>
            <a:r>
              <a:rPr lang="en-US" baseline="-25000" dirty="0" err="1" smtClean="0"/>
              <a:t>j</a:t>
            </a:r>
            <a:endParaRPr lang="de-DE" baseline="-25000" dirty="0"/>
          </a:p>
        </p:txBody>
      </p:sp>
      <p:sp>
        <p:nvSpPr>
          <p:cNvPr id="171" name="Textfeld 170"/>
          <p:cNvSpPr txBox="1"/>
          <p:nvPr/>
        </p:nvSpPr>
        <p:spPr>
          <a:xfrm>
            <a:off x="5615431" y="5298503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</a:t>
            </a:r>
            <a:r>
              <a:rPr lang="en-US" baseline="-25000" dirty="0" smtClean="0"/>
              <a:t>j+1</a:t>
            </a:r>
            <a:endParaRPr lang="de-DE" baseline="-25000" dirty="0"/>
          </a:p>
        </p:txBody>
      </p:sp>
      <p:sp>
        <p:nvSpPr>
          <p:cNvPr id="172" name="Textfeld 171"/>
          <p:cNvSpPr txBox="1"/>
          <p:nvPr/>
        </p:nvSpPr>
        <p:spPr>
          <a:xfrm>
            <a:off x="6200850" y="5312562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u'</a:t>
            </a:r>
            <a:r>
              <a:rPr lang="en-US" baseline="-25000" dirty="0" smtClean="0"/>
              <a:t>i+2</a:t>
            </a:r>
            <a:endParaRPr lang="de-DE" baseline="-25000" dirty="0"/>
          </a:p>
        </p:txBody>
      </p:sp>
      <p:sp>
        <p:nvSpPr>
          <p:cNvPr id="173" name="Textfeld 172"/>
          <p:cNvSpPr txBox="1"/>
          <p:nvPr/>
        </p:nvSpPr>
        <p:spPr>
          <a:xfrm>
            <a:off x="7182037" y="5274990"/>
            <a:ext cx="51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u'</a:t>
            </a:r>
            <a:r>
              <a:rPr lang="en-US" baseline="-25000" dirty="0" smtClean="0"/>
              <a:t>j-1</a:t>
            </a:r>
            <a:endParaRPr lang="de-DE" baseline="-25000" dirty="0"/>
          </a:p>
        </p:txBody>
      </p:sp>
      <p:sp>
        <p:nvSpPr>
          <p:cNvPr id="103" name="Textfeld 102"/>
          <p:cNvSpPr txBox="1"/>
          <p:nvPr/>
        </p:nvSpPr>
        <p:spPr>
          <a:xfrm>
            <a:off x="1714761" y="3151412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i-1</a:t>
            </a:r>
            <a:endParaRPr lang="de-DE" baseline="-25000" dirty="0"/>
          </a:p>
        </p:txBody>
      </p:sp>
      <p:sp>
        <p:nvSpPr>
          <p:cNvPr id="104" name="Textfeld 103"/>
          <p:cNvSpPr txBox="1"/>
          <p:nvPr/>
        </p:nvSpPr>
        <p:spPr>
          <a:xfrm>
            <a:off x="829822" y="3161470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1</a:t>
            </a:r>
            <a:endParaRPr lang="de-DE" baseline="-25000" dirty="0"/>
          </a:p>
        </p:txBody>
      </p:sp>
      <p:sp>
        <p:nvSpPr>
          <p:cNvPr id="105" name="Textfeld 104"/>
          <p:cNvSpPr txBox="1"/>
          <p:nvPr/>
        </p:nvSpPr>
        <p:spPr>
          <a:xfrm>
            <a:off x="8485227" y="3137955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</a:t>
            </a:r>
            <a:r>
              <a:rPr lang="en-US" baseline="-25000" dirty="0" err="1" smtClean="0"/>
              <a:t>n</a:t>
            </a:r>
            <a:endParaRPr lang="de-DE" baseline="-25000" dirty="0"/>
          </a:p>
        </p:txBody>
      </p:sp>
      <p:sp>
        <p:nvSpPr>
          <p:cNvPr id="106" name="Textfeld 105"/>
          <p:cNvSpPr txBox="1"/>
          <p:nvPr/>
        </p:nvSpPr>
        <p:spPr>
          <a:xfrm>
            <a:off x="7811185" y="3148550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n-1</a:t>
            </a:r>
            <a:endParaRPr lang="de-DE" baseline="-25000" dirty="0"/>
          </a:p>
        </p:txBody>
      </p:sp>
      <p:sp>
        <p:nvSpPr>
          <p:cNvPr id="107" name="Textfeld 106"/>
          <p:cNvSpPr txBox="1"/>
          <p:nvPr/>
        </p:nvSpPr>
        <p:spPr>
          <a:xfrm>
            <a:off x="7131979" y="3148550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n-2</a:t>
            </a:r>
            <a:endParaRPr lang="de-DE" baseline="-25000" dirty="0"/>
          </a:p>
        </p:txBody>
      </p:sp>
      <p:sp>
        <p:nvSpPr>
          <p:cNvPr id="25" name="Ellipse 24"/>
          <p:cNvSpPr/>
          <p:nvPr/>
        </p:nvSpPr>
        <p:spPr>
          <a:xfrm>
            <a:off x="3338416" y="2597079"/>
            <a:ext cx="1784067" cy="706454"/>
          </a:xfrm>
          <a:prstGeom prst="ellipse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8" name="Ellipse 117"/>
          <p:cNvSpPr/>
          <p:nvPr/>
        </p:nvSpPr>
        <p:spPr>
          <a:xfrm>
            <a:off x="3338415" y="4482974"/>
            <a:ext cx="1784067" cy="792016"/>
          </a:xfrm>
          <a:prstGeom prst="ellipse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9" name="Ellipse 118"/>
          <p:cNvSpPr/>
          <p:nvPr/>
        </p:nvSpPr>
        <p:spPr>
          <a:xfrm>
            <a:off x="6104048" y="4482974"/>
            <a:ext cx="1784067" cy="792016"/>
          </a:xfrm>
          <a:prstGeom prst="ellipse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67967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-proof size: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de-DE" dirty="0" smtClean="0"/>
                  <a:t> bits</a:t>
                </a:r>
                <a:endParaRPr lang="de-DE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273" y="5911212"/>
            <a:ext cx="8229600" cy="608931"/>
          </a:xfrm>
        </p:spPr>
        <p:txBody>
          <a:bodyPr/>
          <a:lstStyle/>
          <a:p>
            <a:endParaRPr lang="en-US" dirty="0"/>
          </a:p>
          <a:p>
            <a:endParaRPr lang="de-DE" dirty="0"/>
          </a:p>
        </p:txBody>
      </p:sp>
      <p:sp>
        <p:nvSpPr>
          <p:cNvPr id="4" name="Oval 19"/>
          <p:cNvSpPr/>
          <p:nvPr/>
        </p:nvSpPr>
        <p:spPr>
          <a:xfrm>
            <a:off x="10764688" y="328498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" name="Oval 19"/>
          <p:cNvSpPr/>
          <p:nvPr/>
        </p:nvSpPr>
        <p:spPr>
          <a:xfrm>
            <a:off x="809771" y="2752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6" name="Gerader Verbinder 5"/>
          <p:cNvCxnSpPr>
            <a:stCxn id="4" idx="1"/>
          </p:cNvCxnSpPr>
          <p:nvPr/>
        </p:nvCxnSpPr>
        <p:spPr>
          <a:xfrm flipH="1">
            <a:off x="9829237" y="3338381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Gerader Verbinder 6"/>
          <p:cNvCxnSpPr>
            <a:endCxn id="4" idx="3"/>
          </p:cNvCxnSpPr>
          <p:nvPr/>
        </p:nvCxnSpPr>
        <p:spPr>
          <a:xfrm>
            <a:off x="9829237" y="3596206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hteck 7"/>
              <p:cNvSpPr/>
              <p:nvPr/>
            </p:nvSpPr>
            <p:spPr>
              <a:xfrm>
                <a:off x="50156" y="2672899"/>
                <a:ext cx="6027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8" name="Rechtec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6" y="2672899"/>
                <a:ext cx="602794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e Legende 8"/>
          <p:cNvSpPr/>
          <p:nvPr/>
        </p:nvSpPr>
        <p:spPr>
          <a:xfrm>
            <a:off x="10548664" y="1556792"/>
            <a:ext cx="720080" cy="540610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hteck 9"/>
              <p:cNvSpPr/>
              <p:nvPr/>
            </p:nvSpPr>
            <p:spPr>
              <a:xfrm>
                <a:off x="45203" y="4632911"/>
                <a:ext cx="63280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10" name="Rechteck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3" y="4632911"/>
                <a:ext cx="632801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9"/>
          <p:cNvSpPr/>
          <p:nvPr/>
        </p:nvSpPr>
        <p:spPr>
          <a:xfrm>
            <a:off x="9910938" y="474920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2" name="Rechteck 11"/>
          <p:cNvSpPr/>
          <p:nvPr/>
        </p:nvSpPr>
        <p:spPr>
          <a:xfrm>
            <a:off x="9957258" y="4744494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" name="Oval 19"/>
          <p:cNvSpPr/>
          <p:nvPr/>
        </p:nvSpPr>
        <p:spPr>
          <a:xfrm>
            <a:off x="1714761" y="276128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4" name="Oval 19"/>
          <p:cNvSpPr/>
          <p:nvPr/>
        </p:nvSpPr>
        <p:spPr>
          <a:xfrm>
            <a:off x="2325845" y="276128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2936929" y="27630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6" name="Oval 19"/>
          <p:cNvSpPr/>
          <p:nvPr/>
        </p:nvSpPr>
        <p:spPr>
          <a:xfrm>
            <a:off x="3548013" y="27630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7" name="Oval 19"/>
          <p:cNvSpPr/>
          <p:nvPr/>
        </p:nvSpPr>
        <p:spPr>
          <a:xfrm>
            <a:off x="4450130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8" name="Oval 19"/>
          <p:cNvSpPr/>
          <p:nvPr/>
        </p:nvSpPr>
        <p:spPr>
          <a:xfrm>
            <a:off x="5061214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9" name="Oval 19"/>
          <p:cNvSpPr/>
          <p:nvPr/>
        </p:nvSpPr>
        <p:spPr>
          <a:xfrm>
            <a:off x="5672298" y="2752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0" name="Oval 19"/>
          <p:cNvSpPr/>
          <p:nvPr/>
        </p:nvSpPr>
        <p:spPr>
          <a:xfrm>
            <a:off x="6283382" y="2752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1" name="Oval 19"/>
          <p:cNvSpPr/>
          <p:nvPr/>
        </p:nvSpPr>
        <p:spPr>
          <a:xfrm>
            <a:off x="7213700" y="274868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2" name="Oval 19"/>
          <p:cNvSpPr/>
          <p:nvPr/>
        </p:nvSpPr>
        <p:spPr>
          <a:xfrm>
            <a:off x="7824784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3" name="Oval 19"/>
          <p:cNvSpPr/>
          <p:nvPr/>
        </p:nvSpPr>
        <p:spPr>
          <a:xfrm>
            <a:off x="8435868" y="275044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27" name="Gerader Verbinder 26"/>
          <p:cNvCxnSpPr>
            <a:endCxn id="5" idx="6"/>
          </p:cNvCxnSpPr>
          <p:nvPr/>
        </p:nvCxnSpPr>
        <p:spPr>
          <a:xfrm flipH="1" flipV="1">
            <a:off x="1228142" y="2934509"/>
            <a:ext cx="150799" cy="90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Gerader Verbinder 29"/>
          <p:cNvCxnSpPr/>
          <p:nvPr/>
        </p:nvCxnSpPr>
        <p:spPr>
          <a:xfrm flipH="1">
            <a:off x="9910938" y="4238931"/>
            <a:ext cx="99672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Gerader Verbinder 30"/>
          <p:cNvCxnSpPr>
            <a:stCxn id="13" idx="2"/>
          </p:cNvCxnSpPr>
          <p:nvPr/>
        </p:nvCxnSpPr>
        <p:spPr>
          <a:xfrm flipH="1" flipV="1">
            <a:off x="1568365" y="2934509"/>
            <a:ext cx="146396" cy="90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Gerader Verbinder 36"/>
          <p:cNvCxnSpPr>
            <a:stCxn id="13" idx="6"/>
            <a:endCxn id="14" idx="2"/>
          </p:cNvCxnSpPr>
          <p:nvPr/>
        </p:nvCxnSpPr>
        <p:spPr>
          <a:xfrm>
            <a:off x="2133132" y="2943595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Gerader Verbinder 39"/>
          <p:cNvCxnSpPr>
            <a:stCxn id="15" idx="2"/>
            <a:endCxn id="14" idx="6"/>
          </p:cNvCxnSpPr>
          <p:nvPr/>
        </p:nvCxnSpPr>
        <p:spPr>
          <a:xfrm flipH="1" flipV="1">
            <a:off x="2744216" y="2943595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Gerader Verbinder 42"/>
          <p:cNvCxnSpPr>
            <a:stCxn id="15" idx="6"/>
            <a:endCxn id="16" idx="2"/>
          </p:cNvCxnSpPr>
          <p:nvPr/>
        </p:nvCxnSpPr>
        <p:spPr>
          <a:xfrm>
            <a:off x="3355300" y="2945352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Gerader Verbinder 46"/>
          <p:cNvCxnSpPr>
            <a:endCxn id="16" idx="6"/>
          </p:cNvCxnSpPr>
          <p:nvPr/>
        </p:nvCxnSpPr>
        <p:spPr>
          <a:xfrm flipH="1">
            <a:off x="3966384" y="2934509"/>
            <a:ext cx="158713" cy="10843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Gerader Verbinder 49"/>
          <p:cNvCxnSpPr>
            <a:stCxn id="17" idx="2"/>
          </p:cNvCxnSpPr>
          <p:nvPr/>
        </p:nvCxnSpPr>
        <p:spPr>
          <a:xfrm flipH="1">
            <a:off x="4317810" y="2932752"/>
            <a:ext cx="132320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Gerader Verbinder 54"/>
          <p:cNvCxnSpPr>
            <a:stCxn id="17" idx="6"/>
            <a:endCxn id="18" idx="2"/>
          </p:cNvCxnSpPr>
          <p:nvPr/>
        </p:nvCxnSpPr>
        <p:spPr>
          <a:xfrm>
            <a:off x="4868501" y="2932752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Gerader Verbinder 57"/>
          <p:cNvCxnSpPr>
            <a:stCxn id="19" idx="2"/>
            <a:endCxn id="18" idx="6"/>
          </p:cNvCxnSpPr>
          <p:nvPr/>
        </p:nvCxnSpPr>
        <p:spPr>
          <a:xfrm flipH="1" flipV="1">
            <a:off x="5479585" y="2932752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Gerader Verbinder 60"/>
          <p:cNvCxnSpPr>
            <a:stCxn id="19" idx="6"/>
            <a:endCxn id="20" idx="2"/>
          </p:cNvCxnSpPr>
          <p:nvPr/>
        </p:nvCxnSpPr>
        <p:spPr>
          <a:xfrm>
            <a:off x="6090669" y="2934509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Gerader Verbinder 63"/>
          <p:cNvCxnSpPr>
            <a:endCxn id="20" idx="6"/>
          </p:cNvCxnSpPr>
          <p:nvPr/>
        </p:nvCxnSpPr>
        <p:spPr>
          <a:xfrm flipH="1">
            <a:off x="6701753" y="2932752"/>
            <a:ext cx="154845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Gerader Verbinder 66"/>
          <p:cNvCxnSpPr>
            <a:endCxn id="21" idx="2"/>
          </p:cNvCxnSpPr>
          <p:nvPr/>
        </p:nvCxnSpPr>
        <p:spPr>
          <a:xfrm flipV="1">
            <a:off x="7043353" y="2930995"/>
            <a:ext cx="170347" cy="1260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Gerader Verbinder 69"/>
          <p:cNvCxnSpPr>
            <a:stCxn id="22" idx="2"/>
            <a:endCxn id="21" idx="6"/>
          </p:cNvCxnSpPr>
          <p:nvPr/>
        </p:nvCxnSpPr>
        <p:spPr>
          <a:xfrm flipH="1" flipV="1">
            <a:off x="7632071" y="2930995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Gerader Verbinder 72"/>
          <p:cNvCxnSpPr/>
          <p:nvPr/>
        </p:nvCxnSpPr>
        <p:spPr>
          <a:xfrm flipH="1">
            <a:off x="7585521" y="7465533"/>
            <a:ext cx="315251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Gerader Verbinder 75"/>
          <p:cNvCxnSpPr>
            <a:stCxn id="22" idx="5"/>
            <a:endCxn id="23" idx="3"/>
          </p:cNvCxnSpPr>
          <p:nvPr/>
        </p:nvCxnSpPr>
        <p:spPr>
          <a:xfrm>
            <a:off x="8181886" y="3061664"/>
            <a:ext cx="315251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Rechteck 78"/>
          <p:cNvSpPr/>
          <p:nvPr/>
        </p:nvSpPr>
        <p:spPr>
          <a:xfrm>
            <a:off x="2980001" y="2746328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0" name="Rechteck 79"/>
          <p:cNvSpPr/>
          <p:nvPr/>
        </p:nvSpPr>
        <p:spPr>
          <a:xfrm>
            <a:off x="2371293" y="2756572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1" name="Rechteck 80"/>
          <p:cNvSpPr/>
          <p:nvPr/>
        </p:nvSpPr>
        <p:spPr>
          <a:xfrm>
            <a:off x="5718618" y="2743972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2" name="Rechteck 81"/>
          <p:cNvSpPr/>
          <p:nvPr/>
        </p:nvSpPr>
        <p:spPr>
          <a:xfrm>
            <a:off x="5092431" y="2743972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83" name="Gerader Verbinder 82"/>
          <p:cNvCxnSpPr/>
          <p:nvPr/>
        </p:nvCxnSpPr>
        <p:spPr>
          <a:xfrm flipH="1">
            <a:off x="10063338" y="4391331"/>
            <a:ext cx="996720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Gerader Verbinder 83"/>
          <p:cNvCxnSpPr>
            <a:stCxn id="13" idx="2"/>
            <a:endCxn id="5" idx="6"/>
          </p:cNvCxnSpPr>
          <p:nvPr/>
        </p:nvCxnSpPr>
        <p:spPr>
          <a:xfrm flipH="1" flipV="1">
            <a:off x="1228142" y="2934509"/>
            <a:ext cx="486619" cy="9086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Gerader Verbinder 86"/>
          <p:cNvCxnSpPr>
            <a:stCxn id="17" idx="2"/>
            <a:endCxn id="16" idx="6"/>
          </p:cNvCxnSpPr>
          <p:nvPr/>
        </p:nvCxnSpPr>
        <p:spPr>
          <a:xfrm flipH="1">
            <a:off x="3966384" y="2932752"/>
            <a:ext cx="483746" cy="1260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Gerader Verbinder 89"/>
          <p:cNvCxnSpPr>
            <a:stCxn id="21" idx="2"/>
            <a:endCxn id="20" idx="6"/>
          </p:cNvCxnSpPr>
          <p:nvPr/>
        </p:nvCxnSpPr>
        <p:spPr>
          <a:xfrm flipH="1">
            <a:off x="6701753" y="2930995"/>
            <a:ext cx="511947" cy="3514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Oval 19"/>
          <p:cNvSpPr/>
          <p:nvPr/>
        </p:nvSpPr>
        <p:spPr>
          <a:xfrm>
            <a:off x="2325845" y="477150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96" name="Oval 19"/>
          <p:cNvSpPr/>
          <p:nvPr/>
        </p:nvSpPr>
        <p:spPr>
          <a:xfrm>
            <a:off x="2936929" y="477326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97" name="Oval 19"/>
          <p:cNvSpPr/>
          <p:nvPr/>
        </p:nvSpPr>
        <p:spPr>
          <a:xfrm>
            <a:off x="3548013" y="477326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98" name="Oval 19"/>
          <p:cNvSpPr/>
          <p:nvPr/>
        </p:nvSpPr>
        <p:spPr>
          <a:xfrm>
            <a:off x="4450130" y="476066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99" name="Oval 19"/>
          <p:cNvSpPr/>
          <p:nvPr/>
        </p:nvSpPr>
        <p:spPr>
          <a:xfrm>
            <a:off x="5061214" y="476066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00" name="Oval 19"/>
          <p:cNvSpPr/>
          <p:nvPr/>
        </p:nvSpPr>
        <p:spPr>
          <a:xfrm>
            <a:off x="5672298" y="476241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01" name="Oval 19"/>
          <p:cNvSpPr/>
          <p:nvPr/>
        </p:nvSpPr>
        <p:spPr>
          <a:xfrm>
            <a:off x="6283382" y="476241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02" name="Oval 19"/>
          <p:cNvSpPr/>
          <p:nvPr/>
        </p:nvSpPr>
        <p:spPr>
          <a:xfrm>
            <a:off x="7213700" y="475890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8" name="Gerader Verbinder 107"/>
          <p:cNvCxnSpPr>
            <a:stCxn id="96" idx="2"/>
            <a:endCxn id="95" idx="6"/>
          </p:cNvCxnSpPr>
          <p:nvPr/>
        </p:nvCxnSpPr>
        <p:spPr>
          <a:xfrm flipH="1" flipV="1">
            <a:off x="2744216" y="4953815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Gerader Verbinder 108"/>
          <p:cNvCxnSpPr>
            <a:stCxn id="96" idx="6"/>
            <a:endCxn id="97" idx="2"/>
          </p:cNvCxnSpPr>
          <p:nvPr/>
        </p:nvCxnSpPr>
        <p:spPr>
          <a:xfrm>
            <a:off x="3355300" y="4955572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Gerader Verbinder 109"/>
          <p:cNvCxnSpPr/>
          <p:nvPr/>
        </p:nvCxnSpPr>
        <p:spPr>
          <a:xfrm flipH="1">
            <a:off x="3966384" y="4944729"/>
            <a:ext cx="158713" cy="10843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Gerader Verbinder 110"/>
          <p:cNvCxnSpPr>
            <a:stCxn id="98" idx="2"/>
          </p:cNvCxnSpPr>
          <p:nvPr/>
        </p:nvCxnSpPr>
        <p:spPr>
          <a:xfrm flipH="1">
            <a:off x="4317810" y="4942972"/>
            <a:ext cx="132320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Gerader Verbinder 111"/>
          <p:cNvCxnSpPr>
            <a:stCxn id="98" idx="6"/>
            <a:endCxn id="99" idx="2"/>
          </p:cNvCxnSpPr>
          <p:nvPr/>
        </p:nvCxnSpPr>
        <p:spPr>
          <a:xfrm>
            <a:off x="4868501" y="4942972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Gerader Verbinder 112"/>
          <p:cNvCxnSpPr>
            <a:stCxn id="100" idx="2"/>
            <a:endCxn id="99" idx="6"/>
          </p:cNvCxnSpPr>
          <p:nvPr/>
        </p:nvCxnSpPr>
        <p:spPr>
          <a:xfrm flipH="1" flipV="1">
            <a:off x="5479585" y="4942972"/>
            <a:ext cx="192713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Gerader Verbinder 113"/>
          <p:cNvCxnSpPr>
            <a:stCxn id="100" idx="6"/>
            <a:endCxn id="101" idx="2"/>
          </p:cNvCxnSpPr>
          <p:nvPr/>
        </p:nvCxnSpPr>
        <p:spPr>
          <a:xfrm>
            <a:off x="6090669" y="4944729"/>
            <a:ext cx="19271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Gerader Verbinder 114"/>
          <p:cNvCxnSpPr/>
          <p:nvPr/>
        </p:nvCxnSpPr>
        <p:spPr>
          <a:xfrm flipH="1">
            <a:off x="6701753" y="4942972"/>
            <a:ext cx="154845" cy="17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Gerader Verbinder 115"/>
          <p:cNvCxnSpPr>
            <a:stCxn id="102" idx="2"/>
          </p:cNvCxnSpPr>
          <p:nvPr/>
        </p:nvCxnSpPr>
        <p:spPr>
          <a:xfrm flipH="1" flipV="1">
            <a:off x="7043353" y="4938858"/>
            <a:ext cx="170347" cy="23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0" name="Rechteck 119"/>
          <p:cNvSpPr/>
          <p:nvPr/>
        </p:nvSpPr>
        <p:spPr>
          <a:xfrm>
            <a:off x="2980001" y="4756548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21" name="Rechteck 120"/>
          <p:cNvSpPr/>
          <p:nvPr/>
        </p:nvSpPr>
        <p:spPr>
          <a:xfrm>
            <a:off x="2371293" y="4766792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22" name="Rechteck 121"/>
          <p:cNvSpPr/>
          <p:nvPr/>
        </p:nvSpPr>
        <p:spPr>
          <a:xfrm>
            <a:off x="5718618" y="4754192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23" name="Rechteck 122"/>
          <p:cNvSpPr/>
          <p:nvPr/>
        </p:nvSpPr>
        <p:spPr>
          <a:xfrm>
            <a:off x="5092431" y="4754192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25" name="Gerader Verbinder 124"/>
          <p:cNvCxnSpPr>
            <a:stCxn id="98" idx="2"/>
            <a:endCxn id="97" idx="6"/>
          </p:cNvCxnSpPr>
          <p:nvPr/>
        </p:nvCxnSpPr>
        <p:spPr>
          <a:xfrm flipH="1">
            <a:off x="3966384" y="4942972"/>
            <a:ext cx="483746" cy="1260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Gerader Verbinder 125"/>
          <p:cNvCxnSpPr>
            <a:stCxn id="102" idx="2"/>
            <a:endCxn id="101" idx="6"/>
          </p:cNvCxnSpPr>
          <p:nvPr/>
        </p:nvCxnSpPr>
        <p:spPr>
          <a:xfrm flipH="1">
            <a:off x="6701753" y="4941215"/>
            <a:ext cx="511947" cy="3514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Gekrümmte Verbindung 134"/>
          <p:cNvCxnSpPr>
            <a:stCxn id="95" idx="4"/>
            <a:endCxn id="102" idx="4"/>
          </p:cNvCxnSpPr>
          <p:nvPr/>
        </p:nvCxnSpPr>
        <p:spPr>
          <a:xfrm rot="5400000" flipH="1" flipV="1">
            <a:off x="4972658" y="2685896"/>
            <a:ext cx="12600" cy="4887855"/>
          </a:xfrm>
          <a:prstGeom prst="curvedConnector3">
            <a:avLst>
              <a:gd name="adj1" fmla="val -1814286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Ovale Legende 136"/>
          <p:cNvSpPr/>
          <p:nvPr/>
        </p:nvSpPr>
        <p:spPr>
          <a:xfrm>
            <a:off x="490707" y="692828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38" name="Ovale Legende 137"/>
          <p:cNvSpPr/>
          <p:nvPr/>
        </p:nvSpPr>
        <p:spPr>
          <a:xfrm>
            <a:off x="1262062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39" name="Ovale Legende 138"/>
          <p:cNvSpPr/>
          <p:nvPr/>
        </p:nvSpPr>
        <p:spPr>
          <a:xfrm>
            <a:off x="1997077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0" name="Ovale Legende 139"/>
          <p:cNvSpPr/>
          <p:nvPr/>
        </p:nvSpPr>
        <p:spPr>
          <a:xfrm>
            <a:off x="2711141" y="692828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1" name="Ovale Legende 140"/>
          <p:cNvSpPr/>
          <p:nvPr/>
        </p:nvSpPr>
        <p:spPr>
          <a:xfrm>
            <a:off x="3398634" y="6946838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2" name="Ovale Legende 141"/>
          <p:cNvSpPr/>
          <p:nvPr/>
        </p:nvSpPr>
        <p:spPr>
          <a:xfrm>
            <a:off x="4160220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3" name="Ovale Legende 142"/>
          <p:cNvSpPr/>
          <p:nvPr/>
        </p:nvSpPr>
        <p:spPr>
          <a:xfrm>
            <a:off x="4848129" y="690451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4" name="Ovale Legende 143"/>
          <p:cNvSpPr/>
          <p:nvPr/>
        </p:nvSpPr>
        <p:spPr>
          <a:xfrm>
            <a:off x="5497944" y="6928285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5" name="Ovale Legende 144"/>
          <p:cNvSpPr/>
          <p:nvPr/>
        </p:nvSpPr>
        <p:spPr>
          <a:xfrm>
            <a:off x="6147759" y="6949463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6" name="Ovale Legende 145"/>
          <p:cNvSpPr/>
          <p:nvPr/>
        </p:nvSpPr>
        <p:spPr>
          <a:xfrm>
            <a:off x="6787154" y="6943738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7" name="Ovale Legende 146"/>
          <p:cNvSpPr/>
          <p:nvPr/>
        </p:nvSpPr>
        <p:spPr>
          <a:xfrm>
            <a:off x="7379002" y="6971699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8" name="Ovale Legende 147"/>
          <p:cNvSpPr/>
          <p:nvPr/>
        </p:nvSpPr>
        <p:spPr>
          <a:xfrm>
            <a:off x="7949299" y="6953416"/>
            <a:ext cx="549409" cy="412476"/>
          </a:xfrm>
          <a:prstGeom prst="wedgeEllipseCallout">
            <a:avLst>
              <a:gd name="adj1" fmla="val -63162"/>
              <a:gd name="adj2" fmla="val 6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de-DE" sz="1200" dirty="0"/>
          </a:p>
        </p:txBody>
      </p:sp>
      <p:sp>
        <p:nvSpPr>
          <p:cNvPr id="149" name="Ellipse 148"/>
          <p:cNvSpPr/>
          <p:nvPr/>
        </p:nvSpPr>
        <p:spPr>
          <a:xfrm>
            <a:off x="3684423" y="1699803"/>
            <a:ext cx="2155502" cy="82864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Yes</a:t>
            </a:r>
            <a:endParaRPr lang="de-DE" sz="2800" dirty="0"/>
          </a:p>
        </p:txBody>
      </p:sp>
      <p:cxnSp>
        <p:nvCxnSpPr>
          <p:cNvPr id="151" name="Gerader Verbinder 150"/>
          <p:cNvCxnSpPr>
            <a:stCxn id="23" idx="1"/>
            <a:endCxn id="22" idx="7"/>
          </p:cNvCxnSpPr>
          <p:nvPr/>
        </p:nvCxnSpPr>
        <p:spPr>
          <a:xfrm flipH="1">
            <a:off x="8181886" y="2803839"/>
            <a:ext cx="315251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Textfeld 156"/>
          <p:cNvSpPr txBox="1"/>
          <p:nvPr/>
        </p:nvSpPr>
        <p:spPr>
          <a:xfrm>
            <a:off x="2372966" y="313795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</a:t>
            </a:r>
            <a:endParaRPr lang="de-DE" baseline="-25000" dirty="0"/>
          </a:p>
        </p:txBody>
      </p:sp>
      <p:sp>
        <p:nvSpPr>
          <p:cNvPr id="158" name="Textfeld 157"/>
          <p:cNvSpPr txBox="1"/>
          <p:nvPr/>
        </p:nvSpPr>
        <p:spPr>
          <a:xfrm>
            <a:off x="2903057" y="313795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i+1</a:t>
            </a:r>
            <a:endParaRPr lang="de-DE" baseline="-25000" dirty="0"/>
          </a:p>
        </p:txBody>
      </p:sp>
      <p:sp>
        <p:nvSpPr>
          <p:cNvPr id="159" name="Textfeld 158"/>
          <p:cNvSpPr txBox="1"/>
          <p:nvPr/>
        </p:nvSpPr>
        <p:spPr>
          <a:xfrm>
            <a:off x="3517389" y="313795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i+2</a:t>
            </a:r>
            <a:endParaRPr lang="de-DE" baseline="-25000" dirty="0"/>
          </a:p>
        </p:txBody>
      </p:sp>
      <p:sp>
        <p:nvSpPr>
          <p:cNvPr id="162" name="Textfeld 161"/>
          <p:cNvSpPr txBox="1"/>
          <p:nvPr/>
        </p:nvSpPr>
        <p:spPr>
          <a:xfrm>
            <a:off x="4417737" y="3151412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j-1</a:t>
            </a:r>
            <a:endParaRPr lang="de-DE" baseline="-25000" dirty="0"/>
          </a:p>
        </p:txBody>
      </p:sp>
      <p:sp>
        <p:nvSpPr>
          <p:cNvPr id="163" name="Textfeld 162"/>
          <p:cNvSpPr txBox="1"/>
          <p:nvPr/>
        </p:nvSpPr>
        <p:spPr>
          <a:xfrm>
            <a:off x="5095637" y="31654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</a:t>
            </a:r>
            <a:r>
              <a:rPr lang="en-US" baseline="-25000" dirty="0" err="1" smtClean="0"/>
              <a:t>j</a:t>
            </a:r>
            <a:endParaRPr lang="de-DE" baseline="-25000" dirty="0"/>
          </a:p>
        </p:txBody>
      </p:sp>
      <p:sp>
        <p:nvSpPr>
          <p:cNvPr id="164" name="Textfeld 163"/>
          <p:cNvSpPr txBox="1"/>
          <p:nvPr/>
        </p:nvSpPr>
        <p:spPr>
          <a:xfrm>
            <a:off x="5666537" y="3151412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j+1</a:t>
            </a:r>
            <a:endParaRPr lang="de-DE" baseline="-25000" dirty="0"/>
          </a:p>
        </p:txBody>
      </p:sp>
      <p:sp>
        <p:nvSpPr>
          <p:cNvPr id="165" name="Textfeld 164"/>
          <p:cNvSpPr txBox="1"/>
          <p:nvPr/>
        </p:nvSpPr>
        <p:spPr>
          <a:xfrm>
            <a:off x="6251956" y="3165471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j+2</a:t>
            </a:r>
            <a:endParaRPr lang="de-DE" baseline="-25000" dirty="0"/>
          </a:p>
        </p:txBody>
      </p:sp>
      <p:sp>
        <p:nvSpPr>
          <p:cNvPr id="166" name="Textfeld 165"/>
          <p:cNvSpPr txBox="1"/>
          <p:nvPr/>
        </p:nvSpPr>
        <p:spPr>
          <a:xfrm>
            <a:off x="2351550" y="5274990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</a:t>
            </a:r>
            <a:r>
              <a:rPr lang="en-US" baseline="-25000" dirty="0" err="1" smtClean="0"/>
              <a:t>i</a:t>
            </a:r>
            <a:endParaRPr lang="de-DE" baseline="-25000" dirty="0"/>
          </a:p>
        </p:txBody>
      </p:sp>
      <p:sp>
        <p:nvSpPr>
          <p:cNvPr id="167" name="Textfeld 166"/>
          <p:cNvSpPr txBox="1"/>
          <p:nvPr/>
        </p:nvSpPr>
        <p:spPr>
          <a:xfrm>
            <a:off x="2881641" y="5274990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</a:t>
            </a:r>
            <a:r>
              <a:rPr lang="en-US" baseline="-25000" dirty="0" smtClean="0"/>
              <a:t>i+1</a:t>
            </a:r>
            <a:endParaRPr lang="de-DE" baseline="-25000" dirty="0"/>
          </a:p>
        </p:txBody>
      </p:sp>
      <p:sp>
        <p:nvSpPr>
          <p:cNvPr id="168" name="Textfeld 167"/>
          <p:cNvSpPr txBox="1"/>
          <p:nvPr/>
        </p:nvSpPr>
        <p:spPr>
          <a:xfrm>
            <a:off x="3495973" y="5274990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</a:t>
            </a:r>
            <a:r>
              <a:rPr lang="en-US" baseline="-25000" dirty="0" smtClean="0"/>
              <a:t>i+2</a:t>
            </a:r>
            <a:endParaRPr lang="de-DE" baseline="-25000" dirty="0"/>
          </a:p>
        </p:txBody>
      </p:sp>
      <p:sp>
        <p:nvSpPr>
          <p:cNvPr id="169" name="Textfeld 168"/>
          <p:cNvSpPr txBox="1"/>
          <p:nvPr/>
        </p:nvSpPr>
        <p:spPr>
          <a:xfrm>
            <a:off x="4366631" y="5298503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</a:t>
            </a:r>
            <a:r>
              <a:rPr lang="en-US" baseline="-25000" dirty="0" smtClean="0"/>
              <a:t>j-1</a:t>
            </a:r>
            <a:endParaRPr lang="de-DE" baseline="-25000" dirty="0"/>
          </a:p>
        </p:txBody>
      </p:sp>
      <p:sp>
        <p:nvSpPr>
          <p:cNvPr id="170" name="Textfeld 169"/>
          <p:cNvSpPr txBox="1"/>
          <p:nvPr/>
        </p:nvSpPr>
        <p:spPr>
          <a:xfrm>
            <a:off x="5044531" y="5312562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</a:t>
            </a:r>
            <a:r>
              <a:rPr lang="en-US" baseline="-25000" dirty="0" err="1" smtClean="0"/>
              <a:t>j</a:t>
            </a:r>
            <a:endParaRPr lang="de-DE" baseline="-25000" dirty="0"/>
          </a:p>
        </p:txBody>
      </p:sp>
      <p:sp>
        <p:nvSpPr>
          <p:cNvPr id="171" name="Textfeld 170"/>
          <p:cNvSpPr txBox="1"/>
          <p:nvPr/>
        </p:nvSpPr>
        <p:spPr>
          <a:xfrm>
            <a:off x="5615431" y="5298503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</a:t>
            </a:r>
            <a:r>
              <a:rPr lang="en-US" baseline="-25000" dirty="0" smtClean="0"/>
              <a:t>j+1</a:t>
            </a:r>
            <a:endParaRPr lang="de-DE" baseline="-25000" dirty="0"/>
          </a:p>
        </p:txBody>
      </p:sp>
      <p:sp>
        <p:nvSpPr>
          <p:cNvPr id="172" name="Textfeld 171"/>
          <p:cNvSpPr txBox="1"/>
          <p:nvPr/>
        </p:nvSpPr>
        <p:spPr>
          <a:xfrm>
            <a:off x="6200850" y="5312562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u'</a:t>
            </a:r>
            <a:r>
              <a:rPr lang="en-US" baseline="-25000" dirty="0" smtClean="0"/>
              <a:t>i+2</a:t>
            </a:r>
            <a:endParaRPr lang="de-DE" baseline="-25000" dirty="0"/>
          </a:p>
        </p:txBody>
      </p:sp>
      <p:sp>
        <p:nvSpPr>
          <p:cNvPr id="173" name="Textfeld 172"/>
          <p:cNvSpPr txBox="1"/>
          <p:nvPr/>
        </p:nvSpPr>
        <p:spPr>
          <a:xfrm>
            <a:off x="7182037" y="5274990"/>
            <a:ext cx="51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u'</a:t>
            </a:r>
            <a:r>
              <a:rPr lang="en-US" baseline="-25000" dirty="0" smtClean="0"/>
              <a:t>j-1</a:t>
            </a:r>
            <a:endParaRPr lang="de-DE" baseline="-25000" dirty="0"/>
          </a:p>
        </p:txBody>
      </p:sp>
      <p:sp>
        <p:nvSpPr>
          <p:cNvPr id="103" name="Textfeld 102"/>
          <p:cNvSpPr txBox="1"/>
          <p:nvPr/>
        </p:nvSpPr>
        <p:spPr>
          <a:xfrm>
            <a:off x="1714761" y="3151412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i-1</a:t>
            </a:r>
            <a:endParaRPr lang="de-DE" baseline="-25000" dirty="0"/>
          </a:p>
        </p:txBody>
      </p:sp>
      <p:sp>
        <p:nvSpPr>
          <p:cNvPr id="104" name="Textfeld 103"/>
          <p:cNvSpPr txBox="1"/>
          <p:nvPr/>
        </p:nvSpPr>
        <p:spPr>
          <a:xfrm>
            <a:off x="829822" y="3161470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1</a:t>
            </a:r>
            <a:endParaRPr lang="de-DE" baseline="-25000" dirty="0"/>
          </a:p>
        </p:txBody>
      </p:sp>
      <p:sp>
        <p:nvSpPr>
          <p:cNvPr id="105" name="Textfeld 104"/>
          <p:cNvSpPr txBox="1"/>
          <p:nvPr/>
        </p:nvSpPr>
        <p:spPr>
          <a:xfrm>
            <a:off x="8485227" y="3137955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</a:t>
            </a:r>
            <a:r>
              <a:rPr lang="en-US" baseline="-25000" dirty="0" err="1" smtClean="0"/>
              <a:t>n</a:t>
            </a:r>
            <a:endParaRPr lang="de-DE" baseline="-25000" dirty="0"/>
          </a:p>
        </p:txBody>
      </p:sp>
      <p:sp>
        <p:nvSpPr>
          <p:cNvPr id="106" name="Textfeld 105"/>
          <p:cNvSpPr txBox="1"/>
          <p:nvPr/>
        </p:nvSpPr>
        <p:spPr>
          <a:xfrm>
            <a:off x="7811185" y="3148550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n-1</a:t>
            </a:r>
            <a:endParaRPr lang="de-DE" baseline="-25000" dirty="0"/>
          </a:p>
        </p:txBody>
      </p:sp>
      <p:sp>
        <p:nvSpPr>
          <p:cNvPr id="107" name="Textfeld 106"/>
          <p:cNvSpPr txBox="1"/>
          <p:nvPr/>
        </p:nvSpPr>
        <p:spPr>
          <a:xfrm>
            <a:off x="7131979" y="3148550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r>
              <a:rPr lang="en-US" baseline="-25000" dirty="0" smtClean="0"/>
              <a:t>n-2</a:t>
            </a:r>
            <a:endParaRPr lang="de-DE" baseline="-25000" dirty="0"/>
          </a:p>
        </p:txBody>
      </p:sp>
      <p:sp>
        <p:nvSpPr>
          <p:cNvPr id="25" name="Ellipse 24"/>
          <p:cNvSpPr/>
          <p:nvPr/>
        </p:nvSpPr>
        <p:spPr>
          <a:xfrm>
            <a:off x="3338416" y="2597079"/>
            <a:ext cx="1784067" cy="706454"/>
          </a:xfrm>
          <a:prstGeom prst="ellipse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8" name="Ellipse 117"/>
          <p:cNvSpPr/>
          <p:nvPr/>
        </p:nvSpPr>
        <p:spPr>
          <a:xfrm>
            <a:off x="3338415" y="4482974"/>
            <a:ext cx="1784067" cy="792016"/>
          </a:xfrm>
          <a:prstGeom prst="ellipse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9" name="Ellipse 118"/>
          <p:cNvSpPr/>
          <p:nvPr/>
        </p:nvSpPr>
        <p:spPr>
          <a:xfrm>
            <a:off x="6104048" y="4482974"/>
            <a:ext cx="1784067" cy="792016"/>
          </a:xfrm>
          <a:prstGeom prst="ellipse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7" name="Ellipse 116"/>
          <p:cNvSpPr/>
          <p:nvPr/>
        </p:nvSpPr>
        <p:spPr>
          <a:xfrm>
            <a:off x="3709356" y="3626509"/>
            <a:ext cx="2155502" cy="82864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Yes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1700904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CYCLE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Inhaltsplatzhalt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21605978"/>
                  </p:ext>
                </p:extLst>
              </p:nvPr>
            </p:nvGraphicFramePr>
            <p:xfrm>
              <a:off x="457200" y="2197899"/>
              <a:ext cx="822960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7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57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57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57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Problem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Directed one-way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Directed two-way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Undirected</a:t>
                          </a:r>
                          <a:endParaRPr lang="de-D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CYCLE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Impossible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l-GR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de-D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Inhaltsplatzhalt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21605978"/>
                  </p:ext>
                </p:extLst>
              </p:nvPr>
            </p:nvGraphicFramePr>
            <p:xfrm>
              <a:off x="457200" y="2197899"/>
              <a:ext cx="822960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7400"/>
                    <a:gridCol w="2057400"/>
                    <a:gridCol w="2057400"/>
                    <a:gridCol w="20574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Problem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Directed one-way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Directed two-way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Undirected</a:t>
                          </a:r>
                          <a:endParaRPr lang="de-DE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CYCLE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Impossible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296" t="-109836" r="-101183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de-DE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758546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U-proof size: At least 2 Bits</a:t>
            </a:r>
            <a:endParaRPr lang="de-DE" dirty="0"/>
          </a:p>
        </p:txBody>
      </p:sp>
      <p:sp>
        <p:nvSpPr>
          <p:cNvPr id="4" name="Oval 19"/>
          <p:cNvSpPr/>
          <p:nvPr/>
        </p:nvSpPr>
        <p:spPr>
          <a:xfrm>
            <a:off x="565178" y="466986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" name="Oval 19"/>
          <p:cNvSpPr/>
          <p:nvPr/>
        </p:nvSpPr>
        <p:spPr>
          <a:xfrm>
            <a:off x="1357266" y="466986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6" name="Oval 19"/>
          <p:cNvSpPr/>
          <p:nvPr/>
        </p:nvSpPr>
        <p:spPr>
          <a:xfrm>
            <a:off x="2149354" y="466986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7" name="Oval 19"/>
          <p:cNvSpPr/>
          <p:nvPr/>
        </p:nvSpPr>
        <p:spPr>
          <a:xfrm>
            <a:off x="2941442" y="466986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8" name="Oval 19"/>
          <p:cNvSpPr/>
          <p:nvPr/>
        </p:nvSpPr>
        <p:spPr>
          <a:xfrm>
            <a:off x="3733530" y="466986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9" name="Oval 19"/>
          <p:cNvSpPr/>
          <p:nvPr/>
        </p:nvSpPr>
        <p:spPr>
          <a:xfrm>
            <a:off x="4525618" y="467060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" name="Gerader Verbinder 9"/>
          <p:cNvCxnSpPr>
            <a:stCxn id="5" idx="2"/>
            <a:endCxn id="4" idx="6"/>
          </p:cNvCxnSpPr>
          <p:nvPr/>
        </p:nvCxnSpPr>
        <p:spPr>
          <a:xfrm flipH="1">
            <a:off x="983549" y="4852175"/>
            <a:ext cx="373717" cy="0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Gerader Verbinder 13"/>
          <p:cNvCxnSpPr>
            <a:stCxn id="6" idx="2"/>
            <a:endCxn id="5" idx="6"/>
          </p:cNvCxnSpPr>
          <p:nvPr/>
        </p:nvCxnSpPr>
        <p:spPr>
          <a:xfrm flipH="1">
            <a:off x="1775637" y="4852175"/>
            <a:ext cx="373717" cy="0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Gerader Verbinder 16"/>
          <p:cNvCxnSpPr>
            <a:stCxn id="7" idx="2"/>
            <a:endCxn id="6" idx="6"/>
          </p:cNvCxnSpPr>
          <p:nvPr/>
        </p:nvCxnSpPr>
        <p:spPr>
          <a:xfrm flipH="1">
            <a:off x="2567725" y="4852174"/>
            <a:ext cx="373717" cy="1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Gerader Verbinder 22"/>
          <p:cNvCxnSpPr>
            <a:stCxn id="8" idx="2"/>
            <a:endCxn id="7" idx="6"/>
          </p:cNvCxnSpPr>
          <p:nvPr/>
        </p:nvCxnSpPr>
        <p:spPr>
          <a:xfrm flipH="1">
            <a:off x="3359813" y="4852174"/>
            <a:ext cx="373717" cy="0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Gerader Verbinder 25"/>
          <p:cNvCxnSpPr>
            <a:stCxn id="9" idx="2"/>
            <a:endCxn id="8" idx="6"/>
          </p:cNvCxnSpPr>
          <p:nvPr/>
        </p:nvCxnSpPr>
        <p:spPr>
          <a:xfrm flipH="1" flipV="1">
            <a:off x="4151901" y="4852174"/>
            <a:ext cx="373717" cy="744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krümmte Verbindung 28"/>
          <p:cNvCxnSpPr>
            <a:stCxn id="4" idx="4"/>
            <a:endCxn id="6" idx="4"/>
          </p:cNvCxnSpPr>
          <p:nvPr/>
        </p:nvCxnSpPr>
        <p:spPr>
          <a:xfrm rot="16200000" flipH="1">
            <a:off x="1566452" y="4242396"/>
            <a:ext cx="12700" cy="1584176"/>
          </a:xfrm>
          <a:prstGeom prst="curvedConnector3">
            <a:avLst>
              <a:gd name="adj1" fmla="val 1800000"/>
            </a:avLst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19"/>
          <p:cNvSpPr/>
          <p:nvPr/>
        </p:nvSpPr>
        <p:spPr>
          <a:xfrm>
            <a:off x="565178" y="588597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3" name="Oval 19"/>
          <p:cNvSpPr/>
          <p:nvPr/>
        </p:nvSpPr>
        <p:spPr>
          <a:xfrm>
            <a:off x="1357266" y="588597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4" name="Oval 19"/>
          <p:cNvSpPr/>
          <p:nvPr/>
        </p:nvSpPr>
        <p:spPr>
          <a:xfrm>
            <a:off x="2149354" y="588597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5" name="Oval 19"/>
          <p:cNvSpPr/>
          <p:nvPr/>
        </p:nvSpPr>
        <p:spPr>
          <a:xfrm>
            <a:off x="2941442" y="588597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6" name="Oval 19"/>
          <p:cNvSpPr/>
          <p:nvPr/>
        </p:nvSpPr>
        <p:spPr>
          <a:xfrm>
            <a:off x="3733530" y="588597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7" name="Oval 19"/>
          <p:cNvSpPr/>
          <p:nvPr/>
        </p:nvSpPr>
        <p:spPr>
          <a:xfrm>
            <a:off x="4525618" y="588672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38" name="Gerader Verbinder 37"/>
          <p:cNvCxnSpPr>
            <a:stCxn id="33" idx="2"/>
            <a:endCxn id="32" idx="6"/>
          </p:cNvCxnSpPr>
          <p:nvPr/>
        </p:nvCxnSpPr>
        <p:spPr>
          <a:xfrm flipH="1">
            <a:off x="983549" y="6068288"/>
            <a:ext cx="373717" cy="0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Gerader Verbinder 38"/>
          <p:cNvCxnSpPr>
            <a:stCxn id="34" idx="2"/>
            <a:endCxn id="33" idx="6"/>
          </p:cNvCxnSpPr>
          <p:nvPr/>
        </p:nvCxnSpPr>
        <p:spPr>
          <a:xfrm flipH="1">
            <a:off x="1775637" y="6068288"/>
            <a:ext cx="373717" cy="0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Gerader Verbinder 39"/>
          <p:cNvCxnSpPr>
            <a:stCxn id="35" idx="2"/>
            <a:endCxn id="34" idx="6"/>
          </p:cNvCxnSpPr>
          <p:nvPr/>
        </p:nvCxnSpPr>
        <p:spPr>
          <a:xfrm flipH="1">
            <a:off x="2567725" y="6068287"/>
            <a:ext cx="373717" cy="1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Gerader Verbinder 40"/>
          <p:cNvCxnSpPr>
            <a:stCxn id="36" idx="2"/>
            <a:endCxn id="35" idx="6"/>
          </p:cNvCxnSpPr>
          <p:nvPr/>
        </p:nvCxnSpPr>
        <p:spPr>
          <a:xfrm flipH="1">
            <a:off x="3359813" y="6068287"/>
            <a:ext cx="373717" cy="0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Gerader Verbinder 41"/>
          <p:cNvCxnSpPr>
            <a:stCxn id="37" idx="2"/>
            <a:endCxn id="36" idx="6"/>
          </p:cNvCxnSpPr>
          <p:nvPr/>
        </p:nvCxnSpPr>
        <p:spPr>
          <a:xfrm flipH="1" flipV="1">
            <a:off x="4151901" y="6068287"/>
            <a:ext cx="373717" cy="744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Gekrümmte Verbindung 42"/>
          <p:cNvCxnSpPr>
            <a:stCxn id="32" idx="4"/>
            <a:endCxn id="34" idx="4"/>
          </p:cNvCxnSpPr>
          <p:nvPr/>
        </p:nvCxnSpPr>
        <p:spPr>
          <a:xfrm rot="16200000" flipH="1">
            <a:off x="1566452" y="5458509"/>
            <a:ext cx="12700" cy="1584176"/>
          </a:xfrm>
          <a:prstGeom prst="curvedConnector3">
            <a:avLst>
              <a:gd name="adj1" fmla="val 1800000"/>
            </a:avLst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19"/>
          <p:cNvSpPr/>
          <p:nvPr/>
        </p:nvSpPr>
        <p:spPr>
          <a:xfrm>
            <a:off x="565178" y="345300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5" name="Oval 19"/>
          <p:cNvSpPr/>
          <p:nvPr/>
        </p:nvSpPr>
        <p:spPr>
          <a:xfrm>
            <a:off x="1357266" y="345300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6" name="Oval 19"/>
          <p:cNvSpPr/>
          <p:nvPr/>
        </p:nvSpPr>
        <p:spPr>
          <a:xfrm>
            <a:off x="2149354" y="345300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7" name="Oval 19"/>
          <p:cNvSpPr/>
          <p:nvPr/>
        </p:nvSpPr>
        <p:spPr>
          <a:xfrm>
            <a:off x="2941442" y="345300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8" name="Oval 19"/>
          <p:cNvSpPr/>
          <p:nvPr/>
        </p:nvSpPr>
        <p:spPr>
          <a:xfrm>
            <a:off x="3733530" y="345300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9" name="Oval 19"/>
          <p:cNvSpPr/>
          <p:nvPr/>
        </p:nvSpPr>
        <p:spPr>
          <a:xfrm>
            <a:off x="4525618" y="345375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50" name="Gerader Verbinder 49"/>
          <p:cNvCxnSpPr>
            <a:stCxn id="45" idx="2"/>
            <a:endCxn id="44" idx="6"/>
          </p:cNvCxnSpPr>
          <p:nvPr/>
        </p:nvCxnSpPr>
        <p:spPr>
          <a:xfrm flipH="1">
            <a:off x="983549" y="3635318"/>
            <a:ext cx="373717" cy="0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Gerader Verbinder 50"/>
          <p:cNvCxnSpPr>
            <a:stCxn id="46" idx="2"/>
            <a:endCxn id="45" idx="6"/>
          </p:cNvCxnSpPr>
          <p:nvPr/>
        </p:nvCxnSpPr>
        <p:spPr>
          <a:xfrm flipH="1">
            <a:off x="1775637" y="3635318"/>
            <a:ext cx="373717" cy="0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Gerader Verbinder 51"/>
          <p:cNvCxnSpPr>
            <a:stCxn id="47" idx="2"/>
            <a:endCxn id="46" idx="6"/>
          </p:cNvCxnSpPr>
          <p:nvPr/>
        </p:nvCxnSpPr>
        <p:spPr>
          <a:xfrm flipH="1">
            <a:off x="2567725" y="3635317"/>
            <a:ext cx="373717" cy="1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Gerader Verbinder 52"/>
          <p:cNvCxnSpPr>
            <a:stCxn id="48" idx="2"/>
            <a:endCxn id="47" idx="6"/>
          </p:cNvCxnSpPr>
          <p:nvPr/>
        </p:nvCxnSpPr>
        <p:spPr>
          <a:xfrm flipH="1">
            <a:off x="3359813" y="3635317"/>
            <a:ext cx="373717" cy="0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Gerader Verbinder 53"/>
          <p:cNvCxnSpPr>
            <a:stCxn id="49" idx="2"/>
            <a:endCxn id="48" idx="6"/>
          </p:cNvCxnSpPr>
          <p:nvPr/>
        </p:nvCxnSpPr>
        <p:spPr>
          <a:xfrm flipH="1" flipV="1">
            <a:off x="4151901" y="3635317"/>
            <a:ext cx="373717" cy="744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Gekrümmte Verbindung 54"/>
          <p:cNvCxnSpPr>
            <a:stCxn id="44" idx="4"/>
            <a:endCxn id="46" idx="4"/>
          </p:cNvCxnSpPr>
          <p:nvPr/>
        </p:nvCxnSpPr>
        <p:spPr>
          <a:xfrm rot="16200000" flipH="1">
            <a:off x="1566452" y="3025539"/>
            <a:ext cx="12700" cy="1584176"/>
          </a:xfrm>
          <a:prstGeom prst="curvedConnector3">
            <a:avLst>
              <a:gd name="adj1" fmla="val 1800000"/>
            </a:avLst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19"/>
          <p:cNvSpPr/>
          <p:nvPr/>
        </p:nvSpPr>
        <p:spPr>
          <a:xfrm>
            <a:off x="565178" y="222675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7" name="Oval 19"/>
          <p:cNvSpPr/>
          <p:nvPr/>
        </p:nvSpPr>
        <p:spPr>
          <a:xfrm>
            <a:off x="1357266" y="222675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8" name="Oval 19"/>
          <p:cNvSpPr/>
          <p:nvPr/>
        </p:nvSpPr>
        <p:spPr>
          <a:xfrm>
            <a:off x="2149354" y="222675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9" name="Oval 19"/>
          <p:cNvSpPr/>
          <p:nvPr/>
        </p:nvSpPr>
        <p:spPr>
          <a:xfrm>
            <a:off x="2941442" y="222675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60" name="Oval 19"/>
          <p:cNvSpPr/>
          <p:nvPr/>
        </p:nvSpPr>
        <p:spPr>
          <a:xfrm>
            <a:off x="3733530" y="222675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61" name="Oval 19"/>
          <p:cNvSpPr/>
          <p:nvPr/>
        </p:nvSpPr>
        <p:spPr>
          <a:xfrm>
            <a:off x="4525618" y="22274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62" name="Gerader Verbinder 61"/>
          <p:cNvCxnSpPr>
            <a:stCxn id="57" idx="2"/>
            <a:endCxn id="56" idx="6"/>
          </p:cNvCxnSpPr>
          <p:nvPr/>
        </p:nvCxnSpPr>
        <p:spPr>
          <a:xfrm flipH="1">
            <a:off x="983549" y="2409066"/>
            <a:ext cx="373717" cy="0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Gerader Verbinder 62"/>
          <p:cNvCxnSpPr>
            <a:stCxn id="58" idx="2"/>
            <a:endCxn id="57" idx="6"/>
          </p:cNvCxnSpPr>
          <p:nvPr/>
        </p:nvCxnSpPr>
        <p:spPr>
          <a:xfrm flipH="1">
            <a:off x="1775637" y="2409066"/>
            <a:ext cx="373717" cy="0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Gerader Verbinder 63"/>
          <p:cNvCxnSpPr>
            <a:stCxn id="59" idx="2"/>
            <a:endCxn id="58" idx="6"/>
          </p:cNvCxnSpPr>
          <p:nvPr/>
        </p:nvCxnSpPr>
        <p:spPr>
          <a:xfrm flipH="1">
            <a:off x="2567725" y="2409065"/>
            <a:ext cx="373717" cy="1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Gerader Verbinder 64"/>
          <p:cNvCxnSpPr>
            <a:stCxn id="60" idx="2"/>
            <a:endCxn id="59" idx="6"/>
          </p:cNvCxnSpPr>
          <p:nvPr/>
        </p:nvCxnSpPr>
        <p:spPr>
          <a:xfrm flipH="1">
            <a:off x="3359813" y="2409065"/>
            <a:ext cx="373717" cy="0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Gerader Verbinder 65"/>
          <p:cNvCxnSpPr>
            <a:stCxn id="61" idx="2"/>
            <a:endCxn id="60" idx="6"/>
          </p:cNvCxnSpPr>
          <p:nvPr/>
        </p:nvCxnSpPr>
        <p:spPr>
          <a:xfrm flipH="1" flipV="1">
            <a:off x="4151901" y="2409065"/>
            <a:ext cx="373717" cy="744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Gekrümmte Verbindung 66"/>
          <p:cNvCxnSpPr>
            <a:stCxn id="56" idx="4"/>
            <a:endCxn id="58" idx="4"/>
          </p:cNvCxnSpPr>
          <p:nvPr/>
        </p:nvCxnSpPr>
        <p:spPr>
          <a:xfrm rot="16200000" flipH="1">
            <a:off x="1566452" y="1799287"/>
            <a:ext cx="12700" cy="1584176"/>
          </a:xfrm>
          <a:prstGeom prst="curvedConnector3">
            <a:avLst>
              <a:gd name="adj1" fmla="val 1800000"/>
            </a:avLst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hteck 67"/>
          <p:cNvSpPr/>
          <p:nvPr/>
        </p:nvSpPr>
        <p:spPr>
          <a:xfrm>
            <a:off x="4572000" y="344931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9" name="Rechteck 68"/>
          <p:cNvSpPr/>
          <p:nvPr/>
        </p:nvSpPr>
        <p:spPr>
          <a:xfrm>
            <a:off x="4572000" y="221569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0" name="Rechteck 69"/>
          <p:cNvSpPr/>
          <p:nvPr/>
        </p:nvSpPr>
        <p:spPr>
          <a:xfrm>
            <a:off x="4572000" y="465787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1" name="Rechteck 70"/>
          <p:cNvSpPr/>
          <p:nvPr/>
        </p:nvSpPr>
        <p:spPr>
          <a:xfrm>
            <a:off x="4571690" y="5874915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2" name="Rechteck 71"/>
          <p:cNvSpPr/>
          <p:nvPr/>
        </p:nvSpPr>
        <p:spPr>
          <a:xfrm>
            <a:off x="2987205" y="222134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3" name="Rechteck 72"/>
          <p:cNvSpPr/>
          <p:nvPr/>
        </p:nvSpPr>
        <p:spPr>
          <a:xfrm>
            <a:off x="3787341" y="221569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4" name="Rechteck 73"/>
          <p:cNvSpPr/>
          <p:nvPr/>
        </p:nvSpPr>
        <p:spPr>
          <a:xfrm>
            <a:off x="3786262" y="464520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5" name="Rechteck 74"/>
          <p:cNvSpPr/>
          <p:nvPr/>
        </p:nvSpPr>
        <p:spPr>
          <a:xfrm>
            <a:off x="3786262" y="5874915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6" name="Rechteck 75"/>
          <p:cNvSpPr/>
          <p:nvPr/>
        </p:nvSpPr>
        <p:spPr>
          <a:xfrm>
            <a:off x="3014024" y="343477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7" name="Rechteck 76"/>
          <p:cNvSpPr/>
          <p:nvPr/>
        </p:nvSpPr>
        <p:spPr>
          <a:xfrm>
            <a:off x="2987205" y="465787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8" name="Rechteck 77"/>
          <p:cNvSpPr/>
          <p:nvPr/>
        </p:nvSpPr>
        <p:spPr>
          <a:xfrm>
            <a:off x="3000524" y="5874915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9" name="Rechteck 78"/>
          <p:cNvSpPr/>
          <p:nvPr/>
        </p:nvSpPr>
        <p:spPr>
          <a:xfrm>
            <a:off x="3773229" y="3441945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hteck 83"/>
              <p:cNvSpPr/>
              <p:nvPr/>
            </p:nvSpPr>
            <p:spPr>
              <a:xfrm>
                <a:off x="-67013" y="2138749"/>
                <a:ext cx="72006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84" name="Rechteck 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7013" y="2138749"/>
                <a:ext cx="720069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hteck 84"/>
              <p:cNvSpPr/>
              <p:nvPr/>
            </p:nvSpPr>
            <p:spPr>
              <a:xfrm>
                <a:off x="5439171" y="2138749"/>
                <a:ext cx="75533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85" name="Rechteck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171" y="2138749"/>
                <a:ext cx="755335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hteck 85"/>
              <p:cNvSpPr/>
              <p:nvPr/>
            </p:nvSpPr>
            <p:spPr>
              <a:xfrm>
                <a:off x="-67013" y="3334391"/>
                <a:ext cx="72006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86" name="Rechteck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7013" y="3334391"/>
                <a:ext cx="720069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hteck 86"/>
              <p:cNvSpPr/>
              <p:nvPr/>
            </p:nvSpPr>
            <p:spPr>
              <a:xfrm>
                <a:off x="-67013" y="4568265"/>
                <a:ext cx="72006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87" name="Rechteck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7013" y="4568265"/>
                <a:ext cx="720069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hteck 87"/>
              <p:cNvSpPr/>
              <p:nvPr/>
            </p:nvSpPr>
            <p:spPr>
              <a:xfrm>
                <a:off x="-67013" y="5797971"/>
                <a:ext cx="72006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88" name="Rechteck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7013" y="5797971"/>
                <a:ext cx="72006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hteck 88"/>
              <p:cNvSpPr/>
              <p:nvPr/>
            </p:nvSpPr>
            <p:spPr>
              <a:xfrm>
                <a:off x="5439171" y="3334391"/>
                <a:ext cx="75533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89" name="Rechteck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171" y="3334391"/>
                <a:ext cx="755335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hteck 89"/>
              <p:cNvSpPr/>
              <p:nvPr/>
            </p:nvSpPr>
            <p:spPr>
              <a:xfrm>
                <a:off x="5439171" y="5779938"/>
                <a:ext cx="75533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90" name="Rechteck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171" y="5779938"/>
                <a:ext cx="755335" cy="5232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hteck 90"/>
              <p:cNvSpPr/>
              <p:nvPr/>
            </p:nvSpPr>
            <p:spPr>
              <a:xfrm>
                <a:off x="5439171" y="4568265"/>
                <a:ext cx="75533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91" name="Rechteck 9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171" y="4568265"/>
                <a:ext cx="755335" cy="52322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Oval 19"/>
          <p:cNvSpPr/>
          <p:nvPr/>
        </p:nvSpPr>
        <p:spPr>
          <a:xfrm>
            <a:off x="6249643" y="221569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93" name="Oval 19"/>
          <p:cNvSpPr/>
          <p:nvPr/>
        </p:nvSpPr>
        <p:spPr>
          <a:xfrm>
            <a:off x="7041731" y="221643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94" name="Gerader Verbinder 93"/>
          <p:cNvCxnSpPr>
            <a:stCxn id="93" idx="2"/>
            <a:endCxn id="92" idx="6"/>
          </p:cNvCxnSpPr>
          <p:nvPr/>
        </p:nvCxnSpPr>
        <p:spPr>
          <a:xfrm flipH="1" flipV="1">
            <a:off x="6668014" y="2398003"/>
            <a:ext cx="373717" cy="744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Rechteck 94"/>
          <p:cNvSpPr/>
          <p:nvPr/>
        </p:nvSpPr>
        <p:spPr>
          <a:xfrm>
            <a:off x="7088113" y="220463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96" name="Rechteck 95"/>
          <p:cNvSpPr/>
          <p:nvPr/>
        </p:nvSpPr>
        <p:spPr>
          <a:xfrm>
            <a:off x="6303454" y="220463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97" name="Oval 19"/>
          <p:cNvSpPr/>
          <p:nvPr/>
        </p:nvSpPr>
        <p:spPr>
          <a:xfrm>
            <a:off x="6257232" y="3458439"/>
            <a:ext cx="364079" cy="341786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98" name="Oval 19"/>
          <p:cNvSpPr/>
          <p:nvPr/>
        </p:nvSpPr>
        <p:spPr>
          <a:xfrm>
            <a:off x="7049320" y="3458439"/>
            <a:ext cx="364079" cy="341786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99" name="Oval 19"/>
          <p:cNvSpPr/>
          <p:nvPr/>
        </p:nvSpPr>
        <p:spPr>
          <a:xfrm>
            <a:off x="7841408" y="3459183"/>
            <a:ext cx="364079" cy="341786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0" name="Gerader Verbinder 99"/>
          <p:cNvCxnSpPr>
            <a:stCxn id="98" idx="2"/>
            <a:endCxn id="97" idx="6"/>
          </p:cNvCxnSpPr>
          <p:nvPr/>
        </p:nvCxnSpPr>
        <p:spPr>
          <a:xfrm flipH="1">
            <a:off x="6621311" y="3629332"/>
            <a:ext cx="428009" cy="0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Gerader Verbinder 100"/>
          <p:cNvCxnSpPr>
            <a:stCxn id="99" idx="2"/>
            <a:endCxn id="98" idx="6"/>
          </p:cNvCxnSpPr>
          <p:nvPr/>
        </p:nvCxnSpPr>
        <p:spPr>
          <a:xfrm flipH="1" flipV="1">
            <a:off x="7413399" y="3629332"/>
            <a:ext cx="428009" cy="744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Rechteck 101"/>
          <p:cNvSpPr/>
          <p:nvPr/>
        </p:nvSpPr>
        <p:spPr>
          <a:xfrm>
            <a:off x="7864872" y="3430893"/>
            <a:ext cx="272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03" name="Rechteck 102"/>
          <p:cNvSpPr/>
          <p:nvPr/>
        </p:nvSpPr>
        <p:spPr>
          <a:xfrm>
            <a:off x="6291947" y="3430893"/>
            <a:ext cx="272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04" name="Rechteck 103"/>
          <p:cNvSpPr/>
          <p:nvPr/>
        </p:nvSpPr>
        <p:spPr>
          <a:xfrm>
            <a:off x="7089019" y="3447672"/>
            <a:ext cx="272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21" name="Oval 19"/>
          <p:cNvSpPr/>
          <p:nvPr/>
        </p:nvSpPr>
        <p:spPr>
          <a:xfrm>
            <a:off x="6254527" y="465095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22" name="Oval 19"/>
          <p:cNvSpPr/>
          <p:nvPr/>
        </p:nvSpPr>
        <p:spPr>
          <a:xfrm>
            <a:off x="7046615" y="465095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23" name="Oval 19"/>
          <p:cNvSpPr/>
          <p:nvPr/>
        </p:nvSpPr>
        <p:spPr>
          <a:xfrm>
            <a:off x="7838703" y="465095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24" name="Oval 19"/>
          <p:cNvSpPr/>
          <p:nvPr/>
        </p:nvSpPr>
        <p:spPr>
          <a:xfrm>
            <a:off x="8630791" y="4651695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25" name="Gerader Verbinder 124"/>
          <p:cNvCxnSpPr>
            <a:stCxn id="122" idx="2"/>
            <a:endCxn id="121" idx="6"/>
          </p:cNvCxnSpPr>
          <p:nvPr/>
        </p:nvCxnSpPr>
        <p:spPr>
          <a:xfrm flipH="1">
            <a:off x="6672898" y="4833261"/>
            <a:ext cx="373717" cy="1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Gerader Verbinder 125"/>
          <p:cNvCxnSpPr>
            <a:stCxn id="123" idx="2"/>
            <a:endCxn id="122" idx="6"/>
          </p:cNvCxnSpPr>
          <p:nvPr/>
        </p:nvCxnSpPr>
        <p:spPr>
          <a:xfrm flipH="1">
            <a:off x="7464986" y="4833261"/>
            <a:ext cx="373717" cy="0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Gerader Verbinder 126"/>
          <p:cNvCxnSpPr>
            <a:stCxn id="124" idx="2"/>
            <a:endCxn id="123" idx="6"/>
          </p:cNvCxnSpPr>
          <p:nvPr/>
        </p:nvCxnSpPr>
        <p:spPr>
          <a:xfrm flipH="1" flipV="1">
            <a:off x="8257074" y="4833261"/>
            <a:ext cx="373717" cy="744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8" name="Rechteck 127"/>
          <p:cNvSpPr/>
          <p:nvPr/>
        </p:nvSpPr>
        <p:spPr>
          <a:xfrm>
            <a:off x="8677173" y="463896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29" name="Rechteck 128"/>
          <p:cNvSpPr/>
          <p:nvPr/>
        </p:nvSpPr>
        <p:spPr>
          <a:xfrm>
            <a:off x="7891435" y="462629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0" name="Rechteck 129"/>
          <p:cNvSpPr/>
          <p:nvPr/>
        </p:nvSpPr>
        <p:spPr>
          <a:xfrm>
            <a:off x="7092378" y="463896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1" name="Rechteck 130"/>
          <p:cNvSpPr/>
          <p:nvPr/>
        </p:nvSpPr>
        <p:spPr>
          <a:xfrm>
            <a:off x="6280029" y="462111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2" name="Oval 19"/>
          <p:cNvSpPr/>
          <p:nvPr/>
        </p:nvSpPr>
        <p:spPr>
          <a:xfrm>
            <a:off x="6249643" y="588597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33" name="Oval 19"/>
          <p:cNvSpPr/>
          <p:nvPr/>
        </p:nvSpPr>
        <p:spPr>
          <a:xfrm>
            <a:off x="7041731" y="588672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34" name="Gerader Verbinder 133"/>
          <p:cNvCxnSpPr>
            <a:stCxn id="133" idx="2"/>
            <a:endCxn id="132" idx="6"/>
          </p:cNvCxnSpPr>
          <p:nvPr/>
        </p:nvCxnSpPr>
        <p:spPr>
          <a:xfrm flipH="1" flipV="1">
            <a:off x="6668014" y="6068287"/>
            <a:ext cx="373717" cy="744"/>
          </a:xfrm>
          <a:prstGeom prst="line">
            <a:avLst/>
          </a:prstGeom>
          <a:ln w="25400"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5" name="Rechteck 134"/>
          <p:cNvSpPr/>
          <p:nvPr/>
        </p:nvSpPr>
        <p:spPr>
          <a:xfrm>
            <a:off x="7088113" y="5874915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6" name="Rechteck 135"/>
          <p:cNvSpPr/>
          <p:nvPr/>
        </p:nvSpPr>
        <p:spPr>
          <a:xfrm>
            <a:off x="6303454" y="5874915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5770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U-PVP for CYCLE with 2 bits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40768"/>
                <a:ext cx="8507288" cy="4785395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rover </a:t>
                </a:r>
                <a:r>
                  <a:rPr lang="en-US" dirty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dirty="0">
                    <a:ea typeface="Cambria Math" panose="02040503050406030204" pitchFamily="18" charset="0"/>
                  </a:rPr>
                  <a:t> labels nodes as follows:</a:t>
                </a:r>
              </a:p>
              <a:p>
                <a:pPr lvl="2"/>
                <a:r>
                  <a:rPr lang="en-US" dirty="0">
                    <a:ea typeface="Cambria Math" panose="02040503050406030204" pitchFamily="18" charset="0"/>
                  </a:rPr>
                  <a:t>In a </a:t>
                </a:r>
                <a:r>
                  <a:rPr lang="en-US" dirty="0" smtClean="0">
                    <a:ea typeface="Cambria Math" panose="02040503050406030204" pitchFamily="18" charset="0"/>
                  </a:rPr>
                  <a:t>cycle</a:t>
                </a:r>
                <a:r>
                  <a:rPr lang="en-US" dirty="0">
                    <a:ea typeface="Cambria Math" panose="02040503050406030204" pitchFamily="18" charset="0"/>
                  </a:rPr>
                  <a:t>? -&gt; </a:t>
                </a:r>
                <a:r>
                  <a:rPr lang="en-US" dirty="0" smtClean="0">
                    <a:ea typeface="Cambria Math" panose="02040503050406030204" pitchFamily="18" charset="0"/>
                  </a:rPr>
                  <a:t>3</a:t>
                </a:r>
                <a:endParaRPr lang="en-US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US" dirty="0">
                    <a:ea typeface="Cambria Math" panose="02040503050406030204" pitchFamily="18" charset="0"/>
                  </a:rPr>
                  <a:t>Else: </a:t>
                </a:r>
                <a:r>
                  <a:rPr lang="en-US" dirty="0" smtClean="0">
                    <a:ea typeface="Cambria Math" panose="02040503050406030204" pitchFamily="18" charset="0"/>
                  </a:rPr>
                  <a:t>Remove all cycles, remaining graph is a forest</a:t>
                </a:r>
              </a:p>
              <a:p>
                <a:pPr lvl="3"/>
                <a:r>
                  <a:rPr lang="en-US" dirty="0" smtClean="0">
                    <a:ea typeface="Cambria Math" panose="02040503050406030204" pitchFamily="18" charset="0"/>
                  </a:rPr>
                  <a:t>For each tree T: </a:t>
                </a:r>
              </a:p>
              <a:p>
                <a:pPr lvl="4"/>
                <a:r>
                  <a:rPr lang="en-US" dirty="0" smtClean="0">
                    <a:ea typeface="Cambria Math" panose="02040503050406030204" pitchFamily="18" charset="0"/>
                  </a:rPr>
                  <a:t>Create a root r adjacent to a cycle in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>
                    <a:ea typeface="Cambria Math" panose="02040503050406030204" pitchFamily="18" charset="0"/>
                  </a:rPr>
                  <a:t> with label 0</a:t>
                </a:r>
              </a:p>
              <a:p>
                <a:pPr lvl="4"/>
                <a:r>
                  <a:rPr lang="en-US" dirty="0" smtClean="0">
                    <a:ea typeface="Cambria Math" panose="02040503050406030204" pitchFamily="18" charset="0"/>
                  </a:rPr>
                  <a:t>Other nodes: Distance to r modulo 3</a:t>
                </a:r>
                <a:endParaRPr lang="en-US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US" dirty="0" smtClean="0">
                    <a:ea typeface="Cambria Math" panose="02040503050406030204" pitchFamily="18" charset="0"/>
                  </a:rPr>
                  <a:t>Proof </a:t>
                </a:r>
                <a:r>
                  <a:rPr lang="en-US" dirty="0">
                    <a:ea typeface="Cambria Math" panose="02040503050406030204" pitchFamily="18" charset="0"/>
                  </a:rPr>
                  <a:t>size: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2 </m:t>
                    </m:r>
                  </m:oMath>
                </a14:m>
                <a:r>
                  <a:rPr lang="de-DE" dirty="0" smtClean="0"/>
                  <a:t>bits</a:t>
                </a: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40768"/>
                <a:ext cx="8507288" cy="4785395"/>
              </a:xfrm>
              <a:blipFill rotWithShape="0">
                <a:blip r:embed="rId2"/>
                <a:stretch>
                  <a:fillRect l="-1648" t="-178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2369800" y="445354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" name="Textfeld 4"/>
          <p:cNvSpPr txBox="1"/>
          <p:nvPr/>
        </p:nvSpPr>
        <p:spPr>
          <a:xfrm>
            <a:off x="2405432" y="445353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Oval 19"/>
          <p:cNvSpPr/>
          <p:nvPr/>
        </p:nvSpPr>
        <p:spPr>
          <a:xfrm>
            <a:off x="3587608" y="445354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7" name="Textfeld 6"/>
          <p:cNvSpPr txBox="1"/>
          <p:nvPr/>
        </p:nvSpPr>
        <p:spPr>
          <a:xfrm>
            <a:off x="3623240" y="445353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8" name="Gerader Verbinder 7"/>
          <p:cNvCxnSpPr>
            <a:stCxn id="4" idx="6"/>
            <a:endCxn id="6" idx="2"/>
          </p:cNvCxnSpPr>
          <p:nvPr/>
        </p:nvCxnSpPr>
        <p:spPr>
          <a:xfrm>
            <a:off x="2788171" y="4635850"/>
            <a:ext cx="799437" cy="0"/>
          </a:xfrm>
          <a:prstGeom prst="line">
            <a:avLst/>
          </a:prstGeom>
          <a:ln w="25400"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Oval 19"/>
          <p:cNvSpPr/>
          <p:nvPr/>
        </p:nvSpPr>
        <p:spPr>
          <a:xfrm>
            <a:off x="1093386" y="644865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" name="Gerader Verbinder 9"/>
          <p:cNvCxnSpPr>
            <a:stCxn id="9" idx="6"/>
            <a:endCxn id="39" idx="2"/>
          </p:cNvCxnSpPr>
          <p:nvPr/>
        </p:nvCxnSpPr>
        <p:spPr>
          <a:xfrm>
            <a:off x="1511757" y="6630964"/>
            <a:ext cx="852179" cy="0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hteck 10"/>
          <p:cNvSpPr/>
          <p:nvPr/>
        </p:nvSpPr>
        <p:spPr>
          <a:xfrm>
            <a:off x="1139706" y="644394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2" name="Gerader Verbinder 11"/>
          <p:cNvCxnSpPr>
            <a:stCxn id="13" idx="7"/>
          </p:cNvCxnSpPr>
          <p:nvPr/>
        </p:nvCxnSpPr>
        <p:spPr>
          <a:xfrm flipV="1">
            <a:off x="2726902" y="4791460"/>
            <a:ext cx="935451" cy="813061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Oval 19"/>
          <p:cNvSpPr/>
          <p:nvPr/>
        </p:nvSpPr>
        <p:spPr>
          <a:xfrm>
            <a:off x="2369800" y="555112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4" name="Textfeld 13"/>
          <p:cNvSpPr txBox="1"/>
          <p:nvPr/>
        </p:nvSpPr>
        <p:spPr>
          <a:xfrm>
            <a:off x="2405432" y="555112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5" name="Gerader Verbinder 14"/>
          <p:cNvCxnSpPr>
            <a:stCxn id="4" idx="4"/>
            <a:endCxn id="14" idx="0"/>
          </p:cNvCxnSpPr>
          <p:nvPr/>
        </p:nvCxnSpPr>
        <p:spPr>
          <a:xfrm flipH="1">
            <a:off x="2569099" y="4818159"/>
            <a:ext cx="9887" cy="732964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9"/>
          <p:cNvSpPr/>
          <p:nvPr/>
        </p:nvSpPr>
        <p:spPr>
          <a:xfrm>
            <a:off x="4750011" y="445469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7" name="Textfeld 16"/>
          <p:cNvSpPr txBox="1"/>
          <p:nvPr/>
        </p:nvSpPr>
        <p:spPr>
          <a:xfrm>
            <a:off x="4785643" y="445469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8" name="Gerader Verbinder 17"/>
          <p:cNvCxnSpPr>
            <a:stCxn id="6" idx="6"/>
            <a:endCxn id="16" idx="2"/>
          </p:cNvCxnSpPr>
          <p:nvPr/>
        </p:nvCxnSpPr>
        <p:spPr>
          <a:xfrm>
            <a:off x="4005979" y="4635850"/>
            <a:ext cx="744032" cy="1156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val 19"/>
          <p:cNvSpPr/>
          <p:nvPr/>
        </p:nvSpPr>
        <p:spPr>
          <a:xfrm>
            <a:off x="6048536" y="445354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0" name="Textfeld 19"/>
          <p:cNvSpPr txBox="1"/>
          <p:nvPr/>
        </p:nvSpPr>
        <p:spPr>
          <a:xfrm>
            <a:off x="6084168" y="445353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1" name="Oval 19"/>
          <p:cNvSpPr/>
          <p:nvPr/>
        </p:nvSpPr>
        <p:spPr>
          <a:xfrm>
            <a:off x="7266344" y="445354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2" name="Textfeld 21"/>
          <p:cNvSpPr txBox="1"/>
          <p:nvPr/>
        </p:nvSpPr>
        <p:spPr>
          <a:xfrm>
            <a:off x="7301976" y="445353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3" name="Gerader Verbinder 22"/>
          <p:cNvCxnSpPr>
            <a:stCxn id="21" idx="2"/>
            <a:endCxn id="19" idx="6"/>
          </p:cNvCxnSpPr>
          <p:nvPr/>
        </p:nvCxnSpPr>
        <p:spPr>
          <a:xfrm flipH="1">
            <a:off x="6466907" y="4635850"/>
            <a:ext cx="799437" cy="0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Gerader Verbinder 23"/>
          <p:cNvCxnSpPr>
            <a:stCxn id="30" idx="0"/>
            <a:endCxn id="22" idx="2"/>
          </p:cNvCxnSpPr>
          <p:nvPr/>
        </p:nvCxnSpPr>
        <p:spPr>
          <a:xfrm flipV="1">
            <a:off x="7465643" y="4853649"/>
            <a:ext cx="0" cy="697474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19"/>
          <p:cNvSpPr/>
          <p:nvPr/>
        </p:nvSpPr>
        <p:spPr>
          <a:xfrm>
            <a:off x="6048536" y="555112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6" name="Textfeld 25"/>
          <p:cNvSpPr txBox="1"/>
          <p:nvPr/>
        </p:nvSpPr>
        <p:spPr>
          <a:xfrm>
            <a:off x="6084168" y="555112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7" name="Gerader Verbinder 26"/>
          <p:cNvCxnSpPr>
            <a:stCxn id="19" idx="4"/>
            <a:endCxn id="26" idx="0"/>
          </p:cNvCxnSpPr>
          <p:nvPr/>
        </p:nvCxnSpPr>
        <p:spPr>
          <a:xfrm flipH="1">
            <a:off x="6247835" y="4818159"/>
            <a:ext cx="9887" cy="732964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Gerader Verbinder 27"/>
          <p:cNvCxnSpPr>
            <a:stCxn id="19" idx="2"/>
            <a:endCxn id="16" idx="6"/>
          </p:cNvCxnSpPr>
          <p:nvPr/>
        </p:nvCxnSpPr>
        <p:spPr>
          <a:xfrm flipH="1">
            <a:off x="5168382" y="4635850"/>
            <a:ext cx="880154" cy="1156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Oval 19"/>
          <p:cNvSpPr/>
          <p:nvPr/>
        </p:nvSpPr>
        <p:spPr>
          <a:xfrm>
            <a:off x="7266344" y="555112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0" name="Textfeld 29"/>
          <p:cNvSpPr txBox="1"/>
          <p:nvPr/>
        </p:nvSpPr>
        <p:spPr>
          <a:xfrm>
            <a:off x="7301976" y="555112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1" name="Gerader Verbinder 30"/>
          <p:cNvCxnSpPr>
            <a:stCxn id="25" idx="6"/>
            <a:endCxn id="29" idx="2"/>
          </p:cNvCxnSpPr>
          <p:nvPr/>
        </p:nvCxnSpPr>
        <p:spPr>
          <a:xfrm>
            <a:off x="6466907" y="5733434"/>
            <a:ext cx="799437" cy="0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Oval 19"/>
          <p:cNvSpPr/>
          <p:nvPr/>
        </p:nvSpPr>
        <p:spPr>
          <a:xfrm>
            <a:off x="4750011" y="55483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3" name="Textfeld 32"/>
          <p:cNvSpPr txBox="1"/>
          <p:nvPr/>
        </p:nvSpPr>
        <p:spPr>
          <a:xfrm>
            <a:off x="4785643" y="554839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4" name="Gerader Verbinder 33"/>
          <p:cNvCxnSpPr>
            <a:stCxn id="17" idx="2"/>
            <a:endCxn id="33" idx="0"/>
          </p:cNvCxnSpPr>
          <p:nvPr/>
        </p:nvCxnSpPr>
        <p:spPr>
          <a:xfrm>
            <a:off x="4949310" y="4854805"/>
            <a:ext cx="0" cy="693586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Gerader Verbinder 34"/>
          <p:cNvCxnSpPr>
            <a:stCxn id="32" idx="6"/>
            <a:endCxn id="25" idx="2"/>
          </p:cNvCxnSpPr>
          <p:nvPr/>
        </p:nvCxnSpPr>
        <p:spPr>
          <a:xfrm>
            <a:off x="5168382" y="5730702"/>
            <a:ext cx="880154" cy="2732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Oval 19"/>
          <p:cNvSpPr/>
          <p:nvPr/>
        </p:nvSpPr>
        <p:spPr>
          <a:xfrm>
            <a:off x="3644856" y="55483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7" name="Textfeld 36"/>
          <p:cNvSpPr txBox="1"/>
          <p:nvPr/>
        </p:nvSpPr>
        <p:spPr>
          <a:xfrm>
            <a:off x="3680488" y="554839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8" name="Gerader Verbinder 37"/>
          <p:cNvCxnSpPr>
            <a:stCxn id="32" idx="2"/>
            <a:endCxn id="36" idx="6"/>
          </p:cNvCxnSpPr>
          <p:nvPr/>
        </p:nvCxnSpPr>
        <p:spPr>
          <a:xfrm flipH="1">
            <a:off x="4063227" y="5730702"/>
            <a:ext cx="686784" cy="0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Oval 19"/>
          <p:cNvSpPr/>
          <p:nvPr/>
        </p:nvSpPr>
        <p:spPr>
          <a:xfrm>
            <a:off x="2363936" y="644865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0" name="Textfeld 39"/>
          <p:cNvSpPr txBox="1"/>
          <p:nvPr/>
        </p:nvSpPr>
        <p:spPr>
          <a:xfrm>
            <a:off x="2399568" y="644865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41" name="Gerader Verbinder 40"/>
          <p:cNvCxnSpPr>
            <a:endCxn id="39" idx="7"/>
          </p:cNvCxnSpPr>
          <p:nvPr/>
        </p:nvCxnSpPr>
        <p:spPr>
          <a:xfrm flipH="1">
            <a:off x="2721038" y="5869992"/>
            <a:ext cx="996828" cy="632059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Oval 19"/>
          <p:cNvSpPr/>
          <p:nvPr/>
        </p:nvSpPr>
        <p:spPr>
          <a:xfrm>
            <a:off x="1106020" y="55483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3" name="Rechteck 42"/>
          <p:cNvSpPr/>
          <p:nvPr/>
        </p:nvSpPr>
        <p:spPr>
          <a:xfrm>
            <a:off x="1152340" y="5543679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44" name="Gerader Verbinder 43"/>
          <p:cNvCxnSpPr>
            <a:stCxn id="9" idx="0"/>
            <a:endCxn id="42" idx="4"/>
          </p:cNvCxnSpPr>
          <p:nvPr/>
        </p:nvCxnSpPr>
        <p:spPr>
          <a:xfrm flipV="1">
            <a:off x="1302572" y="5913011"/>
            <a:ext cx="12634" cy="535643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Gerader Verbinder 44"/>
          <p:cNvCxnSpPr>
            <a:stCxn id="21" idx="3"/>
            <a:endCxn id="25" idx="7"/>
          </p:cNvCxnSpPr>
          <p:nvPr/>
        </p:nvCxnSpPr>
        <p:spPr>
          <a:xfrm flipH="1">
            <a:off x="6405638" y="4764762"/>
            <a:ext cx="921975" cy="839759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22896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U-PVP for CYCLE with 2 bits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40768"/>
                <a:ext cx="8363272" cy="4785395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V</a:t>
                </a:r>
                <a:r>
                  <a:rPr lang="en-US" dirty="0"/>
                  <a:t>erifier </a:t>
                </a:r>
                <a:r>
                  <a:rPr lang="en-US" dirty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V</a:t>
                </a:r>
                <a:r>
                  <a:rPr lang="en-US" dirty="0"/>
                  <a:t> returns </a:t>
                </a:r>
                <a:r>
                  <a:rPr lang="en-US" b="1" dirty="0"/>
                  <a:t>Yes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For nodes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dirty="0"/>
                  <a:t> with 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)=3</m:t>
                    </m:r>
                  </m:oMath>
                </a14:m>
                <a:r>
                  <a:rPr lang="de-DE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de-DE" dirty="0" err="1">
                    <a:ea typeface="Cambria Math" panose="02040503050406030204" pitchFamily="18" charset="0"/>
                  </a:rPr>
                  <a:t>if</a:t>
                </a:r>
                <a:r>
                  <a:rPr lang="de-DE" dirty="0">
                    <a:ea typeface="Cambria Math" panose="02040503050406030204" pitchFamily="18" charset="0"/>
                  </a:rPr>
                  <a:t> </a:t>
                </a:r>
                <a:r>
                  <a:rPr lang="en-US" dirty="0" smtClean="0">
                    <a:ea typeface="Cambria Math" panose="02040503050406030204" pitchFamily="18" charset="0"/>
                  </a:rPr>
                  <a:t>holds:</a:t>
                </a:r>
              </a:p>
              <a:p>
                <a:pPr lvl="2"/>
                <a:r>
                  <a:rPr lang="en-US" dirty="0" smtClean="0">
                    <a:ea typeface="Cambria Math" panose="02040503050406030204" pitchFamily="18" charset="0"/>
                  </a:rPr>
                  <a:t>Two neighbors with 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>
                    <a:ea typeface="Cambria Math" panose="02040503050406030204" pitchFamily="18" charset="0"/>
                  </a:rPr>
                  <a:t>exist</a:t>
                </a:r>
                <a:endParaRPr lang="en-US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 smtClean="0"/>
                  <a:t>For </a:t>
                </a:r>
                <a:r>
                  <a:rPr lang="en-US" dirty="0"/>
                  <a:t>the other nodes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</m:oMath>
                </a14:m>
                <a:r>
                  <a:rPr lang="en-US" dirty="0"/>
                  <a:t> with 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e>
                    </m:d>
                  </m:oMath>
                </a14:m>
                <a:r>
                  <a:rPr lang="de-DE" dirty="0" smtClean="0">
                    <a:ea typeface="Cambria Math" panose="02040503050406030204" pitchFamily="18" charset="0"/>
                  </a:rPr>
                  <a:t> if</a:t>
                </a:r>
                <a:endParaRPr lang="de-DE" dirty="0">
                  <a:ea typeface="Cambria Math" panose="02040503050406030204" pitchFamily="18" charset="0"/>
                </a:endParaRP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 smtClean="0">
                    <a:ea typeface="Cambria Math" panose="02040503050406030204" pitchFamily="18" charset="0"/>
                  </a:rPr>
                  <a:t>There is no neighbor with 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e-DE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de-DE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de-DE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and</a:t>
                </a:r>
                <a:r>
                  <a:rPr lang="de-DE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endParaRPr lang="de-DE" dirty="0" smtClean="0">
                  <a:ea typeface="Cambria Math" panose="02040503050406030204" pitchFamily="18" charset="0"/>
                </a:endParaRP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 smtClean="0">
                    <a:ea typeface="Cambria Math" panose="02040503050406030204" pitchFamily="18" charset="0"/>
                  </a:rPr>
                  <a:t>Exactly one neighbor exists with 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)−1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mod</a:t>
                </a:r>
                <a:r>
                  <a:rPr lang="de-DE" dirty="0"/>
                  <a:t> </a:t>
                </a:r>
                <a:r>
                  <a:rPr lang="de-DE" dirty="0" smtClean="0"/>
                  <a:t>3 </a:t>
                </a:r>
                <a:r>
                  <a:rPr lang="de-DE" dirty="0" err="1" smtClean="0"/>
                  <a:t>or</a:t>
                </a:r>
                <a:r>
                  <a:rPr lang="de-DE" dirty="0" smtClean="0"/>
                  <a:t> at least </a:t>
                </a:r>
                <a:r>
                  <a:rPr lang="de-DE" dirty="0" err="1" smtClean="0"/>
                  <a:t>one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neighbor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with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label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endParaRPr lang="de-DE" dirty="0" smtClean="0">
                  <a:ea typeface="Cambria Math" panose="02040503050406030204" pitchFamily="18" charset="0"/>
                </a:endParaRPr>
              </a:p>
              <a:p>
                <a:pPr marL="914400" lvl="2" indent="0">
                  <a:buNone/>
                </a:pP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40768"/>
                <a:ext cx="8363272" cy="4785395"/>
              </a:xfrm>
              <a:blipFill rotWithShape="0">
                <a:blip r:embed="rId2"/>
                <a:stretch>
                  <a:fillRect l="-1676" t="-178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19085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Is the described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</m:oMath>
                </a14:m>
                <a:r>
                  <a:rPr lang="de-DE" dirty="0"/>
                  <a:t>-PVP </a:t>
                </a:r>
                <a:r>
                  <a:rPr lang="en-US" dirty="0"/>
                  <a:t>correct</a:t>
                </a:r>
                <a:r>
                  <a:rPr lang="de-DE" dirty="0"/>
                  <a:t>?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79296" cy="4525963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/>
                  <a:t>Yes</a:t>
                </a:r>
                <a:r>
                  <a:rPr lang="en-US" dirty="0" smtClean="0"/>
                  <a:t> instances labeled by </a:t>
                </a:r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dirty="0" smtClean="0"/>
                  <a:t>:</a:t>
                </a:r>
              </a:p>
              <a:p>
                <a:pPr lvl="1"/>
                <a:r>
                  <a:rPr lang="en-US" dirty="0" smtClean="0"/>
                  <a:t>Only nodes in cycles labeled with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de-DE" dirty="0" smtClean="0"/>
                  <a:t> -&gt; </a:t>
                </a:r>
                <a:r>
                  <a:rPr lang="de-DE" b="1" dirty="0" smtClean="0"/>
                  <a:t>Yes</a:t>
                </a:r>
              </a:p>
              <a:p>
                <a:pPr lvl="1"/>
                <a:r>
                  <a:rPr lang="en-US" dirty="0" smtClean="0"/>
                  <a:t>Without the cycles, all other nodes are in a tree with labels as distance to root mod 3, and root is adjacent to a cycle -&gt; </a:t>
                </a:r>
                <a:r>
                  <a:rPr lang="en-US" b="1" dirty="0" smtClean="0"/>
                  <a:t>Yes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79296" cy="4525963"/>
              </a:xfrm>
              <a:blipFill rotWithShape="0">
                <a:blip r:embed="rId3"/>
                <a:stretch>
                  <a:fillRect l="-1635" t="-1887" r="-199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2369800" y="445354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5" name="Textfeld 4"/>
          <p:cNvSpPr txBox="1"/>
          <p:nvPr/>
        </p:nvSpPr>
        <p:spPr>
          <a:xfrm>
            <a:off x="2405432" y="445353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Oval 19"/>
          <p:cNvSpPr/>
          <p:nvPr/>
        </p:nvSpPr>
        <p:spPr>
          <a:xfrm>
            <a:off x="3587608" y="445354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7" name="Textfeld 6"/>
          <p:cNvSpPr txBox="1"/>
          <p:nvPr/>
        </p:nvSpPr>
        <p:spPr>
          <a:xfrm>
            <a:off x="3623240" y="445353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8" name="Gerader Verbinder 7"/>
          <p:cNvCxnSpPr>
            <a:stCxn id="4" idx="6"/>
            <a:endCxn id="6" idx="2"/>
          </p:cNvCxnSpPr>
          <p:nvPr/>
        </p:nvCxnSpPr>
        <p:spPr>
          <a:xfrm>
            <a:off x="2788171" y="4635850"/>
            <a:ext cx="799437" cy="0"/>
          </a:xfrm>
          <a:prstGeom prst="line">
            <a:avLst/>
          </a:prstGeom>
          <a:ln w="25400"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Oval 19"/>
          <p:cNvSpPr/>
          <p:nvPr/>
        </p:nvSpPr>
        <p:spPr>
          <a:xfrm>
            <a:off x="1093386" y="644865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" name="Gerader Verbinder 9"/>
          <p:cNvCxnSpPr>
            <a:stCxn id="9" idx="6"/>
            <a:endCxn id="39" idx="2"/>
          </p:cNvCxnSpPr>
          <p:nvPr/>
        </p:nvCxnSpPr>
        <p:spPr>
          <a:xfrm>
            <a:off x="1511757" y="6630964"/>
            <a:ext cx="852179" cy="0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hteck 10"/>
          <p:cNvSpPr/>
          <p:nvPr/>
        </p:nvSpPr>
        <p:spPr>
          <a:xfrm>
            <a:off x="1139706" y="644394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2" name="Gerader Verbinder 11"/>
          <p:cNvCxnSpPr>
            <a:stCxn id="13" idx="7"/>
          </p:cNvCxnSpPr>
          <p:nvPr/>
        </p:nvCxnSpPr>
        <p:spPr>
          <a:xfrm flipV="1">
            <a:off x="2726902" y="4791460"/>
            <a:ext cx="935451" cy="813061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Oval 19"/>
          <p:cNvSpPr/>
          <p:nvPr/>
        </p:nvSpPr>
        <p:spPr>
          <a:xfrm>
            <a:off x="2369800" y="555112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4" name="Textfeld 13"/>
          <p:cNvSpPr txBox="1"/>
          <p:nvPr/>
        </p:nvSpPr>
        <p:spPr>
          <a:xfrm>
            <a:off x="2405432" y="555112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5" name="Gerader Verbinder 14"/>
          <p:cNvCxnSpPr>
            <a:stCxn id="4" idx="4"/>
            <a:endCxn id="14" idx="0"/>
          </p:cNvCxnSpPr>
          <p:nvPr/>
        </p:nvCxnSpPr>
        <p:spPr>
          <a:xfrm flipH="1">
            <a:off x="2569099" y="4818159"/>
            <a:ext cx="9887" cy="732964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9"/>
          <p:cNvSpPr/>
          <p:nvPr/>
        </p:nvSpPr>
        <p:spPr>
          <a:xfrm>
            <a:off x="4750011" y="445469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7" name="Textfeld 16"/>
          <p:cNvSpPr txBox="1"/>
          <p:nvPr/>
        </p:nvSpPr>
        <p:spPr>
          <a:xfrm>
            <a:off x="4785643" y="445469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8" name="Gerader Verbinder 17"/>
          <p:cNvCxnSpPr>
            <a:stCxn id="6" idx="6"/>
            <a:endCxn id="16" idx="2"/>
          </p:cNvCxnSpPr>
          <p:nvPr/>
        </p:nvCxnSpPr>
        <p:spPr>
          <a:xfrm>
            <a:off x="4005979" y="4635850"/>
            <a:ext cx="744032" cy="1156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val 19"/>
          <p:cNvSpPr/>
          <p:nvPr/>
        </p:nvSpPr>
        <p:spPr>
          <a:xfrm>
            <a:off x="6048536" y="445354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0" name="Textfeld 19"/>
          <p:cNvSpPr txBox="1"/>
          <p:nvPr/>
        </p:nvSpPr>
        <p:spPr>
          <a:xfrm>
            <a:off x="6084168" y="445353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1" name="Oval 19"/>
          <p:cNvSpPr/>
          <p:nvPr/>
        </p:nvSpPr>
        <p:spPr>
          <a:xfrm>
            <a:off x="7266344" y="445354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2" name="Textfeld 21"/>
          <p:cNvSpPr txBox="1"/>
          <p:nvPr/>
        </p:nvSpPr>
        <p:spPr>
          <a:xfrm>
            <a:off x="7301976" y="445353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3" name="Gerader Verbinder 22"/>
          <p:cNvCxnSpPr>
            <a:stCxn id="21" idx="2"/>
            <a:endCxn id="19" idx="6"/>
          </p:cNvCxnSpPr>
          <p:nvPr/>
        </p:nvCxnSpPr>
        <p:spPr>
          <a:xfrm flipH="1">
            <a:off x="6466907" y="4635850"/>
            <a:ext cx="799437" cy="0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Gerader Verbinder 23"/>
          <p:cNvCxnSpPr>
            <a:stCxn id="30" idx="0"/>
            <a:endCxn id="22" idx="2"/>
          </p:cNvCxnSpPr>
          <p:nvPr/>
        </p:nvCxnSpPr>
        <p:spPr>
          <a:xfrm flipV="1">
            <a:off x="7465643" y="4853649"/>
            <a:ext cx="0" cy="697474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19"/>
          <p:cNvSpPr/>
          <p:nvPr/>
        </p:nvSpPr>
        <p:spPr>
          <a:xfrm>
            <a:off x="6048536" y="555112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26" name="Textfeld 25"/>
          <p:cNvSpPr txBox="1"/>
          <p:nvPr/>
        </p:nvSpPr>
        <p:spPr>
          <a:xfrm>
            <a:off x="6084168" y="555112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7" name="Gerader Verbinder 26"/>
          <p:cNvCxnSpPr>
            <a:stCxn id="19" idx="4"/>
            <a:endCxn id="26" idx="0"/>
          </p:cNvCxnSpPr>
          <p:nvPr/>
        </p:nvCxnSpPr>
        <p:spPr>
          <a:xfrm flipH="1">
            <a:off x="6247835" y="4818159"/>
            <a:ext cx="9887" cy="732964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Gerader Verbinder 27"/>
          <p:cNvCxnSpPr>
            <a:stCxn id="19" idx="2"/>
            <a:endCxn id="16" idx="6"/>
          </p:cNvCxnSpPr>
          <p:nvPr/>
        </p:nvCxnSpPr>
        <p:spPr>
          <a:xfrm flipH="1">
            <a:off x="5168382" y="4635850"/>
            <a:ext cx="880154" cy="1156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Oval 19"/>
          <p:cNvSpPr/>
          <p:nvPr/>
        </p:nvSpPr>
        <p:spPr>
          <a:xfrm>
            <a:off x="7266344" y="555112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0" name="Textfeld 29"/>
          <p:cNvSpPr txBox="1"/>
          <p:nvPr/>
        </p:nvSpPr>
        <p:spPr>
          <a:xfrm>
            <a:off x="7301976" y="555112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1" name="Gerader Verbinder 30"/>
          <p:cNvCxnSpPr>
            <a:stCxn id="25" idx="6"/>
            <a:endCxn id="29" idx="2"/>
          </p:cNvCxnSpPr>
          <p:nvPr/>
        </p:nvCxnSpPr>
        <p:spPr>
          <a:xfrm>
            <a:off x="6466907" y="5733434"/>
            <a:ext cx="799437" cy="0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Oval 19"/>
          <p:cNvSpPr/>
          <p:nvPr/>
        </p:nvSpPr>
        <p:spPr>
          <a:xfrm>
            <a:off x="4750011" y="55483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3" name="Textfeld 32"/>
          <p:cNvSpPr txBox="1"/>
          <p:nvPr/>
        </p:nvSpPr>
        <p:spPr>
          <a:xfrm>
            <a:off x="4785643" y="554839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4" name="Gerader Verbinder 33"/>
          <p:cNvCxnSpPr>
            <a:stCxn id="17" idx="2"/>
            <a:endCxn id="33" idx="0"/>
          </p:cNvCxnSpPr>
          <p:nvPr/>
        </p:nvCxnSpPr>
        <p:spPr>
          <a:xfrm>
            <a:off x="4949310" y="4854805"/>
            <a:ext cx="0" cy="693586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Gerader Verbinder 34"/>
          <p:cNvCxnSpPr>
            <a:stCxn id="32" idx="6"/>
            <a:endCxn id="25" idx="2"/>
          </p:cNvCxnSpPr>
          <p:nvPr/>
        </p:nvCxnSpPr>
        <p:spPr>
          <a:xfrm>
            <a:off x="5168382" y="5730702"/>
            <a:ext cx="880154" cy="2732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Oval 19"/>
          <p:cNvSpPr/>
          <p:nvPr/>
        </p:nvSpPr>
        <p:spPr>
          <a:xfrm>
            <a:off x="3644856" y="55483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37" name="Textfeld 36"/>
          <p:cNvSpPr txBox="1"/>
          <p:nvPr/>
        </p:nvSpPr>
        <p:spPr>
          <a:xfrm>
            <a:off x="3680488" y="554839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8" name="Gerader Verbinder 37"/>
          <p:cNvCxnSpPr>
            <a:stCxn id="32" idx="2"/>
            <a:endCxn id="36" idx="6"/>
          </p:cNvCxnSpPr>
          <p:nvPr/>
        </p:nvCxnSpPr>
        <p:spPr>
          <a:xfrm flipH="1">
            <a:off x="4063227" y="5730702"/>
            <a:ext cx="686784" cy="0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Oval 19"/>
          <p:cNvSpPr/>
          <p:nvPr/>
        </p:nvSpPr>
        <p:spPr>
          <a:xfrm>
            <a:off x="2363936" y="644865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0" name="Textfeld 39"/>
          <p:cNvSpPr txBox="1"/>
          <p:nvPr/>
        </p:nvSpPr>
        <p:spPr>
          <a:xfrm>
            <a:off x="2399568" y="644865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endParaRPr lang="de-D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41" name="Gerader Verbinder 40"/>
          <p:cNvCxnSpPr>
            <a:endCxn id="39" idx="7"/>
          </p:cNvCxnSpPr>
          <p:nvPr/>
        </p:nvCxnSpPr>
        <p:spPr>
          <a:xfrm flipH="1">
            <a:off x="2721038" y="5869992"/>
            <a:ext cx="996828" cy="632059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Oval 19"/>
          <p:cNvSpPr/>
          <p:nvPr/>
        </p:nvSpPr>
        <p:spPr>
          <a:xfrm>
            <a:off x="1106020" y="55483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3" name="Rechteck 42"/>
          <p:cNvSpPr/>
          <p:nvPr/>
        </p:nvSpPr>
        <p:spPr>
          <a:xfrm>
            <a:off x="1152340" y="5543679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44" name="Gerader Verbinder 43"/>
          <p:cNvCxnSpPr>
            <a:stCxn id="9" idx="0"/>
            <a:endCxn id="42" idx="4"/>
          </p:cNvCxnSpPr>
          <p:nvPr/>
        </p:nvCxnSpPr>
        <p:spPr>
          <a:xfrm flipV="1">
            <a:off x="1302572" y="5913011"/>
            <a:ext cx="12634" cy="535643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Gerader Verbinder 44"/>
          <p:cNvCxnSpPr>
            <a:stCxn id="21" idx="3"/>
            <a:endCxn id="25" idx="7"/>
          </p:cNvCxnSpPr>
          <p:nvPr/>
        </p:nvCxnSpPr>
        <p:spPr>
          <a:xfrm flipH="1">
            <a:off x="6405638" y="4764762"/>
            <a:ext cx="921975" cy="839759"/>
          </a:xfrm>
          <a:prstGeom prst="line">
            <a:avLst/>
          </a:prstGeom>
          <a:ln w="25400">
            <a:headEnd type="non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3496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Is the described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</m:oMath>
                </a14:m>
                <a:r>
                  <a:rPr lang="de-DE" dirty="0"/>
                  <a:t>-PVP </a:t>
                </a:r>
                <a:r>
                  <a:rPr lang="en-US" dirty="0"/>
                  <a:t>correct</a:t>
                </a:r>
                <a:r>
                  <a:rPr lang="de-DE" dirty="0"/>
                  <a:t>?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79296" cy="5141168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/>
                  <a:t>Yes</a:t>
                </a:r>
                <a:r>
                  <a:rPr lang="en-US" dirty="0" smtClean="0"/>
                  <a:t> instances labeled by </a:t>
                </a:r>
                <a:r>
                  <a:rPr lang="en-US" dirty="0" smtClean="0">
                    <a:latin typeface="Brush Script Std" panose="03060802040607070404" pitchFamily="66" charset="0"/>
                    <a:ea typeface="Cambria Math" panose="02040503050406030204" pitchFamily="18" charset="0"/>
                  </a:rPr>
                  <a:t>P</a:t>
                </a:r>
                <a:r>
                  <a:rPr lang="en-US" dirty="0" smtClean="0"/>
                  <a:t>:</a:t>
                </a:r>
              </a:p>
              <a:p>
                <a:pPr lvl="1"/>
                <a:r>
                  <a:rPr lang="en-US" dirty="0" smtClean="0"/>
                  <a:t>Only nodes in cycles labeled with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de-DE" dirty="0" smtClean="0"/>
                  <a:t> -&gt; </a:t>
                </a:r>
                <a:r>
                  <a:rPr lang="de-DE" b="1" dirty="0" smtClean="0"/>
                  <a:t>Yes</a:t>
                </a:r>
              </a:p>
              <a:p>
                <a:pPr lvl="1"/>
                <a:r>
                  <a:rPr lang="en-US" dirty="0" smtClean="0"/>
                  <a:t>Without the cycles, all other nodes are in a tree with labels as distance to root mod 3, and root is adjacent to a cycle -&gt; </a:t>
                </a:r>
                <a:r>
                  <a:rPr lang="en-US" b="1" dirty="0" smtClean="0"/>
                  <a:t>Yes</a:t>
                </a:r>
              </a:p>
              <a:p>
                <a:pPr lvl="1"/>
                <a:endParaRPr lang="en-US" dirty="0" smtClean="0"/>
              </a:p>
              <a:p>
                <a:r>
                  <a:rPr lang="en-US" b="1" dirty="0" smtClean="0"/>
                  <a:t>No</a:t>
                </a:r>
                <a:r>
                  <a:rPr lang="en-US" dirty="0" smtClean="0"/>
                  <a:t> instances (without a cycle):</a:t>
                </a:r>
              </a:p>
              <a:p>
                <a:pPr lvl="1"/>
                <a:r>
                  <a:rPr lang="en-US" dirty="0"/>
                  <a:t>Is there a node with label </a:t>
                </a:r>
                <a:r>
                  <a:rPr lang="en-US" dirty="0" smtClean="0"/>
                  <a:t>3? They form a forest, consider any leaf-&gt; </a:t>
                </a:r>
                <a:r>
                  <a:rPr lang="en-US" b="1" dirty="0"/>
                  <a:t>No</a:t>
                </a:r>
              </a:p>
              <a:p>
                <a:pPr lvl="1"/>
                <a:r>
                  <a:rPr lang="en-US" dirty="0" smtClean="0"/>
                  <a:t>Else: follow “descending </a:t>
                </a:r>
                <a:r>
                  <a:rPr lang="en-US" dirty="0"/>
                  <a:t>path” -&gt; </a:t>
                </a:r>
                <a:r>
                  <a:rPr lang="en-US" b="1" dirty="0"/>
                  <a:t>No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79296" cy="5141168"/>
              </a:xfrm>
              <a:blipFill rotWithShape="0">
                <a:blip r:embed="rId3"/>
                <a:stretch>
                  <a:fillRect l="-1635" t="-1661" r="-1990" b="-71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7470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CYCLE, ACYCLIC, TREE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Inhaltsplatzhalt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60568788"/>
                  </p:ext>
                </p:extLst>
              </p:nvPr>
            </p:nvGraphicFramePr>
            <p:xfrm>
              <a:off x="457200" y="2197899"/>
              <a:ext cx="822960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7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57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57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57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Problem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Directed one-way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Directed two-way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Undirected</a:t>
                          </a:r>
                          <a:endParaRPr lang="de-D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CYCLE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Impossible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l-GR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de-D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Inhaltsplatzhalt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60568788"/>
                  </p:ext>
                </p:extLst>
              </p:nvPr>
            </p:nvGraphicFramePr>
            <p:xfrm>
              <a:off x="457200" y="2197899"/>
              <a:ext cx="822960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7400"/>
                    <a:gridCol w="2057400"/>
                    <a:gridCol w="2057400"/>
                    <a:gridCol w="20574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Problem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Directed one-way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Directed two-way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Undirected</a:t>
                          </a:r>
                          <a:endParaRPr lang="de-DE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CYCLE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Impossible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296" t="-109836" r="-101183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de-DE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926954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CYCLE, ACYCLIC, TREE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Inhaltsplatzhalt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6056564"/>
                  </p:ext>
                </p:extLst>
              </p:nvPr>
            </p:nvGraphicFramePr>
            <p:xfrm>
              <a:off x="457200" y="2197899"/>
              <a:ext cx="82296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7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57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57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57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Problem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Directed one-way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Directed two-way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Undirected</a:t>
                          </a:r>
                          <a:endParaRPr lang="de-D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CYCLE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Impossible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l-GR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de-D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TREE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func>
                            </m:oMath>
                          </a14:m>
                          <a:r>
                            <a:rPr lang="de-DE" dirty="0" smtClean="0"/>
                            <a:t>*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l-GR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func>
                            </m:oMath>
                          </a14:m>
                          <a:r>
                            <a:rPr lang="de-DE" dirty="0" smtClean="0"/>
                            <a:t>*</a:t>
                          </a:r>
                          <a:endParaRPr lang="de-D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ACYCLIC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func>
                            </m:oMath>
                          </a14:m>
                          <a:r>
                            <a:rPr lang="de-DE" dirty="0" smtClean="0"/>
                            <a:t>   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l-GR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same as</a:t>
                          </a:r>
                          <a:r>
                            <a:rPr lang="en-US" baseline="0" dirty="0" smtClean="0"/>
                            <a:t> Tree</a:t>
                          </a:r>
                          <a:endParaRPr lang="de-D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Inhaltsplatzhalt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6056564"/>
                  </p:ext>
                </p:extLst>
              </p:nvPr>
            </p:nvGraphicFramePr>
            <p:xfrm>
              <a:off x="457200" y="2197899"/>
              <a:ext cx="82296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7400"/>
                    <a:gridCol w="2057400"/>
                    <a:gridCol w="2057400"/>
                    <a:gridCol w="20574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Problem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Directed one-way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Directed two-way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Undirected</a:t>
                          </a:r>
                          <a:endParaRPr lang="de-DE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CYCLE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Impossible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296" t="-108197" r="-101183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de-DE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TREE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890" t="-208197" r="-201780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296" t="-208197" r="-101183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01187" t="-208197" r="-1484" b="-1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ACYCLIC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890" t="-308197" r="-201780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296" t="-308197" r="-101183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same as</a:t>
                          </a:r>
                          <a:r>
                            <a:rPr lang="en-US" baseline="0" dirty="0" smtClean="0"/>
                            <a:t> Tree</a:t>
                          </a:r>
                          <a:endParaRPr lang="de-DE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Textfeld 4"/>
          <p:cNvSpPr txBox="1"/>
          <p:nvPr/>
        </p:nvSpPr>
        <p:spPr>
          <a:xfrm>
            <a:off x="2285776" y="6309320"/>
            <a:ext cx="6858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*: [</a:t>
            </a:r>
            <a:r>
              <a:rPr lang="en-US" dirty="0" err="1" smtClean="0"/>
              <a:t>Korman</a:t>
            </a:r>
            <a:r>
              <a:rPr lang="en-US" dirty="0" smtClean="0"/>
              <a:t> et al., Distributed Computing 2010]: Proof labeling schemes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426120" y="4059019"/>
            <a:ext cx="449270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Idea for Tree: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Label root as 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Other nodes: Label is distance from root</a:t>
            </a:r>
          </a:p>
          <a:p>
            <a:endParaRPr lang="en-US" dirty="0"/>
          </a:p>
          <a:p>
            <a:r>
              <a:rPr lang="en-US" dirty="0" smtClean="0"/>
              <a:t>Idea for </a:t>
            </a:r>
            <a:r>
              <a:rPr lang="en-US" dirty="0" err="1" smtClean="0"/>
              <a:t>Acyclicity</a:t>
            </a:r>
            <a:r>
              <a:rPr lang="en-US" dirty="0" smtClean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Label nodes without incoming edges as 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Other nodes: Max. incoming label plus 1</a:t>
            </a:r>
          </a:p>
        </p:txBody>
      </p:sp>
    </p:spTree>
    <p:extLst>
      <p:ext uri="{BB962C8B-B14F-4D97-AF65-F5344CB8AC3E}">
        <p14:creationId xmlns:p14="http://schemas.microsoft.com/office/powerpoint/2010/main" val="13361570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Introduction</a:t>
                </a:r>
              </a:p>
              <a:p>
                <a:r>
                  <a:rPr lang="en-US" dirty="0" smtClean="0"/>
                  <a:t>Background &amp; model</a:t>
                </a:r>
              </a:p>
              <a:p>
                <a:r>
                  <a:rPr lang="en-US" b="1" dirty="0" smtClean="0"/>
                  <a:t>Undirected vs directed communication</a:t>
                </a:r>
              </a:p>
              <a:p>
                <a:r>
                  <a:rPr lang="en-US" dirty="0" smtClean="0"/>
                  <a:t>Study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 reachability</a:t>
                </a:r>
              </a:p>
              <a:p>
                <a:r>
                  <a:rPr lang="en-US" dirty="0"/>
                  <a:t>Conclusion</a:t>
                </a: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93371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Introduction</a:t>
                </a:r>
              </a:p>
              <a:p>
                <a:r>
                  <a:rPr lang="en-US" dirty="0" smtClean="0"/>
                  <a:t>Background &amp; model</a:t>
                </a:r>
              </a:p>
              <a:p>
                <a:r>
                  <a:rPr lang="en-US" dirty="0" smtClean="0"/>
                  <a:t>Undirected vs directed communication</a:t>
                </a:r>
              </a:p>
              <a:p>
                <a:r>
                  <a:rPr lang="en-US" b="1" dirty="0" smtClean="0"/>
                  <a:t>Study of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US" b="1" dirty="0" smtClean="0"/>
                  <a:t> reachability</a:t>
                </a:r>
              </a:p>
              <a:p>
                <a:r>
                  <a:rPr lang="en-US" dirty="0"/>
                  <a:t>Conclusion</a:t>
                </a: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5642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Reachability</a:t>
                </a:r>
                <a:endParaRPr lang="de-DE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 smtClean="0"/>
                  <a:t>Is there a (directed) path from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de-DE" dirty="0" smtClean="0"/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de-DE" dirty="0" smtClean="0"/>
                  <a:t>?</a:t>
                </a:r>
              </a:p>
              <a:p>
                <a:endParaRPr lang="en-US" dirty="0"/>
              </a:p>
              <a:p>
                <a:pPr marL="0" indent="0" algn="just">
                  <a:buNone/>
                </a:pPr>
                <a:r>
                  <a:rPr lang="en-US" i="1" dirty="0"/>
                  <a:t>“To ask meaningful questions </a:t>
                </a:r>
                <a:r>
                  <a:rPr lang="en-US" i="1" dirty="0" smtClean="0"/>
                  <a:t>about connectivity […] we </a:t>
                </a:r>
                <a:r>
                  <a:rPr lang="en-US" i="1" dirty="0"/>
                  <a:t>have the promise that there is exactly one </a:t>
                </a:r>
                <a:r>
                  <a:rPr lang="en-US" i="1" dirty="0" smtClean="0"/>
                  <a:t>node with </a:t>
                </a:r>
                <a:r>
                  <a:rPr lang="en-US" i="1" dirty="0"/>
                  <a:t>label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i="1" dirty="0"/>
                  <a:t> and exactly one node with label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de-DE" i="1" dirty="0" smtClean="0"/>
                  <a:t>.“ </a:t>
                </a:r>
              </a:p>
              <a:p>
                <a:pPr marL="0" indent="0" algn="r">
                  <a:buNone/>
                </a:pPr>
                <a:r>
                  <a:rPr lang="de-DE" dirty="0" smtClean="0"/>
                  <a:t>[</a:t>
                </a:r>
                <a:r>
                  <a:rPr lang="de-DE" dirty="0" err="1" smtClean="0"/>
                  <a:t>Göös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and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Suomela</a:t>
                </a:r>
                <a:r>
                  <a:rPr lang="de-DE" dirty="0" smtClean="0"/>
                  <a:t>, PODC 2011]</a:t>
                </a:r>
              </a:p>
              <a:p>
                <a:pPr marL="0" indent="0" algn="r">
                  <a:buNone/>
                </a:pPr>
                <a:endParaRPr lang="en-US" i="1" dirty="0"/>
              </a:p>
              <a:p>
                <a:r>
                  <a:rPr lang="en-US" dirty="0" smtClean="0"/>
                  <a:t>We thus assume that there are two nodes with the unique labels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de-DE" dirty="0" smtClean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de-DE" dirty="0" smtClean="0"/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</m:oMath>
                </a14:m>
                <a:r>
                  <a:rPr lang="en-US" dirty="0"/>
                  <a:t>-proof size of 1 </a:t>
                </a:r>
                <a:r>
                  <a:rPr lang="en-US" dirty="0" smtClean="0"/>
                  <a:t>bit (e.g., [</a:t>
                </a:r>
                <a:r>
                  <a:rPr lang="en-US" dirty="0" err="1" smtClean="0"/>
                  <a:t>Immermann</a:t>
                </a:r>
                <a:r>
                  <a:rPr lang="en-US" dirty="0" smtClean="0"/>
                  <a:t>, 1999]):</a:t>
                </a:r>
                <a:endParaRPr lang="en-US" dirty="0"/>
              </a:p>
              <a:p>
                <a:pPr lvl="1"/>
                <a:r>
                  <a:rPr lang="en-US" dirty="0"/>
                  <a:t>Label nodes along a shortest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path with 1, else 0</a:t>
                </a:r>
              </a:p>
              <a:p>
                <a:endParaRPr lang="en-US" dirty="0"/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1185" t="-2561" r="-118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72181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Directed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Reachability</a:t>
                </a:r>
                <a:endParaRPr lang="de-DE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452596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D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-PVP with port numbers: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l-G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Δ</m:t>
                            </m:r>
                          </m:e>
                        </m:func>
                      </m:e>
                    </m:d>
                  </m:oMath>
                </a14:m>
                <a:r>
                  <a:rPr lang="de-DE" dirty="0" smtClean="0"/>
                  <a:t> bits</a:t>
                </a:r>
              </a:p>
              <a:p>
                <a:pPr lvl="1"/>
                <a:r>
                  <a:rPr lang="en-US" dirty="0" smtClean="0">
                    <a:ea typeface="Cambria Math" panose="02040503050406030204" pitchFamily="18" charset="0"/>
                  </a:rPr>
                  <a:t>With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de-DE" baseline="-25000" dirty="0" smtClean="0"/>
                  <a:t> </a:t>
                </a:r>
                <a:r>
                  <a:rPr lang="de-DE" dirty="0" err="1" smtClean="0"/>
                  <a:t>being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max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degree</a:t>
                </a:r>
                <a:endParaRPr lang="de-DE" dirty="0" smtClean="0"/>
              </a:p>
              <a:p>
                <a:pPr lvl="1"/>
                <a:r>
                  <a:rPr lang="en-US" dirty="0" smtClean="0"/>
                  <a:t>Idea: “Point at successor and predecessor” along a shortest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path</a:t>
                </a:r>
                <a:endParaRPr lang="de-DE" dirty="0" smtClean="0"/>
              </a:p>
              <a:p>
                <a:pPr marL="457200" lvl="1" indent="0">
                  <a:buNone/>
                </a:pPr>
                <a:endParaRPr lang="en-US" sz="2000" dirty="0"/>
              </a:p>
              <a:p>
                <a:r>
                  <a:rPr lang="en-US" dirty="0" smtClean="0"/>
                  <a:t>Open question: </a:t>
                </a:r>
              </a:p>
              <a:p>
                <a:pPr marL="0" indent="0" algn="ctr">
                  <a:buNone/>
                </a:pPr>
                <a:r>
                  <a:rPr lang="en-US" i="1" dirty="0" smtClean="0"/>
                  <a:t>“Is </a:t>
                </a:r>
                <a:r>
                  <a:rPr lang="en-US" i="1" dirty="0"/>
                  <a:t>there a proof labelling scheme </a:t>
                </a:r>
                <a:r>
                  <a:rPr lang="en-US" i="1" dirty="0" smtClean="0"/>
                  <a:t/>
                </a:r>
                <a:br>
                  <a:rPr lang="en-US" i="1" dirty="0" smtClean="0"/>
                </a:br>
                <a:r>
                  <a:rPr lang="en-US" i="1" dirty="0" smtClean="0"/>
                  <a:t>with </a:t>
                </a:r>
                <a:r>
                  <a:rPr lang="en-US" i="1" dirty="0"/>
                  <a:t>O(1)-bit proofs</a:t>
                </a:r>
                <a:r>
                  <a:rPr lang="en-US" i="1" dirty="0" smtClean="0"/>
                  <a:t>?”</a:t>
                </a:r>
              </a:p>
              <a:p>
                <a:pPr marL="0" indent="0" algn="ctr">
                  <a:buNone/>
                </a:pPr>
                <a:endParaRPr lang="en-US" i="1" dirty="0" smtClean="0"/>
              </a:p>
              <a:p>
                <a:pPr marL="0" lvl="1" indent="0" algn="r">
                  <a:buNone/>
                </a:pPr>
                <a:r>
                  <a:rPr lang="de-DE" sz="2000" dirty="0"/>
                  <a:t>[</a:t>
                </a:r>
                <a:r>
                  <a:rPr lang="de-DE" sz="2000" dirty="0" err="1"/>
                  <a:t>Göös</a:t>
                </a:r>
                <a:r>
                  <a:rPr lang="de-DE" sz="2000" dirty="0"/>
                  <a:t> </a:t>
                </a:r>
                <a:r>
                  <a:rPr lang="de-DE" sz="2000" dirty="0" err="1"/>
                  <a:t>and</a:t>
                </a:r>
                <a:r>
                  <a:rPr lang="de-DE" sz="2000" dirty="0"/>
                  <a:t> </a:t>
                </a:r>
                <a:r>
                  <a:rPr lang="de-DE" sz="2000" dirty="0" err="1"/>
                  <a:t>Suomela</a:t>
                </a:r>
                <a:r>
                  <a:rPr lang="de-DE" sz="2000" dirty="0"/>
                  <a:t>, PODC </a:t>
                </a:r>
                <a:r>
                  <a:rPr lang="de-DE" sz="2000" dirty="0" smtClean="0"/>
                  <a:t>2011]</a:t>
                </a:r>
                <a:endParaRPr lang="de-DE" sz="2000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4525963"/>
              </a:xfrm>
              <a:blipFill rotWithShape="0">
                <a:blip r:embed="rId3"/>
                <a:stretch>
                  <a:fillRect l="-1404" t="-2695" r="-63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95188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D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-PVP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Reachability</a:t>
                </a:r>
                <a:endParaRPr lang="de-DE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4525963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We don’t have port numbers…</a:t>
                </a:r>
                <a:endParaRPr lang="de-DE" dirty="0" smtClean="0"/>
              </a:p>
              <a:p>
                <a:endParaRPr lang="en-US" dirty="0"/>
              </a:p>
              <a:p>
                <a:r>
                  <a:rPr lang="en-US" dirty="0" smtClean="0"/>
                  <a:t>Idea: Take a shortest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path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v</m:t>
                    </m:r>
                    <m:r>
                      <a:rPr lang="en-US" b="0" i="0" baseline="-2500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,…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vj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Label according to distance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along the path</a:t>
                </a:r>
              </a:p>
              <a:p>
                <a:pPr lvl="1"/>
                <a:r>
                  <a:rPr lang="en-US" dirty="0" smtClean="0"/>
                  <a:t>All other nodes: Label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 smtClean="0"/>
                  <a:t>  </a:t>
                </a:r>
              </a:p>
              <a:p>
                <a:pPr lvl="1"/>
                <a:endParaRPr lang="en-US" dirty="0" smtClean="0"/>
              </a:p>
              <a:p>
                <a:r>
                  <a:rPr lang="en-US" dirty="0" smtClean="0"/>
                  <a:t>Proof size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4525963"/>
              </a:xfrm>
              <a:blipFill rotWithShape="0">
                <a:blip r:embed="rId3"/>
                <a:stretch>
                  <a:fillRect l="-1614" t="-175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86299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-proof </a:t>
                </a:r>
                <a:r>
                  <a:rPr lang="en-US" dirty="0"/>
                  <a:t>size: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de-DE" dirty="0"/>
                  <a:t> bits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548077" y="181088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hteck 7"/>
              <p:cNvSpPr/>
              <p:nvPr/>
            </p:nvSpPr>
            <p:spPr>
              <a:xfrm>
                <a:off x="583207" y="1795930"/>
                <a:ext cx="3481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htec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07" y="1795930"/>
                <a:ext cx="34810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9"/>
          <p:cNvSpPr/>
          <p:nvPr/>
        </p:nvSpPr>
        <p:spPr>
          <a:xfrm>
            <a:off x="1375295" y="181088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2" name="Oval 19"/>
          <p:cNvSpPr/>
          <p:nvPr/>
        </p:nvSpPr>
        <p:spPr>
          <a:xfrm>
            <a:off x="2202513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3" name="Oval 19"/>
          <p:cNvSpPr/>
          <p:nvPr/>
        </p:nvSpPr>
        <p:spPr>
          <a:xfrm>
            <a:off x="3058084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4" name="Oval 19"/>
          <p:cNvSpPr/>
          <p:nvPr/>
        </p:nvSpPr>
        <p:spPr>
          <a:xfrm>
            <a:off x="4661363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5531427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6" name="Gerader Verbinder 15"/>
          <p:cNvCxnSpPr>
            <a:stCxn id="11" idx="2"/>
            <a:endCxn id="4" idx="6"/>
          </p:cNvCxnSpPr>
          <p:nvPr/>
        </p:nvCxnSpPr>
        <p:spPr>
          <a:xfrm flipH="1">
            <a:off x="966448" y="1993197"/>
            <a:ext cx="40884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r Verbinder 18"/>
          <p:cNvCxnSpPr>
            <a:stCxn id="12" idx="2"/>
            <a:endCxn id="11" idx="6"/>
          </p:cNvCxnSpPr>
          <p:nvPr/>
        </p:nvCxnSpPr>
        <p:spPr>
          <a:xfrm flipH="1" flipV="1">
            <a:off x="1793666" y="1993197"/>
            <a:ext cx="408847" cy="594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r Verbinder 21"/>
          <p:cNvCxnSpPr>
            <a:stCxn id="13" idx="2"/>
            <a:endCxn id="12" idx="6"/>
          </p:cNvCxnSpPr>
          <p:nvPr/>
        </p:nvCxnSpPr>
        <p:spPr>
          <a:xfrm flipH="1">
            <a:off x="2620884" y="1993791"/>
            <a:ext cx="43720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Gerader Verbinder 24"/>
          <p:cNvCxnSpPr>
            <a:stCxn id="14" idx="2"/>
            <a:endCxn id="13" idx="6"/>
          </p:cNvCxnSpPr>
          <p:nvPr/>
        </p:nvCxnSpPr>
        <p:spPr>
          <a:xfrm flipH="1">
            <a:off x="3476455" y="1993791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Gerader Verbinder 27"/>
          <p:cNvCxnSpPr>
            <a:stCxn id="15" idx="2"/>
            <a:endCxn id="14" idx="6"/>
          </p:cNvCxnSpPr>
          <p:nvPr/>
        </p:nvCxnSpPr>
        <p:spPr>
          <a:xfrm flipH="1">
            <a:off x="5079734" y="1993791"/>
            <a:ext cx="45169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Oval 19"/>
          <p:cNvSpPr/>
          <p:nvPr/>
        </p:nvSpPr>
        <p:spPr>
          <a:xfrm>
            <a:off x="6401491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32" name="Gerader Verbinder 31"/>
          <p:cNvCxnSpPr>
            <a:stCxn id="31" idx="2"/>
            <a:endCxn id="15" idx="6"/>
          </p:cNvCxnSpPr>
          <p:nvPr/>
        </p:nvCxnSpPr>
        <p:spPr>
          <a:xfrm flipH="1">
            <a:off x="5949798" y="1993791"/>
            <a:ext cx="45169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Oval 19"/>
          <p:cNvSpPr/>
          <p:nvPr/>
        </p:nvSpPr>
        <p:spPr>
          <a:xfrm>
            <a:off x="7236296" y="256490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36" name="Gerader Verbinder 35"/>
          <p:cNvCxnSpPr>
            <a:stCxn id="35" idx="1"/>
            <a:endCxn id="31" idx="5"/>
          </p:cNvCxnSpPr>
          <p:nvPr/>
        </p:nvCxnSpPr>
        <p:spPr>
          <a:xfrm flipH="1" flipV="1">
            <a:off x="6758593" y="2122703"/>
            <a:ext cx="538972" cy="495598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Oval 19"/>
          <p:cNvSpPr/>
          <p:nvPr/>
        </p:nvSpPr>
        <p:spPr>
          <a:xfrm>
            <a:off x="538640" y="335639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hteck 40"/>
              <p:cNvSpPr/>
              <p:nvPr/>
            </p:nvSpPr>
            <p:spPr>
              <a:xfrm>
                <a:off x="573770" y="3341441"/>
                <a:ext cx="332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Rechteck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0" y="3341441"/>
                <a:ext cx="332976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19"/>
          <p:cNvSpPr/>
          <p:nvPr/>
        </p:nvSpPr>
        <p:spPr>
          <a:xfrm>
            <a:off x="1365858" y="335639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3" name="Oval 19"/>
          <p:cNvSpPr/>
          <p:nvPr/>
        </p:nvSpPr>
        <p:spPr>
          <a:xfrm>
            <a:off x="2193076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4" name="Oval 19"/>
          <p:cNvSpPr/>
          <p:nvPr/>
        </p:nvSpPr>
        <p:spPr>
          <a:xfrm>
            <a:off x="3058084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5" name="Oval 19"/>
          <p:cNvSpPr/>
          <p:nvPr/>
        </p:nvSpPr>
        <p:spPr>
          <a:xfrm>
            <a:off x="4661363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6" name="Oval 19"/>
          <p:cNvSpPr/>
          <p:nvPr/>
        </p:nvSpPr>
        <p:spPr>
          <a:xfrm>
            <a:off x="5531427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47" name="Gerader Verbinder 46"/>
          <p:cNvCxnSpPr>
            <a:stCxn id="42" idx="2"/>
            <a:endCxn id="40" idx="6"/>
          </p:cNvCxnSpPr>
          <p:nvPr/>
        </p:nvCxnSpPr>
        <p:spPr>
          <a:xfrm flipH="1">
            <a:off x="957011" y="3538708"/>
            <a:ext cx="40884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Gerader Verbinder 47"/>
          <p:cNvCxnSpPr>
            <a:stCxn id="43" idx="2"/>
            <a:endCxn id="42" idx="6"/>
          </p:cNvCxnSpPr>
          <p:nvPr/>
        </p:nvCxnSpPr>
        <p:spPr>
          <a:xfrm flipH="1" flipV="1">
            <a:off x="1784229" y="3538708"/>
            <a:ext cx="408847" cy="594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Gerader Verbinder 48"/>
          <p:cNvCxnSpPr>
            <a:stCxn id="44" idx="2"/>
            <a:endCxn id="43" idx="6"/>
          </p:cNvCxnSpPr>
          <p:nvPr/>
        </p:nvCxnSpPr>
        <p:spPr>
          <a:xfrm flipH="1">
            <a:off x="2611447" y="3539302"/>
            <a:ext cx="44663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Gerader Verbinder 49"/>
          <p:cNvCxnSpPr>
            <a:stCxn id="45" idx="2"/>
            <a:endCxn id="44" idx="6"/>
          </p:cNvCxnSpPr>
          <p:nvPr/>
        </p:nvCxnSpPr>
        <p:spPr>
          <a:xfrm flipH="1">
            <a:off x="3476455" y="3539302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Gerader Verbinder 50"/>
          <p:cNvCxnSpPr>
            <a:stCxn id="46" idx="2"/>
            <a:endCxn id="45" idx="6"/>
          </p:cNvCxnSpPr>
          <p:nvPr/>
        </p:nvCxnSpPr>
        <p:spPr>
          <a:xfrm flipH="1">
            <a:off x="5079734" y="3539302"/>
            <a:ext cx="451693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Oval 19"/>
          <p:cNvSpPr/>
          <p:nvPr/>
        </p:nvSpPr>
        <p:spPr>
          <a:xfrm>
            <a:off x="6401491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53" name="Gerader Verbinder 52"/>
          <p:cNvCxnSpPr>
            <a:stCxn id="52" idx="2"/>
            <a:endCxn id="46" idx="6"/>
          </p:cNvCxnSpPr>
          <p:nvPr/>
        </p:nvCxnSpPr>
        <p:spPr>
          <a:xfrm flipH="1">
            <a:off x="5949798" y="3539302"/>
            <a:ext cx="451693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Gerader Verbinder 54"/>
          <p:cNvCxnSpPr>
            <a:stCxn id="52" idx="7"/>
            <a:endCxn id="35" idx="3"/>
          </p:cNvCxnSpPr>
          <p:nvPr/>
        </p:nvCxnSpPr>
        <p:spPr>
          <a:xfrm flipV="1">
            <a:off x="6758593" y="2876126"/>
            <a:ext cx="538972" cy="534263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Gerader Verbinder 57"/>
          <p:cNvCxnSpPr/>
          <p:nvPr/>
        </p:nvCxnSpPr>
        <p:spPr>
          <a:xfrm flipH="1">
            <a:off x="3476071" y="1993790"/>
            <a:ext cx="437584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/>
          <p:cNvCxnSpPr>
            <a:stCxn id="14" idx="2"/>
          </p:cNvCxnSpPr>
          <p:nvPr/>
        </p:nvCxnSpPr>
        <p:spPr>
          <a:xfrm flipH="1" flipV="1">
            <a:off x="4252324" y="1993790"/>
            <a:ext cx="409039" cy="1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Gerader Verbinder 60"/>
          <p:cNvCxnSpPr/>
          <p:nvPr/>
        </p:nvCxnSpPr>
        <p:spPr>
          <a:xfrm flipH="1">
            <a:off x="4252323" y="3538708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Gerader Verbinder 64"/>
          <p:cNvCxnSpPr/>
          <p:nvPr/>
        </p:nvCxnSpPr>
        <p:spPr>
          <a:xfrm flipH="1">
            <a:off x="3475860" y="3538708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Gerader Verbinder 68"/>
          <p:cNvCxnSpPr>
            <a:stCxn id="11" idx="5"/>
            <a:endCxn id="52" idx="1"/>
          </p:cNvCxnSpPr>
          <p:nvPr/>
        </p:nvCxnSpPr>
        <p:spPr>
          <a:xfrm>
            <a:off x="1732397" y="2122109"/>
            <a:ext cx="4730363" cy="128828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Gerader Verbinder 71"/>
          <p:cNvCxnSpPr>
            <a:stCxn id="12" idx="5"/>
            <a:endCxn id="46" idx="1"/>
          </p:cNvCxnSpPr>
          <p:nvPr/>
        </p:nvCxnSpPr>
        <p:spPr>
          <a:xfrm>
            <a:off x="2559615" y="2122703"/>
            <a:ext cx="3033081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Gerader Verbinder 74"/>
          <p:cNvCxnSpPr>
            <a:stCxn id="13" idx="5"/>
            <a:endCxn id="45" idx="1"/>
          </p:cNvCxnSpPr>
          <p:nvPr/>
        </p:nvCxnSpPr>
        <p:spPr>
          <a:xfrm>
            <a:off x="3415186" y="2122703"/>
            <a:ext cx="1307446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Gerader Verbinder 77"/>
          <p:cNvCxnSpPr>
            <a:stCxn id="14" idx="3"/>
            <a:endCxn id="44" idx="7"/>
          </p:cNvCxnSpPr>
          <p:nvPr/>
        </p:nvCxnSpPr>
        <p:spPr>
          <a:xfrm flipH="1">
            <a:off x="3415186" y="2122703"/>
            <a:ext cx="1307446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Gerader Verbinder 80"/>
          <p:cNvCxnSpPr>
            <a:stCxn id="15" idx="3"/>
            <a:endCxn id="43" idx="7"/>
          </p:cNvCxnSpPr>
          <p:nvPr/>
        </p:nvCxnSpPr>
        <p:spPr>
          <a:xfrm flipH="1">
            <a:off x="2550178" y="2122703"/>
            <a:ext cx="3042518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Gerader Verbinder 83"/>
          <p:cNvCxnSpPr>
            <a:stCxn id="31" idx="3"/>
            <a:endCxn id="42" idx="7"/>
          </p:cNvCxnSpPr>
          <p:nvPr/>
        </p:nvCxnSpPr>
        <p:spPr>
          <a:xfrm flipH="1">
            <a:off x="1722960" y="2122703"/>
            <a:ext cx="4739800" cy="1287092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6116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-proof </a:t>
                </a:r>
                <a:r>
                  <a:rPr lang="en-US" dirty="0"/>
                  <a:t>size: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de-DE" dirty="0"/>
                  <a:t> bits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548077" y="181088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hteck 7"/>
              <p:cNvSpPr/>
              <p:nvPr/>
            </p:nvSpPr>
            <p:spPr>
              <a:xfrm>
                <a:off x="583207" y="1795930"/>
                <a:ext cx="3481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htec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07" y="1795930"/>
                <a:ext cx="34810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9"/>
          <p:cNvSpPr/>
          <p:nvPr/>
        </p:nvSpPr>
        <p:spPr>
          <a:xfrm>
            <a:off x="1375295" y="181088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2" name="Oval 19"/>
          <p:cNvSpPr/>
          <p:nvPr/>
        </p:nvSpPr>
        <p:spPr>
          <a:xfrm>
            <a:off x="2202513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3" name="Oval 19"/>
          <p:cNvSpPr/>
          <p:nvPr/>
        </p:nvSpPr>
        <p:spPr>
          <a:xfrm>
            <a:off x="3058084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4" name="Oval 19"/>
          <p:cNvSpPr/>
          <p:nvPr/>
        </p:nvSpPr>
        <p:spPr>
          <a:xfrm>
            <a:off x="4661363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5531427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6" name="Gerader Verbinder 15"/>
          <p:cNvCxnSpPr>
            <a:stCxn id="11" idx="2"/>
            <a:endCxn id="4" idx="6"/>
          </p:cNvCxnSpPr>
          <p:nvPr/>
        </p:nvCxnSpPr>
        <p:spPr>
          <a:xfrm flipH="1">
            <a:off x="966448" y="1993197"/>
            <a:ext cx="40884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r Verbinder 18"/>
          <p:cNvCxnSpPr>
            <a:stCxn id="12" idx="2"/>
            <a:endCxn id="11" idx="6"/>
          </p:cNvCxnSpPr>
          <p:nvPr/>
        </p:nvCxnSpPr>
        <p:spPr>
          <a:xfrm flipH="1" flipV="1">
            <a:off x="1793666" y="1993197"/>
            <a:ext cx="408847" cy="594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r Verbinder 21"/>
          <p:cNvCxnSpPr>
            <a:stCxn id="13" idx="2"/>
            <a:endCxn id="12" idx="6"/>
          </p:cNvCxnSpPr>
          <p:nvPr/>
        </p:nvCxnSpPr>
        <p:spPr>
          <a:xfrm flipH="1">
            <a:off x="2620884" y="1993791"/>
            <a:ext cx="43720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Gerader Verbinder 24"/>
          <p:cNvCxnSpPr>
            <a:stCxn id="14" idx="2"/>
            <a:endCxn id="13" idx="6"/>
          </p:cNvCxnSpPr>
          <p:nvPr/>
        </p:nvCxnSpPr>
        <p:spPr>
          <a:xfrm flipH="1">
            <a:off x="3476455" y="1993791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Gerader Verbinder 27"/>
          <p:cNvCxnSpPr>
            <a:stCxn id="15" idx="2"/>
            <a:endCxn id="14" idx="6"/>
          </p:cNvCxnSpPr>
          <p:nvPr/>
        </p:nvCxnSpPr>
        <p:spPr>
          <a:xfrm flipH="1">
            <a:off x="5079734" y="1993791"/>
            <a:ext cx="45169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Oval 19"/>
          <p:cNvSpPr/>
          <p:nvPr/>
        </p:nvSpPr>
        <p:spPr>
          <a:xfrm>
            <a:off x="6401491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32" name="Gerader Verbinder 31"/>
          <p:cNvCxnSpPr>
            <a:stCxn id="31" idx="2"/>
            <a:endCxn id="15" idx="6"/>
          </p:cNvCxnSpPr>
          <p:nvPr/>
        </p:nvCxnSpPr>
        <p:spPr>
          <a:xfrm flipH="1">
            <a:off x="5949798" y="1993791"/>
            <a:ext cx="45169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Oval 19"/>
          <p:cNvSpPr/>
          <p:nvPr/>
        </p:nvSpPr>
        <p:spPr>
          <a:xfrm>
            <a:off x="7236296" y="256490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36" name="Gerader Verbinder 35"/>
          <p:cNvCxnSpPr>
            <a:stCxn id="35" idx="1"/>
            <a:endCxn id="31" idx="5"/>
          </p:cNvCxnSpPr>
          <p:nvPr/>
        </p:nvCxnSpPr>
        <p:spPr>
          <a:xfrm flipH="1" flipV="1">
            <a:off x="6758593" y="2122703"/>
            <a:ext cx="538972" cy="495598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Oval 19"/>
          <p:cNvSpPr/>
          <p:nvPr/>
        </p:nvSpPr>
        <p:spPr>
          <a:xfrm>
            <a:off x="538640" y="335639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hteck 40"/>
              <p:cNvSpPr/>
              <p:nvPr/>
            </p:nvSpPr>
            <p:spPr>
              <a:xfrm>
                <a:off x="573770" y="3341441"/>
                <a:ext cx="332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Rechteck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0" y="3341441"/>
                <a:ext cx="332976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19"/>
          <p:cNvSpPr/>
          <p:nvPr/>
        </p:nvSpPr>
        <p:spPr>
          <a:xfrm>
            <a:off x="1365858" y="335639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3" name="Oval 19"/>
          <p:cNvSpPr/>
          <p:nvPr/>
        </p:nvSpPr>
        <p:spPr>
          <a:xfrm>
            <a:off x="2193076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4" name="Oval 19"/>
          <p:cNvSpPr/>
          <p:nvPr/>
        </p:nvSpPr>
        <p:spPr>
          <a:xfrm>
            <a:off x="3058084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5" name="Oval 19"/>
          <p:cNvSpPr/>
          <p:nvPr/>
        </p:nvSpPr>
        <p:spPr>
          <a:xfrm>
            <a:off x="4661363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6" name="Oval 19"/>
          <p:cNvSpPr/>
          <p:nvPr/>
        </p:nvSpPr>
        <p:spPr>
          <a:xfrm>
            <a:off x="5531427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47" name="Gerader Verbinder 46"/>
          <p:cNvCxnSpPr>
            <a:stCxn id="42" idx="2"/>
            <a:endCxn id="40" idx="6"/>
          </p:cNvCxnSpPr>
          <p:nvPr/>
        </p:nvCxnSpPr>
        <p:spPr>
          <a:xfrm flipH="1">
            <a:off x="957011" y="3538708"/>
            <a:ext cx="40884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Gerader Verbinder 47"/>
          <p:cNvCxnSpPr>
            <a:stCxn id="43" idx="2"/>
            <a:endCxn id="42" idx="6"/>
          </p:cNvCxnSpPr>
          <p:nvPr/>
        </p:nvCxnSpPr>
        <p:spPr>
          <a:xfrm flipH="1" flipV="1">
            <a:off x="1784229" y="3538708"/>
            <a:ext cx="408847" cy="594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Gerader Verbinder 48"/>
          <p:cNvCxnSpPr>
            <a:stCxn id="44" idx="2"/>
            <a:endCxn id="43" idx="6"/>
          </p:cNvCxnSpPr>
          <p:nvPr/>
        </p:nvCxnSpPr>
        <p:spPr>
          <a:xfrm flipH="1">
            <a:off x="2611447" y="3539302"/>
            <a:ext cx="44663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Gerader Verbinder 49"/>
          <p:cNvCxnSpPr>
            <a:stCxn id="45" idx="2"/>
            <a:endCxn id="44" idx="6"/>
          </p:cNvCxnSpPr>
          <p:nvPr/>
        </p:nvCxnSpPr>
        <p:spPr>
          <a:xfrm flipH="1">
            <a:off x="3476455" y="3539302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Gerader Verbinder 50"/>
          <p:cNvCxnSpPr>
            <a:stCxn id="46" idx="2"/>
            <a:endCxn id="45" idx="6"/>
          </p:cNvCxnSpPr>
          <p:nvPr/>
        </p:nvCxnSpPr>
        <p:spPr>
          <a:xfrm flipH="1">
            <a:off x="5079734" y="3539302"/>
            <a:ext cx="451693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Oval 19"/>
          <p:cNvSpPr/>
          <p:nvPr/>
        </p:nvSpPr>
        <p:spPr>
          <a:xfrm>
            <a:off x="6401491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53" name="Gerader Verbinder 52"/>
          <p:cNvCxnSpPr>
            <a:stCxn id="52" idx="2"/>
            <a:endCxn id="46" idx="6"/>
          </p:cNvCxnSpPr>
          <p:nvPr/>
        </p:nvCxnSpPr>
        <p:spPr>
          <a:xfrm flipH="1">
            <a:off x="5949798" y="3539302"/>
            <a:ext cx="451693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Gerader Verbinder 54"/>
          <p:cNvCxnSpPr>
            <a:stCxn id="52" idx="7"/>
            <a:endCxn id="35" idx="3"/>
          </p:cNvCxnSpPr>
          <p:nvPr/>
        </p:nvCxnSpPr>
        <p:spPr>
          <a:xfrm flipV="1">
            <a:off x="6758593" y="2876126"/>
            <a:ext cx="538972" cy="534263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Gerader Verbinder 57"/>
          <p:cNvCxnSpPr/>
          <p:nvPr/>
        </p:nvCxnSpPr>
        <p:spPr>
          <a:xfrm flipH="1">
            <a:off x="3476071" y="1993790"/>
            <a:ext cx="437584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/>
          <p:cNvCxnSpPr>
            <a:stCxn id="14" idx="2"/>
          </p:cNvCxnSpPr>
          <p:nvPr/>
        </p:nvCxnSpPr>
        <p:spPr>
          <a:xfrm flipH="1" flipV="1">
            <a:off x="4252324" y="1993790"/>
            <a:ext cx="409039" cy="1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Gerader Verbinder 60"/>
          <p:cNvCxnSpPr/>
          <p:nvPr/>
        </p:nvCxnSpPr>
        <p:spPr>
          <a:xfrm flipH="1">
            <a:off x="4252323" y="3538708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Gerader Verbinder 64"/>
          <p:cNvCxnSpPr/>
          <p:nvPr/>
        </p:nvCxnSpPr>
        <p:spPr>
          <a:xfrm flipH="1">
            <a:off x="3475860" y="3538708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Gerader Verbinder 68"/>
          <p:cNvCxnSpPr>
            <a:stCxn id="11" idx="5"/>
            <a:endCxn id="52" idx="1"/>
          </p:cNvCxnSpPr>
          <p:nvPr/>
        </p:nvCxnSpPr>
        <p:spPr>
          <a:xfrm>
            <a:off x="1732397" y="2122109"/>
            <a:ext cx="4730363" cy="128828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Gerader Verbinder 71"/>
          <p:cNvCxnSpPr>
            <a:stCxn id="12" idx="5"/>
            <a:endCxn id="46" idx="1"/>
          </p:cNvCxnSpPr>
          <p:nvPr/>
        </p:nvCxnSpPr>
        <p:spPr>
          <a:xfrm>
            <a:off x="2559615" y="2122703"/>
            <a:ext cx="3033081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Gerader Verbinder 74"/>
          <p:cNvCxnSpPr>
            <a:stCxn id="13" idx="5"/>
            <a:endCxn id="45" idx="1"/>
          </p:cNvCxnSpPr>
          <p:nvPr/>
        </p:nvCxnSpPr>
        <p:spPr>
          <a:xfrm>
            <a:off x="3415186" y="2122703"/>
            <a:ext cx="1307446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Gerader Verbinder 77"/>
          <p:cNvCxnSpPr>
            <a:stCxn id="14" idx="3"/>
            <a:endCxn id="44" idx="7"/>
          </p:cNvCxnSpPr>
          <p:nvPr/>
        </p:nvCxnSpPr>
        <p:spPr>
          <a:xfrm flipH="1">
            <a:off x="3415186" y="2122703"/>
            <a:ext cx="1307446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Gerader Verbinder 80"/>
          <p:cNvCxnSpPr>
            <a:stCxn id="15" idx="3"/>
            <a:endCxn id="43" idx="7"/>
          </p:cNvCxnSpPr>
          <p:nvPr/>
        </p:nvCxnSpPr>
        <p:spPr>
          <a:xfrm flipH="1">
            <a:off x="2550178" y="2122703"/>
            <a:ext cx="3042518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Gerader Verbinder 83"/>
          <p:cNvCxnSpPr>
            <a:stCxn id="31" idx="3"/>
            <a:endCxn id="42" idx="7"/>
          </p:cNvCxnSpPr>
          <p:nvPr/>
        </p:nvCxnSpPr>
        <p:spPr>
          <a:xfrm flipH="1">
            <a:off x="1722960" y="2122703"/>
            <a:ext cx="4739800" cy="1287092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Ellipse 53"/>
          <p:cNvSpPr/>
          <p:nvPr/>
        </p:nvSpPr>
        <p:spPr>
          <a:xfrm>
            <a:off x="5539924" y="2505201"/>
            <a:ext cx="1370378" cy="52209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Yes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2129021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-proof </a:t>
                </a:r>
                <a:r>
                  <a:rPr lang="en-US" dirty="0"/>
                  <a:t>size: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de-DE" dirty="0"/>
                  <a:t> bits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548077" y="181088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hteck 7"/>
              <p:cNvSpPr/>
              <p:nvPr/>
            </p:nvSpPr>
            <p:spPr>
              <a:xfrm>
                <a:off x="583207" y="1795930"/>
                <a:ext cx="3481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htec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07" y="1795930"/>
                <a:ext cx="34810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9"/>
          <p:cNvSpPr/>
          <p:nvPr/>
        </p:nvSpPr>
        <p:spPr>
          <a:xfrm>
            <a:off x="1375295" y="181088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2" name="Oval 19"/>
          <p:cNvSpPr/>
          <p:nvPr/>
        </p:nvSpPr>
        <p:spPr>
          <a:xfrm>
            <a:off x="2202513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3" name="Oval 19"/>
          <p:cNvSpPr/>
          <p:nvPr/>
        </p:nvSpPr>
        <p:spPr>
          <a:xfrm>
            <a:off x="3058084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4" name="Oval 19"/>
          <p:cNvSpPr/>
          <p:nvPr/>
        </p:nvSpPr>
        <p:spPr>
          <a:xfrm>
            <a:off x="4661363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5531427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6" name="Gerader Verbinder 15"/>
          <p:cNvCxnSpPr>
            <a:stCxn id="11" idx="2"/>
            <a:endCxn id="4" idx="6"/>
          </p:cNvCxnSpPr>
          <p:nvPr/>
        </p:nvCxnSpPr>
        <p:spPr>
          <a:xfrm flipH="1">
            <a:off x="966448" y="1993197"/>
            <a:ext cx="40884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r Verbinder 18"/>
          <p:cNvCxnSpPr>
            <a:stCxn id="12" idx="2"/>
            <a:endCxn id="11" idx="6"/>
          </p:cNvCxnSpPr>
          <p:nvPr/>
        </p:nvCxnSpPr>
        <p:spPr>
          <a:xfrm flipH="1" flipV="1">
            <a:off x="1793666" y="1993197"/>
            <a:ext cx="408847" cy="594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r Verbinder 21"/>
          <p:cNvCxnSpPr>
            <a:stCxn id="13" idx="2"/>
            <a:endCxn id="12" idx="6"/>
          </p:cNvCxnSpPr>
          <p:nvPr/>
        </p:nvCxnSpPr>
        <p:spPr>
          <a:xfrm flipH="1">
            <a:off x="2620884" y="1993791"/>
            <a:ext cx="43720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Gerader Verbinder 24"/>
          <p:cNvCxnSpPr>
            <a:stCxn id="14" idx="2"/>
            <a:endCxn id="13" idx="6"/>
          </p:cNvCxnSpPr>
          <p:nvPr/>
        </p:nvCxnSpPr>
        <p:spPr>
          <a:xfrm flipH="1">
            <a:off x="3476455" y="1993791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Gerader Verbinder 27"/>
          <p:cNvCxnSpPr>
            <a:stCxn id="15" idx="2"/>
            <a:endCxn id="14" idx="6"/>
          </p:cNvCxnSpPr>
          <p:nvPr/>
        </p:nvCxnSpPr>
        <p:spPr>
          <a:xfrm flipH="1">
            <a:off x="5079734" y="1993791"/>
            <a:ext cx="45169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Oval 19"/>
          <p:cNvSpPr/>
          <p:nvPr/>
        </p:nvSpPr>
        <p:spPr>
          <a:xfrm>
            <a:off x="6401491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32" name="Gerader Verbinder 31"/>
          <p:cNvCxnSpPr>
            <a:stCxn id="31" idx="2"/>
            <a:endCxn id="15" idx="6"/>
          </p:cNvCxnSpPr>
          <p:nvPr/>
        </p:nvCxnSpPr>
        <p:spPr>
          <a:xfrm flipH="1">
            <a:off x="5949798" y="1993791"/>
            <a:ext cx="45169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Oval 19"/>
          <p:cNvSpPr/>
          <p:nvPr/>
        </p:nvSpPr>
        <p:spPr>
          <a:xfrm>
            <a:off x="7236296" y="256490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36" name="Gerader Verbinder 35"/>
          <p:cNvCxnSpPr>
            <a:stCxn id="35" idx="1"/>
            <a:endCxn id="31" idx="5"/>
          </p:cNvCxnSpPr>
          <p:nvPr/>
        </p:nvCxnSpPr>
        <p:spPr>
          <a:xfrm flipH="1" flipV="1">
            <a:off x="6758593" y="2122703"/>
            <a:ext cx="538972" cy="495598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Oval 19"/>
          <p:cNvSpPr/>
          <p:nvPr/>
        </p:nvSpPr>
        <p:spPr>
          <a:xfrm>
            <a:off x="538640" y="335639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hteck 40"/>
              <p:cNvSpPr/>
              <p:nvPr/>
            </p:nvSpPr>
            <p:spPr>
              <a:xfrm>
                <a:off x="573770" y="3341441"/>
                <a:ext cx="332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Rechteck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0" y="3341441"/>
                <a:ext cx="332976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19"/>
          <p:cNvSpPr/>
          <p:nvPr/>
        </p:nvSpPr>
        <p:spPr>
          <a:xfrm>
            <a:off x="1365858" y="335639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3" name="Oval 19"/>
          <p:cNvSpPr/>
          <p:nvPr/>
        </p:nvSpPr>
        <p:spPr>
          <a:xfrm>
            <a:off x="2193076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4" name="Oval 19"/>
          <p:cNvSpPr/>
          <p:nvPr/>
        </p:nvSpPr>
        <p:spPr>
          <a:xfrm>
            <a:off x="3058084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5" name="Oval 19"/>
          <p:cNvSpPr/>
          <p:nvPr/>
        </p:nvSpPr>
        <p:spPr>
          <a:xfrm>
            <a:off x="4661363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6" name="Oval 19"/>
          <p:cNvSpPr/>
          <p:nvPr/>
        </p:nvSpPr>
        <p:spPr>
          <a:xfrm>
            <a:off x="5531427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47" name="Gerader Verbinder 46"/>
          <p:cNvCxnSpPr>
            <a:stCxn id="42" idx="2"/>
            <a:endCxn id="40" idx="6"/>
          </p:cNvCxnSpPr>
          <p:nvPr/>
        </p:nvCxnSpPr>
        <p:spPr>
          <a:xfrm flipH="1">
            <a:off x="957011" y="3538708"/>
            <a:ext cx="40884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Gerader Verbinder 47"/>
          <p:cNvCxnSpPr>
            <a:stCxn id="43" idx="2"/>
            <a:endCxn id="42" idx="6"/>
          </p:cNvCxnSpPr>
          <p:nvPr/>
        </p:nvCxnSpPr>
        <p:spPr>
          <a:xfrm flipH="1" flipV="1">
            <a:off x="1784229" y="3538708"/>
            <a:ext cx="408847" cy="594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Gerader Verbinder 48"/>
          <p:cNvCxnSpPr>
            <a:stCxn id="44" idx="2"/>
            <a:endCxn id="43" idx="6"/>
          </p:cNvCxnSpPr>
          <p:nvPr/>
        </p:nvCxnSpPr>
        <p:spPr>
          <a:xfrm flipH="1">
            <a:off x="2611447" y="3539302"/>
            <a:ext cx="44663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Gerader Verbinder 49"/>
          <p:cNvCxnSpPr>
            <a:stCxn id="45" idx="2"/>
            <a:endCxn id="44" idx="6"/>
          </p:cNvCxnSpPr>
          <p:nvPr/>
        </p:nvCxnSpPr>
        <p:spPr>
          <a:xfrm flipH="1">
            <a:off x="3476455" y="3539302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Gerader Verbinder 50"/>
          <p:cNvCxnSpPr>
            <a:stCxn id="46" idx="2"/>
            <a:endCxn id="45" idx="6"/>
          </p:cNvCxnSpPr>
          <p:nvPr/>
        </p:nvCxnSpPr>
        <p:spPr>
          <a:xfrm flipH="1">
            <a:off x="5079734" y="3539302"/>
            <a:ext cx="451693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Oval 19"/>
          <p:cNvSpPr/>
          <p:nvPr/>
        </p:nvSpPr>
        <p:spPr>
          <a:xfrm>
            <a:off x="6401491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53" name="Gerader Verbinder 52"/>
          <p:cNvCxnSpPr>
            <a:stCxn id="52" idx="2"/>
            <a:endCxn id="46" idx="6"/>
          </p:cNvCxnSpPr>
          <p:nvPr/>
        </p:nvCxnSpPr>
        <p:spPr>
          <a:xfrm flipH="1">
            <a:off x="5949798" y="3539302"/>
            <a:ext cx="451693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Gerader Verbinder 54"/>
          <p:cNvCxnSpPr>
            <a:stCxn id="52" idx="7"/>
            <a:endCxn id="35" idx="3"/>
          </p:cNvCxnSpPr>
          <p:nvPr/>
        </p:nvCxnSpPr>
        <p:spPr>
          <a:xfrm flipV="1">
            <a:off x="6758593" y="2876126"/>
            <a:ext cx="538972" cy="534263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Gerader Verbinder 57"/>
          <p:cNvCxnSpPr/>
          <p:nvPr/>
        </p:nvCxnSpPr>
        <p:spPr>
          <a:xfrm flipH="1">
            <a:off x="3476071" y="1993790"/>
            <a:ext cx="437584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/>
          <p:cNvCxnSpPr>
            <a:stCxn id="14" idx="2"/>
          </p:cNvCxnSpPr>
          <p:nvPr/>
        </p:nvCxnSpPr>
        <p:spPr>
          <a:xfrm flipH="1" flipV="1">
            <a:off x="4252324" y="1993790"/>
            <a:ext cx="409039" cy="1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Gerader Verbinder 60"/>
          <p:cNvCxnSpPr/>
          <p:nvPr/>
        </p:nvCxnSpPr>
        <p:spPr>
          <a:xfrm flipH="1">
            <a:off x="4252323" y="3538708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Gerader Verbinder 64"/>
          <p:cNvCxnSpPr/>
          <p:nvPr/>
        </p:nvCxnSpPr>
        <p:spPr>
          <a:xfrm flipH="1">
            <a:off x="3475860" y="3538708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Gerader Verbinder 68"/>
          <p:cNvCxnSpPr>
            <a:stCxn id="11" idx="5"/>
            <a:endCxn id="52" idx="1"/>
          </p:cNvCxnSpPr>
          <p:nvPr/>
        </p:nvCxnSpPr>
        <p:spPr>
          <a:xfrm>
            <a:off x="1732397" y="2122109"/>
            <a:ext cx="4730363" cy="128828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Gerader Verbinder 71"/>
          <p:cNvCxnSpPr>
            <a:stCxn id="12" idx="5"/>
            <a:endCxn id="46" idx="1"/>
          </p:cNvCxnSpPr>
          <p:nvPr/>
        </p:nvCxnSpPr>
        <p:spPr>
          <a:xfrm>
            <a:off x="2559615" y="2122703"/>
            <a:ext cx="3033081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Gerader Verbinder 74"/>
          <p:cNvCxnSpPr>
            <a:stCxn id="13" idx="5"/>
            <a:endCxn id="45" idx="1"/>
          </p:cNvCxnSpPr>
          <p:nvPr/>
        </p:nvCxnSpPr>
        <p:spPr>
          <a:xfrm>
            <a:off x="3415186" y="2122703"/>
            <a:ext cx="1307446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Gerader Verbinder 77"/>
          <p:cNvCxnSpPr>
            <a:stCxn id="14" idx="3"/>
            <a:endCxn id="44" idx="7"/>
          </p:cNvCxnSpPr>
          <p:nvPr/>
        </p:nvCxnSpPr>
        <p:spPr>
          <a:xfrm flipH="1">
            <a:off x="3415186" y="2122703"/>
            <a:ext cx="1307446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Gerader Verbinder 80"/>
          <p:cNvCxnSpPr>
            <a:stCxn id="15" idx="3"/>
            <a:endCxn id="43" idx="7"/>
          </p:cNvCxnSpPr>
          <p:nvPr/>
        </p:nvCxnSpPr>
        <p:spPr>
          <a:xfrm flipH="1">
            <a:off x="2550178" y="2122703"/>
            <a:ext cx="3042518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Gerader Verbinder 83"/>
          <p:cNvCxnSpPr>
            <a:stCxn id="31" idx="3"/>
            <a:endCxn id="42" idx="7"/>
          </p:cNvCxnSpPr>
          <p:nvPr/>
        </p:nvCxnSpPr>
        <p:spPr>
          <a:xfrm flipH="1">
            <a:off x="1722960" y="2122703"/>
            <a:ext cx="4739800" cy="1287092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Oval 19"/>
          <p:cNvSpPr/>
          <p:nvPr/>
        </p:nvSpPr>
        <p:spPr>
          <a:xfrm>
            <a:off x="552740" y="452233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hteck 87"/>
              <p:cNvSpPr/>
              <p:nvPr/>
            </p:nvSpPr>
            <p:spPr>
              <a:xfrm>
                <a:off x="587870" y="4507376"/>
                <a:ext cx="3481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8" name="Rechteck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70" y="4507376"/>
                <a:ext cx="348109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19"/>
          <p:cNvSpPr/>
          <p:nvPr/>
        </p:nvSpPr>
        <p:spPr>
          <a:xfrm>
            <a:off x="543303" y="606784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hteck 89"/>
              <p:cNvSpPr/>
              <p:nvPr/>
            </p:nvSpPr>
            <p:spPr>
              <a:xfrm>
                <a:off x="578433" y="6052887"/>
                <a:ext cx="332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0" name="Rechteck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33" y="6052887"/>
                <a:ext cx="332976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Oval 19"/>
          <p:cNvSpPr/>
          <p:nvPr/>
        </p:nvSpPr>
        <p:spPr>
          <a:xfrm>
            <a:off x="2141244" y="453729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92" name="Gerader Verbinder 91"/>
          <p:cNvCxnSpPr>
            <a:stCxn id="91" idx="2"/>
          </p:cNvCxnSpPr>
          <p:nvPr/>
        </p:nvCxnSpPr>
        <p:spPr>
          <a:xfrm flipH="1">
            <a:off x="956336" y="4719600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Gerader Verbinder 92"/>
          <p:cNvCxnSpPr/>
          <p:nvPr/>
        </p:nvCxnSpPr>
        <p:spPr>
          <a:xfrm flipH="1">
            <a:off x="955952" y="4719599"/>
            <a:ext cx="437584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Gerader Verbinder 93"/>
          <p:cNvCxnSpPr>
            <a:stCxn id="91" idx="2"/>
          </p:cNvCxnSpPr>
          <p:nvPr/>
        </p:nvCxnSpPr>
        <p:spPr>
          <a:xfrm flipH="1" flipV="1">
            <a:off x="1732205" y="4719599"/>
            <a:ext cx="409039" cy="1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Oval 19"/>
          <p:cNvSpPr/>
          <p:nvPr/>
        </p:nvSpPr>
        <p:spPr>
          <a:xfrm>
            <a:off x="3729748" y="454828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96" name="Gerader Verbinder 95"/>
          <p:cNvCxnSpPr>
            <a:stCxn id="95" idx="2"/>
            <a:endCxn id="91" idx="6"/>
          </p:cNvCxnSpPr>
          <p:nvPr/>
        </p:nvCxnSpPr>
        <p:spPr>
          <a:xfrm flipH="1" flipV="1">
            <a:off x="2559615" y="4719600"/>
            <a:ext cx="1170133" cy="10993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Gerader Verbinder 96"/>
          <p:cNvCxnSpPr>
            <a:endCxn id="91" idx="6"/>
          </p:cNvCxnSpPr>
          <p:nvPr/>
        </p:nvCxnSpPr>
        <p:spPr>
          <a:xfrm flipH="1" flipV="1">
            <a:off x="2559615" y="4719600"/>
            <a:ext cx="422426" cy="10992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Gerader Verbinder 97"/>
          <p:cNvCxnSpPr>
            <a:stCxn id="95" idx="2"/>
          </p:cNvCxnSpPr>
          <p:nvPr/>
        </p:nvCxnSpPr>
        <p:spPr>
          <a:xfrm flipH="1">
            <a:off x="3320710" y="4730593"/>
            <a:ext cx="409038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Oval 19"/>
          <p:cNvSpPr/>
          <p:nvPr/>
        </p:nvSpPr>
        <p:spPr>
          <a:xfrm>
            <a:off x="2131807" y="608220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3" name="Gerader Verbinder 102"/>
          <p:cNvCxnSpPr>
            <a:stCxn id="102" idx="2"/>
          </p:cNvCxnSpPr>
          <p:nvPr/>
        </p:nvCxnSpPr>
        <p:spPr>
          <a:xfrm flipH="1">
            <a:off x="946899" y="6264516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Gerader Verbinder 103"/>
          <p:cNvCxnSpPr/>
          <p:nvPr/>
        </p:nvCxnSpPr>
        <p:spPr>
          <a:xfrm flipH="1">
            <a:off x="1722767" y="6263922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Gerader Verbinder 104"/>
          <p:cNvCxnSpPr/>
          <p:nvPr/>
        </p:nvCxnSpPr>
        <p:spPr>
          <a:xfrm flipH="1">
            <a:off x="946304" y="6263922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Oval 19"/>
          <p:cNvSpPr/>
          <p:nvPr/>
        </p:nvSpPr>
        <p:spPr>
          <a:xfrm>
            <a:off x="3720311" y="6093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7" name="Gerader Verbinder 106"/>
          <p:cNvCxnSpPr>
            <a:stCxn id="106" idx="2"/>
          </p:cNvCxnSpPr>
          <p:nvPr/>
        </p:nvCxnSpPr>
        <p:spPr>
          <a:xfrm flipH="1">
            <a:off x="2535403" y="6275509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Gerader Verbinder 107"/>
          <p:cNvCxnSpPr/>
          <p:nvPr/>
        </p:nvCxnSpPr>
        <p:spPr>
          <a:xfrm flipH="1">
            <a:off x="3311271" y="6274915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Gerader Verbinder 108"/>
          <p:cNvCxnSpPr/>
          <p:nvPr/>
        </p:nvCxnSpPr>
        <p:spPr>
          <a:xfrm flipH="1">
            <a:off x="2534808" y="6274915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8" name="Rechteck 147"/>
          <p:cNvSpPr/>
          <p:nvPr/>
        </p:nvSpPr>
        <p:spPr>
          <a:xfrm>
            <a:off x="2188702" y="6091991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0" name="Rechteck 149"/>
          <p:cNvSpPr/>
          <p:nvPr/>
        </p:nvSpPr>
        <p:spPr>
          <a:xfrm>
            <a:off x="3774308" y="4543570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2" name="Rechteck 151"/>
          <p:cNvSpPr/>
          <p:nvPr/>
        </p:nvSpPr>
        <p:spPr>
          <a:xfrm>
            <a:off x="2173635" y="4544024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3" name="Rechteck 152"/>
          <p:cNvSpPr/>
          <p:nvPr/>
        </p:nvSpPr>
        <p:spPr>
          <a:xfrm>
            <a:off x="3758296" y="6079881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55" name="Gerader Verbinder 154"/>
          <p:cNvCxnSpPr>
            <a:stCxn id="91" idx="4"/>
            <a:endCxn id="102" idx="0"/>
          </p:cNvCxnSpPr>
          <p:nvPr/>
        </p:nvCxnSpPr>
        <p:spPr>
          <a:xfrm flipH="1">
            <a:off x="2340993" y="4901909"/>
            <a:ext cx="9437" cy="118029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Gerader Verbinder 157"/>
          <p:cNvCxnSpPr>
            <a:stCxn id="106" idx="0"/>
            <a:endCxn id="95" idx="4"/>
          </p:cNvCxnSpPr>
          <p:nvPr/>
        </p:nvCxnSpPr>
        <p:spPr>
          <a:xfrm flipV="1">
            <a:off x="3929497" y="4912902"/>
            <a:ext cx="9437" cy="118029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Rechteck 166"/>
              <p:cNvSpPr/>
              <p:nvPr/>
            </p:nvSpPr>
            <p:spPr>
              <a:xfrm>
                <a:off x="27236" y="5230447"/>
                <a:ext cx="6027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167" name="Rechteck 1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36" y="5230447"/>
                <a:ext cx="602794" cy="52322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09247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-proof </a:t>
                </a:r>
                <a:r>
                  <a:rPr lang="en-US" dirty="0"/>
                  <a:t>size: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de-DE" dirty="0"/>
                  <a:t> bits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548077" y="181088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hteck 7"/>
              <p:cNvSpPr/>
              <p:nvPr/>
            </p:nvSpPr>
            <p:spPr>
              <a:xfrm>
                <a:off x="583207" y="1795930"/>
                <a:ext cx="3481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htec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07" y="1795930"/>
                <a:ext cx="34810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9"/>
          <p:cNvSpPr/>
          <p:nvPr/>
        </p:nvSpPr>
        <p:spPr>
          <a:xfrm>
            <a:off x="1375295" y="181088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2" name="Oval 19"/>
          <p:cNvSpPr/>
          <p:nvPr/>
        </p:nvSpPr>
        <p:spPr>
          <a:xfrm>
            <a:off x="2202513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3" name="Oval 19"/>
          <p:cNvSpPr/>
          <p:nvPr/>
        </p:nvSpPr>
        <p:spPr>
          <a:xfrm>
            <a:off x="3058084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4" name="Oval 19"/>
          <p:cNvSpPr/>
          <p:nvPr/>
        </p:nvSpPr>
        <p:spPr>
          <a:xfrm>
            <a:off x="4661363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5531427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6" name="Gerader Verbinder 15"/>
          <p:cNvCxnSpPr>
            <a:stCxn id="11" idx="2"/>
            <a:endCxn id="4" idx="6"/>
          </p:cNvCxnSpPr>
          <p:nvPr/>
        </p:nvCxnSpPr>
        <p:spPr>
          <a:xfrm flipH="1">
            <a:off x="966448" y="1993197"/>
            <a:ext cx="40884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r Verbinder 18"/>
          <p:cNvCxnSpPr>
            <a:stCxn id="12" idx="2"/>
            <a:endCxn id="11" idx="6"/>
          </p:cNvCxnSpPr>
          <p:nvPr/>
        </p:nvCxnSpPr>
        <p:spPr>
          <a:xfrm flipH="1" flipV="1">
            <a:off x="1793666" y="1993197"/>
            <a:ext cx="408847" cy="594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r Verbinder 21"/>
          <p:cNvCxnSpPr>
            <a:stCxn id="13" idx="2"/>
            <a:endCxn id="12" idx="6"/>
          </p:cNvCxnSpPr>
          <p:nvPr/>
        </p:nvCxnSpPr>
        <p:spPr>
          <a:xfrm flipH="1">
            <a:off x="2620884" y="1993791"/>
            <a:ext cx="43720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Gerader Verbinder 24"/>
          <p:cNvCxnSpPr>
            <a:stCxn id="14" idx="2"/>
            <a:endCxn id="13" idx="6"/>
          </p:cNvCxnSpPr>
          <p:nvPr/>
        </p:nvCxnSpPr>
        <p:spPr>
          <a:xfrm flipH="1">
            <a:off x="3476455" y="1993791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Gerader Verbinder 27"/>
          <p:cNvCxnSpPr>
            <a:stCxn id="15" idx="2"/>
            <a:endCxn id="14" idx="6"/>
          </p:cNvCxnSpPr>
          <p:nvPr/>
        </p:nvCxnSpPr>
        <p:spPr>
          <a:xfrm flipH="1">
            <a:off x="5079734" y="1993791"/>
            <a:ext cx="45169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Oval 19"/>
          <p:cNvSpPr/>
          <p:nvPr/>
        </p:nvSpPr>
        <p:spPr>
          <a:xfrm>
            <a:off x="6401491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32" name="Gerader Verbinder 31"/>
          <p:cNvCxnSpPr>
            <a:stCxn id="31" idx="2"/>
            <a:endCxn id="15" idx="6"/>
          </p:cNvCxnSpPr>
          <p:nvPr/>
        </p:nvCxnSpPr>
        <p:spPr>
          <a:xfrm flipH="1">
            <a:off x="5949798" y="1993791"/>
            <a:ext cx="45169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Oval 19"/>
          <p:cNvSpPr/>
          <p:nvPr/>
        </p:nvSpPr>
        <p:spPr>
          <a:xfrm>
            <a:off x="7236296" y="256490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36" name="Gerader Verbinder 35"/>
          <p:cNvCxnSpPr>
            <a:stCxn id="35" idx="1"/>
            <a:endCxn id="31" idx="5"/>
          </p:cNvCxnSpPr>
          <p:nvPr/>
        </p:nvCxnSpPr>
        <p:spPr>
          <a:xfrm flipH="1" flipV="1">
            <a:off x="6758593" y="2122703"/>
            <a:ext cx="538972" cy="495598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Oval 19"/>
          <p:cNvSpPr/>
          <p:nvPr/>
        </p:nvSpPr>
        <p:spPr>
          <a:xfrm>
            <a:off x="538640" y="335639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hteck 40"/>
              <p:cNvSpPr/>
              <p:nvPr/>
            </p:nvSpPr>
            <p:spPr>
              <a:xfrm>
                <a:off x="573770" y="3341441"/>
                <a:ext cx="332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Rechteck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0" y="3341441"/>
                <a:ext cx="332976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19"/>
          <p:cNvSpPr/>
          <p:nvPr/>
        </p:nvSpPr>
        <p:spPr>
          <a:xfrm>
            <a:off x="1365858" y="335639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3" name="Oval 19"/>
          <p:cNvSpPr/>
          <p:nvPr/>
        </p:nvSpPr>
        <p:spPr>
          <a:xfrm>
            <a:off x="2193076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4" name="Oval 19"/>
          <p:cNvSpPr/>
          <p:nvPr/>
        </p:nvSpPr>
        <p:spPr>
          <a:xfrm>
            <a:off x="3058084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5" name="Oval 19"/>
          <p:cNvSpPr/>
          <p:nvPr/>
        </p:nvSpPr>
        <p:spPr>
          <a:xfrm>
            <a:off x="4661363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6" name="Oval 19"/>
          <p:cNvSpPr/>
          <p:nvPr/>
        </p:nvSpPr>
        <p:spPr>
          <a:xfrm>
            <a:off x="5531427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47" name="Gerader Verbinder 46"/>
          <p:cNvCxnSpPr>
            <a:stCxn id="42" idx="2"/>
            <a:endCxn id="40" idx="6"/>
          </p:cNvCxnSpPr>
          <p:nvPr/>
        </p:nvCxnSpPr>
        <p:spPr>
          <a:xfrm flipH="1">
            <a:off x="957011" y="3538708"/>
            <a:ext cx="40884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Gerader Verbinder 47"/>
          <p:cNvCxnSpPr>
            <a:stCxn id="43" idx="2"/>
            <a:endCxn id="42" idx="6"/>
          </p:cNvCxnSpPr>
          <p:nvPr/>
        </p:nvCxnSpPr>
        <p:spPr>
          <a:xfrm flipH="1" flipV="1">
            <a:off x="1784229" y="3538708"/>
            <a:ext cx="408847" cy="594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Gerader Verbinder 48"/>
          <p:cNvCxnSpPr>
            <a:stCxn id="44" idx="2"/>
            <a:endCxn id="43" idx="6"/>
          </p:cNvCxnSpPr>
          <p:nvPr/>
        </p:nvCxnSpPr>
        <p:spPr>
          <a:xfrm flipH="1">
            <a:off x="2611447" y="3539302"/>
            <a:ext cx="44663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Gerader Verbinder 49"/>
          <p:cNvCxnSpPr>
            <a:stCxn id="45" idx="2"/>
            <a:endCxn id="44" idx="6"/>
          </p:cNvCxnSpPr>
          <p:nvPr/>
        </p:nvCxnSpPr>
        <p:spPr>
          <a:xfrm flipH="1">
            <a:off x="3476455" y="3539302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Gerader Verbinder 50"/>
          <p:cNvCxnSpPr>
            <a:stCxn id="46" idx="2"/>
            <a:endCxn id="45" idx="6"/>
          </p:cNvCxnSpPr>
          <p:nvPr/>
        </p:nvCxnSpPr>
        <p:spPr>
          <a:xfrm flipH="1">
            <a:off x="5079734" y="3539302"/>
            <a:ext cx="451693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Oval 19"/>
          <p:cNvSpPr/>
          <p:nvPr/>
        </p:nvSpPr>
        <p:spPr>
          <a:xfrm>
            <a:off x="6401491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53" name="Gerader Verbinder 52"/>
          <p:cNvCxnSpPr>
            <a:stCxn id="52" idx="2"/>
            <a:endCxn id="46" idx="6"/>
          </p:cNvCxnSpPr>
          <p:nvPr/>
        </p:nvCxnSpPr>
        <p:spPr>
          <a:xfrm flipH="1">
            <a:off x="5949798" y="3539302"/>
            <a:ext cx="451693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Gerader Verbinder 54"/>
          <p:cNvCxnSpPr>
            <a:stCxn id="52" idx="7"/>
            <a:endCxn id="35" idx="3"/>
          </p:cNvCxnSpPr>
          <p:nvPr/>
        </p:nvCxnSpPr>
        <p:spPr>
          <a:xfrm flipV="1">
            <a:off x="6758593" y="2876126"/>
            <a:ext cx="538972" cy="534263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Gerader Verbinder 57"/>
          <p:cNvCxnSpPr/>
          <p:nvPr/>
        </p:nvCxnSpPr>
        <p:spPr>
          <a:xfrm flipH="1">
            <a:off x="3476071" y="1993790"/>
            <a:ext cx="437584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/>
          <p:cNvCxnSpPr>
            <a:stCxn id="14" idx="2"/>
          </p:cNvCxnSpPr>
          <p:nvPr/>
        </p:nvCxnSpPr>
        <p:spPr>
          <a:xfrm flipH="1" flipV="1">
            <a:off x="4252324" y="1993790"/>
            <a:ext cx="409039" cy="1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Gerader Verbinder 60"/>
          <p:cNvCxnSpPr/>
          <p:nvPr/>
        </p:nvCxnSpPr>
        <p:spPr>
          <a:xfrm flipH="1">
            <a:off x="4252323" y="3538708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Gerader Verbinder 64"/>
          <p:cNvCxnSpPr/>
          <p:nvPr/>
        </p:nvCxnSpPr>
        <p:spPr>
          <a:xfrm flipH="1">
            <a:off x="3475860" y="3538708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Gerader Verbinder 68"/>
          <p:cNvCxnSpPr>
            <a:stCxn id="11" idx="5"/>
            <a:endCxn id="52" idx="1"/>
          </p:cNvCxnSpPr>
          <p:nvPr/>
        </p:nvCxnSpPr>
        <p:spPr>
          <a:xfrm>
            <a:off x="1732397" y="2122109"/>
            <a:ext cx="4730363" cy="128828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Gerader Verbinder 71"/>
          <p:cNvCxnSpPr>
            <a:stCxn id="12" idx="5"/>
            <a:endCxn id="46" idx="1"/>
          </p:cNvCxnSpPr>
          <p:nvPr/>
        </p:nvCxnSpPr>
        <p:spPr>
          <a:xfrm>
            <a:off x="2559615" y="2122703"/>
            <a:ext cx="3033081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Gerader Verbinder 74"/>
          <p:cNvCxnSpPr>
            <a:stCxn id="13" idx="5"/>
            <a:endCxn id="45" idx="1"/>
          </p:cNvCxnSpPr>
          <p:nvPr/>
        </p:nvCxnSpPr>
        <p:spPr>
          <a:xfrm>
            <a:off x="3415186" y="2122703"/>
            <a:ext cx="1307446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Gerader Verbinder 77"/>
          <p:cNvCxnSpPr>
            <a:stCxn id="14" idx="3"/>
            <a:endCxn id="44" idx="7"/>
          </p:cNvCxnSpPr>
          <p:nvPr/>
        </p:nvCxnSpPr>
        <p:spPr>
          <a:xfrm flipH="1">
            <a:off x="3415186" y="2122703"/>
            <a:ext cx="1307446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Gerader Verbinder 80"/>
          <p:cNvCxnSpPr>
            <a:stCxn id="15" idx="3"/>
            <a:endCxn id="43" idx="7"/>
          </p:cNvCxnSpPr>
          <p:nvPr/>
        </p:nvCxnSpPr>
        <p:spPr>
          <a:xfrm flipH="1">
            <a:off x="2550178" y="2122703"/>
            <a:ext cx="3042518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Gerader Verbinder 83"/>
          <p:cNvCxnSpPr>
            <a:stCxn id="31" idx="3"/>
            <a:endCxn id="42" idx="7"/>
          </p:cNvCxnSpPr>
          <p:nvPr/>
        </p:nvCxnSpPr>
        <p:spPr>
          <a:xfrm flipH="1">
            <a:off x="1722960" y="2122703"/>
            <a:ext cx="4739800" cy="1287092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Oval 19"/>
          <p:cNvSpPr/>
          <p:nvPr/>
        </p:nvSpPr>
        <p:spPr>
          <a:xfrm>
            <a:off x="552740" y="452233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hteck 87"/>
              <p:cNvSpPr/>
              <p:nvPr/>
            </p:nvSpPr>
            <p:spPr>
              <a:xfrm>
                <a:off x="587870" y="4507376"/>
                <a:ext cx="3481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8" name="Rechteck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70" y="4507376"/>
                <a:ext cx="348109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19"/>
          <p:cNvSpPr/>
          <p:nvPr/>
        </p:nvSpPr>
        <p:spPr>
          <a:xfrm>
            <a:off x="543303" y="606784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hteck 89"/>
              <p:cNvSpPr/>
              <p:nvPr/>
            </p:nvSpPr>
            <p:spPr>
              <a:xfrm>
                <a:off x="578433" y="6052887"/>
                <a:ext cx="332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0" name="Rechteck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33" y="6052887"/>
                <a:ext cx="332976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Oval 19"/>
          <p:cNvSpPr/>
          <p:nvPr/>
        </p:nvSpPr>
        <p:spPr>
          <a:xfrm>
            <a:off x="2141244" y="453729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92" name="Gerader Verbinder 91"/>
          <p:cNvCxnSpPr>
            <a:stCxn id="91" idx="2"/>
          </p:cNvCxnSpPr>
          <p:nvPr/>
        </p:nvCxnSpPr>
        <p:spPr>
          <a:xfrm flipH="1">
            <a:off x="956336" y="4719600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Gerader Verbinder 92"/>
          <p:cNvCxnSpPr/>
          <p:nvPr/>
        </p:nvCxnSpPr>
        <p:spPr>
          <a:xfrm flipH="1">
            <a:off x="955952" y="4719599"/>
            <a:ext cx="437584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Gerader Verbinder 93"/>
          <p:cNvCxnSpPr>
            <a:stCxn id="91" idx="2"/>
          </p:cNvCxnSpPr>
          <p:nvPr/>
        </p:nvCxnSpPr>
        <p:spPr>
          <a:xfrm flipH="1" flipV="1">
            <a:off x="1732205" y="4719599"/>
            <a:ext cx="409039" cy="1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Oval 19"/>
          <p:cNvSpPr/>
          <p:nvPr/>
        </p:nvSpPr>
        <p:spPr>
          <a:xfrm>
            <a:off x="3729748" y="454828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96" name="Gerader Verbinder 95"/>
          <p:cNvCxnSpPr>
            <a:stCxn id="95" idx="2"/>
            <a:endCxn id="91" idx="6"/>
          </p:cNvCxnSpPr>
          <p:nvPr/>
        </p:nvCxnSpPr>
        <p:spPr>
          <a:xfrm flipH="1" flipV="1">
            <a:off x="2559615" y="4719600"/>
            <a:ext cx="1170133" cy="10993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Gerader Verbinder 96"/>
          <p:cNvCxnSpPr>
            <a:endCxn id="91" idx="6"/>
          </p:cNvCxnSpPr>
          <p:nvPr/>
        </p:nvCxnSpPr>
        <p:spPr>
          <a:xfrm flipH="1" flipV="1">
            <a:off x="2559615" y="4719600"/>
            <a:ext cx="422426" cy="10992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Gerader Verbinder 97"/>
          <p:cNvCxnSpPr>
            <a:stCxn id="95" idx="2"/>
          </p:cNvCxnSpPr>
          <p:nvPr/>
        </p:nvCxnSpPr>
        <p:spPr>
          <a:xfrm flipH="1">
            <a:off x="3320710" y="4730593"/>
            <a:ext cx="409038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Oval 19"/>
          <p:cNvSpPr/>
          <p:nvPr/>
        </p:nvSpPr>
        <p:spPr>
          <a:xfrm>
            <a:off x="2131807" y="608220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3" name="Gerader Verbinder 102"/>
          <p:cNvCxnSpPr>
            <a:stCxn id="102" idx="2"/>
          </p:cNvCxnSpPr>
          <p:nvPr/>
        </p:nvCxnSpPr>
        <p:spPr>
          <a:xfrm flipH="1">
            <a:off x="946899" y="6264516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Gerader Verbinder 103"/>
          <p:cNvCxnSpPr/>
          <p:nvPr/>
        </p:nvCxnSpPr>
        <p:spPr>
          <a:xfrm flipH="1">
            <a:off x="1722767" y="6263922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Gerader Verbinder 104"/>
          <p:cNvCxnSpPr/>
          <p:nvPr/>
        </p:nvCxnSpPr>
        <p:spPr>
          <a:xfrm flipH="1">
            <a:off x="946304" y="6263922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Oval 19"/>
          <p:cNvSpPr/>
          <p:nvPr/>
        </p:nvSpPr>
        <p:spPr>
          <a:xfrm>
            <a:off x="3720311" y="6093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7" name="Gerader Verbinder 106"/>
          <p:cNvCxnSpPr>
            <a:stCxn id="106" idx="2"/>
          </p:cNvCxnSpPr>
          <p:nvPr/>
        </p:nvCxnSpPr>
        <p:spPr>
          <a:xfrm flipH="1">
            <a:off x="2535403" y="6275509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Gerader Verbinder 107"/>
          <p:cNvCxnSpPr/>
          <p:nvPr/>
        </p:nvCxnSpPr>
        <p:spPr>
          <a:xfrm flipH="1">
            <a:off x="3311271" y="6274915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Gerader Verbinder 108"/>
          <p:cNvCxnSpPr/>
          <p:nvPr/>
        </p:nvCxnSpPr>
        <p:spPr>
          <a:xfrm flipH="1">
            <a:off x="2534808" y="6274915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8" name="Rechteck 147"/>
          <p:cNvSpPr/>
          <p:nvPr/>
        </p:nvSpPr>
        <p:spPr>
          <a:xfrm>
            <a:off x="2188702" y="6091991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0" name="Rechteck 149"/>
          <p:cNvSpPr/>
          <p:nvPr/>
        </p:nvSpPr>
        <p:spPr>
          <a:xfrm>
            <a:off x="3774308" y="4543570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2" name="Rechteck 151"/>
          <p:cNvSpPr/>
          <p:nvPr/>
        </p:nvSpPr>
        <p:spPr>
          <a:xfrm>
            <a:off x="2173635" y="4544024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3" name="Rechteck 152"/>
          <p:cNvSpPr/>
          <p:nvPr/>
        </p:nvSpPr>
        <p:spPr>
          <a:xfrm>
            <a:off x="3758296" y="6079881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55" name="Gerader Verbinder 154"/>
          <p:cNvCxnSpPr>
            <a:stCxn id="91" idx="4"/>
            <a:endCxn id="102" idx="0"/>
          </p:cNvCxnSpPr>
          <p:nvPr/>
        </p:nvCxnSpPr>
        <p:spPr>
          <a:xfrm flipH="1">
            <a:off x="2340993" y="4901909"/>
            <a:ext cx="9437" cy="1180297"/>
          </a:xfrm>
          <a:prstGeom prst="line">
            <a:avLst/>
          </a:prstGeom>
          <a:ln w="25400">
            <a:solidFill>
              <a:srgbClr val="00B050"/>
            </a:solidFill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Gerader Verbinder 157"/>
          <p:cNvCxnSpPr>
            <a:stCxn id="106" idx="0"/>
            <a:endCxn id="95" idx="4"/>
          </p:cNvCxnSpPr>
          <p:nvPr/>
        </p:nvCxnSpPr>
        <p:spPr>
          <a:xfrm flipV="1">
            <a:off x="3929497" y="4912902"/>
            <a:ext cx="9437" cy="1180297"/>
          </a:xfrm>
          <a:prstGeom prst="line">
            <a:avLst/>
          </a:prstGeom>
          <a:ln w="25400">
            <a:solidFill>
              <a:srgbClr val="FF0000"/>
            </a:solidFill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Rechteck 166"/>
              <p:cNvSpPr/>
              <p:nvPr/>
            </p:nvSpPr>
            <p:spPr>
              <a:xfrm>
                <a:off x="27236" y="5230447"/>
                <a:ext cx="6027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167" name="Rechteck 1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36" y="5230447"/>
                <a:ext cx="602794" cy="52322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59231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-proof </a:t>
                </a:r>
                <a:r>
                  <a:rPr lang="en-US" dirty="0"/>
                  <a:t>size: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de-DE" dirty="0"/>
                  <a:t> bits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548077" y="181088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hteck 7"/>
              <p:cNvSpPr/>
              <p:nvPr/>
            </p:nvSpPr>
            <p:spPr>
              <a:xfrm>
                <a:off x="583207" y="1795930"/>
                <a:ext cx="3481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htec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07" y="1795930"/>
                <a:ext cx="34810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9"/>
          <p:cNvSpPr/>
          <p:nvPr/>
        </p:nvSpPr>
        <p:spPr>
          <a:xfrm>
            <a:off x="1375295" y="181088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2" name="Oval 19"/>
          <p:cNvSpPr/>
          <p:nvPr/>
        </p:nvSpPr>
        <p:spPr>
          <a:xfrm>
            <a:off x="2202513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3" name="Oval 19"/>
          <p:cNvSpPr/>
          <p:nvPr/>
        </p:nvSpPr>
        <p:spPr>
          <a:xfrm>
            <a:off x="3058084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4" name="Oval 19"/>
          <p:cNvSpPr/>
          <p:nvPr/>
        </p:nvSpPr>
        <p:spPr>
          <a:xfrm>
            <a:off x="4661363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5531427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6" name="Gerader Verbinder 15"/>
          <p:cNvCxnSpPr>
            <a:stCxn id="11" idx="2"/>
            <a:endCxn id="4" idx="6"/>
          </p:cNvCxnSpPr>
          <p:nvPr/>
        </p:nvCxnSpPr>
        <p:spPr>
          <a:xfrm flipH="1">
            <a:off x="966448" y="1993197"/>
            <a:ext cx="40884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r Verbinder 18"/>
          <p:cNvCxnSpPr>
            <a:stCxn id="12" idx="2"/>
            <a:endCxn id="11" idx="6"/>
          </p:cNvCxnSpPr>
          <p:nvPr/>
        </p:nvCxnSpPr>
        <p:spPr>
          <a:xfrm flipH="1" flipV="1">
            <a:off x="1793666" y="1993197"/>
            <a:ext cx="408847" cy="594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r Verbinder 21"/>
          <p:cNvCxnSpPr>
            <a:stCxn id="13" idx="2"/>
            <a:endCxn id="12" idx="6"/>
          </p:cNvCxnSpPr>
          <p:nvPr/>
        </p:nvCxnSpPr>
        <p:spPr>
          <a:xfrm flipH="1">
            <a:off x="2620884" y="1993791"/>
            <a:ext cx="43720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Gerader Verbinder 24"/>
          <p:cNvCxnSpPr>
            <a:stCxn id="14" idx="2"/>
            <a:endCxn id="13" idx="6"/>
          </p:cNvCxnSpPr>
          <p:nvPr/>
        </p:nvCxnSpPr>
        <p:spPr>
          <a:xfrm flipH="1">
            <a:off x="3476455" y="1993791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Gerader Verbinder 27"/>
          <p:cNvCxnSpPr>
            <a:stCxn id="15" idx="2"/>
            <a:endCxn id="14" idx="6"/>
          </p:cNvCxnSpPr>
          <p:nvPr/>
        </p:nvCxnSpPr>
        <p:spPr>
          <a:xfrm flipH="1">
            <a:off x="5079734" y="1993791"/>
            <a:ext cx="45169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Oval 19"/>
          <p:cNvSpPr/>
          <p:nvPr/>
        </p:nvSpPr>
        <p:spPr>
          <a:xfrm>
            <a:off x="6401491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32" name="Gerader Verbinder 31"/>
          <p:cNvCxnSpPr>
            <a:stCxn id="31" idx="2"/>
            <a:endCxn id="15" idx="6"/>
          </p:cNvCxnSpPr>
          <p:nvPr/>
        </p:nvCxnSpPr>
        <p:spPr>
          <a:xfrm flipH="1">
            <a:off x="5949798" y="1993791"/>
            <a:ext cx="45169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Oval 19"/>
          <p:cNvSpPr/>
          <p:nvPr/>
        </p:nvSpPr>
        <p:spPr>
          <a:xfrm>
            <a:off x="7236296" y="256490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36" name="Gerader Verbinder 35"/>
          <p:cNvCxnSpPr>
            <a:stCxn id="35" idx="1"/>
            <a:endCxn id="31" idx="5"/>
          </p:cNvCxnSpPr>
          <p:nvPr/>
        </p:nvCxnSpPr>
        <p:spPr>
          <a:xfrm flipH="1" flipV="1">
            <a:off x="6758593" y="2122703"/>
            <a:ext cx="538972" cy="495598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Oval 19"/>
          <p:cNvSpPr/>
          <p:nvPr/>
        </p:nvSpPr>
        <p:spPr>
          <a:xfrm>
            <a:off x="538640" y="335639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hteck 40"/>
              <p:cNvSpPr/>
              <p:nvPr/>
            </p:nvSpPr>
            <p:spPr>
              <a:xfrm>
                <a:off x="573770" y="3341441"/>
                <a:ext cx="332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Rechteck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0" y="3341441"/>
                <a:ext cx="332976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19"/>
          <p:cNvSpPr/>
          <p:nvPr/>
        </p:nvSpPr>
        <p:spPr>
          <a:xfrm>
            <a:off x="1365858" y="335639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3" name="Oval 19"/>
          <p:cNvSpPr/>
          <p:nvPr/>
        </p:nvSpPr>
        <p:spPr>
          <a:xfrm>
            <a:off x="2193076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4" name="Oval 19"/>
          <p:cNvSpPr/>
          <p:nvPr/>
        </p:nvSpPr>
        <p:spPr>
          <a:xfrm>
            <a:off x="3058084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5" name="Oval 19"/>
          <p:cNvSpPr/>
          <p:nvPr/>
        </p:nvSpPr>
        <p:spPr>
          <a:xfrm>
            <a:off x="4661363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6" name="Oval 19"/>
          <p:cNvSpPr/>
          <p:nvPr/>
        </p:nvSpPr>
        <p:spPr>
          <a:xfrm>
            <a:off x="5531427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47" name="Gerader Verbinder 46"/>
          <p:cNvCxnSpPr>
            <a:stCxn id="42" idx="2"/>
            <a:endCxn id="40" idx="6"/>
          </p:cNvCxnSpPr>
          <p:nvPr/>
        </p:nvCxnSpPr>
        <p:spPr>
          <a:xfrm flipH="1">
            <a:off x="957011" y="3538708"/>
            <a:ext cx="40884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Gerader Verbinder 47"/>
          <p:cNvCxnSpPr>
            <a:stCxn id="43" idx="2"/>
            <a:endCxn id="42" idx="6"/>
          </p:cNvCxnSpPr>
          <p:nvPr/>
        </p:nvCxnSpPr>
        <p:spPr>
          <a:xfrm flipH="1" flipV="1">
            <a:off x="1784229" y="3538708"/>
            <a:ext cx="408847" cy="594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Gerader Verbinder 48"/>
          <p:cNvCxnSpPr>
            <a:stCxn id="44" idx="2"/>
            <a:endCxn id="43" idx="6"/>
          </p:cNvCxnSpPr>
          <p:nvPr/>
        </p:nvCxnSpPr>
        <p:spPr>
          <a:xfrm flipH="1">
            <a:off x="2611447" y="3539302"/>
            <a:ext cx="44663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Gerader Verbinder 49"/>
          <p:cNvCxnSpPr>
            <a:stCxn id="45" idx="2"/>
            <a:endCxn id="44" idx="6"/>
          </p:cNvCxnSpPr>
          <p:nvPr/>
        </p:nvCxnSpPr>
        <p:spPr>
          <a:xfrm flipH="1">
            <a:off x="3476455" y="3539302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Gerader Verbinder 50"/>
          <p:cNvCxnSpPr>
            <a:stCxn id="46" idx="2"/>
            <a:endCxn id="45" idx="6"/>
          </p:cNvCxnSpPr>
          <p:nvPr/>
        </p:nvCxnSpPr>
        <p:spPr>
          <a:xfrm flipH="1">
            <a:off x="5079734" y="3539302"/>
            <a:ext cx="451693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Oval 19"/>
          <p:cNvSpPr/>
          <p:nvPr/>
        </p:nvSpPr>
        <p:spPr>
          <a:xfrm>
            <a:off x="6401491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53" name="Gerader Verbinder 52"/>
          <p:cNvCxnSpPr>
            <a:stCxn id="52" idx="2"/>
            <a:endCxn id="46" idx="6"/>
          </p:cNvCxnSpPr>
          <p:nvPr/>
        </p:nvCxnSpPr>
        <p:spPr>
          <a:xfrm flipH="1">
            <a:off x="5949798" y="3539302"/>
            <a:ext cx="451693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Gerader Verbinder 54"/>
          <p:cNvCxnSpPr>
            <a:stCxn id="52" idx="7"/>
            <a:endCxn id="35" idx="3"/>
          </p:cNvCxnSpPr>
          <p:nvPr/>
        </p:nvCxnSpPr>
        <p:spPr>
          <a:xfrm flipV="1">
            <a:off x="6758593" y="2876126"/>
            <a:ext cx="538972" cy="534263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Gerader Verbinder 57"/>
          <p:cNvCxnSpPr/>
          <p:nvPr/>
        </p:nvCxnSpPr>
        <p:spPr>
          <a:xfrm flipH="1">
            <a:off x="3476071" y="1993790"/>
            <a:ext cx="437584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/>
          <p:cNvCxnSpPr>
            <a:stCxn id="14" idx="2"/>
          </p:cNvCxnSpPr>
          <p:nvPr/>
        </p:nvCxnSpPr>
        <p:spPr>
          <a:xfrm flipH="1" flipV="1">
            <a:off x="4252324" y="1993790"/>
            <a:ext cx="409039" cy="1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Gerader Verbinder 60"/>
          <p:cNvCxnSpPr/>
          <p:nvPr/>
        </p:nvCxnSpPr>
        <p:spPr>
          <a:xfrm flipH="1">
            <a:off x="4252323" y="3538708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Gerader Verbinder 64"/>
          <p:cNvCxnSpPr/>
          <p:nvPr/>
        </p:nvCxnSpPr>
        <p:spPr>
          <a:xfrm flipH="1">
            <a:off x="3475860" y="3538708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Gerader Verbinder 68"/>
          <p:cNvCxnSpPr>
            <a:stCxn id="11" idx="5"/>
            <a:endCxn id="52" idx="1"/>
          </p:cNvCxnSpPr>
          <p:nvPr/>
        </p:nvCxnSpPr>
        <p:spPr>
          <a:xfrm>
            <a:off x="1732397" y="2122109"/>
            <a:ext cx="4730363" cy="128828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Gerader Verbinder 71"/>
          <p:cNvCxnSpPr>
            <a:stCxn id="12" idx="5"/>
            <a:endCxn id="46" idx="1"/>
          </p:cNvCxnSpPr>
          <p:nvPr/>
        </p:nvCxnSpPr>
        <p:spPr>
          <a:xfrm>
            <a:off x="2559615" y="2122703"/>
            <a:ext cx="3033081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Gerader Verbinder 74"/>
          <p:cNvCxnSpPr>
            <a:stCxn id="13" idx="5"/>
            <a:endCxn id="45" idx="1"/>
          </p:cNvCxnSpPr>
          <p:nvPr/>
        </p:nvCxnSpPr>
        <p:spPr>
          <a:xfrm>
            <a:off x="3415186" y="2122703"/>
            <a:ext cx="1307446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Gerader Verbinder 77"/>
          <p:cNvCxnSpPr>
            <a:stCxn id="14" idx="3"/>
            <a:endCxn id="44" idx="7"/>
          </p:cNvCxnSpPr>
          <p:nvPr/>
        </p:nvCxnSpPr>
        <p:spPr>
          <a:xfrm flipH="1">
            <a:off x="3415186" y="2122703"/>
            <a:ext cx="1307446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Gerader Verbinder 80"/>
          <p:cNvCxnSpPr>
            <a:stCxn id="15" idx="3"/>
            <a:endCxn id="43" idx="7"/>
          </p:cNvCxnSpPr>
          <p:nvPr/>
        </p:nvCxnSpPr>
        <p:spPr>
          <a:xfrm flipH="1">
            <a:off x="2550178" y="2122703"/>
            <a:ext cx="3042518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Gerader Verbinder 83"/>
          <p:cNvCxnSpPr>
            <a:stCxn id="31" idx="3"/>
            <a:endCxn id="42" idx="7"/>
          </p:cNvCxnSpPr>
          <p:nvPr/>
        </p:nvCxnSpPr>
        <p:spPr>
          <a:xfrm flipH="1">
            <a:off x="1722960" y="2122703"/>
            <a:ext cx="4739800" cy="1287092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Oval 19"/>
          <p:cNvSpPr/>
          <p:nvPr/>
        </p:nvSpPr>
        <p:spPr>
          <a:xfrm>
            <a:off x="552740" y="452233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hteck 87"/>
              <p:cNvSpPr/>
              <p:nvPr/>
            </p:nvSpPr>
            <p:spPr>
              <a:xfrm>
                <a:off x="587870" y="4507376"/>
                <a:ext cx="3481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8" name="Rechteck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70" y="4507376"/>
                <a:ext cx="348109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19"/>
          <p:cNvSpPr/>
          <p:nvPr/>
        </p:nvSpPr>
        <p:spPr>
          <a:xfrm>
            <a:off x="543303" y="606784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hteck 89"/>
              <p:cNvSpPr/>
              <p:nvPr/>
            </p:nvSpPr>
            <p:spPr>
              <a:xfrm>
                <a:off x="578433" y="6052887"/>
                <a:ext cx="332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0" name="Rechteck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33" y="6052887"/>
                <a:ext cx="332976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Oval 19"/>
          <p:cNvSpPr/>
          <p:nvPr/>
        </p:nvSpPr>
        <p:spPr>
          <a:xfrm>
            <a:off x="2141244" y="453729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92" name="Gerader Verbinder 91"/>
          <p:cNvCxnSpPr>
            <a:stCxn id="91" idx="2"/>
          </p:cNvCxnSpPr>
          <p:nvPr/>
        </p:nvCxnSpPr>
        <p:spPr>
          <a:xfrm flipH="1">
            <a:off x="956336" y="4719600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Gerader Verbinder 92"/>
          <p:cNvCxnSpPr/>
          <p:nvPr/>
        </p:nvCxnSpPr>
        <p:spPr>
          <a:xfrm flipH="1">
            <a:off x="955952" y="4719599"/>
            <a:ext cx="437584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Gerader Verbinder 93"/>
          <p:cNvCxnSpPr>
            <a:stCxn id="91" idx="2"/>
          </p:cNvCxnSpPr>
          <p:nvPr/>
        </p:nvCxnSpPr>
        <p:spPr>
          <a:xfrm flipH="1" flipV="1">
            <a:off x="1732205" y="4719599"/>
            <a:ext cx="409039" cy="1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Oval 19"/>
          <p:cNvSpPr/>
          <p:nvPr/>
        </p:nvSpPr>
        <p:spPr>
          <a:xfrm>
            <a:off x="3729748" y="454828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96" name="Gerader Verbinder 95"/>
          <p:cNvCxnSpPr>
            <a:stCxn id="95" idx="2"/>
            <a:endCxn id="91" idx="6"/>
          </p:cNvCxnSpPr>
          <p:nvPr/>
        </p:nvCxnSpPr>
        <p:spPr>
          <a:xfrm flipH="1" flipV="1">
            <a:off x="2559615" y="4719600"/>
            <a:ext cx="1170133" cy="10993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Gerader Verbinder 96"/>
          <p:cNvCxnSpPr>
            <a:endCxn id="91" idx="6"/>
          </p:cNvCxnSpPr>
          <p:nvPr/>
        </p:nvCxnSpPr>
        <p:spPr>
          <a:xfrm flipH="1" flipV="1">
            <a:off x="2559615" y="4719600"/>
            <a:ext cx="422426" cy="10992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Gerader Verbinder 97"/>
          <p:cNvCxnSpPr>
            <a:stCxn id="95" idx="2"/>
          </p:cNvCxnSpPr>
          <p:nvPr/>
        </p:nvCxnSpPr>
        <p:spPr>
          <a:xfrm flipH="1">
            <a:off x="3320710" y="4730593"/>
            <a:ext cx="409038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Oval 19"/>
          <p:cNvSpPr/>
          <p:nvPr/>
        </p:nvSpPr>
        <p:spPr>
          <a:xfrm>
            <a:off x="2131807" y="608220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3" name="Gerader Verbinder 102"/>
          <p:cNvCxnSpPr>
            <a:stCxn id="102" idx="2"/>
          </p:cNvCxnSpPr>
          <p:nvPr/>
        </p:nvCxnSpPr>
        <p:spPr>
          <a:xfrm flipH="1">
            <a:off x="946899" y="6264516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Gerader Verbinder 103"/>
          <p:cNvCxnSpPr/>
          <p:nvPr/>
        </p:nvCxnSpPr>
        <p:spPr>
          <a:xfrm flipH="1">
            <a:off x="1722767" y="6263922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Gerader Verbinder 104"/>
          <p:cNvCxnSpPr/>
          <p:nvPr/>
        </p:nvCxnSpPr>
        <p:spPr>
          <a:xfrm flipH="1">
            <a:off x="946304" y="6263922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Oval 19"/>
          <p:cNvSpPr/>
          <p:nvPr/>
        </p:nvSpPr>
        <p:spPr>
          <a:xfrm>
            <a:off x="3720311" y="6093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7" name="Gerader Verbinder 106"/>
          <p:cNvCxnSpPr>
            <a:stCxn id="106" idx="2"/>
          </p:cNvCxnSpPr>
          <p:nvPr/>
        </p:nvCxnSpPr>
        <p:spPr>
          <a:xfrm flipH="1">
            <a:off x="2535403" y="6275509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Gerader Verbinder 107"/>
          <p:cNvCxnSpPr/>
          <p:nvPr/>
        </p:nvCxnSpPr>
        <p:spPr>
          <a:xfrm flipH="1">
            <a:off x="3311271" y="6274915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Gerader Verbinder 108"/>
          <p:cNvCxnSpPr/>
          <p:nvPr/>
        </p:nvCxnSpPr>
        <p:spPr>
          <a:xfrm flipH="1">
            <a:off x="2534808" y="6274915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Oval 19"/>
          <p:cNvSpPr/>
          <p:nvPr/>
        </p:nvSpPr>
        <p:spPr>
          <a:xfrm>
            <a:off x="4915128" y="454828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Rechteck 110"/>
              <p:cNvSpPr/>
              <p:nvPr/>
            </p:nvSpPr>
            <p:spPr>
              <a:xfrm>
                <a:off x="4950258" y="4533326"/>
                <a:ext cx="3481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1" name="Rechteck 1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258" y="4533326"/>
                <a:ext cx="348109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Oval 19"/>
          <p:cNvSpPr/>
          <p:nvPr/>
        </p:nvSpPr>
        <p:spPr>
          <a:xfrm>
            <a:off x="4905691" y="609379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Rechteck 112"/>
              <p:cNvSpPr/>
              <p:nvPr/>
            </p:nvSpPr>
            <p:spPr>
              <a:xfrm>
                <a:off x="4940821" y="6078837"/>
                <a:ext cx="332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3" name="Rechteck 1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821" y="6078837"/>
                <a:ext cx="332976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Oval 19"/>
          <p:cNvSpPr/>
          <p:nvPr/>
        </p:nvSpPr>
        <p:spPr>
          <a:xfrm>
            <a:off x="6503632" y="453729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15" name="Gerader Verbinder 114"/>
          <p:cNvCxnSpPr>
            <a:stCxn id="114" idx="2"/>
            <a:endCxn id="110" idx="6"/>
          </p:cNvCxnSpPr>
          <p:nvPr/>
        </p:nvCxnSpPr>
        <p:spPr>
          <a:xfrm flipH="1">
            <a:off x="5333499" y="4719600"/>
            <a:ext cx="1170133" cy="10993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Gerader Verbinder 115"/>
          <p:cNvCxnSpPr>
            <a:endCxn id="110" idx="6"/>
          </p:cNvCxnSpPr>
          <p:nvPr/>
        </p:nvCxnSpPr>
        <p:spPr>
          <a:xfrm flipH="1">
            <a:off x="5333499" y="4730591"/>
            <a:ext cx="409038" cy="2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Gerader Verbinder 116"/>
          <p:cNvCxnSpPr>
            <a:stCxn id="114" idx="2"/>
          </p:cNvCxnSpPr>
          <p:nvPr/>
        </p:nvCxnSpPr>
        <p:spPr>
          <a:xfrm flipH="1" flipV="1">
            <a:off x="6094593" y="4719599"/>
            <a:ext cx="409039" cy="1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Oval 19"/>
          <p:cNvSpPr/>
          <p:nvPr/>
        </p:nvSpPr>
        <p:spPr>
          <a:xfrm>
            <a:off x="8092136" y="452233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19" name="Gerader Verbinder 118"/>
          <p:cNvCxnSpPr>
            <a:stCxn id="118" idx="2"/>
            <a:endCxn id="114" idx="6"/>
          </p:cNvCxnSpPr>
          <p:nvPr/>
        </p:nvCxnSpPr>
        <p:spPr>
          <a:xfrm flipH="1">
            <a:off x="6922003" y="4704643"/>
            <a:ext cx="1170133" cy="14957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Gerader Verbinder 119"/>
          <p:cNvCxnSpPr>
            <a:endCxn id="114" idx="6"/>
          </p:cNvCxnSpPr>
          <p:nvPr/>
        </p:nvCxnSpPr>
        <p:spPr>
          <a:xfrm flipH="1">
            <a:off x="6922003" y="4704643"/>
            <a:ext cx="418371" cy="149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Gerader Verbinder 120"/>
          <p:cNvCxnSpPr>
            <a:stCxn id="118" idx="2"/>
          </p:cNvCxnSpPr>
          <p:nvPr/>
        </p:nvCxnSpPr>
        <p:spPr>
          <a:xfrm flipH="1">
            <a:off x="7683098" y="4704643"/>
            <a:ext cx="409038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2" name="Oval 19"/>
          <p:cNvSpPr/>
          <p:nvPr/>
        </p:nvSpPr>
        <p:spPr>
          <a:xfrm>
            <a:off x="6494195" y="610815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23" name="Gerader Verbinder 122"/>
          <p:cNvCxnSpPr>
            <a:stCxn id="122" idx="2"/>
          </p:cNvCxnSpPr>
          <p:nvPr/>
        </p:nvCxnSpPr>
        <p:spPr>
          <a:xfrm flipH="1">
            <a:off x="5309287" y="6290466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Gerader Verbinder 123"/>
          <p:cNvCxnSpPr/>
          <p:nvPr/>
        </p:nvCxnSpPr>
        <p:spPr>
          <a:xfrm flipH="1">
            <a:off x="6085155" y="6289872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Gerader Verbinder 124"/>
          <p:cNvCxnSpPr/>
          <p:nvPr/>
        </p:nvCxnSpPr>
        <p:spPr>
          <a:xfrm flipH="1">
            <a:off x="5308692" y="6289872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Oval 19"/>
          <p:cNvSpPr/>
          <p:nvPr/>
        </p:nvSpPr>
        <p:spPr>
          <a:xfrm>
            <a:off x="8067347" y="6093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27" name="Gerader Verbinder 126"/>
          <p:cNvCxnSpPr>
            <a:stCxn id="126" idx="2"/>
            <a:endCxn id="122" idx="6"/>
          </p:cNvCxnSpPr>
          <p:nvPr/>
        </p:nvCxnSpPr>
        <p:spPr>
          <a:xfrm flipH="1">
            <a:off x="6912566" y="6275509"/>
            <a:ext cx="1154781" cy="14957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Gerader Verbinder 127"/>
          <p:cNvCxnSpPr>
            <a:stCxn id="126" idx="2"/>
          </p:cNvCxnSpPr>
          <p:nvPr/>
        </p:nvCxnSpPr>
        <p:spPr>
          <a:xfrm flipH="1" flipV="1">
            <a:off x="7724608" y="6274915"/>
            <a:ext cx="342739" cy="594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Gerader Verbinder 128"/>
          <p:cNvCxnSpPr>
            <a:endCxn id="122" idx="6"/>
          </p:cNvCxnSpPr>
          <p:nvPr/>
        </p:nvCxnSpPr>
        <p:spPr>
          <a:xfrm flipH="1">
            <a:off x="6912566" y="6289872"/>
            <a:ext cx="380546" cy="594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hteck 146"/>
          <p:cNvSpPr/>
          <p:nvPr/>
        </p:nvSpPr>
        <p:spPr>
          <a:xfrm>
            <a:off x="8142463" y="4517620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48" name="Rechteck 147"/>
          <p:cNvSpPr/>
          <p:nvPr/>
        </p:nvSpPr>
        <p:spPr>
          <a:xfrm>
            <a:off x="2188702" y="6091991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49" name="Rechteck 148"/>
          <p:cNvSpPr/>
          <p:nvPr/>
        </p:nvSpPr>
        <p:spPr>
          <a:xfrm>
            <a:off x="6542903" y="6108156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0" name="Rechteck 149"/>
          <p:cNvSpPr/>
          <p:nvPr/>
        </p:nvSpPr>
        <p:spPr>
          <a:xfrm>
            <a:off x="3774308" y="4543570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1" name="Rechteck 150"/>
          <p:cNvSpPr/>
          <p:nvPr/>
        </p:nvSpPr>
        <p:spPr>
          <a:xfrm>
            <a:off x="6553959" y="4529113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2" name="Rechteck 151"/>
          <p:cNvSpPr/>
          <p:nvPr/>
        </p:nvSpPr>
        <p:spPr>
          <a:xfrm>
            <a:off x="2173635" y="4544024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3" name="Rechteck 152"/>
          <p:cNvSpPr/>
          <p:nvPr/>
        </p:nvSpPr>
        <p:spPr>
          <a:xfrm>
            <a:off x="3758296" y="6079881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4" name="Rechteck 153"/>
          <p:cNvSpPr/>
          <p:nvPr/>
        </p:nvSpPr>
        <p:spPr>
          <a:xfrm>
            <a:off x="8117612" y="6091991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55" name="Gerader Verbinder 154"/>
          <p:cNvCxnSpPr>
            <a:stCxn id="91" idx="4"/>
            <a:endCxn id="102" idx="0"/>
          </p:cNvCxnSpPr>
          <p:nvPr/>
        </p:nvCxnSpPr>
        <p:spPr>
          <a:xfrm flipH="1">
            <a:off x="2340993" y="4901909"/>
            <a:ext cx="9437" cy="1180297"/>
          </a:xfrm>
          <a:prstGeom prst="line">
            <a:avLst/>
          </a:prstGeom>
          <a:ln w="25400">
            <a:solidFill>
              <a:srgbClr val="00B050"/>
            </a:solidFill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Gerader Verbinder 157"/>
          <p:cNvCxnSpPr>
            <a:stCxn id="106" idx="0"/>
            <a:endCxn id="95" idx="4"/>
          </p:cNvCxnSpPr>
          <p:nvPr/>
        </p:nvCxnSpPr>
        <p:spPr>
          <a:xfrm flipV="1">
            <a:off x="3929497" y="4912902"/>
            <a:ext cx="9437" cy="1180297"/>
          </a:xfrm>
          <a:prstGeom prst="line">
            <a:avLst/>
          </a:prstGeom>
          <a:ln w="25400">
            <a:solidFill>
              <a:srgbClr val="FF0000"/>
            </a:solidFill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Gekrümmte Verbindung 160"/>
          <p:cNvCxnSpPr>
            <a:stCxn id="114" idx="4"/>
            <a:endCxn id="118" idx="4"/>
          </p:cNvCxnSpPr>
          <p:nvPr/>
        </p:nvCxnSpPr>
        <p:spPr>
          <a:xfrm rot="5400000" flipH="1" flipV="1">
            <a:off x="7499591" y="4100179"/>
            <a:ext cx="14957" cy="1588504"/>
          </a:xfrm>
          <a:prstGeom prst="curvedConnector3">
            <a:avLst>
              <a:gd name="adj1" fmla="val -1528381"/>
            </a:avLst>
          </a:prstGeom>
          <a:ln w="25400">
            <a:solidFill>
              <a:srgbClr val="00B050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Gekrümmte Verbindung 163"/>
          <p:cNvCxnSpPr>
            <a:stCxn id="126" idx="0"/>
            <a:endCxn id="122" idx="0"/>
          </p:cNvCxnSpPr>
          <p:nvPr/>
        </p:nvCxnSpPr>
        <p:spPr>
          <a:xfrm rot="16200000" flipH="1" flipV="1">
            <a:off x="7482478" y="5314101"/>
            <a:ext cx="14957" cy="1573152"/>
          </a:xfrm>
          <a:prstGeom prst="curvedConnector3">
            <a:avLst>
              <a:gd name="adj1" fmla="val -1528381"/>
            </a:avLst>
          </a:prstGeom>
          <a:ln w="25400">
            <a:solidFill>
              <a:srgbClr val="FF0000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Rechteck 166"/>
              <p:cNvSpPr/>
              <p:nvPr/>
            </p:nvSpPr>
            <p:spPr>
              <a:xfrm>
                <a:off x="27236" y="5230447"/>
                <a:ext cx="6027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167" name="Rechteck 1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36" y="5230447"/>
                <a:ext cx="602794" cy="52322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Rechteck 167"/>
              <p:cNvSpPr/>
              <p:nvPr/>
            </p:nvSpPr>
            <p:spPr>
              <a:xfrm>
                <a:off x="4282620" y="5230447"/>
                <a:ext cx="63280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168" name="Rechteck 1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620" y="5230447"/>
                <a:ext cx="632801" cy="52322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49434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-proof </a:t>
                </a:r>
                <a:r>
                  <a:rPr lang="en-US" dirty="0"/>
                  <a:t>size: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de-DE" dirty="0"/>
                  <a:t> bits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548077" y="181088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hteck 7"/>
              <p:cNvSpPr/>
              <p:nvPr/>
            </p:nvSpPr>
            <p:spPr>
              <a:xfrm>
                <a:off x="583207" y="1795930"/>
                <a:ext cx="3481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htec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07" y="1795930"/>
                <a:ext cx="34810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9"/>
          <p:cNvSpPr/>
          <p:nvPr/>
        </p:nvSpPr>
        <p:spPr>
          <a:xfrm>
            <a:off x="1375295" y="181088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2" name="Oval 19"/>
          <p:cNvSpPr/>
          <p:nvPr/>
        </p:nvSpPr>
        <p:spPr>
          <a:xfrm>
            <a:off x="2202513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3" name="Oval 19"/>
          <p:cNvSpPr/>
          <p:nvPr/>
        </p:nvSpPr>
        <p:spPr>
          <a:xfrm>
            <a:off x="3058084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4" name="Oval 19"/>
          <p:cNvSpPr/>
          <p:nvPr/>
        </p:nvSpPr>
        <p:spPr>
          <a:xfrm>
            <a:off x="4661363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15" name="Oval 19"/>
          <p:cNvSpPr/>
          <p:nvPr/>
        </p:nvSpPr>
        <p:spPr>
          <a:xfrm>
            <a:off x="5531427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6" name="Gerader Verbinder 15"/>
          <p:cNvCxnSpPr>
            <a:stCxn id="11" idx="2"/>
            <a:endCxn id="4" idx="6"/>
          </p:cNvCxnSpPr>
          <p:nvPr/>
        </p:nvCxnSpPr>
        <p:spPr>
          <a:xfrm flipH="1">
            <a:off x="966448" y="1993197"/>
            <a:ext cx="40884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r Verbinder 18"/>
          <p:cNvCxnSpPr>
            <a:stCxn id="12" idx="2"/>
            <a:endCxn id="11" idx="6"/>
          </p:cNvCxnSpPr>
          <p:nvPr/>
        </p:nvCxnSpPr>
        <p:spPr>
          <a:xfrm flipH="1" flipV="1">
            <a:off x="1793666" y="1993197"/>
            <a:ext cx="408847" cy="594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r Verbinder 21"/>
          <p:cNvCxnSpPr>
            <a:stCxn id="13" idx="2"/>
            <a:endCxn id="12" idx="6"/>
          </p:cNvCxnSpPr>
          <p:nvPr/>
        </p:nvCxnSpPr>
        <p:spPr>
          <a:xfrm flipH="1">
            <a:off x="2620884" y="1993791"/>
            <a:ext cx="43720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Gerader Verbinder 24"/>
          <p:cNvCxnSpPr>
            <a:stCxn id="14" idx="2"/>
            <a:endCxn id="13" idx="6"/>
          </p:cNvCxnSpPr>
          <p:nvPr/>
        </p:nvCxnSpPr>
        <p:spPr>
          <a:xfrm flipH="1">
            <a:off x="3476455" y="1993791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Gerader Verbinder 27"/>
          <p:cNvCxnSpPr>
            <a:stCxn id="15" idx="2"/>
            <a:endCxn id="14" idx="6"/>
          </p:cNvCxnSpPr>
          <p:nvPr/>
        </p:nvCxnSpPr>
        <p:spPr>
          <a:xfrm flipH="1">
            <a:off x="5079734" y="1993791"/>
            <a:ext cx="45169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Oval 19"/>
          <p:cNvSpPr/>
          <p:nvPr/>
        </p:nvSpPr>
        <p:spPr>
          <a:xfrm>
            <a:off x="6401491" y="1811481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32" name="Gerader Verbinder 31"/>
          <p:cNvCxnSpPr>
            <a:stCxn id="31" idx="2"/>
            <a:endCxn id="15" idx="6"/>
          </p:cNvCxnSpPr>
          <p:nvPr/>
        </p:nvCxnSpPr>
        <p:spPr>
          <a:xfrm flipH="1">
            <a:off x="5949798" y="1993791"/>
            <a:ext cx="451693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Oval 19"/>
          <p:cNvSpPr/>
          <p:nvPr/>
        </p:nvSpPr>
        <p:spPr>
          <a:xfrm>
            <a:off x="7236296" y="256490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36" name="Gerader Verbinder 35"/>
          <p:cNvCxnSpPr>
            <a:stCxn id="35" idx="1"/>
            <a:endCxn id="31" idx="5"/>
          </p:cNvCxnSpPr>
          <p:nvPr/>
        </p:nvCxnSpPr>
        <p:spPr>
          <a:xfrm flipH="1" flipV="1">
            <a:off x="6758593" y="2122703"/>
            <a:ext cx="538972" cy="495598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Oval 19"/>
          <p:cNvSpPr/>
          <p:nvPr/>
        </p:nvSpPr>
        <p:spPr>
          <a:xfrm>
            <a:off x="538640" y="335639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hteck 40"/>
              <p:cNvSpPr/>
              <p:nvPr/>
            </p:nvSpPr>
            <p:spPr>
              <a:xfrm>
                <a:off x="573770" y="3341441"/>
                <a:ext cx="332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Rechteck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0" y="3341441"/>
                <a:ext cx="332976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19"/>
          <p:cNvSpPr/>
          <p:nvPr/>
        </p:nvSpPr>
        <p:spPr>
          <a:xfrm>
            <a:off x="1365858" y="3356398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3" name="Oval 19"/>
          <p:cNvSpPr/>
          <p:nvPr/>
        </p:nvSpPr>
        <p:spPr>
          <a:xfrm>
            <a:off x="2193076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4" name="Oval 19"/>
          <p:cNvSpPr/>
          <p:nvPr/>
        </p:nvSpPr>
        <p:spPr>
          <a:xfrm>
            <a:off x="3058084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5" name="Oval 19"/>
          <p:cNvSpPr/>
          <p:nvPr/>
        </p:nvSpPr>
        <p:spPr>
          <a:xfrm>
            <a:off x="4661363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46" name="Oval 19"/>
          <p:cNvSpPr/>
          <p:nvPr/>
        </p:nvSpPr>
        <p:spPr>
          <a:xfrm>
            <a:off x="5531427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47" name="Gerader Verbinder 46"/>
          <p:cNvCxnSpPr>
            <a:stCxn id="42" idx="2"/>
            <a:endCxn id="40" idx="6"/>
          </p:cNvCxnSpPr>
          <p:nvPr/>
        </p:nvCxnSpPr>
        <p:spPr>
          <a:xfrm flipH="1">
            <a:off x="957011" y="3538708"/>
            <a:ext cx="40884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Gerader Verbinder 47"/>
          <p:cNvCxnSpPr>
            <a:stCxn id="43" idx="2"/>
            <a:endCxn id="42" idx="6"/>
          </p:cNvCxnSpPr>
          <p:nvPr/>
        </p:nvCxnSpPr>
        <p:spPr>
          <a:xfrm flipH="1" flipV="1">
            <a:off x="1784229" y="3538708"/>
            <a:ext cx="408847" cy="594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Gerader Verbinder 48"/>
          <p:cNvCxnSpPr>
            <a:stCxn id="44" idx="2"/>
            <a:endCxn id="43" idx="6"/>
          </p:cNvCxnSpPr>
          <p:nvPr/>
        </p:nvCxnSpPr>
        <p:spPr>
          <a:xfrm flipH="1">
            <a:off x="2611447" y="3539302"/>
            <a:ext cx="44663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Gerader Verbinder 49"/>
          <p:cNvCxnSpPr>
            <a:stCxn id="45" idx="2"/>
            <a:endCxn id="44" idx="6"/>
          </p:cNvCxnSpPr>
          <p:nvPr/>
        </p:nvCxnSpPr>
        <p:spPr>
          <a:xfrm flipH="1">
            <a:off x="3476455" y="3539302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Gerader Verbinder 50"/>
          <p:cNvCxnSpPr>
            <a:stCxn id="46" idx="2"/>
            <a:endCxn id="45" idx="6"/>
          </p:cNvCxnSpPr>
          <p:nvPr/>
        </p:nvCxnSpPr>
        <p:spPr>
          <a:xfrm flipH="1">
            <a:off x="5079734" y="3539302"/>
            <a:ext cx="451693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Oval 19"/>
          <p:cNvSpPr/>
          <p:nvPr/>
        </p:nvSpPr>
        <p:spPr>
          <a:xfrm>
            <a:off x="6401491" y="3356992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53" name="Gerader Verbinder 52"/>
          <p:cNvCxnSpPr>
            <a:stCxn id="52" idx="2"/>
            <a:endCxn id="46" idx="6"/>
          </p:cNvCxnSpPr>
          <p:nvPr/>
        </p:nvCxnSpPr>
        <p:spPr>
          <a:xfrm flipH="1">
            <a:off x="5949798" y="3539302"/>
            <a:ext cx="451693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Gerader Verbinder 54"/>
          <p:cNvCxnSpPr>
            <a:stCxn id="52" idx="7"/>
            <a:endCxn id="35" idx="3"/>
          </p:cNvCxnSpPr>
          <p:nvPr/>
        </p:nvCxnSpPr>
        <p:spPr>
          <a:xfrm flipV="1">
            <a:off x="6758593" y="2876126"/>
            <a:ext cx="538972" cy="534263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Gerader Verbinder 57"/>
          <p:cNvCxnSpPr/>
          <p:nvPr/>
        </p:nvCxnSpPr>
        <p:spPr>
          <a:xfrm flipH="1">
            <a:off x="3476071" y="1993790"/>
            <a:ext cx="437584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/>
          <p:cNvCxnSpPr>
            <a:stCxn id="14" idx="2"/>
          </p:cNvCxnSpPr>
          <p:nvPr/>
        </p:nvCxnSpPr>
        <p:spPr>
          <a:xfrm flipH="1" flipV="1">
            <a:off x="4252324" y="1993790"/>
            <a:ext cx="409039" cy="1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Gerader Verbinder 60"/>
          <p:cNvCxnSpPr/>
          <p:nvPr/>
        </p:nvCxnSpPr>
        <p:spPr>
          <a:xfrm flipH="1">
            <a:off x="4252323" y="3538708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Gerader Verbinder 64"/>
          <p:cNvCxnSpPr/>
          <p:nvPr/>
        </p:nvCxnSpPr>
        <p:spPr>
          <a:xfrm flipH="1">
            <a:off x="3475860" y="3538708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Gerader Verbinder 68"/>
          <p:cNvCxnSpPr>
            <a:stCxn id="11" idx="5"/>
            <a:endCxn id="52" idx="1"/>
          </p:cNvCxnSpPr>
          <p:nvPr/>
        </p:nvCxnSpPr>
        <p:spPr>
          <a:xfrm>
            <a:off x="1732397" y="2122109"/>
            <a:ext cx="4730363" cy="128828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Gerader Verbinder 71"/>
          <p:cNvCxnSpPr>
            <a:stCxn id="12" idx="5"/>
            <a:endCxn id="46" idx="1"/>
          </p:cNvCxnSpPr>
          <p:nvPr/>
        </p:nvCxnSpPr>
        <p:spPr>
          <a:xfrm>
            <a:off x="2559615" y="2122703"/>
            <a:ext cx="3033081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Gerader Verbinder 74"/>
          <p:cNvCxnSpPr>
            <a:stCxn id="13" idx="5"/>
            <a:endCxn id="45" idx="1"/>
          </p:cNvCxnSpPr>
          <p:nvPr/>
        </p:nvCxnSpPr>
        <p:spPr>
          <a:xfrm>
            <a:off x="3415186" y="2122703"/>
            <a:ext cx="1307446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Gerader Verbinder 77"/>
          <p:cNvCxnSpPr>
            <a:stCxn id="14" idx="3"/>
            <a:endCxn id="44" idx="7"/>
          </p:cNvCxnSpPr>
          <p:nvPr/>
        </p:nvCxnSpPr>
        <p:spPr>
          <a:xfrm flipH="1">
            <a:off x="3415186" y="2122703"/>
            <a:ext cx="1307446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Gerader Verbinder 80"/>
          <p:cNvCxnSpPr>
            <a:stCxn id="15" idx="3"/>
            <a:endCxn id="43" idx="7"/>
          </p:cNvCxnSpPr>
          <p:nvPr/>
        </p:nvCxnSpPr>
        <p:spPr>
          <a:xfrm flipH="1">
            <a:off x="2550178" y="2122703"/>
            <a:ext cx="3042518" cy="1287686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Gerader Verbinder 83"/>
          <p:cNvCxnSpPr>
            <a:stCxn id="31" idx="3"/>
            <a:endCxn id="42" idx="7"/>
          </p:cNvCxnSpPr>
          <p:nvPr/>
        </p:nvCxnSpPr>
        <p:spPr>
          <a:xfrm flipH="1">
            <a:off x="1722960" y="2122703"/>
            <a:ext cx="4739800" cy="1287092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Oval 19"/>
          <p:cNvSpPr/>
          <p:nvPr/>
        </p:nvSpPr>
        <p:spPr>
          <a:xfrm>
            <a:off x="552740" y="452233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hteck 87"/>
              <p:cNvSpPr/>
              <p:nvPr/>
            </p:nvSpPr>
            <p:spPr>
              <a:xfrm>
                <a:off x="587870" y="4507376"/>
                <a:ext cx="3481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8" name="Rechteck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70" y="4507376"/>
                <a:ext cx="348109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19"/>
          <p:cNvSpPr/>
          <p:nvPr/>
        </p:nvSpPr>
        <p:spPr>
          <a:xfrm>
            <a:off x="543303" y="606784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hteck 89"/>
              <p:cNvSpPr/>
              <p:nvPr/>
            </p:nvSpPr>
            <p:spPr>
              <a:xfrm>
                <a:off x="578433" y="6052887"/>
                <a:ext cx="332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0" name="Rechteck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33" y="6052887"/>
                <a:ext cx="332976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Oval 19"/>
          <p:cNvSpPr/>
          <p:nvPr/>
        </p:nvSpPr>
        <p:spPr>
          <a:xfrm>
            <a:off x="2141244" y="453729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92" name="Gerader Verbinder 91"/>
          <p:cNvCxnSpPr>
            <a:stCxn id="91" idx="2"/>
          </p:cNvCxnSpPr>
          <p:nvPr/>
        </p:nvCxnSpPr>
        <p:spPr>
          <a:xfrm flipH="1">
            <a:off x="956336" y="4719600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Gerader Verbinder 92"/>
          <p:cNvCxnSpPr/>
          <p:nvPr/>
        </p:nvCxnSpPr>
        <p:spPr>
          <a:xfrm flipH="1">
            <a:off x="955952" y="4719599"/>
            <a:ext cx="437584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Gerader Verbinder 93"/>
          <p:cNvCxnSpPr>
            <a:stCxn id="91" idx="2"/>
          </p:cNvCxnSpPr>
          <p:nvPr/>
        </p:nvCxnSpPr>
        <p:spPr>
          <a:xfrm flipH="1" flipV="1">
            <a:off x="1732205" y="4719599"/>
            <a:ext cx="409039" cy="1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Oval 19"/>
          <p:cNvSpPr/>
          <p:nvPr/>
        </p:nvSpPr>
        <p:spPr>
          <a:xfrm>
            <a:off x="3729748" y="454828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96" name="Gerader Verbinder 95"/>
          <p:cNvCxnSpPr>
            <a:stCxn id="95" idx="2"/>
            <a:endCxn id="91" idx="6"/>
          </p:cNvCxnSpPr>
          <p:nvPr/>
        </p:nvCxnSpPr>
        <p:spPr>
          <a:xfrm flipH="1" flipV="1">
            <a:off x="2559615" y="4719600"/>
            <a:ext cx="1170133" cy="10993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Gerader Verbinder 96"/>
          <p:cNvCxnSpPr>
            <a:endCxn id="91" idx="6"/>
          </p:cNvCxnSpPr>
          <p:nvPr/>
        </p:nvCxnSpPr>
        <p:spPr>
          <a:xfrm flipH="1" flipV="1">
            <a:off x="2559615" y="4719600"/>
            <a:ext cx="422426" cy="10992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Gerader Verbinder 97"/>
          <p:cNvCxnSpPr>
            <a:stCxn id="95" idx="2"/>
          </p:cNvCxnSpPr>
          <p:nvPr/>
        </p:nvCxnSpPr>
        <p:spPr>
          <a:xfrm flipH="1">
            <a:off x="3320710" y="4730593"/>
            <a:ext cx="409038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Oval 19"/>
          <p:cNvSpPr/>
          <p:nvPr/>
        </p:nvSpPr>
        <p:spPr>
          <a:xfrm>
            <a:off x="2131807" y="608220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3" name="Gerader Verbinder 102"/>
          <p:cNvCxnSpPr>
            <a:stCxn id="102" idx="2"/>
          </p:cNvCxnSpPr>
          <p:nvPr/>
        </p:nvCxnSpPr>
        <p:spPr>
          <a:xfrm flipH="1">
            <a:off x="946899" y="6264516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Gerader Verbinder 103"/>
          <p:cNvCxnSpPr/>
          <p:nvPr/>
        </p:nvCxnSpPr>
        <p:spPr>
          <a:xfrm flipH="1">
            <a:off x="1722767" y="6263922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Gerader Verbinder 104"/>
          <p:cNvCxnSpPr/>
          <p:nvPr/>
        </p:nvCxnSpPr>
        <p:spPr>
          <a:xfrm flipH="1">
            <a:off x="946304" y="6263922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Oval 19"/>
          <p:cNvSpPr/>
          <p:nvPr/>
        </p:nvSpPr>
        <p:spPr>
          <a:xfrm>
            <a:off x="3720311" y="6093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07" name="Gerader Verbinder 106"/>
          <p:cNvCxnSpPr>
            <a:stCxn id="106" idx="2"/>
          </p:cNvCxnSpPr>
          <p:nvPr/>
        </p:nvCxnSpPr>
        <p:spPr>
          <a:xfrm flipH="1">
            <a:off x="2535403" y="6275509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Gerader Verbinder 107"/>
          <p:cNvCxnSpPr/>
          <p:nvPr/>
        </p:nvCxnSpPr>
        <p:spPr>
          <a:xfrm flipH="1">
            <a:off x="3311271" y="6274915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Gerader Verbinder 108"/>
          <p:cNvCxnSpPr/>
          <p:nvPr/>
        </p:nvCxnSpPr>
        <p:spPr>
          <a:xfrm flipH="1">
            <a:off x="2534808" y="6274915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Oval 19"/>
          <p:cNvSpPr/>
          <p:nvPr/>
        </p:nvSpPr>
        <p:spPr>
          <a:xfrm>
            <a:off x="4915128" y="454828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Rechteck 110"/>
              <p:cNvSpPr/>
              <p:nvPr/>
            </p:nvSpPr>
            <p:spPr>
              <a:xfrm>
                <a:off x="4950258" y="4533326"/>
                <a:ext cx="3481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1" name="Rechteck 1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258" y="4533326"/>
                <a:ext cx="348109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Oval 19"/>
          <p:cNvSpPr/>
          <p:nvPr/>
        </p:nvSpPr>
        <p:spPr>
          <a:xfrm>
            <a:off x="4905691" y="6093794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Rechteck 112"/>
              <p:cNvSpPr/>
              <p:nvPr/>
            </p:nvSpPr>
            <p:spPr>
              <a:xfrm>
                <a:off x="4940821" y="6078837"/>
                <a:ext cx="332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3" name="Rechteck 1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821" y="6078837"/>
                <a:ext cx="332976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Oval 19"/>
          <p:cNvSpPr/>
          <p:nvPr/>
        </p:nvSpPr>
        <p:spPr>
          <a:xfrm>
            <a:off x="6503632" y="4537290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15" name="Gerader Verbinder 114"/>
          <p:cNvCxnSpPr>
            <a:stCxn id="114" idx="2"/>
            <a:endCxn id="110" idx="6"/>
          </p:cNvCxnSpPr>
          <p:nvPr/>
        </p:nvCxnSpPr>
        <p:spPr>
          <a:xfrm flipH="1">
            <a:off x="5333499" y="4719600"/>
            <a:ext cx="1170133" cy="10993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Gerader Verbinder 115"/>
          <p:cNvCxnSpPr>
            <a:endCxn id="110" idx="6"/>
          </p:cNvCxnSpPr>
          <p:nvPr/>
        </p:nvCxnSpPr>
        <p:spPr>
          <a:xfrm flipH="1">
            <a:off x="5333499" y="4730591"/>
            <a:ext cx="409038" cy="2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Gerader Verbinder 116"/>
          <p:cNvCxnSpPr>
            <a:stCxn id="114" idx="2"/>
          </p:cNvCxnSpPr>
          <p:nvPr/>
        </p:nvCxnSpPr>
        <p:spPr>
          <a:xfrm flipH="1" flipV="1">
            <a:off x="6094593" y="4719599"/>
            <a:ext cx="409039" cy="1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Oval 19"/>
          <p:cNvSpPr/>
          <p:nvPr/>
        </p:nvSpPr>
        <p:spPr>
          <a:xfrm>
            <a:off x="8092136" y="4522333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19" name="Gerader Verbinder 118"/>
          <p:cNvCxnSpPr>
            <a:stCxn id="118" idx="2"/>
            <a:endCxn id="114" idx="6"/>
          </p:cNvCxnSpPr>
          <p:nvPr/>
        </p:nvCxnSpPr>
        <p:spPr>
          <a:xfrm flipH="1">
            <a:off x="6922003" y="4704643"/>
            <a:ext cx="1170133" cy="14957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Gerader Verbinder 119"/>
          <p:cNvCxnSpPr>
            <a:endCxn id="114" idx="6"/>
          </p:cNvCxnSpPr>
          <p:nvPr/>
        </p:nvCxnSpPr>
        <p:spPr>
          <a:xfrm flipH="1">
            <a:off x="6922003" y="4704643"/>
            <a:ext cx="418371" cy="14957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Gerader Verbinder 120"/>
          <p:cNvCxnSpPr>
            <a:stCxn id="118" idx="2"/>
          </p:cNvCxnSpPr>
          <p:nvPr/>
        </p:nvCxnSpPr>
        <p:spPr>
          <a:xfrm flipH="1">
            <a:off x="7683098" y="4704643"/>
            <a:ext cx="409038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2" name="Oval 19"/>
          <p:cNvSpPr/>
          <p:nvPr/>
        </p:nvSpPr>
        <p:spPr>
          <a:xfrm>
            <a:off x="6494195" y="6108156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23" name="Gerader Verbinder 122"/>
          <p:cNvCxnSpPr>
            <a:stCxn id="122" idx="2"/>
          </p:cNvCxnSpPr>
          <p:nvPr/>
        </p:nvCxnSpPr>
        <p:spPr>
          <a:xfrm flipH="1">
            <a:off x="5309287" y="6290466"/>
            <a:ext cx="1184908" cy="0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Gerader Verbinder 123"/>
          <p:cNvCxnSpPr/>
          <p:nvPr/>
        </p:nvCxnSpPr>
        <p:spPr>
          <a:xfrm flipH="1">
            <a:off x="6085155" y="6289872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Gerader Verbinder 124"/>
          <p:cNvCxnSpPr/>
          <p:nvPr/>
        </p:nvCxnSpPr>
        <p:spPr>
          <a:xfrm flipH="1">
            <a:off x="5308692" y="6289872"/>
            <a:ext cx="409057" cy="0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Oval 19"/>
          <p:cNvSpPr/>
          <p:nvPr/>
        </p:nvSpPr>
        <p:spPr>
          <a:xfrm>
            <a:off x="8067347" y="6093199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27" name="Gerader Verbinder 126"/>
          <p:cNvCxnSpPr>
            <a:stCxn id="126" idx="2"/>
            <a:endCxn id="122" idx="6"/>
          </p:cNvCxnSpPr>
          <p:nvPr/>
        </p:nvCxnSpPr>
        <p:spPr>
          <a:xfrm flipH="1">
            <a:off x="6912566" y="6275509"/>
            <a:ext cx="1154781" cy="14957"/>
          </a:xfrm>
          <a:prstGeom prst="line">
            <a:avLst/>
          </a:prstGeom>
          <a:ln w="25400">
            <a:prstDash val="sysDot"/>
            <a:head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Gerader Verbinder 127"/>
          <p:cNvCxnSpPr>
            <a:stCxn id="126" idx="2"/>
          </p:cNvCxnSpPr>
          <p:nvPr/>
        </p:nvCxnSpPr>
        <p:spPr>
          <a:xfrm flipH="1" flipV="1">
            <a:off x="7724608" y="6274915"/>
            <a:ext cx="342739" cy="594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Gerader Verbinder 128"/>
          <p:cNvCxnSpPr>
            <a:endCxn id="122" idx="6"/>
          </p:cNvCxnSpPr>
          <p:nvPr/>
        </p:nvCxnSpPr>
        <p:spPr>
          <a:xfrm flipH="1">
            <a:off x="6912566" y="6289872"/>
            <a:ext cx="380546" cy="594"/>
          </a:xfrm>
          <a:prstGeom prst="line">
            <a:avLst/>
          </a:prstGeom>
          <a:ln w="25400">
            <a:headEnd type="none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hteck 146"/>
          <p:cNvSpPr/>
          <p:nvPr/>
        </p:nvSpPr>
        <p:spPr>
          <a:xfrm>
            <a:off x="8142463" y="4517620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48" name="Rechteck 147"/>
          <p:cNvSpPr/>
          <p:nvPr/>
        </p:nvSpPr>
        <p:spPr>
          <a:xfrm>
            <a:off x="2188702" y="6091991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49" name="Rechteck 148"/>
          <p:cNvSpPr/>
          <p:nvPr/>
        </p:nvSpPr>
        <p:spPr>
          <a:xfrm>
            <a:off x="6542903" y="6108156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0" name="Rechteck 149"/>
          <p:cNvSpPr/>
          <p:nvPr/>
        </p:nvSpPr>
        <p:spPr>
          <a:xfrm>
            <a:off x="3774308" y="4543570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1" name="Rechteck 150"/>
          <p:cNvSpPr/>
          <p:nvPr/>
        </p:nvSpPr>
        <p:spPr>
          <a:xfrm>
            <a:off x="6553959" y="4529113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2" name="Rechteck 151"/>
          <p:cNvSpPr/>
          <p:nvPr/>
        </p:nvSpPr>
        <p:spPr>
          <a:xfrm>
            <a:off x="2173635" y="4544024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3" name="Rechteck 152"/>
          <p:cNvSpPr/>
          <p:nvPr/>
        </p:nvSpPr>
        <p:spPr>
          <a:xfrm>
            <a:off x="3758296" y="6079881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4" name="Rechteck 153"/>
          <p:cNvSpPr/>
          <p:nvPr/>
        </p:nvSpPr>
        <p:spPr>
          <a:xfrm>
            <a:off x="8117612" y="6091991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</a:t>
            </a:r>
            <a:endParaRPr lang="de-D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55" name="Gerader Verbinder 154"/>
          <p:cNvCxnSpPr>
            <a:stCxn id="91" idx="4"/>
            <a:endCxn id="102" idx="0"/>
          </p:cNvCxnSpPr>
          <p:nvPr/>
        </p:nvCxnSpPr>
        <p:spPr>
          <a:xfrm flipH="1">
            <a:off x="2340993" y="4901909"/>
            <a:ext cx="9437" cy="1180297"/>
          </a:xfrm>
          <a:prstGeom prst="line">
            <a:avLst/>
          </a:prstGeom>
          <a:ln w="25400">
            <a:solidFill>
              <a:srgbClr val="00B050"/>
            </a:solidFill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Gerader Verbinder 157"/>
          <p:cNvCxnSpPr>
            <a:stCxn id="106" idx="0"/>
            <a:endCxn id="95" idx="4"/>
          </p:cNvCxnSpPr>
          <p:nvPr/>
        </p:nvCxnSpPr>
        <p:spPr>
          <a:xfrm flipV="1">
            <a:off x="3929497" y="4912902"/>
            <a:ext cx="9437" cy="1180297"/>
          </a:xfrm>
          <a:prstGeom prst="line">
            <a:avLst/>
          </a:prstGeom>
          <a:ln w="25400">
            <a:solidFill>
              <a:srgbClr val="FF0000"/>
            </a:solidFill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Gekrümmte Verbindung 160"/>
          <p:cNvCxnSpPr>
            <a:stCxn id="114" idx="4"/>
            <a:endCxn id="118" idx="4"/>
          </p:cNvCxnSpPr>
          <p:nvPr/>
        </p:nvCxnSpPr>
        <p:spPr>
          <a:xfrm rot="5400000" flipH="1" flipV="1">
            <a:off x="7499591" y="4100179"/>
            <a:ext cx="14957" cy="1588504"/>
          </a:xfrm>
          <a:prstGeom prst="curvedConnector3">
            <a:avLst>
              <a:gd name="adj1" fmla="val -1528381"/>
            </a:avLst>
          </a:prstGeom>
          <a:ln w="25400">
            <a:solidFill>
              <a:srgbClr val="00B050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Gekrümmte Verbindung 163"/>
          <p:cNvCxnSpPr>
            <a:stCxn id="126" idx="0"/>
            <a:endCxn id="122" idx="0"/>
          </p:cNvCxnSpPr>
          <p:nvPr/>
        </p:nvCxnSpPr>
        <p:spPr>
          <a:xfrm rot="16200000" flipH="1" flipV="1">
            <a:off x="7482478" y="5314101"/>
            <a:ext cx="14957" cy="1573152"/>
          </a:xfrm>
          <a:prstGeom prst="curvedConnector3">
            <a:avLst>
              <a:gd name="adj1" fmla="val -1528381"/>
            </a:avLst>
          </a:prstGeom>
          <a:ln w="25400">
            <a:solidFill>
              <a:srgbClr val="FF0000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Rechteck 166"/>
              <p:cNvSpPr/>
              <p:nvPr/>
            </p:nvSpPr>
            <p:spPr>
              <a:xfrm>
                <a:off x="27236" y="5230447"/>
                <a:ext cx="6027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167" name="Rechteck 1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36" y="5230447"/>
                <a:ext cx="602794" cy="52322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Rechteck 167"/>
              <p:cNvSpPr/>
              <p:nvPr/>
            </p:nvSpPr>
            <p:spPr>
              <a:xfrm>
                <a:off x="4282620" y="5230447"/>
                <a:ext cx="63280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168" name="Rechteck 1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620" y="5230447"/>
                <a:ext cx="632801" cy="52322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feld 2"/>
              <p:cNvSpPr txBox="1"/>
              <p:nvPr/>
            </p:nvSpPr>
            <p:spPr>
              <a:xfrm>
                <a:off x="2431448" y="4008520"/>
                <a:ext cx="34911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There is no D</a:t>
                </a:r>
                <a:r>
                  <a:rPr lang="en-US" b="1" baseline="-25000" dirty="0" smtClean="0"/>
                  <a:t>1</a:t>
                </a:r>
                <a:r>
                  <a:rPr lang="en-US" b="1" dirty="0" smtClean="0"/>
                  <a:t>-PVP with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(∆)</m:t>
                    </m:r>
                  </m:oMath>
                </a14:m>
                <a:r>
                  <a:rPr lang="en-US" b="1" dirty="0" smtClean="0"/>
                  <a:t> bits! </a:t>
                </a:r>
                <a:endParaRPr lang="de-DE" b="1" dirty="0"/>
              </a:p>
            </p:txBody>
          </p:sp>
        </mc:Choice>
        <mc:Fallback xmlns="">
          <p:sp>
            <p:nvSpPr>
              <p:cNvPr id="3" name="Textfeld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448" y="4008520"/>
                <a:ext cx="3491149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1571" t="-10000" r="-349" b="-266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91719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D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-PVP </a:t>
                </a:r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Reachability</a:t>
                </a:r>
                <a:endParaRPr lang="de-DE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As we don’t have port numbers, we could use the </a:t>
                </a:r>
                <a:r>
                  <a:rPr lang="en-US" dirty="0"/>
                  <a:t>D</a:t>
                </a:r>
                <a:r>
                  <a:rPr lang="en-US" baseline="-25000" dirty="0"/>
                  <a:t>1</a:t>
                </a:r>
                <a:r>
                  <a:rPr lang="en-US" dirty="0"/>
                  <a:t>-PVP </a:t>
                </a:r>
                <a:r>
                  <a:rPr lang="en-US" dirty="0" smtClean="0"/>
                  <a:t>with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dirty="0" smtClean="0"/>
                  <a:t>bits</a:t>
                </a:r>
                <a:br>
                  <a:rPr lang="de-DE" dirty="0" smtClean="0"/>
                </a:br>
                <a:endParaRPr lang="de-DE" dirty="0" smtClean="0"/>
              </a:p>
              <a:p>
                <a:r>
                  <a:rPr lang="en-US" dirty="0" smtClean="0"/>
                  <a:t>With port numbers: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Δ</m:t>
                            </m:r>
                          </m:e>
                        </m:func>
                      </m:e>
                    </m:d>
                  </m:oMath>
                </a14:m>
                <a:r>
                  <a:rPr lang="de-DE" dirty="0"/>
                  <a:t> bits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Let us create port numbers!</a:t>
                </a: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1704" t="-1752" r="-74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32043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D</a:t>
                </a:r>
                <a:r>
                  <a:rPr lang="en-US" baseline="-25000" dirty="0"/>
                  <a:t>2</a:t>
                </a:r>
                <a:r>
                  <a:rPr lang="en-US" dirty="0"/>
                  <a:t>-PVP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Reachability</a:t>
                </a:r>
                <a:endParaRPr lang="de-DE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79296" cy="4525963"/>
              </a:xfrm>
            </p:spPr>
            <p:txBody>
              <a:bodyPr/>
              <a:lstStyle/>
              <a:p>
                <a:r>
                  <a:rPr lang="en-US" dirty="0" smtClean="0"/>
                  <a:t>Idea: A 2-hop coloring needs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²</m:t>
                    </m:r>
                  </m:oMath>
                </a14:m>
                <a:r>
                  <a:rPr lang="de-DE" dirty="0" smtClean="0"/>
                  <a:t>+1 </a:t>
                </a:r>
                <a:r>
                  <a:rPr lang="de-DE" dirty="0" err="1" smtClean="0"/>
                  <a:t>colors</a:t>
                </a:r>
                <a:endParaRPr lang="de-DE" dirty="0" smtClean="0"/>
              </a:p>
              <a:p>
                <a:pPr lvl="1"/>
                <a:r>
                  <a:rPr lang="en-US" dirty="0" smtClean="0"/>
                  <a:t>Encoding each color: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Δ</m:t>
                            </m:r>
                          </m:e>
                        </m:func>
                      </m:e>
                    </m:d>
                  </m:oMath>
                </a14:m>
                <a:r>
                  <a:rPr lang="de-DE" dirty="0" smtClean="0"/>
                  <a:t> bits</a:t>
                </a:r>
              </a:p>
              <a:p>
                <a:pPr lvl="1"/>
                <a:endParaRPr lang="en-US" dirty="0" smtClean="0"/>
              </a:p>
              <a:p>
                <a:r>
                  <a:rPr lang="en-US" dirty="0" smtClean="0"/>
                  <a:t>2-hop coloring can be checked locally</a:t>
                </a:r>
              </a:p>
              <a:p>
                <a:pPr lvl="1"/>
                <a:r>
                  <a:rPr lang="en-US" dirty="0" smtClean="0"/>
                  <a:t>All colors in the 1-hop neighborhood different?</a:t>
                </a:r>
              </a:p>
              <a:p>
                <a:pPr lvl="1"/>
                <a:endParaRPr lang="en-US" dirty="0"/>
              </a:p>
              <a:p>
                <a:pPr marL="342900" lvl="1" indent="-342900">
                  <a:buFont typeface="Arial" pitchFamily="34" charset="0"/>
                  <a:buChar char="•"/>
                </a:pPr>
                <a:r>
                  <a:rPr lang="en-US" dirty="0" smtClean="0"/>
                  <a:t>Thus, we can point “back and forth” along edges, by emulating port numbers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Δ</m:t>
                            </m:r>
                          </m:e>
                        </m:func>
                      </m:e>
                    </m:d>
                  </m:oMath>
                </a14:m>
                <a:r>
                  <a:rPr lang="de-DE" dirty="0"/>
                  <a:t> bits</a:t>
                </a:r>
              </a:p>
              <a:p>
                <a:endParaRPr lang="de-DE" dirty="0" smtClean="0"/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79296" cy="4525963"/>
              </a:xfrm>
              <a:blipFill rotWithShape="0">
                <a:blip r:embed="rId3"/>
                <a:stretch>
                  <a:fillRect l="-1635" t="-161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19"/>
          <p:cNvSpPr/>
          <p:nvPr/>
        </p:nvSpPr>
        <p:spPr>
          <a:xfrm>
            <a:off x="2278017" y="595178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hteck 4"/>
              <p:cNvSpPr/>
              <p:nvPr/>
            </p:nvSpPr>
            <p:spPr>
              <a:xfrm>
                <a:off x="2313147" y="5936830"/>
                <a:ext cx="3481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Rechteck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147" y="5936830"/>
                <a:ext cx="34810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19"/>
          <p:cNvSpPr/>
          <p:nvPr/>
        </p:nvSpPr>
        <p:spPr>
          <a:xfrm>
            <a:off x="3105235" y="5951787"/>
            <a:ext cx="418371" cy="364619"/>
          </a:xfrm>
          <a:prstGeom prst="ellipse">
            <a:avLst/>
          </a:prstGeom>
          <a:solidFill>
            <a:schemeClr val="accent6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7" name="Oval 19"/>
          <p:cNvSpPr/>
          <p:nvPr/>
        </p:nvSpPr>
        <p:spPr>
          <a:xfrm>
            <a:off x="3932453" y="5952381"/>
            <a:ext cx="418371" cy="364619"/>
          </a:xfrm>
          <a:prstGeom prst="ellipse">
            <a:avLst/>
          </a:prstGeom>
          <a:solidFill>
            <a:srgbClr val="00B050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sp>
        <p:nvSpPr>
          <p:cNvPr id="8" name="Oval 19"/>
          <p:cNvSpPr/>
          <p:nvPr/>
        </p:nvSpPr>
        <p:spPr>
          <a:xfrm>
            <a:off x="4788024" y="5952381"/>
            <a:ext cx="418371" cy="364619"/>
          </a:xfrm>
          <a:prstGeom prst="ellipse">
            <a:avLst/>
          </a:prstGeom>
          <a:solidFill>
            <a:srgbClr val="7030A0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9" name="Gerader Verbinder 8"/>
          <p:cNvCxnSpPr>
            <a:stCxn id="6" idx="2"/>
            <a:endCxn id="4" idx="6"/>
          </p:cNvCxnSpPr>
          <p:nvPr/>
        </p:nvCxnSpPr>
        <p:spPr>
          <a:xfrm flipH="1">
            <a:off x="2696388" y="6134097"/>
            <a:ext cx="408847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Gerader Verbinder 9"/>
          <p:cNvCxnSpPr>
            <a:stCxn id="7" idx="2"/>
            <a:endCxn id="6" idx="6"/>
          </p:cNvCxnSpPr>
          <p:nvPr/>
        </p:nvCxnSpPr>
        <p:spPr>
          <a:xfrm flipH="1" flipV="1">
            <a:off x="3523606" y="6134097"/>
            <a:ext cx="408847" cy="594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Gerader Verbinder 10"/>
          <p:cNvCxnSpPr>
            <a:stCxn id="8" idx="2"/>
            <a:endCxn id="7" idx="6"/>
          </p:cNvCxnSpPr>
          <p:nvPr/>
        </p:nvCxnSpPr>
        <p:spPr>
          <a:xfrm flipH="1">
            <a:off x="4350824" y="6134691"/>
            <a:ext cx="437200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Oval 19"/>
          <p:cNvSpPr/>
          <p:nvPr/>
        </p:nvSpPr>
        <p:spPr>
          <a:xfrm>
            <a:off x="5611728" y="5951787"/>
            <a:ext cx="418371" cy="364619"/>
          </a:xfrm>
          <a:prstGeom prst="ellipse">
            <a:avLst/>
          </a:prstGeom>
          <a:solidFill>
            <a:schemeClr val="accent6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p:cxnSp>
        <p:nvCxnSpPr>
          <p:cNvPr id="13" name="Gerader Verbinder 12"/>
          <p:cNvCxnSpPr>
            <a:stCxn id="12" idx="2"/>
            <a:endCxn id="8" idx="6"/>
          </p:cNvCxnSpPr>
          <p:nvPr/>
        </p:nvCxnSpPr>
        <p:spPr>
          <a:xfrm flipH="1">
            <a:off x="5206395" y="6134097"/>
            <a:ext cx="405333" cy="594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6432167" y="5951787"/>
            <a:ext cx="418371" cy="364619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hteck 20"/>
              <p:cNvSpPr/>
              <p:nvPr/>
            </p:nvSpPr>
            <p:spPr>
              <a:xfrm>
                <a:off x="6467299" y="5951787"/>
                <a:ext cx="332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Rechteck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7299" y="5951787"/>
                <a:ext cx="332976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Gerader Verbinder 21"/>
          <p:cNvCxnSpPr>
            <a:stCxn id="20" idx="2"/>
            <a:endCxn id="12" idx="6"/>
          </p:cNvCxnSpPr>
          <p:nvPr/>
        </p:nvCxnSpPr>
        <p:spPr>
          <a:xfrm flipH="1">
            <a:off x="6030099" y="6134097"/>
            <a:ext cx="402068" cy="0"/>
          </a:xfrm>
          <a:prstGeom prst="line">
            <a:avLst/>
          </a:prstGeom>
          <a:ln w="254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72591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4525963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 smtClean="0"/>
                  <a:t>Summary</a:t>
                </a:r>
              </a:p>
              <a:p>
                <a:pPr lvl="1"/>
                <a:r>
                  <a:rPr lang="en-US" dirty="0" smtClean="0"/>
                  <a:t>All three models of communication differ</a:t>
                </a:r>
                <a:endParaRPr lang="en-US" dirty="0"/>
              </a:p>
              <a:p>
                <a:pPr lvl="1"/>
                <a:r>
                  <a:rPr lang="en-US" dirty="0" smtClean="0"/>
                  <a:t>Our lower bound examples have constant degree</a:t>
                </a:r>
              </a:p>
              <a:p>
                <a:pPr lvl="2"/>
                <a:r>
                  <a:rPr lang="en-US" dirty="0" smtClean="0"/>
                  <a:t>Can drop the 1 round restriction and go local</a:t>
                </a:r>
              </a:p>
              <a:p>
                <a:pPr lvl="1"/>
                <a:r>
                  <a:rPr lang="en-US" dirty="0" smtClean="0"/>
                  <a:t>Directed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reachability: </a:t>
                </a:r>
              </a:p>
              <a:p>
                <a:pPr lvl="2"/>
                <a:r>
                  <a:rPr lang="en-US" dirty="0" smtClean="0"/>
                  <a:t>One-Way: Proof size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dirty="0" smtClean="0"/>
                  <a:t>) bits,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bits don’t suffice</a:t>
                </a:r>
              </a:p>
              <a:p>
                <a:pPr lvl="2"/>
                <a:r>
                  <a:rPr lang="en-US" dirty="0" smtClean="0"/>
                  <a:t>Two-Way: Emulating port numbers -&gt;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bits proof size</a:t>
                </a:r>
                <a:br>
                  <a:rPr lang="en-US" dirty="0" smtClean="0"/>
                </a:br>
                <a:endParaRPr lang="en-US" dirty="0"/>
              </a:p>
              <a:p>
                <a:r>
                  <a:rPr lang="en-US" dirty="0" smtClean="0"/>
                  <a:t>Open Questions</a:t>
                </a:r>
              </a:p>
              <a:p>
                <a:pPr lvl="1"/>
                <a:r>
                  <a:rPr lang="en-US" dirty="0" smtClean="0"/>
                  <a:t>What happens in biologically inspired systems?</a:t>
                </a:r>
              </a:p>
              <a:p>
                <a:pPr lvl="2"/>
                <a:r>
                  <a:rPr lang="en-US" dirty="0" smtClean="0"/>
                  <a:t>E.g., no multisets but sets &amp; finite automata verifier?</a:t>
                </a:r>
              </a:p>
              <a:p>
                <a:pPr lvl="1"/>
                <a:r>
                  <a:rPr lang="en-US" dirty="0" smtClean="0"/>
                  <a:t>What is the correct answer to D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reachability?</a:t>
                </a:r>
              </a:p>
              <a:p>
                <a:pPr lvl="1"/>
                <a:r>
                  <a:rPr lang="en-US" dirty="0" smtClean="0"/>
                  <a:t>Can similar techniques be deployed in production networks?</a:t>
                </a: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4525963"/>
              </a:xfrm>
              <a:blipFill rotWithShape="0">
                <a:blip r:embed="rId3"/>
                <a:stretch>
                  <a:fillRect l="-1193" t="-2830" b="-242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55442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</a:t>
            </a:r>
            <a:endParaRPr lang="de-DE" dirty="0"/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755576" y="5157192"/>
            <a:ext cx="827782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Klaus-Tycho Förster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, Thomas </a:t>
            </a:r>
            <a:r>
              <a:rPr kumimoji="0" lang="en-US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Lüdi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, </a:t>
            </a:r>
            <a:r>
              <a:rPr kumimoji="0" lang="en-US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Jochen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Seidel, Roger</a:t>
            </a:r>
            <a:r>
              <a:rPr kumimoji="0" lang="en-US" sz="1800" b="0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US" sz="1800" b="0" i="1" u="none" strike="noStrike" kern="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Wattenhofer</a:t>
            </a:r>
            <a:endParaRPr kumimoji="0" lang="en-US" sz="1800" b="0" i="1" u="none" strike="noStrike" kern="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i="1" kern="0" dirty="0">
                <a:latin typeface="Calibri" pitchFamily="34" charset="0"/>
                <a:cs typeface="Calibri" pitchFamily="34" charset="0"/>
              </a:rPr>
              <a:t>January 06, 2016 @ ICDCN 2016 - Singapore</a:t>
            </a:r>
          </a:p>
        </p:txBody>
      </p:sp>
    </p:spTree>
    <p:extLst>
      <p:ext uri="{BB962C8B-B14F-4D97-AF65-F5344CB8AC3E}">
        <p14:creationId xmlns:p14="http://schemas.microsoft.com/office/powerpoint/2010/main" val="2316013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2014</Words>
  <Application>Microsoft Office PowerPoint</Application>
  <PresentationFormat>Bildschirmpräsentation (4:3)</PresentationFormat>
  <Paragraphs>817</Paragraphs>
  <Slides>61</Slides>
  <Notes>28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61</vt:i4>
      </vt:variant>
    </vt:vector>
  </HeadingPairs>
  <TitlesOfParts>
    <vt:vector size="67" baseType="lpstr">
      <vt:lpstr>Arial</vt:lpstr>
      <vt:lpstr>Brush Script Std</vt:lpstr>
      <vt:lpstr>Calibri</vt:lpstr>
      <vt:lpstr>Cambria Math</vt:lpstr>
      <vt:lpstr>Wingdings</vt:lpstr>
      <vt:lpstr>Office Theme</vt:lpstr>
      <vt:lpstr>Local Checkability,  No Strings Attached</vt:lpstr>
      <vt:lpstr>Deciding vs Checking</vt:lpstr>
      <vt:lpstr>Deciding vs Checking</vt:lpstr>
      <vt:lpstr>Complexity Theory</vt:lpstr>
      <vt:lpstr>Overview</vt:lpstr>
      <vt:lpstr>Let's get Distributed</vt:lpstr>
      <vt:lpstr>Let's get Distributed</vt:lpstr>
      <vt:lpstr>Let's get Distributed</vt:lpstr>
      <vt:lpstr>Let's get Distributed</vt:lpstr>
      <vt:lpstr>Accepting a proof</vt:lpstr>
      <vt:lpstr>Accepting a proof</vt:lpstr>
      <vt:lpstr>Accepting a proof</vt:lpstr>
      <vt:lpstr>Overview</vt:lpstr>
      <vt:lpstr>Overview</vt:lpstr>
      <vt:lpstr>Some Related Work</vt:lpstr>
      <vt:lpstr>“No Strings attached”</vt:lpstr>
      <vt:lpstr>Graphs and Communication</vt:lpstr>
      <vt:lpstr>Local Checkability</vt:lpstr>
      <vt:lpstr>Prover-Verifier Pairs</vt:lpstr>
      <vt:lpstr>Overview</vt:lpstr>
      <vt:lpstr>Overview</vt:lpstr>
      <vt:lpstr>Undirected vs Directed Communication</vt:lpstr>
      <vt:lpstr>D-CYCLE: Is there a "D1"-PVP?</vt:lpstr>
      <vt:lpstr>D-CYCLE: Is there a "D1"-PVP?</vt:lpstr>
      <vt:lpstr>D-CYCLE: Is there a "D1"-PVP?</vt:lpstr>
      <vt:lpstr>D-CYCLE: Is there a "D1"-PVP?</vt:lpstr>
      <vt:lpstr>D-CYCLE: Is there a "D1"-PVP?</vt:lpstr>
      <vt:lpstr>CYCLE</vt:lpstr>
      <vt:lpstr>D-CYCLE: Is there a "D2"-PVP?</vt:lpstr>
      <vt:lpstr>D-CYCLE: Is there a "D2"-PVP?</vt:lpstr>
      <vt:lpstr>D-CYCLE: Is there a "D2"-PVP?</vt:lpstr>
      <vt:lpstr>D-CYCLE: Is there a "D2"-PVP?</vt:lpstr>
      <vt:lpstr>D-CYCLE: Is there a "D2"-PVP?</vt:lpstr>
      <vt:lpstr>Is the described "D2"-PVP correct?</vt:lpstr>
      <vt:lpstr>D2-proof size: Ω(log⁡n ) bits</vt:lpstr>
      <vt:lpstr>D2-proof size: Ω(log⁡n ) bits</vt:lpstr>
      <vt:lpstr>D2-proof size: Ω(log⁡n ) bits</vt:lpstr>
      <vt:lpstr>D2-proof size: Ω(log⁡n ) bits</vt:lpstr>
      <vt:lpstr>CYCLE</vt:lpstr>
      <vt:lpstr>U-proof size: At least 2 Bits</vt:lpstr>
      <vt:lpstr>U-PVP for CYCLE with 2 bits</vt:lpstr>
      <vt:lpstr>U-PVP for CYCLE with 2 bits</vt:lpstr>
      <vt:lpstr>Is the described "U"-PVP correct?</vt:lpstr>
      <vt:lpstr>Is the described "U"-PVP correct?</vt:lpstr>
      <vt:lpstr>CYCLE, ACYCLIC, TREE</vt:lpstr>
      <vt:lpstr>CYCLE, ACYCLIC, TREE</vt:lpstr>
      <vt:lpstr>Overview</vt:lpstr>
      <vt:lpstr>Overview</vt:lpstr>
      <vt:lpstr>s-t Reachability</vt:lpstr>
      <vt:lpstr>Directed s-t Reachability</vt:lpstr>
      <vt:lpstr>D1-PVP for s-t Reachability</vt:lpstr>
      <vt:lpstr>D1-proof size: Ω(log⁡n ) bits</vt:lpstr>
      <vt:lpstr>D1-proof size: Ω(log⁡n ) bits</vt:lpstr>
      <vt:lpstr>D1-proof size: Ω(log⁡n ) bits</vt:lpstr>
      <vt:lpstr>D1-proof size: Ω(log⁡n ) bits</vt:lpstr>
      <vt:lpstr>D1-proof size: Ω(log⁡n ) bits</vt:lpstr>
      <vt:lpstr>D1-proof size: Ω(log⁡n ) bits</vt:lpstr>
      <vt:lpstr>D2-PVP for s-t Reachability</vt:lpstr>
      <vt:lpstr>D2-PVP for s-t Reachability</vt:lpstr>
      <vt:lpstr>Conclusion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2016-02-09T09:37:35Z</dcterms:created>
  <dcterms:modified xsi:type="dcterms:W3CDTF">2016-02-09T09:37:54Z</dcterms:modified>
</cp:coreProperties>
</file>