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  <p:sldMasterId id="2147483653" r:id="rId2"/>
  </p:sldMasterIdLst>
  <p:notesMasterIdLst>
    <p:notesMasterId r:id="rId28"/>
  </p:notesMasterIdLst>
  <p:sldIdLst>
    <p:sldId id="277" r:id="rId3"/>
    <p:sldId id="357" r:id="rId4"/>
    <p:sldId id="329" r:id="rId5"/>
    <p:sldId id="355" r:id="rId6"/>
    <p:sldId id="356" r:id="rId7"/>
    <p:sldId id="378" r:id="rId8"/>
    <p:sldId id="359" r:id="rId9"/>
    <p:sldId id="360" r:id="rId10"/>
    <p:sldId id="362" r:id="rId11"/>
    <p:sldId id="363" r:id="rId12"/>
    <p:sldId id="364" r:id="rId13"/>
    <p:sldId id="365" r:id="rId14"/>
    <p:sldId id="366" r:id="rId15"/>
    <p:sldId id="367" r:id="rId16"/>
    <p:sldId id="376" r:id="rId17"/>
    <p:sldId id="368" r:id="rId18"/>
    <p:sldId id="361" r:id="rId19"/>
    <p:sldId id="370" r:id="rId20"/>
    <p:sldId id="371" r:id="rId21"/>
    <p:sldId id="373" r:id="rId22"/>
    <p:sldId id="374" r:id="rId23"/>
    <p:sldId id="375" r:id="rId24"/>
    <p:sldId id="369" r:id="rId25"/>
    <p:sldId id="377" r:id="rId26"/>
    <p:sldId id="379" r:id="rId27"/>
  </p:sldIdLst>
  <p:sldSz cx="9144000" cy="6858000" type="screen4x3"/>
  <p:notesSz cx="7315200" cy="9601200"/>
  <p:defaultTextStyle>
    <a:defPPr>
      <a:defRPr lang="de-CH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b="1"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b="1"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b="1"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b="1"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00FF00"/>
    <a:srgbClr val="0000FF"/>
    <a:srgbClr val="FF0000"/>
    <a:srgbClr val="FF6600"/>
    <a:srgbClr val="FF9933"/>
    <a:srgbClr val="99CCFF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5" autoAdjust="0"/>
    <p:restoredTop sz="80941" autoAdjust="0"/>
  </p:normalViewPr>
  <p:slideViewPr>
    <p:cSldViewPr snapToGrid="0" snapToObjects="1">
      <p:cViewPr>
        <p:scale>
          <a:sx n="75" d="100"/>
          <a:sy n="75" d="100"/>
        </p:scale>
        <p:origin x="-2664" y="-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" Type="http://schemas.openxmlformats.org/officeDocument/2006/relationships/image" Target="../media/image34.emf"/><Relationship Id="rId4" Type="http://schemas.openxmlformats.org/officeDocument/2006/relationships/image" Target="../media/image3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fld id="{E216F0E4-770E-4582-8CDC-55C6A456822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B4CFE7-4811-4E5F-9226-A281AF7156AE}" type="slidenum">
              <a:rPr lang="en-US"/>
              <a:pPr/>
              <a:t>1</a:t>
            </a:fld>
            <a:endParaRPr lang="en-US"/>
          </a:p>
        </p:txBody>
      </p:sp>
      <p:sp>
        <p:nvSpPr>
          <p:cNvPr id="39938" name="Rectangle 7"/>
          <p:cNvSpPr txBox="1">
            <a:spLocks noGrp="1" noChangeArrowheads="1"/>
          </p:cNvSpPr>
          <p:nvPr/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7619" tIns="43809" rIns="87619" bIns="43809" anchor="b"/>
          <a:lstStyle/>
          <a:p>
            <a:pPr algn="r"/>
            <a:endParaRPr lang="en-US" sz="1100" b="0">
              <a:solidFill>
                <a:schemeClr val="tx1"/>
              </a:solidFill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09675" y="685800"/>
            <a:ext cx="4864100" cy="3648075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66788" y="4560888"/>
            <a:ext cx="5348287" cy="4335462"/>
          </a:xfrm>
        </p:spPr>
        <p:txBody>
          <a:bodyPr lIns="87619" tIns="43809" rIns="87619" bIns="43809"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480175"/>
            <a:ext cx="6935788" cy="369888"/>
          </a:xfrm>
        </p:spPr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0" y="6480175"/>
            <a:ext cx="6935788" cy="369888"/>
          </a:xfrm>
        </p:spPr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0" y="6480175"/>
            <a:ext cx="6935788" cy="369888"/>
          </a:xfrm>
        </p:spPr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218" name="Picture 14" descr="Untitled-2"/>
          <p:cNvPicPr>
            <a:picLocks noChangeAspect="1" noChangeArrowheads="1"/>
          </p:cNvPicPr>
          <p:nvPr/>
        </p:nvPicPr>
        <p:blipFill>
          <a:blip r:embed="rId2" cstate="print"/>
          <a:srcRect t="32707" b="32707"/>
          <a:stretch>
            <a:fillRect/>
          </a:stretch>
        </p:blipFill>
        <p:spPr bwMode="auto">
          <a:xfrm>
            <a:off x="0" y="0"/>
            <a:ext cx="9144000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521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09538"/>
            <a:ext cx="8310563" cy="2236787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522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78363" y="2870200"/>
            <a:ext cx="4308475" cy="2854325"/>
          </a:xfrm>
        </p:spPr>
        <p:txBody>
          <a:bodyPr anchor="ctr"/>
          <a:lstStyle>
            <a:lvl1pPr marL="0" indent="0">
              <a:buFontTx/>
              <a:buNone/>
              <a:defRPr sz="28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Slide Number Placeholder 4"/>
          <p:cNvSpPr txBox="1">
            <a:spLocks/>
          </p:cNvSpPr>
          <p:nvPr/>
        </p:nvSpPr>
        <p:spPr>
          <a:xfrm>
            <a:off x="8483600" y="6527800"/>
            <a:ext cx="660400" cy="322263"/>
          </a:xfrm>
          <a:prstGeom prst="rect">
            <a:avLst/>
          </a:prstGeom>
        </p:spPr>
        <p:txBody>
          <a:bodyPr/>
          <a:lstStyle/>
          <a:p>
            <a:endParaRPr lang="en-US" sz="1200" b="0">
              <a:solidFill>
                <a:srgbClr val="A6A6A6"/>
              </a:solidFill>
            </a:endParaRPr>
          </a:p>
        </p:txBody>
      </p:sp>
      <p:sp>
        <p:nvSpPr>
          <p:cNvPr id="265222" name="AutoShape 6" descr="jpeg&amp;filename=test1"/>
          <p:cNvSpPr>
            <a:spLocks noChangeAspect="1" noChangeArrowheads="1"/>
          </p:cNvSpPr>
          <p:nvPr/>
        </p:nvSpPr>
        <p:spPr bwMode="auto">
          <a:xfrm>
            <a:off x="8389938" y="4987925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grpSp>
        <p:nvGrpSpPr>
          <p:cNvPr id="265223" name="Group 7"/>
          <p:cNvGrpSpPr>
            <a:grpSpLocks/>
          </p:cNvGrpSpPr>
          <p:nvPr/>
        </p:nvGrpSpPr>
        <p:grpSpPr bwMode="auto">
          <a:xfrm>
            <a:off x="555625" y="2841625"/>
            <a:ext cx="3444875" cy="2933700"/>
            <a:chOff x="120" y="2472"/>
            <a:chExt cx="2170" cy="1848"/>
          </a:xfrm>
        </p:grpSpPr>
        <p:pic>
          <p:nvPicPr>
            <p:cNvPr id="265224" name="Picture 8" descr="logo2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2" y="2472"/>
              <a:ext cx="1848" cy="1848"/>
            </a:xfrm>
            <a:prstGeom prst="rect">
              <a:avLst/>
            </a:prstGeom>
            <a:noFill/>
          </p:spPr>
        </p:pic>
        <p:sp>
          <p:nvSpPr>
            <p:cNvPr id="265225" name="Rectangle 9"/>
            <p:cNvSpPr>
              <a:spLocks noChangeArrowheads="1"/>
            </p:cNvSpPr>
            <p:nvPr userDrawn="1"/>
          </p:nvSpPr>
          <p:spPr bwMode="auto">
            <a:xfrm>
              <a:off x="120" y="3558"/>
              <a:ext cx="962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r" eaLnBrk="0" hangingPunct="0"/>
              <a:r>
                <a:rPr lang="en-US" sz="2000" i="1">
                  <a:solidFill>
                    <a:srgbClr val="FF0000"/>
                  </a:solidFill>
                </a:rPr>
                <a:t>D</a:t>
              </a:r>
              <a:r>
                <a:rPr lang="en-US" sz="2000" i="1">
                  <a:solidFill>
                    <a:schemeClr val="tx1"/>
                  </a:solidFill>
                </a:rPr>
                <a:t>istributed</a:t>
              </a:r>
              <a:br>
                <a:rPr lang="en-US" sz="2000" i="1">
                  <a:solidFill>
                    <a:schemeClr val="tx1"/>
                  </a:solidFill>
                </a:rPr>
              </a:br>
              <a:r>
                <a:rPr lang="en-US" sz="2000" i="1">
                  <a:solidFill>
                    <a:srgbClr val="009900"/>
                  </a:solidFill>
                </a:rPr>
                <a:t>C</a:t>
              </a:r>
              <a:r>
                <a:rPr lang="en-US" sz="2000" i="1">
                  <a:solidFill>
                    <a:schemeClr val="tx1"/>
                  </a:solidFill>
                </a:rPr>
                <a:t>omputing </a:t>
              </a:r>
              <a:br>
                <a:rPr lang="en-US" sz="2000" i="1">
                  <a:solidFill>
                    <a:schemeClr val="tx1"/>
                  </a:solidFill>
                </a:rPr>
              </a:br>
              <a:r>
                <a:rPr lang="en-US" sz="2000" i="1">
                  <a:solidFill>
                    <a:schemeClr val="accent2"/>
                  </a:solidFill>
                </a:rPr>
                <a:t>G</a:t>
              </a:r>
              <a:r>
                <a:rPr lang="en-US" sz="2000" i="1">
                  <a:solidFill>
                    <a:schemeClr val="tx1"/>
                  </a:solidFill>
                </a:rPr>
                <a:t>roup</a:t>
              </a:r>
              <a:endParaRPr lang="de-CH" sz="2000" i="1">
                <a:solidFill>
                  <a:schemeClr val="tx1"/>
                </a:solidFill>
              </a:endParaRPr>
            </a:p>
          </p:txBody>
        </p:sp>
      </p:grpSp>
      <p:pic>
        <p:nvPicPr>
          <p:cNvPr id="265226" name="Picture 5" descr="ethlogo"/>
          <p:cNvPicPr>
            <a:picLocks noChangeAspect="1" noChangeArrowheads="1"/>
          </p:cNvPicPr>
          <p:nvPr/>
        </p:nvPicPr>
        <p:blipFill>
          <a:blip r:embed="rId4" cstate="print"/>
          <a:srcRect l="25351" t="25903"/>
          <a:stretch>
            <a:fillRect/>
          </a:stretch>
        </p:blipFill>
        <p:spPr bwMode="auto">
          <a:xfrm>
            <a:off x="6840538" y="6200775"/>
            <a:ext cx="21129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5228" name="Picture 12" descr="swisscom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100763"/>
            <a:ext cx="2082800" cy="757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955675"/>
            <a:ext cx="4027487" cy="5337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55675"/>
            <a:ext cx="4027488" cy="5337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15888"/>
            <a:ext cx="2057400" cy="6176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5888"/>
            <a:ext cx="6019800" cy="6176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31" name="Rectangle 7"/>
          <p:cNvSpPr>
            <a:spLocks noChangeArrowheads="1"/>
          </p:cNvSpPr>
          <p:nvPr userDrawn="1"/>
        </p:nvSpPr>
        <p:spPr bwMode="auto">
          <a:xfrm>
            <a:off x="0" y="6480175"/>
            <a:ext cx="9144000" cy="377825"/>
          </a:xfrm>
          <a:prstGeom prst="rect">
            <a:avLst/>
          </a:prstGeom>
          <a:solidFill>
            <a:schemeClr val="tx2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>
          <a:xfrm>
            <a:off x="8483600" y="6480175"/>
            <a:ext cx="660400" cy="377825"/>
          </a:xfrm>
          <a:prstGeom prst="rect">
            <a:avLst/>
          </a:prstGeom>
        </p:spPr>
        <p:txBody>
          <a:bodyPr/>
          <a:lstStyle/>
          <a:p>
            <a:fld id="{58DD4378-142A-47AE-8045-4A6BC62DFCEE}" type="slidenum">
              <a:rPr lang="en-US" sz="1600" b="0"/>
              <a:pPr/>
              <a:t>‹#›</a:t>
            </a:fld>
            <a:endParaRPr lang="en-US" sz="1600" b="0"/>
          </a:p>
        </p:txBody>
      </p:sp>
      <p:sp>
        <p:nvSpPr>
          <p:cNvPr id="257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480175"/>
            <a:ext cx="69357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600" b="0"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76" r:id="rId12"/>
    <p:sldLayoutId id="2147483677" r:id="rId13"/>
    <p:sldLayoutId id="2147483678" r:id="rId14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202" name="Rectangle 10"/>
          <p:cNvSpPr>
            <a:spLocks noChangeArrowheads="1"/>
          </p:cNvSpPr>
          <p:nvPr userDrawn="1"/>
        </p:nvSpPr>
        <p:spPr bwMode="auto">
          <a:xfrm>
            <a:off x="0" y="6480175"/>
            <a:ext cx="9144000" cy="377825"/>
          </a:xfrm>
          <a:prstGeom prst="rect">
            <a:avLst/>
          </a:prstGeom>
          <a:solidFill>
            <a:schemeClr val="tx2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4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15888"/>
            <a:ext cx="8229600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title style</a:t>
            </a:r>
          </a:p>
        </p:txBody>
      </p:sp>
      <p:sp>
        <p:nvSpPr>
          <p:cNvPr id="264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55675"/>
            <a:ext cx="8207375" cy="533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text styles</a:t>
            </a:r>
          </a:p>
          <a:p>
            <a:pPr lvl="1"/>
            <a:r>
              <a:rPr lang="de-CH" smtClean="0"/>
              <a:t>Second level</a:t>
            </a:r>
          </a:p>
          <a:p>
            <a:pPr lvl="2"/>
            <a:r>
              <a:rPr lang="de-CH" smtClean="0"/>
              <a:t>Third level</a:t>
            </a:r>
          </a:p>
          <a:p>
            <a:pPr lvl="3"/>
            <a:r>
              <a:rPr lang="de-CH" smtClean="0"/>
              <a:t>Fourth level</a:t>
            </a:r>
          </a:p>
          <a:p>
            <a:pPr lvl="4"/>
            <a:r>
              <a:rPr lang="de-CH" smtClean="0"/>
              <a:t>Fifth level</a:t>
            </a:r>
          </a:p>
        </p:txBody>
      </p:sp>
      <p:pic>
        <p:nvPicPr>
          <p:cNvPr id="264196" name="Picture 14" descr="Untitled-2"/>
          <p:cNvPicPr>
            <a:picLocks noChangeAspect="1" noChangeArrowheads="1"/>
          </p:cNvPicPr>
          <p:nvPr/>
        </p:nvPicPr>
        <p:blipFill>
          <a:blip r:embed="rId13" cstate="print"/>
          <a:srcRect t="32707" b="32707"/>
          <a:stretch>
            <a:fillRect/>
          </a:stretch>
        </p:blipFill>
        <p:spPr bwMode="auto">
          <a:xfrm>
            <a:off x="461963" y="730250"/>
            <a:ext cx="8229600" cy="6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4198" name="AutoShape 6" descr="jpeg&amp;filename=test1"/>
          <p:cNvSpPr>
            <a:spLocks noChangeAspect="1" noChangeArrowheads="1"/>
          </p:cNvSpPr>
          <p:nvPr/>
        </p:nvSpPr>
        <p:spPr bwMode="auto">
          <a:xfrm>
            <a:off x="8389938" y="5387975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4"/>
          <p:cNvSpPr txBox="1">
            <a:spLocks/>
          </p:cNvSpPr>
          <p:nvPr/>
        </p:nvSpPr>
        <p:spPr>
          <a:xfrm>
            <a:off x="8483600" y="6480175"/>
            <a:ext cx="660400" cy="377825"/>
          </a:xfrm>
          <a:prstGeom prst="rect">
            <a:avLst/>
          </a:prstGeom>
        </p:spPr>
        <p:txBody>
          <a:bodyPr/>
          <a:lstStyle/>
          <a:p>
            <a:fld id="{30055435-393D-4446-ADC1-6467EC51BCAE}" type="slidenum">
              <a:rPr lang="en-US" sz="1600" b="0"/>
              <a:pPr/>
              <a:t>‹#›</a:t>
            </a:fld>
            <a:endParaRPr lang="en-US" sz="1600" b="0"/>
          </a:p>
        </p:txBody>
      </p:sp>
      <p:sp>
        <p:nvSpPr>
          <p:cNvPr id="26420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480175"/>
            <a:ext cx="69357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600" b="0"/>
            </a:lvl1pPr>
          </a:lstStyle>
          <a:p>
            <a:r>
              <a:rPr lang="de-CH"/>
              <a:t>Michael Kuhn, ETH Zurich @ GROUP 2009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16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oleObject" Target="../embeddings/oleObject3.bin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0.png"/><Relationship Id="rId5" Type="http://schemas.openxmlformats.org/officeDocument/2006/relationships/image" Target="../media/image27.png"/><Relationship Id="rId4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47.png"/><Relationship Id="rId4" Type="http://schemas.openxmlformats.org/officeDocument/2006/relationships/oleObject" Target="../embeddings/oleObject11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6" name="Rectangle 1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600"/>
              <a:t>Cluestr: Mobile Social Networking for Enhanced Group Communication</a:t>
            </a:r>
          </a:p>
        </p:txBody>
      </p:sp>
      <p:sp>
        <p:nvSpPr>
          <p:cNvPr id="38927" name="Rectangle 1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de-CH" sz="2000"/>
              <a:t>Reto Grob (Swisscom)</a:t>
            </a:r>
          </a:p>
          <a:p>
            <a:pPr>
              <a:lnSpc>
                <a:spcPct val="90000"/>
              </a:lnSpc>
            </a:pPr>
            <a:r>
              <a:rPr lang="de-CH" sz="2000"/>
              <a:t>Michael Kuhn (ETH Zurich)</a:t>
            </a:r>
          </a:p>
          <a:p>
            <a:pPr>
              <a:lnSpc>
                <a:spcPct val="90000"/>
              </a:lnSpc>
            </a:pPr>
            <a:r>
              <a:rPr lang="de-CH" sz="2000"/>
              <a:t>Roger Wattenhofer (ETH Zurich)</a:t>
            </a:r>
          </a:p>
          <a:p>
            <a:pPr>
              <a:lnSpc>
                <a:spcPct val="90000"/>
              </a:lnSpc>
            </a:pPr>
            <a:r>
              <a:rPr lang="de-CH" sz="2000"/>
              <a:t>Martin Wirz (ETH Zurich)</a:t>
            </a:r>
          </a:p>
          <a:p>
            <a:pPr>
              <a:lnSpc>
                <a:spcPct val="90000"/>
              </a:lnSpc>
            </a:pPr>
            <a:endParaRPr lang="de-CH" sz="2000"/>
          </a:p>
          <a:p>
            <a:pPr>
              <a:lnSpc>
                <a:spcPct val="90000"/>
              </a:lnSpc>
            </a:pPr>
            <a:endParaRPr lang="de-CH" sz="2000"/>
          </a:p>
          <a:p>
            <a:pPr>
              <a:lnSpc>
                <a:spcPct val="90000"/>
              </a:lnSpc>
            </a:pPr>
            <a:r>
              <a:rPr lang="de-CH" sz="2000"/>
              <a:t>GROUP 2009</a:t>
            </a:r>
          </a:p>
          <a:p>
            <a:pPr>
              <a:lnSpc>
                <a:spcPct val="90000"/>
              </a:lnSpc>
            </a:pPr>
            <a:r>
              <a:rPr lang="de-CH" sz="2000"/>
              <a:t>Sanibel Island, FL, USA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sp>
        <p:nvSpPr>
          <p:cNvPr id="268292" name="Text Box 4"/>
          <p:cNvSpPr txBox="1">
            <a:spLocks noChangeArrowheads="1"/>
          </p:cNvSpPr>
          <p:nvPr/>
        </p:nvSpPr>
        <p:spPr bwMode="auto">
          <a:xfrm>
            <a:off x="373063" y="2276475"/>
            <a:ext cx="8416925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CH" sz="4400">
                <a:solidFill>
                  <a:srgbClr val="0000FF"/>
                </a:solidFill>
              </a:rPr>
              <a:t>Biggest online social network?</a:t>
            </a:r>
            <a:endParaRPr lang="en-US" sz="440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grpSp>
        <p:nvGrpSpPr>
          <p:cNvPr id="215052" name="Group 12"/>
          <p:cNvGrpSpPr>
            <a:grpSpLocks/>
          </p:cNvGrpSpPr>
          <p:nvPr/>
        </p:nvGrpSpPr>
        <p:grpSpPr bwMode="auto">
          <a:xfrm>
            <a:off x="685800" y="7938"/>
            <a:ext cx="7372350" cy="3627437"/>
            <a:chOff x="561" y="549"/>
            <a:chExt cx="4644" cy="2285"/>
          </a:xfrm>
        </p:grpSpPr>
        <p:sp>
          <p:nvSpPr>
            <p:cNvPr id="215049" name="Oval 9"/>
            <p:cNvSpPr>
              <a:spLocks noChangeArrowheads="1"/>
            </p:cNvSpPr>
            <p:nvPr/>
          </p:nvSpPr>
          <p:spPr bwMode="auto">
            <a:xfrm>
              <a:off x="3573" y="665"/>
              <a:ext cx="1632" cy="798"/>
            </a:xfrm>
            <a:prstGeom prst="ellipse">
              <a:avLst/>
            </a:prstGeom>
            <a:solidFill>
              <a:srgbClr val="66330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de-CH"/>
                <a:t>Orkut</a:t>
              </a:r>
            </a:p>
            <a:p>
              <a:r>
                <a:rPr lang="de-CH"/>
                <a:t>(67M)</a:t>
              </a:r>
              <a:endParaRPr lang="en-US"/>
            </a:p>
          </p:txBody>
        </p:sp>
        <p:sp>
          <p:nvSpPr>
            <p:cNvPr id="215044" name="Oval 4"/>
            <p:cNvSpPr>
              <a:spLocks noChangeArrowheads="1"/>
            </p:cNvSpPr>
            <p:nvPr/>
          </p:nvSpPr>
          <p:spPr bwMode="auto">
            <a:xfrm>
              <a:off x="561" y="549"/>
              <a:ext cx="2083" cy="1012"/>
            </a:xfrm>
            <a:prstGeom prst="ellipse">
              <a:avLst/>
            </a:prstGeom>
            <a:solidFill>
              <a:srgbClr val="00FF0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de-CH"/>
                <a:t>Facebook</a:t>
              </a:r>
            </a:p>
            <a:p>
              <a:r>
                <a:rPr lang="de-CH"/>
                <a:t>(200M)</a:t>
              </a:r>
              <a:endParaRPr lang="en-US"/>
            </a:p>
          </p:txBody>
        </p:sp>
        <p:sp>
          <p:nvSpPr>
            <p:cNvPr id="215046" name="Oval 6"/>
            <p:cNvSpPr>
              <a:spLocks noChangeArrowheads="1"/>
            </p:cNvSpPr>
            <p:nvPr/>
          </p:nvSpPr>
          <p:spPr bwMode="auto">
            <a:xfrm>
              <a:off x="781" y="1773"/>
              <a:ext cx="1389" cy="604"/>
            </a:xfrm>
            <a:prstGeom prst="ellipse">
              <a:avLst/>
            </a:prstGeom>
            <a:solidFill>
              <a:srgbClr val="6600CC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de-CH"/>
                <a:t>LinkedIn</a:t>
              </a:r>
            </a:p>
            <a:p>
              <a:r>
                <a:rPr lang="de-CH"/>
                <a:t>(35M)</a:t>
              </a:r>
              <a:endParaRPr lang="en-US"/>
            </a:p>
          </p:txBody>
        </p:sp>
        <p:sp>
          <p:nvSpPr>
            <p:cNvPr id="215047" name="Oval 7"/>
            <p:cNvSpPr>
              <a:spLocks noChangeArrowheads="1"/>
            </p:cNvSpPr>
            <p:nvPr/>
          </p:nvSpPr>
          <p:spPr bwMode="auto">
            <a:xfrm>
              <a:off x="3688" y="1764"/>
              <a:ext cx="1507" cy="701"/>
            </a:xfrm>
            <a:prstGeom prst="ellipse">
              <a:avLst/>
            </a:prstGeom>
            <a:solidFill>
              <a:srgbClr val="00990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de-CH"/>
                <a:t>Classmates</a:t>
              </a:r>
            </a:p>
            <a:p>
              <a:r>
                <a:rPr lang="de-CH"/>
                <a:t>(50M)</a:t>
              </a:r>
              <a:endParaRPr lang="en-US"/>
            </a:p>
          </p:txBody>
        </p:sp>
        <p:sp>
          <p:nvSpPr>
            <p:cNvPr id="215048" name="Oval 8"/>
            <p:cNvSpPr>
              <a:spLocks noChangeArrowheads="1"/>
            </p:cNvSpPr>
            <p:nvPr/>
          </p:nvSpPr>
          <p:spPr bwMode="auto">
            <a:xfrm>
              <a:off x="1826" y="1939"/>
              <a:ext cx="1783" cy="895"/>
            </a:xfrm>
            <a:prstGeom prst="ellipse">
              <a:avLst/>
            </a:prstGeom>
            <a:solidFill>
              <a:srgbClr val="00FFFF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de-CH"/>
                <a:t>Windows Live </a:t>
              </a:r>
            </a:p>
            <a:p>
              <a:r>
                <a:rPr lang="de-CH"/>
                <a:t>Spaces (120M)</a:t>
              </a:r>
              <a:endParaRPr lang="en-US"/>
            </a:p>
          </p:txBody>
        </p:sp>
        <p:sp>
          <p:nvSpPr>
            <p:cNvPr id="215045" name="Oval 5"/>
            <p:cNvSpPr>
              <a:spLocks noChangeArrowheads="1"/>
            </p:cNvSpPr>
            <p:nvPr/>
          </p:nvSpPr>
          <p:spPr bwMode="auto">
            <a:xfrm>
              <a:off x="1927" y="968"/>
              <a:ext cx="2305" cy="1146"/>
            </a:xfrm>
            <a:prstGeom prst="ellipse">
              <a:avLst/>
            </a:prstGeom>
            <a:solidFill>
              <a:srgbClr val="0000FF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de-CH"/>
                <a:t>MySpace</a:t>
              </a:r>
            </a:p>
            <a:p>
              <a:r>
                <a:rPr lang="de-CH"/>
                <a:t>(250M)</a:t>
              </a:r>
              <a:endParaRPr lang="en-US"/>
            </a:p>
          </p:txBody>
        </p:sp>
      </p:grpSp>
      <p:sp>
        <p:nvSpPr>
          <p:cNvPr id="215050" name="Oval 10"/>
          <p:cNvSpPr>
            <a:spLocks noChangeArrowheads="1"/>
          </p:cNvSpPr>
          <p:nvPr/>
        </p:nvSpPr>
        <p:spPr bwMode="auto">
          <a:xfrm>
            <a:off x="4986338" y="2876550"/>
            <a:ext cx="4089400" cy="2470150"/>
          </a:xfrm>
          <a:prstGeom prst="ellipse">
            <a:avLst/>
          </a:prstGeom>
          <a:solidFill>
            <a:srgbClr val="FF00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E-Mail</a:t>
            </a:r>
          </a:p>
          <a:p>
            <a:r>
              <a:rPr lang="de-CH"/>
              <a:t>(1.6B Internet users)</a:t>
            </a:r>
          </a:p>
          <a:p>
            <a:r>
              <a:rPr lang="de-CH" sz="1800"/>
              <a:t>(March 2009)</a:t>
            </a:r>
          </a:p>
        </p:txBody>
      </p:sp>
      <p:sp>
        <p:nvSpPr>
          <p:cNvPr id="215051" name="Oval 11"/>
          <p:cNvSpPr>
            <a:spLocks noChangeArrowheads="1"/>
          </p:cNvSpPr>
          <p:nvPr/>
        </p:nvSpPr>
        <p:spPr bwMode="auto">
          <a:xfrm>
            <a:off x="11113" y="3230563"/>
            <a:ext cx="5638800" cy="3233737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Mobile Phone Contact Book</a:t>
            </a:r>
          </a:p>
          <a:p>
            <a:r>
              <a:rPr lang="de-CH"/>
              <a:t>(4B mobile subscribers)</a:t>
            </a:r>
          </a:p>
          <a:p>
            <a:r>
              <a:rPr lang="de-CH" sz="1800"/>
              <a:t>(March 2009)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0" grpId="0" animBg="1"/>
      <p:bldP spid="2150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pic>
        <p:nvPicPr>
          <p:cNvPr id="256017" name="Picture 17" descr="oracle_socialnet_shado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5425"/>
            <a:ext cx="5449888" cy="5275263"/>
          </a:xfrm>
          <a:prstGeom prst="rect">
            <a:avLst/>
          </a:prstGeom>
          <a:noFill/>
        </p:spPr>
      </p:pic>
      <p:pic>
        <p:nvPicPr>
          <p:cNvPr id="256014" name="Picture 14" descr="google_osn_profile_shado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9000" y="3608388"/>
            <a:ext cx="4267200" cy="2790825"/>
          </a:xfrm>
          <a:prstGeom prst="rect">
            <a:avLst/>
          </a:prstGeom>
          <a:noFill/>
        </p:spPr>
      </p:pic>
      <p:pic>
        <p:nvPicPr>
          <p:cNvPr id="256015" name="Picture 15" descr="xobni_pcworl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70525" y="1804988"/>
            <a:ext cx="3297238" cy="4729162"/>
          </a:xfrm>
          <a:prstGeom prst="rect">
            <a:avLst/>
          </a:prstGeom>
          <a:noFill/>
        </p:spPr>
      </p:pic>
      <p:pic>
        <p:nvPicPr>
          <p:cNvPr id="256013" name="Picture 13" descr="xobni_logo_shado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1425" y="2084388"/>
            <a:ext cx="3378200" cy="1371600"/>
          </a:xfrm>
          <a:prstGeom prst="rect">
            <a:avLst/>
          </a:prstGeom>
          <a:noFill/>
        </p:spPr>
      </p:pic>
      <p:pic>
        <p:nvPicPr>
          <p:cNvPr id="256016" name="Picture 16" descr="facebook_mail_shado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96038" y="9525"/>
            <a:ext cx="2359025" cy="1795463"/>
          </a:xfrm>
          <a:prstGeom prst="rect">
            <a:avLst/>
          </a:prstGeom>
          <a:noFill/>
        </p:spPr>
      </p:pic>
      <p:grpSp>
        <p:nvGrpSpPr>
          <p:cNvPr id="256020" name="Group 20"/>
          <p:cNvGrpSpPr>
            <a:grpSpLocks/>
          </p:cNvGrpSpPr>
          <p:nvPr/>
        </p:nvGrpSpPr>
        <p:grpSpPr bwMode="auto">
          <a:xfrm>
            <a:off x="0" y="0"/>
            <a:ext cx="9144000" cy="6475413"/>
            <a:chOff x="0" y="0"/>
            <a:chExt cx="5760" cy="4079"/>
          </a:xfrm>
        </p:grpSpPr>
        <p:sp>
          <p:nvSpPr>
            <p:cNvPr id="256019" name="Rectangle 19"/>
            <p:cNvSpPr>
              <a:spLocks noChangeArrowheads="1"/>
            </p:cNvSpPr>
            <p:nvPr/>
          </p:nvSpPr>
          <p:spPr bwMode="auto">
            <a:xfrm>
              <a:off x="0" y="0"/>
              <a:ext cx="5760" cy="4079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018" name="Rectangle 18"/>
            <p:cNvSpPr>
              <a:spLocks noChangeArrowheads="1"/>
            </p:cNvSpPr>
            <p:nvPr/>
          </p:nvSpPr>
          <p:spPr bwMode="auto">
            <a:xfrm>
              <a:off x="144" y="1670"/>
              <a:ext cx="5480" cy="603"/>
            </a:xfrm>
            <a:prstGeom prst="rect">
              <a:avLst/>
            </a:prstGeom>
            <a:solidFill>
              <a:srgbClr val="0000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de-CH"/>
                <a:t>borders between offline and online interaction are diminishing</a:t>
              </a:r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pic>
        <p:nvPicPr>
          <p:cNvPr id="260110" name="Picture 14" descr="mobile_flickr_shado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70338" y="312738"/>
            <a:ext cx="3209925" cy="4676775"/>
          </a:xfrm>
          <a:prstGeom prst="rect">
            <a:avLst/>
          </a:prstGeom>
          <a:noFill/>
        </p:spPr>
      </p:pic>
      <p:pic>
        <p:nvPicPr>
          <p:cNvPr id="260111" name="Picture 15" descr="mobile_facebook_shado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200" y="1427163"/>
            <a:ext cx="3568700" cy="4660900"/>
          </a:xfrm>
          <a:prstGeom prst="rect">
            <a:avLst/>
          </a:prstGeom>
          <a:noFill/>
        </p:spPr>
      </p:pic>
      <p:pic>
        <p:nvPicPr>
          <p:cNvPr id="260112" name="Picture 16" descr="myspace_mobile_shado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5300" y="1427163"/>
            <a:ext cx="3343275" cy="4843462"/>
          </a:xfrm>
          <a:prstGeom prst="rect">
            <a:avLst/>
          </a:prstGeom>
          <a:noFill/>
        </p:spPr>
      </p:pic>
      <p:pic>
        <p:nvPicPr>
          <p:cNvPr id="260113" name="Picture 17" descr="twitter_shado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5038" y="2085975"/>
            <a:ext cx="3257550" cy="3257550"/>
          </a:xfrm>
          <a:prstGeom prst="rect">
            <a:avLst/>
          </a:prstGeom>
          <a:noFill/>
        </p:spPr>
      </p:pic>
      <p:grpSp>
        <p:nvGrpSpPr>
          <p:cNvPr id="260118" name="Group 22"/>
          <p:cNvGrpSpPr>
            <a:grpSpLocks/>
          </p:cNvGrpSpPr>
          <p:nvPr/>
        </p:nvGrpSpPr>
        <p:grpSpPr bwMode="auto">
          <a:xfrm>
            <a:off x="0" y="0"/>
            <a:ext cx="9144000" cy="6475413"/>
            <a:chOff x="0" y="0"/>
            <a:chExt cx="5760" cy="4079"/>
          </a:xfrm>
        </p:grpSpPr>
        <p:sp>
          <p:nvSpPr>
            <p:cNvPr id="260116" name="Rectangle 20"/>
            <p:cNvSpPr>
              <a:spLocks noChangeArrowheads="1"/>
            </p:cNvSpPr>
            <p:nvPr/>
          </p:nvSpPr>
          <p:spPr bwMode="auto">
            <a:xfrm>
              <a:off x="0" y="0"/>
              <a:ext cx="5760" cy="4079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114" name="Rectangle 18"/>
            <p:cNvSpPr>
              <a:spLocks noChangeArrowheads="1"/>
            </p:cNvSpPr>
            <p:nvPr/>
          </p:nvSpPr>
          <p:spPr bwMode="auto">
            <a:xfrm>
              <a:off x="144" y="1670"/>
              <a:ext cx="5480" cy="603"/>
            </a:xfrm>
            <a:prstGeom prst="rect">
              <a:avLst/>
            </a:prstGeom>
            <a:solidFill>
              <a:srgbClr val="0000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de-CH"/>
                <a:t>social interaction gets mobile</a:t>
              </a:r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sp>
        <p:nvSpPr>
          <p:cNvPr id="347140" name="Oval 4"/>
          <p:cNvSpPr>
            <a:spLocks noChangeArrowheads="1"/>
          </p:cNvSpPr>
          <p:nvPr/>
        </p:nvSpPr>
        <p:spPr bwMode="auto">
          <a:xfrm>
            <a:off x="1092200" y="1371600"/>
            <a:ext cx="4064000" cy="3949700"/>
          </a:xfrm>
          <a:prstGeom prst="ellipse">
            <a:avLst/>
          </a:prstGeom>
          <a:gradFill rotWithShape="1">
            <a:gsLst>
              <a:gs pos="0">
                <a:srgbClr val="0000FF">
                  <a:alpha val="30000"/>
                </a:srgbClr>
              </a:gs>
              <a:gs pos="100000">
                <a:srgbClr val="0000FF">
                  <a:gamma/>
                  <a:shade val="46275"/>
                  <a:invGamma/>
                  <a:alpha val="30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7141" name="Oval 5"/>
          <p:cNvSpPr>
            <a:spLocks noChangeArrowheads="1"/>
          </p:cNvSpPr>
          <p:nvPr/>
        </p:nvSpPr>
        <p:spPr bwMode="auto">
          <a:xfrm>
            <a:off x="4025900" y="1371600"/>
            <a:ext cx="4064000" cy="3949700"/>
          </a:xfrm>
          <a:prstGeom prst="ellipse">
            <a:avLst/>
          </a:prstGeom>
          <a:gradFill rotWithShape="1">
            <a:gsLst>
              <a:gs pos="0">
                <a:srgbClr val="0000FF">
                  <a:alpha val="30000"/>
                </a:srgbClr>
              </a:gs>
              <a:gs pos="100000">
                <a:srgbClr val="0000FF">
                  <a:gamma/>
                  <a:shade val="46275"/>
                  <a:invGamma/>
                  <a:alpha val="30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7143" name="Text Box 7"/>
          <p:cNvSpPr txBox="1">
            <a:spLocks noChangeArrowheads="1"/>
          </p:cNvSpPr>
          <p:nvPr/>
        </p:nvSpPr>
        <p:spPr bwMode="auto">
          <a:xfrm>
            <a:off x="1054100" y="2871788"/>
            <a:ext cx="1930400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de-CH" sz="2000" b="0">
                <a:solidFill>
                  <a:schemeClr val="tx1"/>
                </a:solidFill>
              </a:rPr>
              <a:t>virtual meets real-world communication</a:t>
            </a:r>
            <a:endParaRPr lang="en-US" sz="2000" b="0">
              <a:solidFill>
                <a:schemeClr val="tx1"/>
              </a:solidFill>
            </a:endParaRPr>
          </a:p>
        </p:txBody>
      </p:sp>
      <p:sp>
        <p:nvSpPr>
          <p:cNvPr id="347144" name="Text Box 8"/>
          <p:cNvSpPr txBox="1">
            <a:spLocks noChangeArrowheads="1"/>
          </p:cNvSpPr>
          <p:nvPr/>
        </p:nvSpPr>
        <p:spPr bwMode="auto">
          <a:xfrm>
            <a:off x="5867400" y="2719388"/>
            <a:ext cx="2413000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de-CH" sz="2000" b="0">
                <a:solidFill>
                  <a:schemeClr val="tx1"/>
                </a:solidFill>
              </a:rPr>
              <a:t>online communication gets mobile</a:t>
            </a:r>
            <a:endParaRPr lang="en-US" sz="2000" b="0">
              <a:solidFill>
                <a:schemeClr val="tx1"/>
              </a:solidFill>
            </a:endParaRPr>
          </a:p>
        </p:txBody>
      </p:sp>
      <p:sp>
        <p:nvSpPr>
          <p:cNvPr id="347145" name="Rectangle 9"/>
          <p:cNvSpPr>
            <a:spLocks noChangeArrowheads="1"/>
          </p:cNvSpPr>
          <p:nvPr/>
        </p:nvSpPr>
        <p:spPr bwMode="auto">
          <a:xfrm>
            <a:off x="3378200" y="3024188"/>
            <a:ext cx="2489200" cy="7016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/>
              <a:t>mobile group interaction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47140"/>
                                        </p:tgtEl>
                                      </p:cBhvr>
                                      <p:by x="14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47141"/>
                                        </p:tgtEl>
                                      </p:cBhvr>
                                      <p:by x="14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7141" grpId="0" animBg="1"/>
      <p:bldP spid="3471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graphicFrame>
        <p:nvGraphicFramePr>
          <p:cNvPr id="300050" name="Object 18"/>
          <p:cNvGraphicFramePr>
            <a:graphicFrameLocks noChangeAspect="1"/>
          </p:cNvGraphicFramePr>
          <p:nvPr>
            <p:ph sz="half" idx="1"/>
          </p:nvPr>
        </p:nvGraphicFramePr>
        <p:xfrm>
          <a:off x="2389188" y="1495425"/>
          <a:ext cx="4233862" cy="3765550"/>
        </p:xfrm>
        <a:graphic>
          <a:graphicData uri="http://schemas.openxmlformats.org/presentationml/2006/ole">
            <p:oleObj spid="_x0000_s300050" name="Visio" r:id="rId3" imgW="7057705" imgH="6517681" progId="Visio.Drawing.11">
              <p:embed/>
            </p:oleObj>
          </a:graphicData>
        </a:graphic>
      </p:graphicFrame>
      <p:sp>
        <p:nvSpPr>
          <p:cNvPr id="300039" name="Rectangle 7"/>
          <p:cNvSpPr>
            <a:spLocks noChangeArrowheads="1"/>
          </p:cNvSpPr>
          <p:nvPr/>
        </p:nvSpPr>
        <p:spPr bwMode="auto">
          <a:xfrm>
            <a:off x="457200" y="5616575"/>
            <a:ext cx="3962400" cy="669925"/>
          </a:xfrm>
          <a:prstGeom prst="rect">
            <a:avLst/>
          </a:prstGeom>
          <a:solidFill>
            <a:srgbClr val="FF00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little support in current devices</a:t>
            </a:r>
            <a:endParaRPr lang="en-US" sz="2000"/>
          </a:p>
        </p:txBody>
      </p:sp>
      <p:sp>
        <p:nvSpPr>
          <p:cNvPr id="300041" name="Rectangle 9"/>
          <p:cNvSpPr>
            <a:spLocks noChangeArrowheads="1"/>
          </p:cNvSpPr>
          <p:nvPr/>
        </p:nvSpPr>
        <p:spPr bwMode="auto">
          <a:xfrm>
            <a:off x="4724400" y="5616575"/>
            <a:ext cx="3962400" cy="669925"/>
          </a:xfrm>
          <a:prstGeom prst="rect">
            <a:avLst/>
          </a:prstGeom>
          <a:solidFill>
            <a:srgbClr val="FF00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hardly anybody is willing to manually maintain groups</a:t>
            </a:r>
            <a:endParaRPr lang="en-US" sz="2000"/>
          </a:p>
        </p:txBody>
      </p:sp>
      <p:graphicFrame>
        <p:nvGraphicFramePr>
          <p:cNvPr id="300052" name="Object 20"/>
          <p:cNvGraphicFramePr>
            <a:graphicFrameLocks noChangeAspect="1"/>
          </p:cNvGraphicFramePr>
          <p:nvPr>
            <p:ph sz="half" idx="2"/>
          </p:nvPr>
        </p:nvGraphicFramePr>
        <p:xfrm>
          <a:off x="2389188" y="1495425"/>
          <a:ext cx="4233862" cy="3765550"/>
        </p:xfrm>
        <a:graphic>
          <a:graphicData uri="http://schemas.openxmlformats.org/presentationml/2006/ole">
            <p:oleObj spid="_x0000_s300052" name="Visio" r:id="rId4" imgW="7057705" imgH="6517681" progId="Visio.Drawing.11">
              <p:embed/>
            </p:oleObj>
          </a:graphicData>
        </a:graphic>
      </p:graphicFrame>
      <p:grpSp>
        <p:nvGrpSpPr>
          <p:cNvPr id="300060" name="Group 28"/>
          <p:cNvGrpSpPr>
            <a:grpSpLocks/>
          </p:cNvGrpSpPr>
          <p:nvPr/>
        </p:nvGrpSpPr>
        <p:grpSpPr bwMode="auto">
          <a:xfrm>
            <a:off x="427038" y="2160588"/>
            <a:ext cx="8601075" cy="2830512"/>
            <a:chOff x="269" y="1167"/>
            <a:chExt cx="5418" cy="1783"/>
          </a:xfrm>
        </p:grpSpPr>
        <p:sp>
          <p:nvSpPr>
            <p:cNvPr id="300057" name="Text Box 25"/>
            <p:cNvSpPr txBox="1">
              <a:spLocks noChangeArrowheads="1"/>
            </p:cNvSpPr>
            <p:nvPr/>
          </p:nvSpPr>
          <p:spPr bwMode="auto">
            <a:xfrm>
              <a:off x="1316" y="2508"/>
              <a:ext cx="853" cy="44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de-CH" sz="2000" b="0">
                  <a:solidFill>
                    <a:schemeClr val="tx1"/>
                  </a:solidFill>
                </a:rPr>
                <a:t>„Be home </a:t>
              </a:r>
            </a:p>
            <a:p>
              <a:r>
                <a:rPr lang="de-CH" sz="2000" b="0">
                  <a:solidFill>
                    <a:schemeClr val="tx1"/>
                  </a:solidFill>
                </a:rPr>
                <a:t>at 8pm!“</a:t>
              </a:r>
              <a:endParaRPr lang="en-US" sz="2000" b="0">
                <a:solidFill>
                  <a:schemeClr val="tx1"/>
                </a:solidFill>
              </a:endParaRPr>
            </a:p>
          </p:txBody>
        </p:sp>
        <p:sp>
          <p:nvSpPr>
            <p:cNvPr id="300058" name="Text Box 26"/>
            <p:cNvSpPr txBox="1">
              <a:spLocks noChangeArrowheads="1"/>
            </p:cNvSpPr>
            <p:nvPr/>
          </p:nvSpPr>
          <p:spPr bwMode="auto">
            <a:xfrm>
              <a:off x="269" y="1167"/>
              <a:ext cx="1262" cy="44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de-CH" sz="2000" b="0">
                  <a:solidFill>
                    <a:schemeClr val="tx1"/>
                  </a:solidFill>
                </a:rPr>
                <a:t>„There‘s no </a:t>
              </a:r>
            </a:p>
            <a:p>
              <a:r>
                <a:rPr lang="de-CH" sz="2000" b="0">
                  <a:solidFill>
                    <a:schemeClr val="tx1"/>
                  </a:solidFill>
                </a:rPr>
                <a:t>training tonight!“</a:t>
              </a:r>
              <a:endParaRPr lang="en-US" sz="2000" b="0">
                <a:solidFill>
                  <a:schemeClr val="tx1"/>
                </a:solidFill>
              </a:endParaRPr>
            </a:p>
          </p:txBody>
        </p:sp>
        <p:sp>
          <p:nvSpPr>
            <p:cNvPr id="300059" name="Text Box 27"/>
            <p:cNvSpPr txBox="1">
              <a:spLocks noChangeArrowheads="1"/>
            </p:cNvSpPr>
            <p:nvPr/>
          </p:nvSpPr>
          <p:spPr bwMode="auto">
            <a:xfrm>
              <a:off x="4106" y="1258"/>
              <a:ext cx="1581" cy="44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de-CH" sz="2000" b="0">
                  <a:solidFill>
                    <a:schemeClr val="tx1"/>
                  </a:solidFill>
                </a:rPr>
                <a:t>„What movie are we </a:t>
              </a:r>
            </a:p>
            <a:p>
              <a:r>
                <a:rPr lang="de-CH" sz="2000" b="0">
                  <a:solidFill>
                    <a:schemeClr val="tx1"/>
                  </a:solidFill>
                </a:rPr>
                <a:t>going to watch?“</a:t>
              </a:r>
              <a:endParaRPr lang="en-US" sz="2000" b="0">
                <a:solidFill>
                  <a:schemeClr val="tx1"/>
                </a:solidFill>
              </a:endParaRPr>
            </a:p>
          </p:txBody>
        </p:sp>
      </p:grpSp>
      <p:sp>
        <p:nvSpPr>
          <p:cNvPr id="300061" name="Rectangle 29"/>
          <p:cNvSpPr>
            <a:spLocks noChangeArrowheads="1"/>
          </p:cNvSpPr>
          <p:nvPr/>
        </p:nvSpPr>
        <p:spPr bwMode="auto">
          <a:xfrm>
            <a:off x="461963" y="212725"/>
            <a:ext cx="8229600" cy="8159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Our Survey</a:t>
            </a:r>
          </a:p>
          <a:p>
            <a:r>
              <a:rPr lang="de-CH" sz="1800"/>
              <a:t>(342 participants from Europe)</a:t>
            </a:r>
            <a:endParaRPr lang="en-US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9" grpId="0" animBg="1"/>
      <p:bldP spid="3000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pic>
        <p:nvPicPr>
          <p:cNvPr id="306189" name="Picture 13" descr="survey_sma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8375" y="171450"/>
            <a:ext cx="4229100" cy="3073400"/>
          </a:xfrm>
          <a:prstGeom prst="rect">
            <a:avLst/>
          </a:prstGeom>
          <a:noFill/>
        </p:spPr>
      </p:pic>
      <p:sp>
        <p:nvSpPr>
          <p:cNvPr id="306190" name="Rectangle 14"/>
          <p:cNvSpPr>
            <a:spLocks noChangeArrowheads="1"/>
          </p:cNvSpPr>
          <p:nvPr/>
        </p:nvSpPr>
        <p:spPr bwMode="auto">
          <a:xfrm>
            <a:off x="268288" y="1387475"/>
            <a:ext cx="4295775" cy="649288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How to bridge this gap?</a:t>
            </a:r>
            <a:endParaRPr lang="en-US"/>
          </a:p>
        </p:txBody>
      </p:sp>
      <p:sp>
        <p:nvSpPr>
          <p:cNvPr id="306191" name="Rectangle 15"/>
          <p:cNvSpPr>
            <a:spLocks noChangeArrowheads="1"/>
          </p:cNvSpPr>
          <p:nvPr/>
        </p:nvSpPr>
        <p:spPr bwMode="auto">
          <a:xfrm>
            <a:off x="268288" y="4597400"/>
            <a:ext cx="8739187" cy="939800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Our approach:</a:t>
            </a:r>
          </a:p>
          <a:p>
            <a:r>
              <a:rPr lang="de-CH" sz="2000"/>
              <a:t>mechansim for group initialization on mobile devices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6190" grpId="0" animBg="1"/>
      <p:bldP spid="30619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pic>
        <p:nvPicPr>
          <p:cNvPr id="313368" name="Picture 24" descr="animation1_sma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2250" y="284163"/>
            <a:ext cx="3619500" cy="5934075"/>
          </a:xfrm>
          <a:prstGeom prst="rect">
            <a:avLst/>
          </a:prstGeom>
          <a:noFill/>
        </p:spPr>
      </p:pic>
      <p:pic>
        <p:nvPicPr>
          <p:cNvPr id="313369" name="Picture 25" descr="animation2_smal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2250" y="284163"/>
            <a:ext cx="3619500" cy="5934075"/>
          </a:xfrm>
          <a:prstGeom prst="rect">
            <a:avLst/>
          </a:prstGeom>
          <a:noFill/>
        </p:spPr>
      </p:pic>
      <p:pic>
        <p:nvPicPr>
          <p:cNvPr id="313370" name="Picture 26" descr="animation3_smal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62250" y="284163"/>
            <a:ext cx="3619500" cy="5934075"/>
          </a:xfrm>
          <a:prstGeom prst="rect">
            <a:avLst/>
          </a:prstGeom>
          <a:noFill/>
        </p:spPr>
      </p:pic>
      <p:pic>
        <p:nvPicPr>
          <p:cNvPr id="313371" name="Picture 27" descr="animation4_smal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62250" y="284163"/>
            <a:ext cx="3619500" cy="5934075"/>
          </a:xfrm>
          <a:prstGeom prst="rect">
            <a:avLst/>
          </a:prstGeom>
          <a:noFill/>
        </p:spPr>
      </p:pic>
      <p:pic>
        <p:nvPicPr>
          <p:cNvPr id="313372" name="Picture 28" descr="animation5_smal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62250" y="284163"/>
            <a:ext cx="3619500" cy="5934075"/>
          </a:xfrm>
          <a:prstGeom prst="rect">
            <a:avLst/>
          </a:prstGeom>
          <a:noFill/>
        </p:spPr>
      </p:pic>
      <p:sp>
        <p:nvSpPr>
          <p:cNvPr id="313373" name="AutoShape 29"/>
          <p:cNvSpPr>
            <a:spLocks noChangeArrowheads="1"/>
          </p:cNvSpPr>
          <p:nvPr/>
        </p:nvSpPr>
        <p:spPr bwMode="auto">
          <a:xfrm>
            <a:off x="6607175" y="1665288"/>
            <a:ext cx="2198688" cy="1720850"/>
          </a:xfrm>
          <a:prstGeom prst="wedgeRoundRectCallout">
            <a:avLst>
              <a:gd name="adj1" fmla="val -110074"/>
              <a:gd name="adj2" fmla="val 69375"/>
              <a:gd name="adj3" fmla="val 16667"/>
            </a:avLst>
          </a:prstGeom>
          <a:solidFill>
            <a:srgbClr val="DDDDDD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 b="0">
                <a:solidFill>
                  <a:schemeClr val="tx1"/>
                </a:solidFill>
              </a:rPr>
              <a:t>recommended contacts</a:t>
            </a:r>
            <a:endParaRPr lang="en-US" sz="2000" b="0">
              <a:solidFill>
                <a:schemeClr val="tx1"/>
              </a:solidFill>
            </a:endParaRPr>
          </a:p>
        </p:txBody>
      </p:sp>
      <p:sp>
        <p:nvSpPr>
          <p:cNvPr id="313374" name="AutoShape 30"/>
          <p:cNvSpPr>
            <a:spLocks noChangeArrowheads="1"/>
          </p:cNvSpPr>
          <p:nvPr/>
        </p:nvSpPr>
        <p:spPr bwMode="auto">
          <a:xfrm>
            <a:off x="149225" y="1836738"/>
            <a:ext cx="2711450" cy="1276350"/>
          </a:xfrm>
          <a:prstGeom prst="wedgeRoundRectCallout">
            <a:avLst>
              <a:gd name="adj1" fmla="val 75935"/>
              <a:gd name="adj2" fmla="val -67162"/>
              <a:gd name="adj3" fmla="val 16667"/>
            </a:avLst>
          </a:prstGeom>
          <a:solidFill>
            <a:srgbClr val="DDDDDD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1800" b="0">
                <a:solidFill>
                  <a:schemeClr val="tx1"/>
                </a:solidFill>
              </a:rPr>
              <a:t>group</a:t>
            </a:r>
          </a:p>
          <a:p>
            <a:endParaRPr lang="de-CH" sz="1800" b="0">
              <a:solidFill>
                <a:schemeClr val="tx1"/>
              </a:solidFill>
            </a:endParaRPr>
          </a:p>
          <a:p>
            <a:r>
              <a:rPr lang="de-CH" sz="1800" b="0">
                <a:solidFill>
                  <a:schemeClr val="tx1"/>
                </a:solidFill>
              </a:rPr>
              <a:t>(i.e. „invited“ contacts)</a:t>
            </a:r>
            <a:endParaRPr lang="en-US" sz="1800" b="0">
              <a:solidFill>
                <a:schemeClr val="tx1"/>
              </a:solidFill>
            </a:endParaRPr>
          </a:p>
        </p:txBody>
      </p:sp>
      <p:pic>
        <p:nvPicPr>
          <p:cNvPr id="313380" name="Picture 36" descr="animation6_small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62250" y="284163"/>
            <a:ext cx="3619500" cy="5934075"/>
          </a:xfrm>
          <a:prstGeom prst="rect">
            <a:avLst/>
          </a:prstGeom>
          <a:noFill/>
        </p:spPr>
      </p:pic>
      <p:grpSp>
        <p:nvGrpSpPr>
          <p:cNvPr id="313384" name="Group 40"/>
          <p:cNvGrpSpPr>
            <a:grpSpLocks/>
          </p:cNvGrpSpPr>
          <p:nvPr/>
        </p:nvGrpSpPr>
        <p:grpSpPr bwMode="auto">
          <a:xfrm>
            <a:off x="5421313" y="2982913"/>
            <a:ext cx="412750" cy="1358900"/>
            <a:chOff x="3415" y="1879"/>
            <a:chExt cx="260" cy="856"/>
          </a:xfrm>
        </p:grpSpPr>
        <p:sp>
          <p:nvSpPr>
            <p:cNvPr id="313381" name="Oval 37"/>
            <p:cNvSpPr>
              <a:spLocks noChangeArrowheads="1"/>
            </p:cNvSpPr>
            <p:nvPr/>
          </p:nvSpPr>
          <p:spPr bwMode="auto">
            <a:xfrm>
              <a:off x="3415" y="1879"/>
              <a:ext cx="260" cy="254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3382" name="Oval 38"/>
            <p:cNvSpPr>
              <a:spLocks noChangeArrowheads="1"/>
            </p:cNvSpPr>
            <p:nvPr/>
          </p:nvSpPr>
          <p:spPr bwMode="auto">
            <a:xfrm>
              <a:off x="3415" y="2269"/>
              <a:ext cx="260" cy="254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3383" name="Oval 39"/>
            <p:cNvSpPr>
              <a:spLocks noChangeArrowheads="1"/>
            </p:cNvSpPr>
            <p:nvPr/>
          </p:nvSpPr>
          <p:spPr bwMode="auto">
            <a:xfrm>
              <a:off x="3415" y="2481"/>
              <a:ext cx="260" cy="254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313385" name="Picture 41" descr="animation7_small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51138" y="273050"/>
            <a:ext cx="3619500" cy="5934075"/>
          </a:xfrm>
          <a:prstGeom prst="rect">
            <a:avLst/>
          </a:prstGeom>
          <a:noFill/>
        </p:spPr>
      </p:pic>
      <p:sp>
        <p:nvSpPr>
          <p:cNvPr id="313386" name="AutoShape 42"/>
          <p:cNvSpPr>
            <a:spLocks noChangeArrowheads="1"/>
          </p:cNvSpPr>
          <p:nvPr/>
        </p:nvSpPr>
        <p:spPr bwMode="auto">
          <a:xfrm>
            <a:off x="293688" y="804863"/>
            <a:ext cx="2468562" cy="860425"/>
          </a:xfrm>
          <a:prstGeom prst="wedgeRoundRectCallout">
            <a:avLst>
              <a:gd name="adj1" fmla="val 71157"/>
              <a:gd name="adj2" fmla="val 45755"/>
              <a:gd name="adj3" fmla="val 16667"/>
            </a:avLst>
          </a:prstGeom>
          <a:solidFill>
            <a:srgbClr val="DDDDDD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1800" b="0">
                <a:solidFill>
                  <a:schemeClr val="tx1"/>
                </a:solidFill>
              </a:rPr>
              <a:t>updated group</a:t>
            </a:r>
            <a:endParaRPr lang="en-US" sz="1800" b="0">
              <a:solidFill>
                <a:schemeClr val="tx1"/>
              </a:solidFill>
            </a:endParaRPr>
          </a:p>
        </p:txBody>
      </p:sp>
      <p:sp>
        <p:nvSpPr>
          <p:cNvPr id="313387" name="AutoShape 43"/>
          <p:cNvSpPr>
            <a:spLocks noChangeArrowheads="1"/>
          </p:cNvSpPr>
          <p:nvPr/>
        </p:nvSpPr>
        <p:spPr bwMode="auto">
          <a:xfrm>
            <a:off x="6607175" y="3911600"/>
            <a:ext cx="2468563" cy="860425"/>
          </a:xfrm>
          <a:prstGeom prst="wedgeRoundRectCallout">
            <a:avLst>
              <a:gd name="adj1" fmla="val -86333"/>
              <a:gd name="adj2" fmla="val -76384"/>
              <a:gd name="adj3" fmla="val 16667"/>
            </a:avLst>
          </a:prstGeom>
          <a:solidFill>
            <a:srgbClr val="DDDDDD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1800" b="0">
                <a:solidFill>
                  <a:schemeClr val="tx1"/>
                </a:solidFill>
              </a:rPr>
              <a:t>new recommendations</a:t>
            </a:r>
            <a:endParaRPr lang="en-US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3373" grpId="0" animBg="1"/>
      <p:bldP spid="313373" grpId="1" animBg="1"/>
      <p:bldP spid="313374" grpId="0" animBg="1"/>
      <p:bldP spid="313374" grpId="1" animBg="1"/>
      <p:bldP spid="313386" grpId="0" animBg="1"/>
      <p:bldP spid="31338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sp>
        <p:nvSpPr>
          <p:cNvPr id="316420" name="Rectangle 4"/>
          <p:cNvSpPr>
            <a:spLocks noChangeArrowheads="1"/>
          </p:cNvSpPr>
          <p:nvPr/>
        </p:nvSpPr>
        <p:spPr bwMode="auto">
          <a:xfrm>
            <a:off x="1219200" y="373063"/>
            <a:ext cx="6672263" cy="74612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How to know which contacts to recommend?</a:t>
            </a:r>
            <a:endParaRPr lang="en-US" sz="2000"/>
          </a:p>
        </p:txBody>
      </p:sp>
      <p:pic>
        <p:nvPicPr>
          <p:cNvPr id="316421" name="Picture 5"/>
          <p:cNvPicPr>
            <a:picLocks noChangeAspect="1" noChangeArrowheads="1"/>
          </p:cNvPicPr>
          <p:nvPr/>
        </p:nvPicPr>
        <p:blipFill>
          <a:blip r:embed="rId2" cstate="print"/>
          <a:srcRect l="8104" r="7895"/>
          <a:stretch>
            <a:fillRect/>
          </a:stretch>
        </p:blipFill>
        <p:spPr bwMode="auto">
          <a:xfrm>
            <a:off x="2428875" y="1738313"/>
            <a:ext cx="1870075" cy="1454150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316423" name="Picture 7"/>
          <p:cNvPicPr>
            <a:picLocks noChangeAspect="1" noChangeArrowheads="1"/>
          </p:cNvPicPr>
          <p:nvPr/>
        </p:nvPicPr>
        <p:blipFill>
          <a:blip r:embed="rId3" cstate="print"/>
          <a:srcRect t="16692" b="13831"/>
          <a:stretch>
            <a:fillRect/>
          </a:stretch>
        </p:blipFill>
        <p:spPr bwMode="auto">
          <a:xfrm>
            <a:off x="4856163" y="1738313"/>
            <a:ext cx="1870075" cy="1457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316424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75" y="4029075"/>
            <a:ext cx="1870075" cy="1460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316425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6163" y="4019550"/>
            <a:ext cx="1870075" cy="1463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316426" name="Rectangle 10"/>
          <p:cNvSpPr>
            <a:spLocks noChangeArrowheads="1"/>
          </p:cNvSpPr>
          <p:nvPr/>
        </p:nvSpPr>
        <p:spPr bwMode="auto">
          <a:xfrm>
            <a:off x="239713" y="1735138"/>
            <a:ext cx="2189162" cy="145732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manual grouping</a:t>
            </a:r>
            <a:endParaRPr lang="en-US" sz="2000"/>
          </a:p>
        </p:txBody>
      </p:sp>
      <p:sp>
        <p:nvSpPr>
          <p:cNvPr id="316427" name="Rectangle 11"/>
          <p:cNvSpPr>
            <a:spLocks noChangeArrowheads="1"/>
          </p:cNvSpPr>
          <p:nvPr/>
        </p:nvSpPr>
        <p:spPr bwMode="auto">
          <a:xfrm>
            <a:off x="239713" y="4029075"/>
            <a:ext cx="2189162" cy="1460500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semantic analysis</a:t>
            </a:r>
            <a:endParaRPr lang="en-US" sz="2000"/>
          </a:p>
        </p:txBody>
      </p:sp>
      <p:sp>
        <p:nvSpPr>
          <p:cNvPr id="316428" name="Rectangle 12"/>
          <p:cNvSpPr>
            <a:spLocks noChangeArrowheads="1"/>
          </p:cNvSpPr>
          <p:nvPr/>
        </p:nvSpPr>
        <p:spPr bwMode="auto">
          <a:xfrm>
            <a:off x="6726238" y="1738313"/>
            <a:ext cx="2189162" cy="145732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analysis of communication patterns</a:t>
            </a:r>
            <a:endParaRPr lang="en-US" sz="2000"/>
          </a:p>
        </p:txBody>
      </p:sp>
      <p:sp>
        <p:nvSpPr>
          <p:cNvPr id="316429" name="Rectangle 13"/>
          <p:cNvSpPr>
            <a:spLocks noChangeArrowheads="1"/>
          </p:cNvSpPr>
          <p:nvPr/>
        </p:nvSpPr>
        <p:spPr bwMode="auto">
          <a:xfrm>
            <a:off x="6726238" y="4022725"/>
            <a:ext cx="2189162" cy="1466850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analysis of social network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3164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indefinite"/>
                                        <p:tgtEl>
                                          <p:spTgt spid="3164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indefinite"/>
                                        <p:tgtEl>
                                          <p:spTgt spid="3164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3164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indefinite"/>
                                        <p:tgtEl>
                                          <p:spTgt spid="3164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indefinite"/>
                                        <p:tgtEl>
                                          <p:spTgt spid="3164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3164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indefinite"/>
                                        <p:tgtEl>
                                          <p:spTgt spid="3164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indefinite"/>
                                        <p:tgtEl>
                                          <p:spTgt spid="3164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3164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99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indefinite"/>
                                        <p:tgtEl>
                                          <p:spTgt spid="3164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indefinite"/>
                                        <p:tgtEl>
                                          <p:spTgt spid="3164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26" grpId="0" animBg="1"/>
      <p:bldP spid="316427" grpId="0" animBg="1"/>
      <p:bldP spid="316428" grpId="0" animBg="1"/>
      <p:bldP spid="3164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sp>
        <p:nvSpPr>
          <p:cNvPr id="317444" name="Rectangle 4"/>
          <p:cNvSpPr>
            <a:spLocks noChangeArrowheads="1"/>
          </p:cNvSpPr>
          <p:nvPr/>
        </p:nvSpPr>
        <p:spPr bwMode="auto">
          <a:xfrm>
            <a:off x="461963" y="212725"/>
            <a:ext cx="8229600" cy="8159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Architecture</a:t>
            </a:r>
            <a:endParaRPr lang="en-US" sz="1800"/>
          </a:p>
        </p:txBody>
      </p:sp>
      <p:graphicFrame>
        <p:nvGraphicFramePr>
          <p:cNvPr id="317445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461963" y="2959100"/>
          <a:ext cx="1343025" cy="2212975"/>
        </p:xfrm>
        <a:graphic>
          <a:graphicData uri="http://schemas.openxmlformats.org/presentationml/2006/ole">
            <p:oleObj spid="_x0000_s317445" name="Visio" r:id="rId3" imgW="2184156" imgH="3602004" progId="Visio.Drawing.11">
              <p:embed/>
            </p:oleObj>
          </a:graphicData>
        </a:graphic>
      </p:graphicFrame>
      <p:graphicFrame>
        <p:nvGraphicFramePr>
          <p:cNvPr id="317447" name="Object 7"/>
          <p:cNvGraphicFramePr>
            <a:graphicFrameLocks noGrp="1" noChangeAspect="1"/>
          </p:cNvGraphicFramePr>
          <p:nvPr>
            <p:ph sz="half" idx="2"/>
          </p:nvPr>
        </p:nvGraphicFramePr>
        <p:xfrm>
          <a:off x="3760788" y="2754313"/>
          <a:ext cx="1954212" cy="2506662"/>
        </p:xfrm>
        <a:graphic>
          <a:graphicData uri="http://schemas.openxmlformats.org/presentationml/2006/ole">
            <p:oleObj spid="_x0000_s317447" name="Visio" r:id="rId4" imgW="2980375" imgH="3823411" progId="Visio.Drawing.11">
              <p:embed/>
            </p:oleObj>
          </a:graphicData>
        </a:graphic>
      </p:graphicFrame>
      <p:sp>
        <p:nvSpPr>
          <p:cNvPr id="317450" name="AutoShape 10"/>
          <p:cNvSpPr>
            <a:spLocks noChangeArrowheads="1"/>
          </p:cNvSpPr>
          <p:nvPr/>
        </p:nvSpPr>
        <p:spPr bwMode="auto">
          <a:xfrm>
            <a:off x="5795963" y="1104900"/>
            <a:ext cx="2895600" cy="2667000"/>
          </a:xfrm>
          <a:prstGeom prst="cloudCallout">
            <a:avLst>
              <a:gd name="adj1" fmla="val -70287"/>
              <a:gd name="adj2" fmla="val 64880"/>
            </a:avLst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endParaRPr lang="en-US"/>
          </a:p>
        </p:txBody>
      </p:sp>
      <p:pic>
        <p:nvPicPr>
          <p:cNvPr id="317451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00" y="1524000"/>
            <a:ext cx="1870075" cy="1790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317452" name="AutoShape 12"/>
          <p:cNvSpPr>
            <a:spLocks noChangeArrowheads="1"/>
          </p:cNvSpPr>
          <p:nvPr/>
        </p:nvSpPr>
        <p:spPr bwMode="auto">
          <a:xfrm>
            <a:off x="1651000" y="3771900"/>
            <a:ext cx="1955800" cy="914400"/>
          </a:xfrm>
          <a:prstGeom prst="leftRightArrow">
            <a:avLst>
              <a:gd name="adj1" fmla="val 50000"/>
              <a:gd name="adj2" fmla="val 42778"/>
            </a:avLst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17453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61063" y="3871913"/>
            <a:ext cx="2730500" cy="8143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317457" name="Picture 17" descr="logo_vodafone"/>
          <p:cNvPicPr>
            <a:picLocks noChangeAspect="1" noChangeArrowheads="1"/>
          </p:cNvPicPr>
          <p:nvPr/>
        </p:nvPicPr>
        <p:blipFill>
          <a:blip r:embed="rId7" cstate="print"/>
          <a:srcRect t="22322" b="26785"/>
          <a:stretch>
            <a:fillRect/>
          </a:stretch>
        </p:blipFill>
        <p:spPr bwMode="auto">
          <a:xfrm>
            <a:off x="6070600" y="4686300"/>
            <a:ext cx="2451100" cy="723900"/>
          </a:xfrm>
          <a:prstGeom prst="rect">
            <a:avLst/>
          </a:prstGeom>
          <a:noFill/>
        </p:spPr>
      </p:pic>
      <p:pic>
        <p:nvPicPr>
          <p:cNvPr id="317458" name="Picture 1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61063" y="5410200"/>
            <a:ext cx="2730500" cy="8143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pic>
        <p:nvPicPr>
          <p:cNvPr id="320548" name="Picture 36"/>
          <p:cNvPicPr>
            <a:picLocks noChangeAspect="1" noChangeArrowheads="1"/>
          </p:cNvPicPr>
          <p:nvPr/>
        </p:nvPicPr>
        <p:blipFill>
          <a:blip r:embed="rId2" cstate="print"/>
          <a:srcRect r="13838"/>
          <a:stretch>
            <a:fillRect/>
          </a:stretch>
        </p:blipFill>
        <p:spPr bwMode="auto">
          <a:xfrm>
            <a:off x="4508500" y="1235075"/>
            <a:ext cx="4537075" cy="4581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320516" name="Rectangle 4"/>
          <p:cNvSpPr>
            <a:spLocks noChangeArrowheads="1"/>
          </p:cNvSpPr>
          <p:nvPr/>
        </p:nvSpPr>
        <p:spPr bwMode="auto">
          <a:xfrm>
            <a:off x="461963" y="212725"/>
            <a:ext cx="8229600" cy="8159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social network =&gt; recommendation?</a:t>
            </a:r>
            <a:endParaRPr lang="en-US" sz="1800"/>
          </a:p>
        </p:txBody>
      </p:sp>
      <p:sp>
        <p:nvSpPr>
          <p:cNvPr id="320517" name="Rectangle 5"/>
          <p:cNvSpPr>
            <a:spLocks noChangeArrowheads="1"/>
          </p:cNvSpPr>
          <p:nvPr/>
        </p:nvSpPr>
        <p:spPr bwMode="auto">
          <a:xfrm>
            <a:off x="461963" y="1198563"/>
            <a:ext cx="3906837" cy="909637"/>
          </a:xfrm>
          <a:prstGeom prst="rect">
            <a:avLst/>
          </a:prstGeom>
          <a:solidFill>
            <a:srgbClr val="FF00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recommend best connected contacts</a:t>
            </a:r>
            <a:endParaRPr lang="en-US" sz="2000"/>
          </a:p>
        </p:txBody>
      </p:sp>
      <p:sp>
        <p:nvSpPr>
          <p:cNvPr id="320521" name="Rectangle 9"/>
          <p:cNvSpPr>
            <a:spLocks noChangeArrowheads="1"/>
          </p:cNvSpPr>
          <p:nvPr/>
        </p:nvSpPr>
        <p:spPr bwMode="auto">
          <a:xfrm>
            <a:off x="461963" y="5254625"/>
            <a:ext cx="3906837" cy="909638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clustering</a:t>
            </a:r>
            <a:endParaRPr lang="en-US" sz="2000"/>
          </a:p>
        </p:txBody>
      </p:sp>
      <p:sp>
        <p:nvSpPr>
          <p:cNvPr id="320522" name="Rectangle 10"/>
          <p:cNvSpPr>
            <a:spLocks noChangeArrowheads="1"/>
          </p:cNvSpPr>
          <p:nvPr/>
        </p:nvSpPr>
        <p:spPr bwMode="auto">
          <a:xfrm>
            <a:off x="889000" y="2159000"/>
            <a:ext cx="3479800" cy="1168400"/>
          </a:xfrm>
          <a:prstGeom prst="rect">
            <a:avLst/>
          </a:prstGeom>
          <a:solidFill>
            <a:srgbClr val="FF00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de-CH" sz="1600"/>
              <a:t>Either:</a:t>
            </a:r>
            <a:r>
              <a:rPr lang="de-CH" sz="1600" b="0">
                <a:solidFill>
                  <a:schemeClr val="tx1"/>
                </a:solidFill>
              </a:rPr>
              <a:t> </a:t>
            </a:r>
            <a:r>
              <a:rPr lang="de-CH" sz="1600" b="0"/>
              <a:t>device needs to know inter-friend-connections</a:t>
            </a:r>
          </a:p>
          <a:p>
            <a:pPr algn="l"/>
            <a:r>
              <a:rPr lang="de-CH" sz="1600" b="0"/>
              <a:t> </a:t>
            </a:r>
          </a:p>
          <a:p>
            <a:pPr algn="l"/>
            <a:r>
              <a:rPr lang="de-CH" sz="1600" b="0"/>
              <a:t>  =&gt;</a:t>
            </a:r>
            <a:r>
              <a:rPr lang="de-CH" sz="1600"/>
              <a:t> privacy</a:t>
            </a:r>
            <a:endParaRPr lang="en-US" sz="1600"/>
          </a:p>
        </p:txBody>
      </p:sp>
      <p:sp>
        <p:nvSpPr>
          <p:cNvPr id="320524" name="Rectangle 12"/>
          <p:cNvSpPr>
            <a:spLocks noChangeArrowheads="1"/>
          </p:cNvSpPr>
          <p:nvPr/>
        </p:nvSpPr>
        <p:spPr bwMode="auto">
          <a:xfrm>
            <a:off x="889000" y="3378200"/>
            <a:ext cx="3479800" cy="1657350"/>
          </a:xfrm>
          <a:prstGeom prst="rect">
            <a:avLst/>
          </a:prstGeom>
          <a:solidFill>
            <a:srgbClr val="FF00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de-CH" sz="1600"/>
              <a:t>Or:</a:t>
            </a:r>
            <a:r>
              <a:rPr lang="de-CH" sz="1600" b="0">
                <a:solidFill>
                  <a:schemeClr val="tx1"/>
                </a:solidFill>
              </a:rPr>
              <a:t> </a:t>
            </a:r>
            <a:r>
              <a:rPr lang="de-CH" sz="1600" b="0"/>
              <a:t>server needed for each recommendation step</a:t>
            </a:r>
          </a:p>
          <a:p>
            <a:pPr algn="l"/>
            <a:endParaRPr lang="de-CH" sz="1600" b="0"/>
          </a:p>
          <a:p>
            <a:pPr algn="l">
              <a:buFont typeface="Symbol" pitchFamily="18" charset="2"/>
              <a:buNone/>
            </a:pPr>
            <a:r>
              <a:rPr lang="de-CH" sz="1600" b="0"/>
              <a:t>  =&gt; </a:t>
            </a:r>
            <a:r>
              <a:rPr lang="de-CH" sz="1600"/>
              <a:t>server load</a:t>
            </a:r>
          </a:p>
          <a:p>
            <a:pPr algn="l">
              <a:buFont typeface="Symbol" pitchFamily="18" charset="2"/>
              <a:buNone/>
            </a:pPr>
            <a:r>
              <a:rPr lang="de-CH" sz="1600" b="0"/>
              <a:t>  =&gt; </a:t>
            </a:r>
            <a:r>
              <a:rPr lang="de-CH" sz="1600"/>
              <a:t>tunnel/mountains</a:t>
            </a:r>
          </a:p>
          <a:p>
            <a:pPr algn="l">
              <a:buFont typeface="Symbol" pitchFamily="18" charset="2"/>
              <a:buNone/>
            </a:pPr>
            <a:r>
              <a:rPr lang="de-CH" sz="1600" b="0"/>
              <a:t>  =&gt; </a:t>
            </a:r>
            <a:r>
              <a:rPr lang="de-CH" sz="1600"/>
              <a:t>traffic/costs</a:t>
            </a:r>
            <a:endParaRPr lang="en-US" sz="1600"/>
          </a:p>
        </p:txBody>
      </p:sp>
      <p:grpSp>
        <p:nvGrpSpPr>
          <p:cNvPr id="320531" name="Group 19"/>
          <p:cNvGrpSpPr>
            <a:grpSpLocks/>
          </p:cNvGrpSpPr>
          <p:nvPr/>
        </p:nvGrpSpPr>
        <p:grpSpPr bwMode="auto">
          <a:xfrm>
            <a:off x="6635750" y="1841500"/>
            <a:ext cx="600075" cy="450850"/>
            <a:chOff x="4180" y="1160"/>
            <a:chExt cx="378" cy="284"/>
          </a:xfrm>
        </p:grpSpPr>
        <p:sp>
          <p:nvSpPr>
            <p:cNvPr id="320526" name="Oval 14"/>
            <p:cNvSpPr>
              <a:spLocks noChangeArrowheads="1"/>
            </p:cNvSpPr>
            <p:nvPr/>
          </p:nvSpPr>
          <p:spPr bwMode="auto">
            <a:xfrm>
              <a:off x="4312" y="1360"/>
              <a:ext cx="84" cy="84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0527" name="Oval 15"/>
            <p:cNvSpPr>
              <a:spLocks noChangeArrowheads="1"/>
            </p:cNvSpPr>
            <p:nvPr/>
          </p:nvSpPr>
          <p:spPr bwMode="auto">
            <a:xfrm>
              <a:off x="4474" y="1244"/>
              <a:ext cx="84" cy="84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0528" name="Oval 16"/>
            <p:cNvSpPr>
              <a:spLocks noChangeArrowheads="1"/>
            </p:cNvSpPr>
            <p:nvPr/>
          </p:nvSpPr>
          <p:spPr bwMode="auto">
            <a:xfrm>
              <a:off x="4180" y="1160"/>
              <a:ext cx="84" cy="84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20532" name="Group 20"/>
          <p:cNvGrpSpPr>
            <a:grpSpLocks/>
          </p:cNvGrpSpPr>
          <p:nvPr/>
        </p:nvGrpSpPr>
        <p:grpSpPr bwMode="auto">
          <a:xfrm>
            <a:off x="6861175" y="1885950"/>
            <a:ext cx="241300" cy="171450"/>
            <a:chOff x="4322" y="1188"/>
            <a:chExt cx="152" cy="108"/>
          </a:xfrm>
        </p:grpSpPr>
        <p:sp>
          <p:nvSpPr>
            <p:cNvPr id="320529" name="Oval 17"/>
            <p:cNvSpPr>
              <a:spLocks noChangeArrowheads="1"/>
            </p:cNvSpPr>
            <p:nvPr/>
          </p:nvSpPr>
          <p:spPr bwMode="auto">
            <a:xfrm>
              <a:off x="4322" y="1188"/>
              <a:ext cx="84" cy="84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0530" name="Oval 18"/>
            <p:cNvSpPr>
              <a:spLocks noChangeArrowheads="1"/>
            </p:cNvSpPr>
            <p:nvPr/>
          </p:nvSpPr>
          <p:spPr bwMode="auto">
            <a:xfrm>
              <a:off x="4390" y="1212"/>
              <a:ext cx="84" cy="84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20545" name="Group 33"/>
          <p:cNvGrpSpPr>
            <a:grpSpLocks/>
          </p:cNvGrpSpPr>
          <p:nvPr/>
        </p:nvGrpSpPr>
        <p:grpSpPr bwMode="auto">
          <a:xfrm>
            <a:off x="4445000" y="1198563"/>
            <a:ext cx="4600575" cy="4889500"/>
            <a:chOff x="2800" y="755"/>
            <a:chExt cx="2898" cy="3080"/>
          </a:xfrm>
        </p:grpSpPr>
        <p:grpSp>
          <p:nvGrpSpPr>
            <p:cNvPr id="320542" name="Group 30"/>
            <p:cNvGrpSpPr>
              <a:grpSpLocks/>
            </p:cNvGrpSpPr>
            <p:nvPr/>
          </p:nvGrpSpPr>
          <p:grpSpPr bwMode="auto">
            <a:xfrm>
              <a:off x="3775" y="1092"/>
              <a:ext cx="1073" cy="906"/>
              <a:chOff x="3869" y="277"/>
              <a:chExt cx="1073" cy="883"/>
            </a:xfrm>
          </p:grpSpPr>
          <p:sp>
            <p:nvSpPr>
              <p:cNvPr id="320535" name="Oval 23"/>
              <p:cNvSpPr>
                <a:spLocks noChangeArrowheads="1"/>
              </p:cNvSpPr>
              <p:nvPr/>
            </p:nvSpPr>
            <p:spPr bwMode="auto">
              <a:xfrm>
                <a:off x="3869" y="277"/>
                <a:ext cx="1073" cy="883"/>
              </a:xfrm>
              <a:prstGeom prst="ellipse">
                <a:avLst/>
              </a:prstGeom>
              <a:noFill/>
              <a:ln w="38100" algn="ctr">
                <a:solidFill>
                  <a:srgbClr val="0099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0539" name="Oval 27"/>
              <p:cNvSpPr>
                <a:spLocks noChangeArrowheads="1"/>
              </p:cNvSpPr>
              <p:nvPr/>
            </p:nvSpPr>
            <p:spPr bwMode="auto">
              <a:xfrm>
                <a:off x="3869" y="277"/>
                <a:ext cx="1073" cy="883"/>
              </a:xfrm>
              <a:prstGeom prst="ellipse">
                <a:avLst/>
              </a:prstGeom>
              <a:gradFill rotWithShape="1">
                <a:gsLst>
                  <a:gs pos="0">
                    <a:srgbClr val="009900">
                      <a:alpha val="20000"/>
                    </a:srgbClr>
                  </a:gs>
                  <a:gs pos="100000">
                    <a:srgbClr val="009900">
                      <a:gamma/>
                      <a:shade val="46275"/>
                      <a:invGamma/>
                      <a:alpha val="20000"/>
                    </a:srgbClr>
                  </a:gs>
                </a:gsLst>
                <a:lin ang="5400000" scaled="1"/>
              </a:gra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20544" name="Group 32"/>
            <p:cNvGrpSpPr>
              <a:grpSpLocks/>
            </p:cNvGrpSpPr>
            <p:nvPr/>
          </p:nvGrpSpPr>
          <p:grpSpPr bwMode="auto">
            <a:xfrm>
              <a:off x="3998" y="2509"/>
              <a:ext cx="1700" cy="1326"/>
              <a:chOff x="3998" y="2509"/>
              <a:chExt cx="1700" cy="1326"/>
            </a:xfrm>
          </p:grpSpPr>
          <p:sp>
            <p:nvSpPr>
              <p:cNvPr id="320536" name="Oval 24"/>
              <p:cNvSpPr>
                <a:spLocks noChangeArrowheads="1"/>
              </p:cNvSpPr>
              <p:nvPr/>
            </p:nvSpPr>
            <p:spPr bwMode="auto">
              <a:xfrm>
                <a:off x="3998" y="2509"/>
                <a:ext cx="1700" cy="1326"/>
              </a:xfrm>
              <a:prstGeom prst="ellipse">
                <a:avLst/>
              </a:prstGeom>
              <a:noFill/>
              <a:ln w="38100" algn="ctr">
                <a:solidFill>
                  <a:srgbClr val="0099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0537" name="Oval 25"/>
              <p:cNvSpPr>
                <a:spLocks noChangeArrowheads="1"/>
              </p:cNvSpPr>
              <p:nvPr/>
            </p:nvSpPr>
            <p:spPr bwMode="auto">
              <a:xfrm>
                <a:off x="3998" y="2509"/>
                <a:ext cx="1700" cy="1326"/>
              </a:xfrm>
              <a:prstGeom prst="ellipse">
                <a:avLst/>
              </a:prstGeom>
              <a:solidFill>
                <a:srgbClr val="009900">
                  <a:alpha val="19000"/>
                </a:srgbClr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20543" name="Group 31"/>
            <p:cNvGrpSpPr>
              <a:grpSpLocks/>
            </p:cNvGrpSpPr>
            <p:nvPr/>
          </p:nvGrpSpPr>
          <p:grpSpPr bwMode="auto">
            <a:xfrm>
              <a:off x="2898" y="1707"/>
              <a:ext cx="1576" cy="1167"/>
              <a:chOff x="2898" y="1707"/>
              <a:chExt cx="1576" cy="1167"/>
            </a:xfrm>
          </p:grpSpPr>
          <p:sp>
            <p:nvSpPr>
              <p:cNvPr id="320534" name="Oval 22"/>
              <p:cNvSpPr>
                <a:spLocks noChangeArrowheads="1"/>
              </p:cNvSpPr>
              <p:nvPr/>
            </p:nvSpPr>
            <p:spPr bwMode="auto">
              <a:xfrm>
                <a:off x="2898" y="1707"/>
                <a:ext cx="1576" cy="1167"/>
              </a:xfrm>
              <a:prstGeom prst="ellipse">
                <a:avLst/>
              </a:prstGeom>
              <a:noFill/>
              <a:ln w="38100" algn="ctr">
                <a:solidFill>
                  <a:srgbClr val="0099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0538" name="Oval 26"/>
              <p:cNvSpPr>
                <a:spLocks noChangeArrowheads="1"/>
              </p:cNvSpPr>
              <p:nvPr/>
            </p:nvSpPr>
            <p:spPr bwMode="auto">
              <a:xfrm>
                <a:off x="2898" y="1707"/>
                <a:ext cx="1576" cy="1167"/>
              </a:xfrm>
              <a:prstGeom prst="ellipse">
                <a:avLst/>
              </a:prstGeom>
              <a:gradFill rotWithShape="1">
                <a:gsLst>
                  <a:gs pos="0">
                    <a:srgbClr val="009900">
                      <a:alpha val="20000"/>
                    </a:srgbClr>
                  </a:gs>
                  <a:gs pos="100000">
                    <a:srgbClr val="009900">
                      <a:gamma/>
                      <a:shade val="46275"/>
                      <a:invGamma/>
                      <a:alpha val="20000"/>
                    </a:srgbClr>
                  </a:gs>
                </a:gsLst>
                <a:lin ang="5400000" scaled="1"/>
              </a:gra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20541" name="Group 29"/>
            <p:cNvGrpSpPr>
              <a:grpSpLocks/>
            </p:cNvGrpSpPr>
            <p:nvPr/>
          </p:nvGrpSpPr>
          <p:grpSpPr bwMode="auto">
            <a:xfrm>
              <a:off x="2800" y="755"/>
              <a:ext cx="1286" cy="1261"/>
              <a:chOff x="2800" y="755"/>
              <a:chExt cx="1286" cy="1261"/>
            </a:xfrm>
          </p:grpSpPr>
          <p:sp>
            <p:nvSpPr>
              <p:cNvPr id="320533" name="Oval 21"/>
              <p:cNvSpPr>
                <a:spLocks noChangeArrowheads="1"/>
              </p:cNvSpPr>
              <p:nvPr/>
            </p:nvSpPr>
            <p:spPr bwMode="auto">
              <a:xfrm>
                <a:off x="2800" y="755"/>
                <a:ext cx="1286" cy="1261"/>
              </a:xfrm>
              <a:prstGeom prst="ellipse">
                <a:avLst/>
              </a:prstGeom>
              <a:noFill/>
              <a:ln w="38100" algn="ctr">
                <a:solidFill>
                  <a:srgbClr val="0099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0540" name="Oval 28"/>
              <p:cNvSpPr>
                <a:spLocks noChangeArrowheads="1"/>
              </p:cNvSpPr>
              <p:nvPr/>
            </p:nvSpPr>
            <p:spPr bwMode="auto">
              <a:xfrm>
                <a:off x="2800" y="755"/>
                <a:ext cx="1286" cy="1261"/>
              </a:xfrm>
              <a:prstGeom prst="ellipse">
                <a:avLst/>
              </a:prstGeom>
              <a:gradFill rotWithShape="1">
                <a:gsLst>
                  <a:gs pos="0">
                    <a:srgbClr val="009900">
                      <a:alpha val="20000"/>
                    </a:srgbClr>
                  </a:gs>
                  <a:gs pos="100000">
                    <a:srgbClr val="009900">
                      <a:gamma/>
                      <a:shade val="46275"/>
                      <a:invGamma/>
                      <a:alpha val="20000"/>
                    </a:srgbClr>
                  </a:gs>
                </a:gsLst>
                <a:lin ang="5400000" scaled="1"/>
              </a:gra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0517" grpId="0" animBg="1"/>
      <p:bldP spid="320521" grpId="0" animBg="1"/>
      <p:bldP spid="320522" grpId="0" animBg="1"/>
      <p:bldP spid="3205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graphicFrame>
        <p:nvGraphicFramePr>
          <p:cNvPr id="321549" name="Object 13"/>
          <p:cNvGraphicFramePr>
            <a:graphicFrameLocks noChangeAspect="1"/>
          </p:cNvGraphicFramePr>
          <p:nvPr/>
        </p:nvGraphicFramePr>
        <p:xfrm>
          <a:off x="1106488" y="449263"/>
          <a:ext cx="6816725" cy="5946775"/>
        </p:xfrm>
        <a:graphic>
          <a:graphicData uri="http://schemas.openxmlformats.org/presentationml/2006/ole">
            <p:oleObj spid="_x0000_s321549" name="Visio" r:id="rId3" imgW="7057705" imgH="6517681" progId="Visio.Drawing.11">
              <p:embed/>
            </p:oleObj>
          </a:graphicData>
        </a:graphic>
      </p:graphicFrame>
      <p:graphicFrame>
        <p:nvGraphicFramePr>
          <p:cNvPr id="321552" name="Object 16"/>
          <p:cNvGraphicFramePr>
            <a:graphicFrameLocks noChangeAspect="1"/>
          </p:cNvGraphicFramePr>
          <p:nvPr/>
        </p:nvGraphicFramePr>
        <p:xfrm>
          <a:off x="1106488" y="461963"/>
          <a:ext cx="6765925" cy="5921375"/>
        </p:xfrm>
        <a:graphic>
          <a:graphicData uri="http://schemas.openxmlformats.org/presentationml/2006/ole">
            <p:oleObj spid="_x0000_s321552" name="Visio" r:id="rId4" imgW="7057705" imgH="6517681" progId="Visio.Drawing.11">
              <p:embed/>
            </p:oleObj>
          </a:graphicData>
        </a:graphic>
      </p:graphicFrame>
      <p:graphicFrame>
        <p:nvGraphicFramePr>
          <p:cNvPr id="321553" name="Object 17"/>
          <p:cNvGraphicFramePr>
            <a:graphicFrameLocks noChangeAspect="1"/>
          </p:cNvGraphicFramePr>
          <p:nvPr/>
        </p:nvGraphicFramePr>
        <p:xfrm>
          <a:off x="1106488" y="474663"/>
          <a:ext cx="6765925" cy="5895975"/>
        </p:xfrm>
        <a:graphic>
          <a:graphicData uri="http://schemas.openxmlformats.org/presentationml/2006/ole">
            <p:oleObj spid="_x0000_s321553" name="Visio" r:id="rId5" imgW="7057705" imgH="6517681" progId="Visio.Drawing.11">
              <p:embed/>
            </p:oleObj>
          </a:graphicData>
        </a:graphic>
      </p:graphicFrame>
      <p:graphicFrame>
        <p:nvGraphicFramePr>
          <p:cNvPr id="321554" name="Object 18"/>
          <p:cNvGraphicFramePr>
            <a:graphicFrameLocks noChangeAspect="1"/>
          </p:cNvGraphicFramePr>
          <p:nvPr/>
        </p:nvGraphicFramePr>
        <p:xfrm>
          <a:off x="1131888" y="411163"/>
          <a:ext cx="6740525" cy="5959475"/>
        </p:xfrm>
        <a:graphic>
          <a:graphicData uri="http://schemas.openxmlformats.org/presentationml/2006/ole">
            <p:oleObj spid="_x0000_s321554" name="Visio" r:id="rId6" imgW="7057705" imgH="6517681" progId="Visio.Drawing.11">
              <p:embed/>
            </p:oleObj>
          </a:graphicData>
        </a:graphic>
      </p:graphicFrame>
      <p:sp>
        <p:nvSpPr>
          <p:cNvPr id="321555" name="Rectangle 19"/>
          <p:cNvSpPr>
            <a:spLocks noChangeArrowheads="1"/>
          </p:cNvSpPr>
          <p:nvPr/>
        </p:nvSpPr>
        <p:spPr bwMode="auto">
          <a:xfrm>
            <a:off x="2336800" y="2943225"/>
            <a:ext cx="4064000" cy="909638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/>
              <a:t>clusters approximate communities!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155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sp>
        <p:nvSpPr>
          <p:cNvPr id="324615" name="Text Box 7"/>
          <p:cNvSpPr txBox="1">
            <a:spLocks noChangeArrowheads="1"/>
          </p:cNvSpPr>
          <p:nvPr/>
        </p:nvSpPr>
        <p:spPr bwMode="auto">
          <a:xfrm>
            <a:off x="238125" y="280988"/>
            <a:ext cx="1841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324620" name="Rectangle 12"/>
          <p:cNvSpPr>
            <a:spLocks noChangeArrowheads="1"/>
          </p:cNvSpPr>
          <p:nvPr/>
        </p:nvSpPr>
        <p:spPr bwMode="auto">
          <a:xfrm>
            <a:off x="304800" y="738188"/>
            <a:ext cx="4064000" cy="19589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/>
            <a:r>
              <a:rPr lang="de-CH" sz="2000" b="0"/>
              <a:t>Clustering for Recommendation:</a:t>
            </a:r>
          </a:p>
          <a:p>
            <a:pPr marL="342900" indent="-342900" algn="l">
              <a:buFontTx/>
              <a:buChar char="•"/>
            </a:pPr>
            <a:endParaRPr lang="de-CH" sz="2000" b="0"/>
          </a:p>
          <a:p>
            <a:pPr marL="342900" indent="-342900" algn="l">
              <a:buFontTx/>
              <a:buChar char="•"/>
            </a:pPr>
            <a:r>
              <a:rPr lang="de-CH" sz="2000" b="0"/>
              <a:t>send request to the server</a:t>
            </a:r>
          </a:p>
          <a:p>
            <a:pPr marL="342900" indent="-342900" algn="l">
              <a:buFontTx/>
              <a:buChar char="•"/>
            </a:pPr>
            <a:r>
              <a:rPr lang="de-CH" sz="2000" b="0"/>
              <a:t>server returns clusters</a:t>
            </a:r>
          </a:p>
          <a:p>
            <a:pPr marL="342900" indent="-342900" algn="l">
              <a:buFontTx/>
              <a:buChar char="•"/>
            </a:pPr>
            <a:r>
              <a:rPr lang="de-CH" sz="2000" b="0"/>
              <a:t>use clusters for recommendations</a:t>
            </a:r>
            <a:endParaRPr lang="en-US" sz="2000" b="0"/>
          </a:p>
        </p:txBody>
      </p:sp>
      <p:sp>
        <p:nvSpPr>
          <p:cNvPr id="324622" name="Rectangle 14"/>
          <p:cNvSpPr>
            <a:spLocks noChangeArrowheads="1"/>
          </p:cNvSpPr>
          <p:nvPr/>
        </p:nvSpPr>
        <p:spPr bwMode="auto">
          <a:xfrm>
            <a:off x="304800" y="4987925"/>
            <a:ext cx="4064000" cy="909638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only once for entire recommendation process</a:t>
            </a:r>
            <a:endParaRPr lang="en-US" sz="2000"/>
          </a:p>
        </p:txBody>
      </p:sp>
      <p:sp>
        <p:nvSpPr>
          <p:cNvPr id="324623" name="Rectangle 15"/>
          <p:cNvSpPr>
            <a:spLocks noChangeArrowheads="1"/>
          </p:cNvSpPr>
          <p:nvPr/>
        </p:nvSpPr>
        <p:spPr bwMode="auto">
          <a:xfrm>
            <a:off x="4789488" y="4987925"/>
            <a:ext cx="4064000" cy="909638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if no connection available, old data can be used</a:t>
            </a:r>
            <a:endParaRPr lang="en-US" sz="2000"/>
          </a:p>
        </p:txBody>
      </p:sp>
      <p:pic>
        <p:nvPicPr>
          <p:cNvPr id="324625" name="Picture 17" descr="clusters_shado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00588" y="661988"/>
            <a:ext cx="4354512" cy="3829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22" grpId="0" animBg="1"/>
      <p:bldP spid="3246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graphicFrame>
        <p:nvGraphicFramePr>
          <p:cNvPr id="337935" name="Object 15"/>
          <p:cNvGraphicFramePr>
            <a:graphicFrameLocks noGrp="1" noChangeAspect="1"/>
          </p:cNvGraphicFramePr>
          <p:nvPr>
            <p:ph/>
          </p:nvPr>
        </p:nvGraphicFramePr>
        <p:xfrm>
          <a:off x="152400" y="458788"/>
          <a:ext cx="8813800" cy="5286375"/>
        </p:xfrm>
        <a:graphic>
          <a:graphicData uri="http://schemas.openxmlformats.org/presentationml/2006/ole">
            <p:oleObj spid="_x0000_s337935" name="Visio" r:id="rId3" imgW="6366825" imgH="3819185" progId="Visio.Drawing.11">
              <p:embed/>
            </p:oleObj>
          </a:graphicData>
        </a:graphic>
      </p:graphicFrame>
      <p:grpSp>
        <p:nvGrpSpPr>
          <p:cNvPr id="337951" name="Group 31"/>
          <p:cNvGrpSpPr>
            <a:grpSpLocks/>
          </p:cNvGrpSpPr>
          <p:nvPr/>
        </p:nvGrpSpPr>
        <p:grpSpPr bwMode="auto">
          <a:xfrm>
            <a:off x="1092200" y="1231900"/>
            <a:ext cx="8001000" cy="4445000"/>
            <a:chOff x="688" y="776"/>
            <a:chExt cx="5040" cy="2800"/>
          </a:xfrm>
        </p:grpSpPr>
        <p:sp>
          <p:nvSpPr>
            <p:cNvPr id="337938" name="Oval 18"/>
            <p:cNvSpPr>
              <a:spLocks noChangeArrowheads="1"/>
            </p:cNvSpPr>
            <p:nvPr/>
          </p:nvSpPr>
          <p:spPr bwMode="auto">
            <a:xfrm>
              <a:off x="888" y="1672"/>
              <a:ext cx="312" cy="42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39" name="Oval 19"/>
            <p:cNvSpPr>
              <a:spLocks noChangeArrowheads="1"/>
            </p:cNvSpPr>
            <p:nvPr/>
          </p:nvSpPr>
          <p:spPr bwMode="auto">
            <a:xfrm>
              <a:off x="1264" y="1680"/>
              <a:ext cx="312" cy="42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40" name="Oval 20"/>
            <p:cNvSpPr>
              <a:spLocks noChangeArrowheads="1"/>
            </p:cNvSpPr>
            <p:nvPr/>
          </p:nvSpPr>
          <p:spPr bwMode="auto">
            <a:xfrm>
              <a:off x="688" y="896"/>
              <a:ext cx="312" cy="42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41" name="Oval 21"/>
            <p:cNvSpPr>
              <a:spLocks noChangeArrowheads="1"/>
            </p:cNvSpPr>
            <p:nvPr/>
          </p:nvSpPr>
          <p:spPr bwMode="auto">
            <a:xfrm>
              <a:off x="1600" y="1840"/>
              <a:ext cx="312" cy="42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42" name="Oval 22"/>
            <p:cNvSpPr>
              <a:spLocks noChangeArrowheads="1"/>
            </p:cNvSpPr>
            <p:nvPr/>
          </p:nvSpPr>
          <p:spPr bwMode="auto">
            <a:xfrm>
              <a:off x="2168" y="1312"/>
              <a:ext cx="312" cy="42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43" name="Oval 23"/>
            <p:cNvSpPr>
              <a:spLocks noChangeArrowheads="1"/>
            </p:cNvSpPr>
            <p:nvPr/>
          </p:nvSpPr>
          <p:spPr bwMode="auto">
            <a:xfrm>
              <a:off x="1560" y="776"/>
              <a:ext cx="312" cy="42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44" name="Oval 24"/>
            <p:cNvSpPr>
              <a:spLocks noChangeArrowheads="1"/>
            </p:cNvSpPr>
            <p:nvPr/>
          </p:nvSpPr>
          <p:spPr bwMode="auto">
            <a:xfrm>
              <a:off x="4896" y="3152"/>
              <a:ext cx="312" cy="42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45" name="Oval 25"/>
            <p:cNvSpPr>
              <a:spLocks noChangeArrowheads="1"/>
            </p:cNvSpPr>
            <p:nvPr/>
          </p:nvSpPr>
          <p:spPr bwMode="auto">
            <a:xfrm>
              <a:off x="4936" y="2280"/>
              <a:ext cx="792" cy="42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49" name="Rectangle 29"/>
            <p:cNvSpPr>
              <a:spLocks noChangeArrowheads="1"/>
            </p:cNvSpPr>
            <p:nvPr/>
          </p:nvSpPr>
          <p:spPr bwMode="auto">
            <a:xfrm>
              <a:off x="1360" y="3112"/>
              <a:ext cx="360" cy="312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de-CH">
                  <a:solidFill>
                    <a:srgbClr val="FF0000"/>
                  </a:solidFill>
                </a:rPr>
                <a:t>6</a:t>
              </a:r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337950" name="Line 30"/>
            <p:cNvSpPr>
              <a:spLocks noChangeShapeType="1"/>
            </p:cNvSpPr>
            <p:nvPr/>
          </p:nvSpPr>
          <p:spPr bwMode="auto">
            <a:xfrm>
              <a:off x="1712" y="3296"/>
              <a:ext cx="3176" cy="2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37982" name="Group 62"/>
          <p:cNvGrpSpPr>
            <a:grpSpLocks/>
          </p:cNvGrpSpPr>
          <p:nvPr/>
        </p:nvGrpSpPr>
        <p:grpSpPr bwMode="auto">
          <a:xfrm>
            <a:off x="1079500" y="1422400"/>
            <a:ext cx="7696200" cy="4013200"/>
            <a:chOff x="680" y="896"/>
            <a:chExt cx="4848" cy="2528"/>
          </a:xfrm>
        </p:grpSpPr>
        <p:sp>
          <p:nvSpPr>
            <p:cNvPr id="337974" name="Oval 54"/>
            <p:cNvSpPr>
              <a:spLocks noChangeArrowheads="1"/>
            </p:cNvSpPr>
            <p:nvPr/>
          </p:nvSpPr>
          <p:spPr bwMode="auto">
            <a:xfrm>
              <a:off x="680" y="896"/>
              <a:ext cx="328" cy="42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337975" name="Oval 55"/>
            <p:cNvSpPr>
              <a:spLocks noChangeArrowheads="1"/>
            </p:cNvSpPr>
            <p:nvPr/>
          </p:nvSpPr>
          <p:spPr bwMode="auto">
            <a:xfrm>
              <a:off x="880" y="1672"/>
              <a:ext cx="328" cy="42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337976" name="Oval 56"/>
            <p:cNvSpPr>
              <a:spLocks noChangeArrowheads="1"/>
            </p:cNvSpPr>
            <p:nvPr/>
          </p:nvSpPr>
          <p:spPr bwMode="auto">
            <a:xfrm>
              <a:off x="1984" y="1840"/>
              <a:ext cx="328" cy="42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337977" name="Oval 57"/>
            <p:cNvSpPr>
              <a:spLocks noChangeArrowheads="1"/>
            </p:cNvSpPr>
            <p:nvPr/>
          </p:nvSpPr>
          <p:spPr bwMode="auto">
            <a:xfrm>
              <a:off x="2160" y="1320"/>
              <a:ext cx="328" cy="42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337978" name="Rectangle 58"/>
            <p:cNvSpPr>
              <a:spLocks noChangeArrowheads="1"/>
            </p:cNvSpPr>
            <p:nvPr/>
          </p:nvSpPr>
          <p:spPr bwMode="auto">
            <a:xfrm>
              <a:off x="1352" y="3104"/>
              <a:ext cx="368" cy="320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de-CH">
                  <a:solidFill>
                    <a:srgbClr val="FF0000"/>
                  </a:solidFill>
                </a:rPr>
                <a:t>4</a:t>
              </a:r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337979" name="Line 59"/>
            <p:cNvSpPr>
              <a:spLocks noChangeShapeType="1"/>
            </p:cNvSpPr>
            <p:nvPr/>
          </p:nvSpPr>
          <p:spPr bwMode="auto">
            <a:xfrm flipV="1">
              <a:off x="1720" y="3032"/>
              <a:ext cx="2952" cy="20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80" name="Oval 60"/>
            <p:cNvSpPr>
              <a:spLocks noChangeArrowheads="1"/>
            </p:cNvSpPr>
            <p:nvPr/>
          </p:nvSpPr>
          <p:spPr bwMode="auto">
            <a:xfrm>
              <a:off x="4696" y="2848"/>
              <a:ext cx="288" cy="344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81" name="Oval 61"/>
            <p:cNvSpPr>
              <a:spLocks noChangeArrowheads="1"/>
            </p:cNvSpPr>
            <p:nvPr/>
          </p:nvSpPr>
          <p:spPr bwMode="auto">
            <a:xfrm>
              <a:off x="4728" y="1888"/>
              <a:ext cx="800" cy="472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37983" name="Text Box 63"/>
          <p:cNvSpPr txBox="1">
            <a:spLocks noChangeArrowheads="1"/>
          </p:cNvSpPr>
          <p:nvPr/>
        </p:nvSpPr>
        <p:spPr bwMode="auto">
          <a:xfrm>
            <a:off x="882650" y="5614988"/>
            <a:ext cx="31861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CH" b="0">
                <a:solidFill>
                  <a:schemeClr val="tx1"/>
                </a:solidFill>
              </a:rPr>
              <a:t>currently invited group</a:t>
            </a:r>
            <a:endParaRPr lang="en-US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pic>
        <p:nvPicPr>
          <p:cNvPr id="32666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6500" y="3757613"/>
            <a:ext cx="4459288" cy="240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6661" name="Rectangle 5"/>
          <p:cNvSpPr>
            <a:spLocks noChangeArrowheads="1"/>
          </p:cNvSpPr>
          <p:nvPr/>
        </p:nvSpPr>
        <p:spPr bwMode="auto">
          <a:xfrm>
            <a:off x="411163" y="212725"/>
            <a:ext cx="8331200" cy="13239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CONGA</a:t>
            </a:r>
          </a:p>
          <a:p>
            <a:endParaRPr lang="de-CH"/>
          </a:p>
          <a:p>
            <a:endParaRPr lang="de-CH"/>
          </a:p>
        </p:txBody>
      </p:sp>
      <p:sp>
        <p:nvSpPr>
          <p:cNvPr id="32666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800225"/>
            <a:ext cx="8242300" cy="22272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lang="de-CH" sz="2000"/>
              <a:t>Hierarchical, divisive algorithm to cluster undirected, unweighted networks</a:t>
            </a:r>
          </a:p>
          <a:p>
            <a:pPr>
              <a:lnSpc>
                <a:spcPct val="80000"/>
              </a:lnSpc>
            </a:pPr>
            <a:endParaRPr lang="de-CH" sz="2000"/>
          </a:p>
          <a:p>
            <a:pPr>
              <a:lnSpc>
                <a:spcPct val="80000"/>
              </a:lnSpc>
            </a:pPr>
            <a:r>
              <a:rPr lang="de-CH" sz="2000"/>
              <a:t>Based on algorithm presented by Girwan an Newman in 2002</a:t>
            </a:r>
          </a:p>
          <a:p>
            <a:pPr>
              <a:lnSpc>
                <a:spcPct val="80000"/>
              </a:lnSpc>
            </a:pPr>
            <a:endParaRPr lang="de-CH" sz="2000"/>
          </a:p>
          <a:p>
            <a:pPr>
              <a:lnSpc>
                <a:spcPct val="80000"/>
              </a:lnSpc>
            </a:pPr>
            <a:r>
              <a:rPr lang="de-CH" sz="2000"/>
              <a:t>Extended to allow overlapping clusters</a:t>
            </a:r>
            <a:endParaRPr lang="en-US" sz="2000"/>
          </a:p>
        </p:txBody>
      </p:sp>
      <p:sp>
        <p:nvSpPr>
          <p:cNvPr id="326665" name="Text Box 9"/>
          <p:cNvSpPr txBox="1">
            <a:spLocks noChangeArrowheads="1"/>
          </p:cNvSpPr>
          <p:nvPr/>
        </p:nvSpPr>
        <p:spPr bwMode="auto">
          <a:xfrm>
            <a:off x="484188" y="849313"/>
            <a:ext cx="80962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1800" b="0"/>
              <a:t>S. Gregory. </a:t>
            </a:r>
            <a:r>
              <a:rPr lang="en-US" sz="1800" b="0" i="1"/>
              <a:t>An algorithm to find overlapping community structure in networks</a:t>
            </a:r>
            <a:r>
              <a:rPr lang="en-US" sz="1800" b="0"/>
              <a:t>. </a:t>
            </a:r>
          </a:p>
          <a:p>
            <a:pPr algn="l"/>
            <a:r>
              <a:rPr lang="en-US" sz="1800" b="0"/>
              <a:t>In </a:t>
            </a:r>
            <a:r>
              <a:rPr lang="en-US" sz="1800" b="0" i="1"/>
              <a:t>PKDD</a:t>
            </a:r>
            <a:r>
              <a:rPr lang="en-US" sz="1800" b="0"/>
              <a:t>, 2007</a:t>
            </a:r>
            <a:endParaRPr lang="en-U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pic>
        <p:nvPicPr>
          <p:cNvPr id="312331" name="Picture 11" descr="screenshots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7488" y="2055813"/>
            <a:ext cx="8645525" cy="3813175"/>
          </a:xfrm>
          <a:prstGeom prst="rect">
            <a:avLst/>
          </a:prstGeom>
          <a:noFill/>
        </p:spPr>
      </p:pic>
      <p:sp>
        <p:nvSpPr>
          <p:cNvPr id="312333" name="Rectangle 13"/>
          <p:cNvSpPr>
            <a:spLocks noChangeArrowheads="1"/>
          </p:cNvSpPr>
          <p:nvPr/>
        </p:nvSpPr>
        <p:spPr bwMode="auto">
          <a:xfrm>
            <a:off x="431800" y="295275"/>
            <a:ext cx="8297863" cy="74612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cluestr</a:t>
            </a:r>
            <a:endParaRPr lang="en-US" sz="2000"/>
          </a:p>
        </p:txBody>
      </p:sp>
      <p:grpSp>
        <p:nvGrpSpPr>
          <p:cNvPr id="312336" name="Group 16"/>
          <p:cNvGrpSpPr>
            <a:grpSpLocks/>
          </p:cNvGrpSpPr>
          <p:nvPr/>
        </p:nvGrpSpPr>
        <p:grpSpPr bwMode="auto">
          <a:xfrm>
            <a:off x="296863" y="1141413"/>
            <a:ext cx="8655050" cy="5207000"/>
            <a:chOff x="187" y="719"/>
            <a:chExt cx="5452" cy="3280"/>
          </a:xfrm>
        </p:grpSpPr>
        <p:pic>
          <p:nvPicPr>
            <p:cNvPr id="312334" name="Picture 14" descr="screenshots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1" y="719"/>
              <a:ext cx="3318" cy="1463"/>
            </a:xfrm>
            <a:prstGeom prst="rect">
              <a:avLst/>
            </a:prstGeom>
            <a:noFill/>
          </p:spPr>
        </p:pic>
        <p:pic>
          <p:nvPicPr>
            <p:cNvPr id="312335" name="Picture 1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7" y="2174"/>
              <a:ext cx="2557" cy="182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sp>
        <p:nvSpPr>
          <p:cNvPr id="328707" name="Rectangle 3"/>
          <p:cNvSpPr>
            <a:spLocks noChangeArrowheads="1"/>
          </p:cNvSpPr>
          <p:nvPr/>
        </p:nvSpPr>
        <p:spPr bwMode="auto">
          <a:xfrm>
            <a:off x="411163" y="212725"/>
            <a:ext cx="8331200" cy="7651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Evaluation</a:t>
            </a:r>
          </a:p>
        </p:txBody>
      </p:sp>
      <p:sp>
        <p:nvSpPr>
          <p:cNvPr id="32870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457325"/>
            <a:ext cx="8559800" cy="45894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e-CH" sz="2800"/>
              <a:t>Clustering accurracy</a:t>
            </a:r>
          </a:p>
          <a:p>
            <a:pPr lvl="1"/>
            <a:r>
              <a:rPr lang="de-CH" sz="2400"/>
              <a:t>How well do clusters </a:t>
            </a:r>
            <a:br>
              <a:rPr lang="de-CH" sz="2400"/>
            </a:br>
            <a:r>
              <a:rPr lang="de-CH" sz="2400"/>
              <a:t>represent communities?</a:t>
            </a:r>
          </a:p>
          <a:p>
            <a:pPr lvl="1"/>
            <a:endParaRPr lang="de-CH" sz="2400"/>
          </a:p>
          <a:p>
            <a:r>
              <a:rPr lang="de-CH" sz="2800"/>
              <a:t>Effect of sparsity</a:t>
            </a:r>
          </a:p>
          <a:p>
            <a:pPr lvl="1"/>
            <a:r>
              <a:rPr lang="de-CH" sz="2400"/>
              <a:t>How well do algorithms perform in bootstrapping phase?</a:t>
            </a:r>
          </a:p>
          <a:p>
            <a:pPr lvl="1"/>
            <a:endParaRPr lang="de-CH" sz="2400"/>
          </a:p>
          <a:p>
            <a:r>
              <a:rPr lang="de-CH" sz="2800"/>
              <a:t>Performance of group initialization</a:t>
            </a:r>
          </a:p>
          <a:p>
            <a:pPr lvl="1"/>
            <a:r>
              <a:rPr lang="de-CH" sz="2400"/>
              <a:t>How much time can be saved during group initialization?</a:t>
            </a:r>
            <a:endParaRPr lang="en-US" sz="2400"/>
          </a:p>
        </p:txBody>
      </p:sp>
      <p:pic>
        <p:nvPicPr>
          <p:cNvPr id="328712" name="Picture 8"/>
          <p:cNvPicPr>
            <a:picLocks noChangeAspect="1" noChangeArrowheads="1"/>
          </p:cNvPicPr>
          <p:nvPr/>
        </p:nvPicPr>
        <p:blipFill>
          <a:blip r:embed="rId2" cstate="print"/>
          <a:srcRect r="1668"/>
          <a:stretch>
            <a:fillRect/>
          </a:stretch>
        </p:blipFill>
        <p:spPr bwMode="auto">
          <a:xfrm>
            <a:off x="5335588" y="1546225"/>
            <a:ext cx="3375025" cy="1738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708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sp>
        <p:nvSpPr>
          <p:cNvPr id="329730" name="Rectangle 2"/>
          <p:cNvSpPr>
            <a:spLocks noChangeArrowheads="1"/>
          </p:cNvSpPr>
          <p:nvPr/>
        </p:nvSpPr>
        <p:spPr bwMode="auto">
          <a:xfrm>
            <a:off x="411163" y="212725"/>
            <a:ext cx="8331200" cy="7651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Ground Truth</a:t>
            </a:r>
          </a:p>
        </p:txBody>
      </p:sp>
      <p:sp>
        <p:nvSpPr>
          <p:cNvPr id="3297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06400" y="1152525"/>
            <a:ext cx="8382000" cy="48942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 sz="2400"/>
          </a:p>
          <a:p>
            <a:r>
              <a:rPr lang="de-CH" sz="2400"/>
              <a:t>Friend-of-friend information for mobile phone contacts not available </a:t>
            </a:r>
          </a:p>
          <a:p>
            <a:endParaRPr lang="de-CH" sz="2400"/>
          </a:p>
          <a:p>
            <a:endParaRPr lang="de-CH" sz="2400"/>
          </a:p>
          <a:p>
            <a:endParaRPr lang="de-CH" sz="2400"/>
          </a:p>
          <a:p>
            <a:r>
              <a:rPr lang="de-CH" sz="2400"/>
              <a:t>Facebook data</a:t>
            </a:r>
          </a:p>
          <a:p>
            <a:pPr lvl="1"/>
            <a:r>
              <a:rPr lang="de-CH" sz="2000"/>
              <a:t>4 subjects (2 male, 2 female)</a:t>
            </a:r>
          </a:p>
          <a:p>
            <a:pPr lvl="1"/>
            <a:r>
              <a:rPr lang="de-CH" sz="2000"/>
              <a:t>assigned contacts to communities</a:t>
            </a:r>
          </a:p>
        </p:txBody>
      </p:sp>
      <p:pic>
        <p:nvPicPr>
          <p:cNvPr id="329734" name="Picture 6" descr="facebook-small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61000" y="2719388"/>
            <a:ext cx="3327400" cy="332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graphicFrame>
        <p:nvGraphicFramePr>
          <p:cNvPr id="331788" name="Object 12"/>
          <p:cNvGraphicFramePr>
            <a:graphicFrameLocks noGrp="1" noChangeAspect="1"/>
          </p:cNvGraphicFramePr>
          <p:nvPr>
            <p:ph sz="half" idx="1"/>
          </p:nvPr>
        </p:nvGraphicFramePr>
        <p:xfrm>
          <a:off x="5140325" y="1460500"/>
          <a:ext cx="3581400" cy="2462213"/>
        </p:xfrm>
        <a:graphic>
          <a:graphicData uri="http://schemas.openxmlformats.org/presentationml/2006/ole">
            <p:oleObj spid="_x0000_s331788" name="Visio" r:id="rId3" imgW="4382943" imgH="3013862" progId="Visio.Drawing.11">
              <p:embed/>
            </p:oleObj>
          </a:graphicData>
        </a:graphic>
      </p:graphicFrame>
      <p:graphicFrame>
        <p:nvGraphicFramePr>
          <p:cNvPr id="331790" name="Object 1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495300" y="1460500"/>
          <a:ext cx="3581400" cy="2462213"/>
        </p:xfrm>
        <a:graphic>
          <a:graphicData uri="http://schemas.openxmlformats.org/presentationml/2006/ole">
            <p:oleObj spid="_x0000_s331790" name="Visio" r:id="rId4" imgW="4382943" imgH="3013862" progId="Visio.Drawing.11">
              <p:embed/>
            </p:oleObj>
          </a:graphicData>
        </a:graphic>
      </p:graphicFrame>
      <p:sp>
        <p:nvSpPr>
          <p:cNvPr id="331794" name="Rectangle 18"/>
          <p:cNvSpPr>
            <a:spLocks noChangeArrowheads="1"/>
          </p:cNvSpPr>
          <p:nvPr/>
        </p:nvSpPr>
        <p:spPr bwMode="auto">
          <a:xfrm>
            <a:off x="2659063" y="4445000"/>
            <a:ext cx="4064000" cy="1547813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/>
            <a:r>
              <a:rPr lang="de-CH"/>
              <a:t>F-measure:</a:t>
            </a:r>
          </a:p>
          <a:p>
            <a:pPr marL="342900" indent="-342900"/>
            <a:endParaRPr lang="de-CH"/>
          </a:p>
          <a:p>
            <a:pPr marL="342900" indent="-342900"/>
            <a:endParaRPr lang="de-CH"/>
          </a:p>
          <a:p>
            <a:pPr marL="342900" indent="-342900"/>
            <a:endParaRPr lang="en-US"/>
          </a:p>
        </p:txBody>
      </p:sp>
      <p:sp>
        <p:nvSpPr>
          <p:cNvPr id="331795" name="AutoShape 19"/>
          <p:cNvSpPr>
            <a:spLocks noChangeArrowheads="1"/>
          </p:cNvSpPr>
          <p:nvPr/>
        </p:nvSpPr>
        <p:spPr bwMode="auto">
          <a:xfrm>
            <a:off x="177800" y="177800"/>
            <a:ext cx="1752600" cy="1016000"/>
          </a:xfrm>
          <a:prstGeom prst="wedgeRoundRectCallout">
            <a:avLst>
              <a:gd name="adj1" fmla="val -19565"/>
              <a:gd name="adj2" fmla="val 147500"/>
              <a:gd name="adj3" fmla="val 16667"/>
            </a:avLst>
          </a:prstGeom>
          <a:solidFill>
            <a:srgbClr val="EAEAEA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 b="0">
                <a:solidFill>
                  <a:schemeClr val="tx1"/>
                </a:solidFill>
              </a:rPr>
              <a:t>identified by algorithm</a:t>
            </a:r>
            <a:endParaRPr lang="en-US" sz="2000" b="0">
              <a:solidFill>
                <a:schemeClr val="tx1"/>
              </a:solidFill>
            </a:endParaRPr>
          </a:p>
        </p:txBody>
      </p:sp>
      <p:sp>
        <p:nvSpPr>
          <p:cNvPr id="331796" name="AutoShape 20"/>
          <p:cNvSpPr>
            <a:spLocks noChangeArrowheads="1"/>
          </p:cNvSpPr>
          <p:nvPr/>
        </p:nvSpPr>
        <p:spPr bwMode="auto">
          <a:xfrm>
            <a:off x="3708400" y="177800"/>
            <a:ext cx="2092325" cy="1016000"/>
          </a:xfrm>
          <a:prstGeom prst="wedgeRoundRectCallout">
            <a:avLst>
              <a:gd name="adj1" fmla="val -41500"/>
              <a:gd name="adj2" fmla="val 162500"/>
              <a:gd name="adj3" fmla="val 16667"/>
            </a:avLst>
          </a:prstGeom>
          <a:solidFill>
            <a:srgbClr val="EAEAEA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 b="0">
                <a:solidFill>
                  <a:schemeClr val="tx1"/>
                </a:solidFill>
              </a:rPr>
              <a:t>identified by subjects (ground truth)</a:t>
            </a:r>
            <a:endParaRPr lang="en-US" sz="2000" b="0">
              <a:solidFill>
                <a:schemeClr val="tx1"/>
              </a:solidFill>
            </a:endParaRPr>
          </a:p>
        </p:txBody>
      </p:sp>
      <p:pic>
        <p:nvPicPr>
          <p:cNvPr id="331802" name="Picture 26" descr="fmeasur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6500" y="4903788"/>
            <a:ext cx="1841500" cy="1063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sp>
        <p:nvSpPr>
          <p:cNvPr id="334850" name="Rectangle 2"/>
          <p:cNvSpPr>
            <a:spLocks noChangeArrowheads="1"/>
          </p:cNvSpPr>
          <p:nvPr/>
        </p:nvSpPr>
        <p:spPr bwMode="auto">
          <a:xfrm>
            <a:off x="411163" y="212725"/>
            <a:ext cx="8331200" cy="7651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Clustering Accuracy</a:t>
            </a:r>
          </a:p>
        </p:txBody>
      </p:sp>
      <p:sp>
        <p:nvSpPr>
          <p:cNvPr id="334851" name="Rectangle 3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411163" y="1581150"/>
            <a:ext cx="531495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e-CH" sz="2400"/>
              <a:t>How well do clusters represent communities?</a:t>
            </a:r>
          </a:p>
          <a:p>
            <a:endParaRPr lang="de-CH" sz="2400"/>
          </a:p>
          <a:p>
            <a:endParaRPr lang="de-CH" sz="2400"/>
          </a:p>
          <a:p>
            <a:endParaRPr lang="de-CH" sz="2400"/>
          </a:p>
          <a:p>
            <a:endParaRPr lang="de-CH" sz="2400"/>
          </a:p>
          <a:p>
            <a:endParaRPr lang="de-CH" sz="2400"/>
          </a:p>
          <a:p>
            <a:endParaRPr lang="de-CH" sz="2400"/>
          </a:p>
          <a:p>
            <a:r>
              <a:rPr lang="de-CH" sz="2400"/>
              <a:t>Number of clusters well matches number of communities</a:t>
            </a:r>
          </a:p>
        </p:txBody>
      </p:sp>
      <p:pic>
        <p:nvPicPr>
          <p:cNvPr id="334853" name="Picture 5"/>
          <p:cNvPicPr>
            <a:picLocks noChangeAspect="1" noChangeArrowheads="1"/>
          </p:cNvPicPr>
          <p:nvPr/>
        </p:nvPicPr>
        <p:blipFill>
          <a:blip r:embed="rId2" cstate="print"/>
          <a:srcRect r="5331"/>
          <a:stretch>
            <a:fillRect/>
          </a:stretch>
        </p:blipFill>
        <p:spPr bwMode="auto">
          <a:xfrm>
            <a:off x="5726113" y="1581150"/>
            <a:ext cx="3016250" cy="20907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334881" name="Group 33"/>
          <p:cNvGraphicFramePr>
            <a:graphicFrameLocks noGrp="1"/>
          </p:cNvGraphicFramePr>
          <p:nvPr>
            <p:ph sz="half" idx="2"/>
          </p:nvPr>
        </p:nvGraphicFramePr>
        <p:xfrm>
          <a:off x="595313" y="2644775"/>
          <a:ext cx="4662487" cy="1027113"/>
        </p:xfrm>
        <a:graphic>
          <a:graphicData uri="http://schemas.openxmlformats.org/drawingml/2006/table">
            <a:tbl>
              <a:tblPr/>
              <a:tblGrid>
                <a:gridCol w="1131887"/>
                <a:gridCol w="952500"/>
                <a:gridCol w="1244600"/>
                <a:gridCol w="1333500"/>
              </a:tblGrid>
              <a:tr h="514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Recall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Precision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F-Measure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</a:rPr>
                        <a:t>Average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</a:rPr>
                        <a:t>0.83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</a:rPr>
                        <a:t>0.82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</a:rPr>
                        <a:t>0.83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pic>
        <p:nvPicPr>
          <p:cNvPr id="33488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6113" y="4481513"/>
            <a:ext cx="3016250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851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sp>
        <p:nvSpPr>
          <p:cNvPr id="336898" name="Rectangle 2"/>
          <p:cNvSpPr>
            <a:spLocks noChangeArrowheads="1"/>
          </p:cNvSpPr>
          <p:nvPr/>
        </p:nvSpPr>
        <p:spPr bwMode="auto">
          <a:xfrm>
            <a:off x="411163" y="212725"/>
            <a:ext cx="8331200" cy="7651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Effects of Sparsity</a:t>
            </a:r>
          </a:p>
        </p:txBody>
      </p:sp>
      <p:sp>
        <p:nvSpPr>
          <p:cNvPr id="336899" name="Rectangle 3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411163" y="1250950"/>
            <a:ext cx="8331200" cy="48561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e-CH" sz="2000"/>
              <a:t>Bootstrapping</a:t>
            </a:r>
          </a:p>
          <a:p>
            <a:pPr lvl="1"/>
            <a:r>
              <a:rPr lang="de-CH" sz="1800"/>
              <a:t>Only few participants</a:t>
            </a:r>
          </a:p>
          <a:p>
            <a:pPr lvl="1"/>
            <a:r>
              <a:rPr lang="de-CH" sz="1800"/>
              <a:t>Missing friendship links</a:t>
            </a:r>
          </a:p>
          <a:p>
            <a:pPr lvl="1"/>
            <a:endParaRPr lang="de-CH" sz="1800"/>
          </a:p>
          <a:p>
            <a:endParaRPr lang="de-CH" sz="2000"/>
          </a:p>
          <a:p>
            <a:r>
              <a:rPr lang="de-CH" sz="2000"/>
              <a:t>Randomly removed links (10%-90%)</a:t>
            </a:r>
          </a:p>
          <a:p>
            <a:endParaRPr lang="de-CH" sz="2000"/>
          </a:p>
          <a:p>
            <a:endParaRPr lang="de-CH" sz="2000"/>
          </a:p>
          <a:p>
            <a:endParaRPr lang="de-CH" sz="2000"/>
          </a:p>
          <a:p>
            <a:endParaRPr lang="de-CH" sz="2000"/>
          </a:p>
          <a:p>
            <a:r>
              <a:rPr lang="de-CH" sz="2000"/>
              <a:t>Randomly removed nodes (10%-90%)</a:t>
            </a:r>
          </a:p>
          <a:p>
            <a:pPr lvl="1"/>
            <a:endParaRPr lang="de-CH" sz="1800"/>
          </a:p>
          <a:p>
            <a:endParaRPr lang="de-CH" sz="2000"/>
          </a:p>
        </p:txBody>
      </p:sp>
      <p:sp>
        <p:nvSpPr>
          <p:cNvPr id="336920" name="Rectangle 24"/>
          <p:cNvSpPr>
            <a:spLocks noChangeArrowheads="1"/>
          </p:cNvSpPr>
          <p:nvPr/>
        </p:nvSpPr>
        <p:spPr bwMode="auto">
          <a:xfrm>
            <a:off x="4373563" y="1365250"/>
            <a:ext cx="4368800" cy="7651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How well does clustering work under such conditions?</a:t>
            </a:r>
          </a:p>
        </p:txBody>
      </p:sp>
      <p:sp>
        <p:nvSpPr>
          <p:cNvPr id="336923" name="Rectangle 27"/>
          <p:cNvSpPr>
            <a:spLocks noChangeArrowheads="1"/>
          </p:cNvSpPr>
          <p:nvPr/>
        </p:nvSpPr>
        <p:spPr bwMode="auto">
          <a:xfrm>
            <a:off x="855663" y="3414713"/>
            <a:ext cx="3830637" cy="765175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cluster sizes shrink only slowely</a:t>
            </a:r>
          </a:p>
        </p:txBody>
      </p:sp>
      <p:sp>
        <p:nvSpPr>
          <p:cNvPr id="336925" name="Rectangle 29"/>
          <p:cNvSpPr>
            <a:spLocks noChangeArrowheads="1"/>
          </p:cNvSpPr>
          <p:nvPr/>
        </p:nvSpPr>
        <p:spPr bwMode="auto">
          <a:xfrm>
            <a:off x="4911725" y="3414713"/>
            <a:ext cx="3830638" cy="765175"/>
          </a:xfrm>
          <a:prstGeom prst="rect">
            <a:avLst/>
          </a:prstGeom>
          <a:solidFill>
            <a:srgbClr val="FF66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precision stays, </a:t>
            </a:r>
          </a:p>
          <a:p>
            <a:r>
              <a:rPr lang="de-CH" sz="2000"/>
              <a:t>recall moderately decays</a:t>
            </a:r>
          </a:p>
        </p:txBody>
      </p:sp>
      <p:sp>
        <p:nvSpPr>
          <p:cNvPr id="336926" name="Rectangle 30"/>
          <p:cNvSpPr>
            <a:spLocks noChangeArrowheads="1"/>
          </p:cNvSpPr>
          <p:nvPr/>
        </p:nvSpPr>
        <p:spPr bwMode="auto">
          <a:xfrm>
            <a:off x="855663" y="5207000"/>
            <a:ext cx="3830637" cy="765175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precision and recall only slightly decay</a:t>
            </a:r>
          </a:p>
        </p:txBody>
      </p:sp>
      <p:sp>
        <p:nvSpPr>
          <p:cNvPr id="336927" name="Rectangle 31"/>
          <p:cNvSpPr>
            <a:spLocks noChangeArrowheads="1"/>
          </p:cNvSpPr>
          <p:nvPr/>
        </p:nvSpPr>
        <p:spPr bwMode="auto">
          <a:xfrm>
            <a:off x="4911725" y="5207000"/>
            <a:ext cx="3830638" cy="765175"/>
          </a:xfrm>
          <a:prstGeom prst="rect">
            <a:avLst/>
          </a:prstGeom>
          <a:solidFill>
            <a:srgbClr val="FF00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2000"/>
              <a:t>non-existing nodes cannot be recommended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8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6899" grpId="0" uiExpand="1" build="p"/>
      <p:bldP spid="336920" grpId="0" animBg="1"/>
      <p:bldP spid="336923" grpId="0" animBg="1"/>
      <p:bldP spid="336925" grpId="0" animBg="1"/>
      <p:bldP spid="336926" grpId="0" animBg="1"/>
      <p:bldP spid="3369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pic>
        <p:nvPicPr>
          <p:cNvPr id="327687" name="Picture 7" descr="chart_timesavings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1463" y="1092200"/>
            <a:ext cx="6153150" cy="4303713"/>
          </a:xfrm>
          <a:noFill/>
          <a:ln>
            <a:miter lim="800000"/>
            <a:headEnd/>
            <a:tailEnd/>
          </a:ln>
        </p:spPr>
      </p:pic>
      <p:sp>
        <p:nvSpPr>
          <p:cNvPr id="327688" name="Rectangle 8"/>
          <p:cNvSpPr>
            <a:spLocks noChangeArrowheads="1"/>
          </p:cNvSpPr>
          <p:nvPr/>
        </p:nvSpPr>
        <p:spPr bwMode="auto">
          <a:xfrm>
            <a:off x="411163" y="212725"/>
            <a:ext cx="8331200" cy="7651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Time Savings</a:t>
            </a:r>
          </a:p>
        </p:txBody>
      </p:sp>
      <p:sp>
        <p:nvSpPr>
          <p:cNvPr id="6" name="Rounded Rectangular Callout 5"/>
          <p:cNvSpPr>
            <a:spLocks noChangeArrowheads="1"/>
          </p:cNvSpPr>
          <p:nvPr/>
        </p:nvSpPr>
        <p:spPr bwMode="auto">
          <a:xfrm>
            <a:off x="652463" y="5434013"/>
            <a:ext cx="2159000" cy="960437"/>
          </a:xfrm>
          <a:prstGeom prst="wedgeRoundRectCallout">
            <a:avLst>
              <a:gd name="adj1" fmla="val 60074"/>
              <a:gd name="adj2" fmla="val -71157"/>
              <a:gd name="adj3" fmla="val 16667"/>
            </a:avLst>
          </a:prstGeom>
          <a:solidFill>
            <a:schemeClr val="bg1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de-CH" sz="1800" b="0">
                <a:solidFill>
                  <a:srgbClr val="000000"/>
                </a:solidFill>
                <a:latin typeface="Calibri" pitchFamily="34" charset="0"/>
              </a:rPr>
              <a:t>Sending message to contacs of a community</a:t>
            </a:r>
          </a:p>
        </p:txBody>
      </p:sp>
      <p:sp>
        <p:nvSpPr>
          <p:cNvPr id="2" name="Rounded Rectangular Callout 5"/>
          <p:cNvSpPr>
            <a:spLocks noChangeArrowheads="1"/>
          </p:cNvSpPr>
          <p:nvPr/>
        </p:nvSpPr>
        <p:spPr bwMode="auto">
          <a:xfrm>
            <a:off x="3586163" y="5434013"/>
            <a:ext cx="2159000" cy="960437"/>
          </a:xfrm>
          <a:prstGeom prst="wedgeRoundRectCallout">
            <a:avLst>
              <a:gd name="adj1" fmla="val 3602"/>
              <a:gd name="adj2" fmla="val -69833"/>
              <a:gd name="adj3" fmla="val 16667"/>
            </a:avLst>
          </a:prstGeom>
          <a:solidFill>
            <a:schemeClr val="bg1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de-CH" sz="1800" b="0">
                <a:solidFill>
                  <a:srgbClr val="000000"/>
                </a:solidFill>
                <a:latin typeface="Calibri" pitchFamily="34" charset="0"/>
              </a:rPr>
              <a:t>Sending message to </a:t>
            </a:r>
            <a:r>
              <a:rPr lang="de-CH" sz="1800">
                <a:solidFill>
                  <a:srgbClr val="000000"/>
                </a:solidFill>
                <a:latin typeface="Calibri" pitchFamily="34" charset="0"/>
              </a:rPr>
              <a:t>some</a:t>
            </a:r>
            <a:r>
              <a:rPr lang="de-CH" sz="1800" b="0">
                <a:solidFill>
                  <a:srgbClr val="000000"/>
                </a:solidFill>
                <a:latin typeface="Calibri" pitchFamily="34" charset="0"/>
              </a:rPr>
              <a:t> contacs of a community</a:t>
            </a:r>
          </a:p>
        </p:txBody>
      </p:sp>
      <p:sp>
        <p:nvSpPr>
          <p:cNvPr id="3" name="Rounded Rectangular Callout 5"/>
          <p:cNvSpPr>
            <a:spLocks noChangeArrowheads="1"/>
          </p:cNvSpPr>
          <p:nvPr/>
        </p:nvSpPr>
        <p:spPr bwMode="auto">
          <a:xfrm>
            <a:off x="6667500" y="5434013"/>
            <a:ext cx="2316163" cy="960437"/>
          </a:xfrm>
          <a:prstGeom prst="wedgeRoundRectCallout">
            <a:avLst>
              <a:gd name="adj1" fmla="val -43148"/>
              <a:gd name="adj2" fmla="val -69833"/>
              <a:gd name="adj3" fmla="val 16667"/>
            </a:avLst>
          </a:prstGeom>
          <a:solidFill>
            <a:schemeClr val="bg1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de-CH" sz="1800" b="0">
                <a:solidFill>
                  <a:srgbClr val="000000"/>
                </a:solidFill>
                <a:latin typeface="Calibri" pitchFamily="34" charset="0"/>
              </a:rPr>
              <a:t>Sending message to random contacts</a:t>
            </a:r>
          </a:p>
        </p:txBody>
      </p:sp>
      <p:sp>
        <p:nvSpPr>
          <p:cNvPr id="327692" name="AutoShape 12"/>
          <p:cNvSpPr>
            <a:spLocks noChangeArrowheads="1"/>
          </p:cNvSpPr>
          <p:nvPr/>
        </p:nvSpPr>
        <p:spPr bwMode="auto">
          <a:xfrm>
            <a:off x="411163" y="1092200"/>
            <a:ext cx="2527300" cy="977900"/>
          </a:xfrm>
          <a:prstGeom prst="wedgeRoundRectCallout">
            <a:avLst>
              <a:gd name="adj1" fmla="val 52324"/>
              <a:gd name="adj2" fmla="val 160065"/>
              <a:gd name="adj3" fmla="val 16667"/>
            </a:avLst>
          </a:prstGeom>
          <a:solidFill>
            <a:schemeClr val="bg1"/>
          </a:solidFill>
          <a:ln w="28575" algn="ctr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1800" b="0">
                <a:solidFill>
                  <a:schemeClr val="tx1"/>
                </a:solidFill>
              </a:rPr>
              <a:t>Community related: Considerable time savings</a:t>
            </a:r>
            <a:endParaRPr lang="en-US" sz="1800" b="0">
              <a:solidFill>
                <a:schemeClr val="tx1"/>
              </a:solidFill>
            </a:endParaRPr>
          </a:p>
        </p:txBody>
      </p:sp>
      <p:sp>
        <p:nvSpPr>
          <p:cNvPr id="327693" name="AutoShape 13"/>
          <p:cNvSpPr>
            <a:spLocks noChangeArrowheads="1"/>
          </p:cNvSpPr>
          <p:nvPr/>
        </p:nvSpPr>
        <p:spPr bwMode="auto">
          <a:xfrm>
            <a:off x="6756400" y="2387600"/>
            <a:ext cx="2349500" cy="977900"/>
          </a:xfrm>
          <a:prstGeom prst="wedgeRoundRectCallout">
            <a:avLst>
              <a:gd name="adj1" fmla="val -42634"/>
              <a:gd name="adj2" fmla="val -86690"/>
              <a:gd name="adj3" fmla="val 16667"/>
            </a:avLst>
          </a:prstGeom>
          <a:solidFill>
            <a:schemeClr val="bg1"/>
          </a:solidFill>
          <a:ln w="28575" algn="ctr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CH" sz="1800" b="0">
                <a:solidFill>
                  <a:schemeClr val="tx1"/>
                </a:solidFill>
              </a:rPr>
              <a:t>Random: </a:t>
            </a:r>
          </a:p>
          <a:p>
            <a:r>
              <a:rPr lang="de-CH" sz="1800" b="0">
                <a:solidFill>
                  <a:schemeClr val="tx1"/>
                </a:solidFill>
              </a:rPr>
              <a:t>only slightly slower</a:t>
            </a:r>
            <a:endParaRPr lang="en-US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3" grpId="0" animBg="1"/>
      <p:bldP spid="327692" grpId="0" animBg="1"/>
      <p:bldP spid="32769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sp>
        <p:nvSpPr>
          <p:cNvPr id="344069" name="Rectangle 5"/>
          <p:cNvSpPr>
            <a:spLocks noChangeArrowheads="1"/>
          </p:cNvSpPr>
          <p:nvPr/>
        </p:nvSpPr>
        <p:spPr bwMode="auto">
          <a:xfrm>
            <a:off x="411163" y="212725"/>
            <a:ext cx="8331200" cy="7651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de-CH"/>
              <a:t>Conclusion</a:t>
            </a:r>
          </a:p>
        </p:txBody>
      </p:sp>
      <p:sp>
        <p:nvSpPr>
          <p:cNvPr id="34407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38300"/>
            <a:ext cx="8229600" cy="38481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de-CH" sz="2400"/>
              <a:t>We have shown that:</a:t>
            </a:r>
          </a:p>
          <a:p>
            <a:pPr lvl="1">
              <a:lnSpc>
                <a:spcPct val="90000"/>
              </a:lnSpc>
            </a:pPr>
            <a:r>
              <a:rPr lang="de-CH" sz="2000"/>
              <a:t>Social network contains community information</a:t>
            </a:r>
          </a:p>
          <a:p>
            <a:pPr lvl="1">
              <a:lnSpc>
                <a:spcPct val="90000"/>
              </a:lnSpc>
            </a:pPr>
            <a:r>
              <a:rPr lang="de-CH" sz="2000"/>
              <a:t>This information can be extracted by clustering algorithms</a:t>
            </a:r>
          </a:p>
          <a:p>
            <a:pPr lvl="1">
              <a:lnSpc>
                <a:spcPct val="90000"/>
              </a:lnSpc>
            </a:pPr>
            <a:r>
              <a:rPr lang="de-CH" sz="2000"/>
              <a:t>The clusters can be used for contact recommendation</a:t>
            </a:r>
          </a:p>
          <a:p>
            <a:pPr lvl="1">
              <a:lnSpc>
                <a:spcPct val="90000"/>
              </a:lnSpc>
            </a:pPr>
            <a:r>
              <a:rPr lang="de-CH" sz="2000"/>
              <a:t>Such recommendations save a significant amount of time</a:t>
            </a:r>
          </a:p>
          <a:p>
            <a:pPr lvl="1">
              <a:lnSpc>
                <a:spcPct val="90000"/>
              </a:lnSpc>
            </a:pPr>
            <a:endParaRPr lang="de-CH" sz="2000"/>
          </a:p>
          <a:p>
            <a:pPr>
              <a:lnSpc>
                <a:spcPct val="90000"/>
              </a:lnSpc>
            </a:pPr>
            <a:r>
              <a:rPr lang="de-CH" sz="2400"/>
              <a:t>Our work bridges gap identified by our survey:</a:t>
            </a:r>
          </a:p>
          <a:p>
            <a:pPr lvl="1">
              <a:lnSpc>
                <a:spcPct val="90000"/>
              </a:lnSpc>
            </a:pPr>
            <a:r>
              <a:rPr lang="de-CH" sz="2000"/>
              <a:t>Group interaction is important, but badly supported by current devices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4071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Michael Kuhn, ETH Zurich @ GROUP 2009</a:t>
            </a:r>
            <a:endParaRPr lang="en-US"/>
          </a:p>
        </p:txBody>
      </p:sp>
      <p:sp>
        <p:nvSpPr>
          <p:cNvPr id="349186" name="Text Box 2"/>
          <p:cNvSpPr txBox="1">
            <a:spLocks noChangeArrowheads="1"/>
          </p:cNvSpPr>
          <p:nvPr/>
        </p:nvSpPr>
        <p:spPr bwMode="auto">
          <a:xfrm>
            <a:off x="2955925" y="2276475"/>
            <a:ext cx="3259138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CH" sz="4400">
                <a:solidFill>
                  <a:srgbClr val="0000FF"/>
                </a:solidFill>
              </a:rPr>
              <a:t>Questions?</a:t>
            </a:r>
            <a:endParaRPr lang="en-US" sz="440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3"/>
</p:tagLst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plate">
  <a:themeElements>
    <a:clrScheme name="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mplat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35599</TotalTime>
  <Words>744</Words>
  <Application>Microsoft Office PowerPoint</Application>
  <PresentationFormat>On-screen Show (4:3)</PresentationFormat>
  <Paragraphs>187</Paragraphs>
  <Slides>25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Times New Roman</vt:lpstr>
      <vt:lpstr>Symbol</vt:lpstr>
      <vt:lpstr>Calibri</vt:lpstr>
      <vt:lpstr>Blank</vt:lpstr>
      <vt:lpstr>Template</vt:lpstr>
      <vt:lpstr>Microsoft Visio Drawing</vt:lpstr>
      <vt:lpstr>Cluestr: Mobile Social Networking for Enhanced Group Communication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Company>ETH Zürich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Distributed Asymmetric Verification in Computational Grids</dc:title>
  <dc:creator>kuhnmi</dc:creator>
  <cp:lastModifiedBy>user</cp:lastModifiedBy>
  <cp:revision>159</cp:revision>
  <dcterms:created xsi:type="dcterms:W3CDTF">2008-03-26T13:15:06Z</dcterms:created>
  <dcterms:modified xsi:type="dcterms:W3CDTF">2012-06-18T06:57:49Z</dcterms:modified>
</cp:coreProperties>
</file>