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 id="2147483654" r:id="rId2"/>
  </p:sldMasterIdLst>
  <p:notesMasterIdLst>
    <p:notesMasterId r:id="rId40"/>
  </p:notesMasterIdLst>
  <p:handoutMasterIdLst>
    <p:handoutMasterId r:id="rId41"/>
  </p:handoutMasterIdLst>
  <p:sldIdLst>
    <p:sldId id="310" r:id="rId3"/>
    <p:sldId id="663" r:id="rId4"/>
    <p:sldId id="665" r:id="rId5"/>
    <p:sldId id="666" r:id="rId6"/>
    <p:sldId id="668" r:id="rId7"/>
    <p:sldId id="669" r:id="rId8"/>
    <p:sldId id="671" r:id="rId9"/>
    <p:sldId id="823" r:id="rId10"/>
    <p:sldId id="686" r:id="rId11"/>
    <p:sldId id="690" r:id="rId12"/>
    <p:sldId id="679" r:id="rId13"/>
    <p:sldId id="680" r:id="rId14"/>
    <p:sldId id="824" r:id="rId15"/>
    <p:sldId id="692" r:id="rId16"/>
    <p:sldId id="825" r:id="rId17"/>
    <p:sldId id="720" r:id="rId18"/>
    <p:sldId id="705" r:id="rId19"/>
    <p:sldId id="726" r:id="rId20"/>
    <p:sldId id="826" r:id="rId21"/>
    <p:sldId id="696" r:id="rId22"/>
    <p:sldId id="699" r:id="rId23"/>
    <p:sldId id="701" r:id="rId24"/>
    <p:sldId id="731" r:id="rId25"/>
    <p:sldId id="729" r:id="rId26"/>
    <p:sldId id="704" r:id="rId27"/>
    <p:sldId id="793" r:id="rId28"/>
    <p:sldId id="827" r:id="rId29"/>
    <p:sldId id="780" r:id="rId30"/>
    <p:sldId id="781" r:id="rId31"/>
    <p:sldId id="782" r:id="rId32"/>
    <p:sldId id="783" r:id="rId33"/>
    <p:sldId id="784" r:id="rId34"/>
    <p:sldId id="785" r:id="rId35"/>
    <p:sldId id="786" r:id="rId36"/>
    <p:sldId id="787" r:id="rId37"/>
    <p:sldId id="791" r:id="rId38"/>
    <p:sldId id="659" r:id="rId39"/>
  </p:sldIdLst>
  <p:sldSz cx="9144000" cy="6858000" type="screen4x3"/>
  <p:notesSz cx="6669088" cy="9928225"/>
  <p:custDataLst>
    <p:tags r:id="rId42"/>
  </p:custDataLst>
  <p:defaultTextStyle>
    <a:defPPr>
      <a:defRPr lang="de-DE"/>
    </a:defPPr>
    <a:lvl1pPr algn="l" rtl="0" fontAlgn="base">
      <a:spcBef>
        <a:spcPct val="20000"/>
      </a:spcBef>
      <a:spcAft>
        <a:spcPct val="0"/>
      </a:spcAft>
      <a:buChar char="•"/>
      <a:defRPr sz="2000" kern="1200">
        <a:solidFill>
          <a:srgbClr val="009900"/>
        </a:solidFill>
        <a:latin typeface="Arial" charset="0"/>
        <a:ea typeface="+mn-ea"/>
        <a:cs typeface="+mn-cs"/>
      </a:defRPr>
    </a:lvl1pPr>
    <a:lvl2pPr marL="457200" algn="l" rtl="0" fontAlgn="base">
      <a:spcBef>
        <a:spcPct val="20000"/>
      </a:spcBef>
      <a:spcAft>
        <a:spcPct val="0"/>
      </a:spcAft>
      <a:buChar char="•"/>
      <a:defRPr sz="2000" kern="1200">
        <a:solidFill>
          <a:srgbClr val="009900"/>
        </a:solidFill>
        <a:latin typeface="Arial" charset="0"/>
        <a:ea typeface="+mn-ea"/>
        <a:cs typeface="+mn-cs"/>
      </a:defRPr>
    </a:lvl2pPr>
    <a:lvl3pPr marL="914400" algn="l" rtl="0" fontAlgn="base">
      <a:spcBef>
        <a:spcPct val="20000"/>
      </a:spcBef>
      <a:spcAft>
        <a:spcPct val="0"/>
      </a:spcAft>
      <a:buChar char="•"/>
      <a:defRPr sz="2000" kern="1200">
        <a:solidFill>
          <a:srgbClr val="009900"/>
        </a:solidFill>
        <a:latin typeface="Arial" charset="0"/>
        <a:ea typeface="+mn-ea"/>
        <a:cs typeface="+mn-cs"/>
      </a:defRPr>
    </a:lvl3pPr>
    <a:lvl4pPr marL="1371600" algn="l" rtl="0" fontAlgn="base">
      <a:spcBef>
        <a:spcPct val="20000"/>
      </a:spcBef>
      <a:spcAft>
        <a:spcPct val="0"/>
      </a:spcAft>
      <a:buChar char="•"/>
      <a:defRPr sz="2000" kern="1200">
        <a:solidFill>
          <a:srgbClr val="009900"/>
        </a:solidFill>
        <a:latin typeface="Arial" charset="0"/>
        <a:ea typeface="+mn-ea"/>
        <a:cs typeface="+mn-cs"/>
      </a:defRPr>
    </a:lvl4pPr>
    <a:lvl5pPr marL="1828800" algn="l" rtl="0" fontAlgn="base">
      <a:spcBef>
        <a:spcPct val="20000"/>
      </a:spcBef>
      <a:spcAft>
        <a:spcPct val="0"/>
      </a:spcAft>
      <a:buChar char="•"/>
      <a:defRPr sz="2000" kern="1200">
        <a:solidFill>
          <a:srgbClr val="009900"/>
        </a:solidFill>
        <a:latin typeface="Arial" charset="0"/>
        <a:ea typeface="+mn-ea"/>
        <a:cs typeface="+mn-cs"/>
      </a:defRPr>
    </a:lvl5pPr>
    <a:lvl6pPr marL="2286000" algn="l" defTabSz="914400" rtl="0" eaLnBrk="1" latinLnBrk="0" hangingPunct="1">
      <a:defRPr sz="2000" kern="1200">
        <a:solidFill>
          <a:srgbClr val="009900"/>
        </a:solidFill>
        <a:latin typeface="Arial" charset="0"/>
        <a:ea typeface="+mn-ea"/>
        <a:cs typeface="+mn-cs"/>
      </a:defRPr>
    </a:lvl6pPr>
    <a:lvl7pPr marL="2743200" algn="l" defTabSz="914400" rtl="0" eaLnBrk="1" latinLnBrk="0" hangingPunct="1">
      <a:defRPr sz="2000" kern="1200">
        <a:solidFill>
          <a:srgbClr val="009900"/>
        </a:solidFill>
        <a:latin typeface="Arial" charset="0"/>
        <a:ea typeface="+mn-ea"/>
        <a:cs typeface="+mn-cs"/>
      </a:defRPr>
    </a:lvl7pPr>
    <a:lvl8pPr marL="3200400" algn="l" defTabSz="914400" rtl="0" eaLnBrk="1" latinLnBrk="0" hangingPunct="1">
      <a:defRPr sz="2000" kern="1200">
        <a:solidFill>
          <a:srgbClr val="009900"/>
        </a:solidFill>
        <a:latin typeface="Arial" charset="0"/>
        <a:ea typeface="+mn-ea"/>
        <a:cs typeface="+mn-cs"/>
      </a:defRPr>
    </a:lvl8pPr>
    <a:lvl9pPr marL="3657600" algn="l" defTabSz="914400" rtl="0" eaLnBrk="1" latinLnBrk="0" hangingPunct="1">
      <a:defRPr sz="2000" kern="1200">
        <a:solidFill>
          <a:srgbClr val="009900"/>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E2F8"/>
    <a:srgbClr val="D5D5F5"/>
    <a:srgbClr val="CCECFF"/>
    <a:srgbClr val="FF0000"/>
    <a:srgbClr val="FF99CC"/>
    <a:srgbClr val="FF9900"/>
    <a:srgbClr val="009900"/>
    <a:srgbClr val="66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6" autoAdjust="0"/>
    <p:restoredTop sz="98009" autoAdjust="0"/>
  </p:normalViewPr>
  <p:slideViewPr>
    <p:cSldViewPr snapToGrid="0">
      <p:cViewPr>
        <p:scale>
          <a:sx n="100" d="100"/>
          <a:sy n="100" d="100"/>
        </p:scale>
        <p:origin x="-2166" y="-864"/>
      </p:cViewPr>
      <p:guideLst>
        <p:guide orient="horz" pos="1337"/>
        <p:guide orient="horz" pos="2913"/>
        <p:guide pos="268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1" d="100"/>
          <a:sy n="81" d="100"/>
        </p:scale>
        <p:origin x="-2136" y="-90"/>
      </p:cViewPr>
      <p:guideLst>
        <p:guide orient="horz" pos="3127"/>
        <p:guide pos="210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214313" y="0"/>
            <a:ext cx="2863850" cy="533400"/>
          </a:xfrm>
          <a:prstGeom prst="rect">
            <a:avLst/>
          </a:prstGeom>
          <a:noFill/>
          <a:ln w="9525">
            <a:noFill/>
            <a:miter lim="800000"/>
            <a:headEnd/>
            <a:tailEnd/>
          </a:ln>
          <a:effectLst/>
        </p:spPr>
        <p:txBody>
          <a:bodyPr vert="horz" wrap="square" lIns="91080" tIns="45540" rIns="91080" bIns="45540" numCol="1" anchor="t" anchorCtr="0" compatLnSpc="1">
            <a:prstTxWarp prst="textNoShape">
              <a:avLst/>
            </a:prstTxWarp>
          </a:bodyPr>
          <a:lstStyle>
            <a:lvl1pPr defTabSz="909638" eaLnBrk="0" hangingPunct="0">
              <a:spcBef>
                <a:spcPct val="0"/>
              </a:spcBef>
              <a:buFontTx/>
              <a:buNone/>
              <a:defRPr sz="1100">
                <a:solidFill>
                  <a:schemeClr val="tx1"/>
                </a:solidFill>
              </a:defRPr>
            </a:lvl1pPr>
          </a:lstStyle>
          <a:p>
            <a:endParaRPr lang="en-US"/>
          </a:p>
        </p:txBody>
      </p:sp>
      <p:sp>
        <p:nvSpPr>
          <p:cNvPr id="17411" name="Rectangle 3"/>
          <p:cNvSpPr>
            <a:spLocks noGrp="1" noChangeArrowheads="1"/>
          </p:cNvSpPr>
          <p:nvPr>
            <p:ph type="dt" sz="quarter" idx="1"/>
          </p:nvPr>
        </p:nvSpPr>
        <p:spPr bwMode="auto">
          <a:xfrm>
            <a:off x="3514725" y="0"/>
            <a:ext cx="2936875" cy="533400"/>
          </a:xfrm>
          <a:prstGeom prst="rect">
            <a:avLst/>
          </a:prstGeom>
          <a:noFill/>
          <a:ln w="9525">
            <a:noFill/>
            <a:miter lim="800000"/>
            <a:headEnd/>
            <a:tailEnd/>
          </a:ln>
          <a:effectLst/>
        </p:spPr>
        <p:txBody>
          <a:bodyPr vert="horz" wrap="square" lIns="91080" tIns="45540" rIns="91080" bIns="45540" numCol="1" anchor="t" anchorCtr="0" compatLnSpc="1">
            <a:prstTxWarp prst="textNoShape">
              <a:avLst/>
            </a:prstTxWarp>
          </a:bodyPr>
          <a:lstStyle>
            <a:lvl1pPr algn="r" defTabSz="909638" eaLnBrk="0" hangingPunct="0">
              <a:spcBef>
                <a:spcPct val="0"/>
              </a:spcBef>
              <a:buFontTx/>
              <a:buNone/>
              <a:defRPr sz="1100">
                <a:solidFill>
                  <a:schemeClr val="tx1"/>
                </a:solidFill>
              </a:defRPr>
            </a:lvl1pPr>
          </a:lstStyle>
          <a:p>
            <a:endParaRPr lang="en-US"/>
          </a:p>
        </p:txBody>
      </p:sp>
      <p:sp>
        <p:nvSpPr>
          <p:cNvPr id="17412" name="Rectangle 4"/>
          <p:cNvSpPr>
            <a:spLocks noGrp="1" noChangeArrowheads="1"/>
          </p:cNvSpPr>
          <p:nvPr>
            <p:ph type="ftr" sz="quarter" idx="2"/>
          </p:nvPr>
        </p:nvSpPr>
        <p:spPr bwMode="auto">
          <a:xfrm>
            <a:off x="214313" y="9471025"/>
            <a:ext cx="2863850" cy="457200"/>
          </a:xfrm>
          <a:prstGeom prst="rect">
            <a:avLst/>
          </a:prstGeom>
          <a:noFill/>
          <a:ln w="9525">
            <a:noFill/>
            <a:miter lim="800000"/>
            <a:headEnd/>
            <a:tailEnd/>
          </a:ln>
          <a:effectLst/>
        </p:spPr>
        <p:txBody>
          <a:bodyPr vert="horz" wrap="square" lIns="91080" tIns="45540" rIns="91080" bIns="45540" numCol="1" anchor="b" anchorCtr="0" compatLnSpc="1">
            <a:prstTxWarp prst="textNoShape">
              <a:avLst/>
            </a:prstTxWarp>
          </a:bodyPr>
          <a:lstStyle>
            <a:lvl1pPr defTabSz="909638" eaLnBrk="0" hangingPunct="0">
              <a:spcBef>
                <a:spcPct val="0"/>
              </a:spcBef>
              <a:buFontTx/>
              <a:buNone/>
              <a:defRPr sz="1100">
                <a:solidFill>
                  <a:schemeClr val="tx1"/>
                </a:solidFill>
              </a:defRPr>
            </a:lvl1pPr>
          </a:lstStyle>
          <a:p>
            <a:endParaRPr lang="en-US"/>
          </a:p>
        </p:txBody>
      </p:sp>
      <p:sp>
        <p:nvSpPr>
          <p:cNvPr id="17413" name="Rectangle 5"/>
          <p:cNvSpPr>
            <a:spLocks noGrp="1" noChangeArrowheads="1"/>
          </p:cNvSpPr>
          <p:nvPr>
            <p:ph type="sldNum" sz="quarter" idx="3"/>
          </p:nvPr>
        </p:nvSpPr>
        <p:spPr bwMode="auto">
          <a:xfrm>
            <a:off x="3514725" y="9471025"/>
            <a:ext cx="2936875" cy="457200"/>
          </a:xfrm>
          <a:prstGeom prst="rect">
            <a:avLst/>
          </a:prstGeom>
          <a:noFill/>
          <a:ln w="9525">
            <a:noFill/>
            <a:miter lim="800000"/>
            <a:headEnd/>
            <a:tailEnd/>
          </a:ln>
          <a:effectLst/>
        </p:spPr>
        <p:txBody>
          <a:bodyPr vert="horz" wrap="square" lIns="91080" tIns="45540" rIns="91080" bIns="45540" numCol="1" anchor="b" anchorCtr="0" compatLnSpc="1">
            <a:prstTxWarp prst="textNoShape">
              <a:avLst/>
            </a:prstTxWarp>
          </a:bodyPr>
          <a:lstStyle>
            <a:lvl1pPr algn="r" defTabSz="909638" eaLnBrk="0" hangingPunct="0">
              <a:spcBef>
                <a:spcPct val="0"/>
              </a:spcBef>
              <a:buFontTx/>
              <a:buNone/>
              <a:defRPr sz="1100">
                <a:solidFill>
                  <a:schemeClr val="tx1"/>
                </a:solidFill>
              </a:defRPr>
            </a:lvl1pPr>
          </a:lstStyle>
          <a:p>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876550" cy="471488"/>
          </a:xfrm>
          <a:prstGeom prst="rect">
            <a:avLst/>
          </a:prstGeom>
          <a:noFill/>
          <a:ln w="9525">
            <a:noFill/>
            <a:miter lim="800000"/>
            <a:headEnd/>
            <a:tailEnd/>
          </a:ln>
          <a:effectLst/>
        </p:spPr>
        <p:txBody>
          <a:bodyPr vert="horz" wrap="square" lIns="91080" tIns="45540" rIns="91080" bIns="45540" numCol="1" anchor="t" anchorCtr="0" compatLnSpc="1">
            <a:prstTxWarp prst="textNoShape">
              <a:avLst/>
            </a:prstTxWarp>
          </a:bodyPr>
          <a:lstStyle>
            <a:lvl1pPr defTabSz="909638" eaLnBrk="0" hangingPunct="0">
              <a:spcBef>
                <a:spcPct val="0"/>
              </a:spcBef>
              <a:buFontTx/>
              <a:buNone/>
              <a:defRPr sz="1100">
                <a:solidFill>
                  <a:schemeClr val="tx1"/>
                </a:solidFill>
              </a:defRPr>
            </a:lvl1pPr>
          </a:lstStyle>
          <a:p>
            <a:endParaRPr lang="en-US"/>
          </a:p>
        </p:txBody>
      </p:sp>
      <p:sp>
        <p:nvSpPr>
          <p:cNvPr id="28675" name="Rectangle 3"/>
          <p:cNvSpPr>
            <a:spLocks noGrp="1" noChangeArrowheads="1"/>
          </p:cNvSpPr>
          <p:nvPr>
            <p:ph type="dt" idx="1"/>
          </p:nvPr>
        </p:nvSpPr>
        <p:spPr bwMode="auto">
          <a:xfrm>
            <a:off x="3762375" y="0"/>
            <a:ext cx="2876550" cy="471488"/>
          </a:xfrm>
          <a:prstGeom prst="rect">
            <a:avLst/>
          </a:prstGeom>
          <a:noFill/>
          <a:ln w="9525">
            <a:noFill/>
            <a:miter lim="800000"/>
            <a:headEnd/>
            <a:tailEnd/>
          </a:ln>
          <a:effectLst/>
        </p:spPr>
        <p:txBody>
          <a:bodyPr vert="horz" wrap="square" lIns="91080" tIns="45540" rIns="91080" bIns="45540" numCol="1" anchor="t" anchorCtr="0" compatLnSpc="1">
            <a:prstTxWarp prst="textNoShape">
              <a:avLst/>
            </a:prstTxWarp>
          </a:bodyPr>
          <a:lstStyle>
            <a:lvl1pPr algn="r" defTabSz="909638" eaLnBrk="0" hangingPunct="0">
              <a:spcBef>
                <a:spcPct val="0"/>
              </a:spcBef>
              <a:buFontTx/>
              <a:buNone/>
              <a:defRPr sz="1100">
                <a:solidFill>
                  <a:schemeClr val="tx1"/>
                </a:solidFill>
              </a:defRPr>
            </a:lvl1pPr>
          </a:lstStyle>
          <a:p>
            <a:endParaRPr lang="en-US"/>
          </a:p>
        </p:txBody>
      </p:sp>
      <p:sp>
        <p:nvSpPr>
          <p:cNvPr id="28676" name="Rectangle 4"/>
          <p:cNvSpPr>
            <a:spLocks noChangeArrowheads="1" noTextEdit="1"/>
          </p:cNvSpPr>
          <p:nvPr>
            <p:ph type="sldImg" idx="2"/>
          </p:nvPr>
        </p:nvSpPr>
        <p:spPr bwMode="auto">
          <a:xfrm>
            <a:off x="803275" y="708025"/>
            <a:ext cx="5032375" cy="3773488"/>
          </a:xfrm>
          <a:prstGeom prst="rect">
            <a:avLst/>
          </a:prstGeom>
          <a:noFill/>
          <a:ln w="9525">
            <a:solidFill>
              <a:srgbClr val="000000"/>
            </a:solidFill>
            <a:miter lim="800000"/>
            <a:headEnd/>
            <a:tailEnd/>
          </a:ln>
          <a:effectLst/>
        </p:spPr>
      </p:sp>
      <p:sp>
        <p:nvSpPr>
          <p:cNvPr id="28677" name="Rectangle 5"/>
          <p:cNvSpPr>
            <a:spLocks noGrp="1" noChangeArrowheads="1"/>
          </p:cNvSpPr>
          <p:nvPr>
            <p:ph type="body" sz="quarter" idx="3"/>
          </p:nvPr>
        </p:nvSpPr>
        <p:spPr bwMode="auto">
          <a:xfrm>
            <a:off x="884238" y="4716463"/>
            <a:ext cx="4870450" cy="4481512"/>
          </a:xfrm>
          <a:prstGeom prst="rect">
            <a:avLst/>
          </a:prstGeom>
          <a:noFill/>
          <a:ln w="9525">
            <a:noFill/>
            <a:miter lim="800000"/>
            <a:headEnd/>
            <a:tailEnd/>
          </a:ln>
          <a:effectLst/>
        </p:spPr>
        <p:txBody>
          <a:bodyPr vert="horz" wrap="square" lIns="91080" tIns="45540" rIns="91080" bIns="4554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28678" name="Rectangle 6"/>
          <p:cNvSpPr>
            <a:spLocks noGrp="1" noChangeArrowheads="1"/>
          </p:cNvSpPr>
          <p:nvPr>
            <p:ph type="ftr" sz="quarter" idx="4"/>
          </p:nvPr>
        </p:nvSpPr>
        <p:spPr bwMode="auto">
          <a:xfrm>
            <a:off x="0" y="9432925"/>
            <a:ext cx="2876550" cy="474663"/>
          </a:xfrm>
          <a:prstGeom prst="rect">
            <a:avLst/>
          </a:prstGeom>
          <a:noFill/>
          <a:ln w="9525">
            <a:noFill/>
            <a:miter lim="800000"/>
            <a:headEnd/>
            <a:tailEnd/>
          </a:ln>
          <a:effectLst/>
        </p:spPr>
        <p:txBody>
          <a:bodyPr vert="horz" wrap="square" lIns="91080" tIns="45540" rIns="91080" bIns="45540" numCol="1" anchor="b" anchorCtr="0" compatLnSpc="1">
            <a:prstTxWarp prst="textNoShape">
              <a:avLst/>
            </a:prstTxWarp>
          </a:bodyPr>
          <a:lstStyle>
            <a:lvl1pPr defTabSz="909638" eaLnBrk="0" hangingPunct="0">
              <a:spcBef>
                <a:spcPct val="0"/>
              </a:spcBef>
              <a:buFontTx/>
              <a:buNone/>
              <a:defRPr sz="1100">
                <a:solidFill>
                  <a:schemeClr val="tx1"/>
                </a:solidFill>
              </a:defRPr>
            </a:lvl1pPr>
          </a:lstStyle>
          <a:p>
            <a:endParaRPr lang="en-US"/>
          </a:p>
        </p:txBody>
      </p:sp>
      <p:sp>
        <p:nvSpPr>
          <p:cNvPr id="28679" name="Rectangle 7"/>
          <p:cNvSpPr>
            <a:spLocks noGrp="1" noChangeArrowheads="1"/>
          </p:cNvSpPr>
          <p:nvPr>
            <p:ph type="sldNum" sz="quarter" idx="5"/>
          </p:nvPr>
        </p:nvSpPr>
        <p:spPr bwMode="auto">
          <a:xfrm>
            <a:off x="3762375" y="9432925"/>
            <a:ext cx="2876550" cy="474663"/>
          </a:xfrm>
          <a:prstGeom prst="rect">
            <a:avLst/>
          </a:prstGeom>
          <a:noFill/>
          <a:ln w="9525">
            <a:noFill/>
            <a:miter lim="800000"/>
            <a:headEnd/>
            <a:tailEnd/>
          </a:ln>
          <a:effectLst/>
        </p:spPr>
        <p:txBody>
          <a:bodyPr vert="horz" wrap="square" lIns="91080" tIns="45540" rIns="91080" bIns="45540" numCol="1" anchor="b" anchorCtr="0" compatLnSpc="1">
            <a:prstTxWarp prst="textNoShape">
              <a:avLst/>
            </a:prstTxWarp>
          </a:bodyPr>
          <a:lstStyle>
            <a:lvl1pPr algn="r" defTabSz="909638" eaLnBrk="0" hangingPunct="0">
              <a:spcBef>
                <a:spcPct val="0"/>
              </a:spcBef>
              <a:buFontTx/>
              <a:buNone/>
              <a:defRPr sz="1100">
                <a:solidFill>
                  <a:schemeClr val="tx1"/>
                </a:solidFill>
              </a:defRPr>
            </a:lvl1pPr>
          </a:lstStyle>
          <a:p>
            <a:fld id="{A47B5B73-34F0-4210-8679-A9B968FEA02D}"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65B59A-BDD4-4CC2-8DD9-2815364C06C9}" type="slidenum">
              <a:rPr lang="en-US"/>
              <a:pPr/>
              <a:t>3</a:t>
            </a:fld>
            <a:endParaRPr lang="en-US"/>
          </a:p>
        </p:txBody>
      </p:sp>
      <p:sp>
        <p:nvSpPr>
          <p:cNvPr id="718850" name="Rectangle 2"/>
          <p:cNvSpPr>
            <a:spLocks noChangeArrowheads="1" noTextEdit="1"/>
          </p:cNvSpPr>
          <p:nvPr>
            <p:ph type="sldImg"/>
          </p:nvPr>
        </p:nvSpPr>
        <p:spPr>
          <a:xfrm>
            <a:off x="852488" y="744538"/>
            <a:ext cx="4964112" cy="3722687"/>
          </a:xfrm>
          <a:ln/>
        </p:spPr>
      </p:sp>
      <p:sp>
        <p:nvSpPr>
          <p:cNvPr id="718851" name="Rectangle 3"/>
          <p:cNvSpPr>
            <a:spLocks noGrp="1" noChangeArrowheads="1"/>
          </p:cNvSpPr>
          <p:nvPr>
            <p:ph type="body" idx="1"/>
          </p:nvPr>
        </p:nvSpPr>
        <p:spPr>
          <a:xfrm>
            <a:off x="668338" y="4716463"/>
            <a:ext cx="5332412" cy="4467225"/>
          </a:xfrm>
        </p:spPr>
        <p:txBody>
          <a:bodyPr/>
          <a:lstStyle/>
          <a:p>
            <a:r>
              <a:rPr lang="en-US"/>
              <a:t>Picture is from the Berkeley Smart Dust project: The RF motes' final design was finished in the early part of 1999.  Since then, various projects have been undertaken to test communication protocols for distributed sensor networks with the RF motes.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2E65BC-BDB9-45DF-A42A-FA7D5F9C93D4}" type="slidenum">
              <a:rPr lang="en-US"/>
              <a:pPr/>
              <a:t>6</a:t>
            </a:fld>
            <a:endParaRPr lang="en-US"/>
          </a:p>
        </p:txBody>
      </p:sp>
      <p:sp>
        <p:nvSpPr>
          <p:cNvPr id="728066" name="Rectangle 2"/>
          <p:cNvSpPr>
            <a:spLocks noChangeArrowheads="1" noTextEdit="1"/>
          </p:cNvSpPr>
          <p:nvPr>
            <p:ph type="sldImg"/>
          </p:nvPr>
        </p:nvSpPr>
        <p:spPr>
          <a:ln/>
        </p:spPr>
      </p:sp>
      <p:sp>
        <p:nvSpPr>
          <p:cNvPr id="728067" name="Rectangle 3"/>
          <p:cNvSpPr>
            <a:spLocks noGrp="1" noChangeArrowheads="1"/>
          </p:cNvSpPr>
          <p:nvPr>
            <p:ph type="body" idx="1"/>
          </p:nvPr>
        </p:nvSpPr>
        <p:spPr/>
        <p:txBody>
          <a:bodyPr/>
          <a:lstStyle/>
          <a:p>
            <a:r>
              <a:rPr lang="en-US"/>
              <a:t>DSDV</a:t>
            </a:r>
          </a:p>
          <a:p>
            <a:r>
              <a:rPr lang="en-US"/>
              <a:t>10 tricks </a:t>
            </a:r>
            <a:r>
              <a:rPr lang="en-US">
                <a:sym typeface="Wingdings" pitchFamily="2" charset="2"/>
              </a:rPr>
              <a:t> 2^10 algorithms</a:t>
            </a:r>
            <a:endParaRPr lang="de-C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088229-DE36-4D05-9F40-0530032CA3D7}" type="slidenum">
              <a:rPr lang="en-US"/>
              <a:pPr/>
              <a:t>7</a:t>
            </a:fld>
            <a:endParaRPr lang="en-US"/>
          </a:p>
        </p:txBody>
      </p:sp>
      <p:sp>
        <p:nvSpPr>
          <p:cNvPr id="793602" name="Rectangle 2"/>
          <p:cNvSpPr>
            <a:spLocks noChangeArrowheads="1" noTextEdit="1"/>
          </p:cNvSpPr>
          <p:nvPr>
            <p:ph type="sldImg"/>
          </p:nvPr>
        </p:nvSpPr>
        <p:spPr>
          <a:ln/>
        </p:spPr>
      </p:sp>
      <p:sp>
        <p:nvSpPr>
          <p:cNvPr id="793603" name="Rectangle 3"/>
          <p:cNvSpPr>
            <a:spLocks noGrp="1" noChangeArrowheads="1"/>
          </p:cNvSpPr>
          <p:nvPr>
            <p:ph type="body" idx="1"/>
          </p:nvPr>
        </p:nvSpPr>
        <p:spPr/>
        <p:txBody>
          <a:bodyPr/>
          <a:lstStyle/>
          <a:p>
            <a:r>
              <a:rPr lang="en-US"/>
              <a:t>Wattenhofer: “even if you don’t implement provably good algorithms (because they are too complicated, or too simple), they still help you to understand the problem”</a:t>
            </a:r>
          </a:p>
          <a:p>
            <a:endParaRPr lang="de-C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935750-FBFA-496F-9130-72C7DFB4ED1D}" type="slidenum">
              <a:rPr lang="en-US"/>
              <a:pPr/>
              <a:t>9</a:t>
            </a:fld>
            <a:endParaRPr lang="en-US"/>
          </a:p>
        </p:txBody>
      </p:sp>
      <p:sp>
        <p:nvSpPr>
          <p:cNvPr id="752642" name="Rectangle 2"/>
          <p:cNvSpPr>
            <a:spLocks noChangeArrowheads="1" noTextEdit="1"/>
          </p:cNvSpPr>
          <p:nvPr>
            <p:ph type="sldImg"/>
          </p:nvPr>
        </p:nvSpPr>
        <p:spPr>
          <a:xfrm>
            <a:off x="852488" y="744538"/>
            <a:ext cx="4964112" cy="3722687"/>
          </a:xfrm>
          <a:ln/>
        </p:spPr>
      </p:sp>
      <p:sp>
        <p:nvSpPr>
          <p:cNvPr id="752643" name="Rectangle 3"/>
          <p:cNvSpPr>
            <a:spLocks noGrp="1" noChangeArrowheads="1"/>
          </p:cNvSpPr>
          <p:nvPr>
            <p:ph type="body" idx="1"/>
          </p:nvPr>
        </p:nvSpPr>
        <p:spPr>
          <a:xfrm>
            <a:off x="668338" y="4716463"/>
            <a:ext cx="5332412" cy="4467225"/>
          </a:xfrm>
        </p:spPr>
        <p:txBody>
          <a:bodyPr/>
          <a:lstStyle/>
          <a:p>
            <a:r>
              <a:rPr lang="de-CH"/>
              <a:t>One active node &gt; weight 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CF6016-B913-43A3-BEE2-469F0A37FCA2}" type="slidenum">
              <a:rPr lang="en-US"/>
              <a:pPr/>
              <a:t>10</a:t>
            </a:fld>
            <a:endParaRPr lang="en-US"/>
          </a:p>
        </p:txBody>
      </p:sp>
      <p:sp>
        <p:nvSpPr>
          <p:cNvPr id="758786" name="Rectangle 2"/>
          <p:cNvSpPr>
            <a:spLocks noChangeArrowheads="1" noTextEdit="1"/>
          </p:cNvSpPr>
          <p:nvPr>
            <p:ph type="sldImg"/>
          </p:nvPr>
        </p:nvSpPr>
        <p:spPr>
          <a:xfrm>
            <a:off x="852488" y="744538"/>
            <a:ext cx="4964112" cy="3722687"/>
          </a:xfrm>
          <a:ln/>
        </p:spPr>
      </p:sp>
      <p:sp>
        <p:nvSpPr>
          <p:cNvPr id="758787" name="Rectangle 3"/>
          <p:cNvSpPr>
            <a:spLocks noGrp="1" noChangeArrowheads="1"/>
          </p:cNvSpPr>
          <p:nvPr>
            <p:ph type="body" idx="1"/>
          </p:nvPr>
        </p:nvSpPr>
        <p:spPr>
          <a:xfrm>
            <a:off x="668338" y="4716463"/>
            <a:ext cx="5332412" cy="4467225"/>
          </a:xfrm>
        </p:spPr>
        <p:txBody>
          <a:bodyPr/>
          <a:lstStyle/>
          <a:p>
            <a:r>
              <a:rPr lang="de-CH"/>
              <a:t>One active node &gt; weight 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400CF9-EB2F-4FC1-BCB8-D15D0A8C1380}" type="slidenum">
              <a:rPr lang="en-US"/>
              <a:pPr/>
              <a:t>11</a:t>
            </a:fld>
            <a:endParaRPr lang="en-US"/>
          </a:p>
        </p:txBody>
      </p:sp>
      <p:sp>
        <p:nvSpPr>
          <p:cNvPr id="738306" name="Rectangle 2"/>
          <p:cNvSpPr>
            <a:spLocks noChangeArrowheads="1" noTextEdit="1"/>
          </p:cNvSpPr>
          <p:nvPr>
            <p:ph type="sldImg"/>
          </p:nvPr>
        </p:nvSpPr>
        <p:spPr>
          <a:ln/>
        </p:spPr>
      </p:sp>
      <p:sp>
        <p:nvSpPr>
          <p:cNvPr id="738307" name="Rectangle 3"/>
          <p:cNvSpPr>
            <a:spLocks noGrp="1" noChangeArrowheads="1"/>
          </p:cNvSpPr>
          <p:nvPr>
            <p:ph type="body" idx="1"/>
          </p:nvPr>
        </p:nvSpPr>
        <p:spPr/>
        <p:txBody>
          <a:bodyPr/>
          <a:lstStyle/>
          <a:p>
            <a:r>
              <a:rPr lang="en-US"/>
              <a:t>Dominating set problem: </a:t>
            </a:r>
          </a:p>
          <a:p>
            <a:r>
              <a:rPr lang="en-US"/>
              <a:t>how many queens do you need to attack/own all 64 squares of the chess board. How many for a CDS?</a:t>
            </a:r>
          </a:p>
          <a:p>
            <a:r>
              <a:rPr lang="en-US"/>
              <a:t>Popular in 1850 among chess players</a:t>
            </a:r>
          </a:p>
          <a:p>
            <a:r>
              <a:rPr lang="en-US"/>
              <a:t>(also famous: maximum independent set)</a:t>
            </a:r>
          </a:p>
          <a:p>
            <a:r>
              <a:rPr lang="en-US"/>
              <a:t>Answer 5. rows 2,3,4,5,8 in column D, is also CDS. Show it! Ask them what they think.</a:t>
            </a:r>
          </a:p>
          <a:p>
            <a:r>
              <a:rPr lang="en-US"/>
              <a:t>Dominating set is an important problem. Domination number \gamma of a graph is the size of the smallest dominating set</a:t>
            </a:r>
            <a:endParaRPr lang="de-C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75C9DF-C0A9-4447-B8FF-9ACAABBA1269}" type="slidenum">
              <a:rPr lang="en-US"/>
              <a:pPr/>
              <a:t>17</a:t>
            </a:fld>
            <a:endParaRPr lang="en-US"/>
          </a:p>
        </p:txBody>
      </p:sp>
      <p:sp>
        <p:nvSpPr>
          <p:cNvPr id="784386" name="Rectangle 2"/>
          <p:cNvSpPr>
            <a:spLocks noChangeArrowheads="1" noTextEdit="1"/>
          </p:cNvSpPr>
          <p:nvPr>
            <p:ph type="sldImg"/>
          </p:nvPr>
        </p:nvSpPr>
        <p:spPr>
          <a:ln/>
        </p:spPr>
      </p:sp>
      <p:sp>
        <p:nvSpPr>
          <p:cNvPr id="784387" name="Rectangle 3"/>
          <p:cNvSpPr>
            <a:spLocks noGrp="1" noChangeArrowheads="1"/>
          </p:cNvSpPr>
          <p:nvPr>
            <p:ph type="body" idx="1"/>
          </p:nvPr>
        </p:nvSpPr>
        <p:spPr/>
        <p:txBody>
          <a:bodyPr/>
          <a:lstStyle/>
          <a:p>
            <a:r>
              <a:rPr lang="en-US"/>
              <a:t>A constant series of steps. In each step each node talks to all the neighbors, and then does local computation…</a:t>
            </a:r>
            <a:endParaRPr lang="de-C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CE17DC-31DA-486E-A53F-BD7E2CCB9F8C}" type="slidenum">
              <a:rPr lang="en-US"/>
              <a:pPr/>
              <a:t>18</a:t>
            </a:fld>
            <a:endParaRPr lang="en-US"/>
          </a:p>
        </p:txBody>
      </p:sp>
      <p:sp>
        <p:nvSpPr>
          <p:cNvPr id="803842" name="Rectangle 2"/>
          <p:cNvSpPr>
            <a:spLocks noChangeArrowheads="1" noTextEdit="1"/>
          </p:cNvSpPr>
          <p:nvPr>
            <p:ph type="sldImg"/>
          </p:nvPr>
        </p:nvSpPr>
        <p:spPr>
          <a:ln/>
        </p:spPr>
      </p:sp>
      <p:sp>
        <p:nvSpPr>
          <p:cNvPr id="803843" name="Rectangle 3"/>
          <p:cNvSpPr>
            <a:spLocks noGrp="1" noChangeArrowheads="1"/>
          </p:cNvSpPr>
          <p:nvPr>
            <p:ph type="body" idx="1"/>
          </p:nvPr>
        </p:nvSpPr>
        <p:spPr/>
        <p:txBody>
          <a:bodyPr/>
          <a:lstStyle/>
          <a:p>
            <a:r>
              <a:rPr lang="en-US"/>
              <a:t>For some special kind of graphs alpha with only 1 round (regular graphs)</a:t>
            </a:r>
            <a:endParaRPr lang="de-C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33A967-BD32-4BCD-8866-7F59528910D2}" type="slidenum">
              <a:rPr lang="en-US"/>
              <a:pPr/>
              <a:t>21</a:t>
            </a:fld>
            <a:endParaRPr lang="en-US"/>
          </a:p>
        </p:txBody>
      </p:sp>
      <p:sp>
        <p:nvSpPr>
          <p:cNvPr id="787458" name="Rectangle 2"/>
          <p:cNvSpPr>
            <a:spLocks noChangeArrowheads="1" noTextEdit="1"/>
          </p:cNvSpPr>
          <p:nvPr>
            <p:ph type="sldImg"/>
          </p:nvPr>
        </p:nvSpPr>
        <p:spPr>
          <a:ln/>
        </p:spPr>
      </p:sp>
      <p:sp>
        <p:nvSpPr>
          <p:cNvPr id="787459" name="Rectangle 3"/>
          <p:cNvSpPr>
            <a:spLocks noGrp="1" noChangeArrowheads="1"/>
          </p:cNvSpPr>
          <p:nvPr>
            <p:ph type="body" idx="1"/>
          </p:nvPr>
        </p:nvSpPr>
        <p:spPr/>
        <p:txBody>
          <a:bodyPr/>
          <a:lstStyle/>
          <a:p>
            <a:r>
              <a:rPr lang="en-US"/>
              <a:t>1 takes two rounds…</a:t>
            </a:r>
          </a:p>
          <a:p>
            <a:endParaRPr lang="de-C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02FCD4-D53E-4534-A648-BEE47E04AA1B}" type="slidenum">
              <a:rPr lang="en-US"/>
              <a:pPr/>
              <a:t>30</a:t>
            </a:fld>
            <a:endParaRPr lang="en-US"/>
          </a:p>
        </p:txBody>
      </p:sp>
      <p:sp>
        <p:nvSpPr>
          <p:cNvPr id="886786" name="Rectangle 2"/>
          <p:cNvSpPr>
            <a:spLocks noChangeArrowheads="1" noTextEdit="1"/>
          </p:cNvSpPr>
          <p:nvPr>
            <p:ph type="sldImg"/>
          </p:nvPr>
        </p:nvSpPr>
        <p:spPr>
          <a:xfrm>
            <a:off x="854075" y="744538"/>
            <a:ext cx="4964113" cy="3722687"/>
          </a:xfrm>
          <a:ln/>
        </p:spPr>
      </p:sp>
      <p:sp>
        <p:nvSpPr>
          <p:cNvPr id="886787" name="Rectangle 3"/>
          <p:cNvSpPr>
            <a:spLocks noGrp="1" noChangeArrowheads="1"/>
          </p:cNvSpPr>
          <p:nvPr>
            <p:ph type="body" idx="1"/>
          </p:nvPr>
        </p:nvSpPr>
        <p:spPr>
          <a:xfrm>
            <a:off x="668338" y="4716463"/>
            <a:ext cx="5332412" cy="4467225"/>
          </a:xfrm>
        </p:spPr>
        <p:txBody>
          <a:bodyPr/>
          <a:lstStyle/>
          <a:p>
            <a:r>
              <a:rPr lang="de-CH"/>
              <a:t>One active node &gt; weight 1</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D88E08-FAC1-4DB2-9C5B-C840CAC382F9}" type="slidenum">
              <a:rPr lang="en-US"/>
              <a:pPr/>
              <a:t>31</a:t>
            </a:fld>
            <a:endParaRPr lang="en-US"/>
          </a:p>
        </p:txBody>
      </p:sp>
      <p:sp>
        <p:nvSpPr>
          <p:cNvPr id="888834" name="Rectangle 2"/>
          <p:cNvSpPr>
            <a:spLocks noChangeArrowheads="1" noTextEdit="1"/>
          </p:cNvSpPr>
          <p:nvPr>
            <p:ph type="sldImg"/>
          </p:nvPr>
        </p:nvSpPr>
        <p:spPr>
          <a:xfrm>
            <a:off x="854075" y="744538"/>
            <a:ext cx="4964113" cy="3722687"/>
          </a:xfrm>
          <a:ln/>
        </p:spPr>
      </p:sp>
      <p:sp>
        <p:nvSpPr>
          <p:cNvPr id="888835" name="Rectangle 3"/>
          <p:cNvSpPr>
            <a:spLocks noGrp="1" noChangeArrowheads="1"/>
          </p:cNvSpPr>
          <p:nvPr>
            <p:ph type="body" idx="1"/>
          </p:nvPr>
        </p:nvSpPr>
        <p:spPr>
          <a:xfrm>
            <a:off x="668338" y="4716463"/>
            <a:ext cx="5332412" cy="4467225"/>
          </a:xfrm>
        </p:spPr>
        <p:txBody>
          <a:bodyPr/>
          <a:lstStyle/>
          <a:p>
            <a:r>
              <a:rPr lang="de-CH"/>
              <a:t>One active node &gt; weight 1</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lvl1pPr>
              <a:defRPr/>
            </a:lvl1pPr>
          </a:lstStyle>
          <a:p>
            <a:fld id="{E0B4FEE1-DD50-4B77-8E96-F00D7878166A}" type="slidenum">
              <a:rPr lang="de-CH"/>
              <a:pPr/>
              <a:t>‹#›</a:t>
            </a:fld>
            <a:endParaRPr lang="de-C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lvl1pPr>
              <a:defRPr/>
            </a:lvl1pPr>
          </a:lstStyle>
          <a:p>
            <a:fld id="{26B11CE0-4667-427B-A831-1AB68E37CDE7}" type="slidenum">
              <a:rPr lang="de-CH"/>
              <a:pPr/>
              <a:t>‹#›</a:t>
            </a:fld>
            <a:endParaRPr lang="de-C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lvl1pPr>
              <a:defRPr/>
            </a:lvl1pPr>
          </a:lstStyle>
          <a:p>
            <a:fld id="{92475D17-28C0-4B8A-924F-EDDCC1711906}" type="slidenum">
              <a:rPr lang="de-CH"/>
              <a:pPr/>
              <a:t>‹#›</a:t>
            </a:fld>
            <a:endParaRPr lang="de-C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836613"/>
            <a:ext cx="4027487" cy="5289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6613"/>
            <a:ext cx="4027488" cy="5289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Roger Wattenhofer, ETH Zurich @ IZS 2004</a:t>
            </a:r>
            <a:endParaRPr lang="de-CH"/>
          </a:p>
        </p:txBody>
      </p:sp>
      <p:sp>
        <p:nvSpPr>
          <p:cNvPr id="6" name="Slide Number Placeholder 5"/>
          <p:cNvSpPr>
            <a:spLocks noGrp="1"/>
          </p:cNvSpPr>
          <p:nvPr>
            <p:ph type="sldNum" sz="quarter" idx="11"/>
          </p:nvPr>
        </p:nvSpPr>
        <p:spPr/>
        <p:txBody>
          <a:bodyPr/>
          <a:lstStyle>
            <a:lvl1pPr>
              <a:defRPr/>
            </a:lvl1pPr>
          </a:lstStyle>
          <a:p>
            <a:fld id="{78E1B4B0-6D73-4E61-A6E6-06ABEE94E415}" type="slidenum">
              <a:rPr lang="de-CH"/>
              <a:pPr/>
              <a:t>‹#›</a:t>
            </a:fld>
            <a:endParaRPr lang="de-C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Roger Wattenhofer, ETH Zurich @ IZS 2004</a:t>
            </a:r>
            <a:endParaRPr lang="de-CH"/>
          </a:p>
        </p:txBody>
      </p:sp>
      <p:sp>
        <p:nvSpPr>
          <p:cNvPr id="8" name="Slide Number Placeholder 7"/>
          <p:cNvSpPr>
            <a:spLocks noGrp="1"/>
          </p:cNvSpPr>
          <p:nvPr>
            <p:ph type="sldNum" sz="quarter" idx="11"/>
          </p:nvPr>
        </p:nvSpPr>
        <p:spPr/>
        <p:txBody>
          <a:bodyPr/>
          <a:lstStyle>
            <a:lvl1pPr>
              <a:defRPr/>
            </a:lvl1pPr>
          </a:lstStyle>
          <a:p>
            <a:fld id="{2FBB47FB-E09E-465A-B9DC-2191060D6C87}" type="slidenum">
              <a:rPr lang="de-CH"/>
              <a:pPr/>
              <a:t>‹#›</a:t>
            </a:fld>
            <a:endParaRPr lang="de-C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Roger Wattenhofer, ETH Zurich @ IZS 2004</a:t>
            </a:r>
            <a:endParaRPr lang="de-CH"/>
          </a:p>
        </p:txBody>
      </p:sp>
      <p:sp>
        <p:nvSpPr>
          <p:cNvPr id="4" name="Slide Number Placeholder 3"/>
          <p:cNvSpPr>
            <a:spLocks noGrp="1"/>
          </p:cNvSpPr>
          <p:nvPr>
            <p:ph type="sldNum" sz="quarter" idx="11"/>
          </p:nvPr>
        </p:nvSpPr>
        <p:spPr/>
        <p:txBody>
          <a:bodyPr/>
          <a:lstStyle>
            <a:lvl1pPr>
              <a:defRPr/>
            </a:lvl1pPr>
          </a:lstStyle>
          <a:p>
            <a:fld id="{971F2295-127A-40A6-A510-9BAF3558D203}" type="slidenum">
              <a:rPr lang="de-CH"/>
              <a:pPr/>
              <a:t>‹#›</a:t>
            </a:fld>
            <a:endParaRPr lang="de-C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Roger Wattenhofer, ETH Zurich @ IZS 2004</a:t>
            </a:r>
            <a:endParaRPr lang="de-CH"/>
          </a:p>
        </p:txBody>
      </p:sp>
      <p:sp>
        <p:nvSpPr>
          <p:cNvPr id="3" name="Slide Number Placeholder 2"/>
          <p:cNvSpPr>
            <a:spLocks noGrp="1"/>
          </p:cNvSpPr>
          <p:nvPr>
            <p:ph type="sldNum" sz="quarter" idx="11"/>
          </p:nvPr>
        </p:nvSpPr>
        <p:spPr/>
        <p:txBody>
          <a:bodyPr/>
          <a:lstStyle>
            <a:lvl1pPr>
              <a:defRPr/>
            </a:lvl1pPr>
          </a:lstStyle>
          <a:p>
            <a:fld id="{D283AC88-1F47-4498-AC9E-9A3D8C9772B7}" type="slidenum">
              <a:rPr lang="de-CH"/>
              <a:pPr/>
              <a:t>‹#›</a:t>
            </a:fld>
            <a:endParaRPr lang="de-C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Roger Wattenhofer, ETH Zurich @ IZS 2004</a:t>
            </a:r>
            <a:endParaRPr lang="de-CH"/>
          </a:p>
        </p:txBody>
      </p:sp>
      <p:sp>
        <p:nvSpPr>
          <p:cNvPr id="6" name="Slide Number Placeholder 5"/>
          <p:cNvSpPr>
            <a:spLocks noGrp="1"/>
          </p:cNvSpPr>
          <p:nvPr>
            <p:ph type="sldNum" sz="quarter" idx="11"/>
          </p:nvPr>
        </p:nvSpPr>
        <p:spPr/>
        <p:txBody>
          <a:bodyPr/>
          <a:lstStyle>
            <a:lvl1pPr>
              <a:defRPr/>
            </a:lvl1pPr>
          </a:lstStyle>
          <a:p>
            <a:fld id="{18E98066-A09D-45D9-9A7B-5AC1B010AA0E}" type="slidenum">
              <a:rPr lang="de-CH"/>
              <a:pPr/>
              <a:t>‹#›</a:t>
            </a:fld>
            <a:endParaRPr lang="de-C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Roger Wattenhofer, ETH Zurich @ IZS 2004</a:t>
            </a:r>
            <a:endParaRPr lang="de-CH"/>
          </a:p>
        </p:txBody>
      </p:sp>
      <p:sp>
        <p:nvSpPr>
          <p:cNvPr id="6" name="Slide Number Placeholder 5"/>
          <p:cNvSpPr>
            <a:spLocks noGrp="1"/>
          </p:cNvSpPr>
          <p:nvPr>
            <p:ph type="sldNum" sz="quarter" idx="11"/>
          </p:nvPr>
        </p:nvSpPr>
        <p:spPr/>
        <p:txBody>
          <a:bodyPr/>
          <a:lstStyle>
            <a:lvl1pPr>
              <a:defRPr/>
            </a:lvl1pPr>
          </a:lstStyle>
          <a:p>
            <a:fld id="{9BE4F112-D72C-45DD-A87B-1DF111516D86}" type="slidenum">
              <a:rPr lang="de-CH"/>
              <a:pPr/>
              <a:t>‹#›</a:t>
            </a:fld>
            <a:endParaRPr lang="de-C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lvl1pPr>
              <a:defRPr/>
            </a:lvl1pPr>
          </a:lstStyle>
          <a:p>
            <a:fld id="{82CEF725-B4E4-4C00-904C-3F229E2FA334}" type="slidenum">
              <a:rPr lang="de-CH"/>
              <a:pPr/>
              <a:t>‹#›</a:t>
            </a:fld>
            <a:endParaRPr lang="de-C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1613"/>
            <a:ext cx="2057400" cy="59245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1613"/>
            <a:ext cx="6019800" cy="5924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lvl1pPr>
              <a:defRPr/>
            </a:lvl1pPr>
          </a:lstStyle>
          <a:p>
            <a:fld id="{E343EB36-B876-4DB8-BB44-D124332D09A4}" type="slidenum">
              <a:rPr lang="de-CH"/>
              <a:pPr/>
              <a:t>‹#›</a:t>
            </a:fld>
            <a:endParaRPr lang="de-C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4E8C9716-9DFF-49DB-9B6B-28A7CAC6C6DD}" type="slidenum">
              <a:rPr lang="de-CH"/>
              <a:pPr/>
              <a:t>‹#›</a:t>
            </a:fld>
            <a:endParaRPr lang="de-C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B4FA79F0-DDF3-44D5-869C-82EB5C4E2684}" type="slidenum">
              <a:rPr lang="de-CH"/>
              <a:pPr/>
              <a:t>‹#›</a:t>
            </a:fld>
            <a:endParaRPr lang="de-C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5A6E95F2-5F1D-4B25-A52F-8488CA094A2D}" type="slidenum">
              <a:rPr lang="de-CH"/>
              <a:pPr/>
              <a:t>‹#›</a:t>
            </a:fld>
            <a:endParaRPr lang="de-C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25660D81-6C48-438D-807F-19FC83918053}" type="slidenum">
              <a:rPr lang="de-CH"/>
              <a:pPr/>
              <a:t>‹#›</a:t>
            </a:fld>
            <a:endParaRPr lang="de-C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de-CH"/>
          </a:p>
        </p:txBody>
      </p:sp>
      <p:sp>
        <p:nvSpPr>
          <p:cNvPr id="8" name="Footer Placeholder 7"/>
          <p:cNvSpPr>
            <a:spLocks noGrp="1"/>
          </p:cNvSpPr>
          <p:nvPr>
            <p:ph type="ftr" sz="quarter" idx="11"/>
          </p:nvPr>
        </p:nvSpPr>
        <p:spPr/>
        <p:txBody>
          <a:bodyPr/>
          <a:lstStyle>
            <a:lvl1pPr>
              <a:defRPr/>
            </a:lvl1pPr>
          </a:lstStyle>
          <a:p>
            <a:endParaRPr lang="de-CH"/>
          </a:p>
        </p:txBody>
      </p:sp>
      <p:sp>
        <p:nvSpPr>
          <p:cNvPr id="9" name="Slide Number Placeholder 8"/>
          <p:cNvSpPr>
            <a:spLocks noGrp="1"/>
          </p:cNvSpPr>
          <p:nvPr>
            <p:ph type="sldNum" sz="quarter" idx="12"/>
          </p:nvPr>
        </p:nvSpPr>
        <p:spPr/>
        <p:txBody>
          <a:bodyPr/>
          <a:lstStyle>
            <a:lvl1pPr>
              <a:defRPr/>
            </a:lvl1pPr>
          </a:lstStyle>
          <a:p>
            <a:fld id="{2A53A3C6-FB2D-478C-A918-850263EE78B0}" type="slidenum">
              <a:rPr lang="de-CH"/>
              <a:pPr/>
              <a:t>‹#›</a:t>
            </a:fld>
            <a:endParaRPr lang="de-C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de-CH"/>
          </a:p>
        </p:txBody>
      </p:sp>
      <p:sp>
        <p:nvSpPr>
          <p:cNvPr id="4" name="Footer Placeholder 3"/>
          <p:cNvSpPr>
            <a:spLocks noGrp="1"/>
          </p:cNvSpPr>
          <p:nvPr>
            <p:ph type="ftr" sz="quarter" idx="11"/>
          </p:nvPr>
        </p:nvSpPr>
        <p:spPr/>
        <p:txBody>
          <a:bodyPr/>
          <a:lstStyle>
            <a:lvl1pPr>
              <a:defRPr/>
            </a:lvl1pPr>
          </a:lstStyle>
          <a:p>
            <a:endParaRPr lang="de-CH"/>
          </a:p>
        </p:txBody>
      </p:sp>
      <p:sp>
        <p:nvSpPr>
          <p:cNvPr id="5" name="Slide Number Placeholder 4"/>
          <p:cNvSpPr>
            <a:spLocks noGrp="1"/>
          </p:cNvSpPr>
          <p:nvPr>
            <p:ph type="sldNum" sz="quarter" idx="12"/>
          </p:nvPr>
        </p:nvSpPr>
        <p:spPr/>
        <p:txBody>
          <a:bodyPr/>
          <a:lstStyle>
            <a:lvl1pPr>
              <a:defRPr/>
            </a:lvl1pPr>
          </a:lstStyle>
          <a:p>
            <a:fld id="{8A058659-EC5E-44DE-AAE8-3A770FE69E9C}" type="slidenum">
              <a:rPr lang="de-CH"/>
              <a:pPr/>
              <a:t>‹#›</a:t>
            </a:fld>
            <a:endParaRPr lang="de-C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de-CH"/>
          </a:p>
        </p:txBody>
      </p:sp>
      <p:sp>
        <p:nvSpPr>
          <p:cNvPr id="3" name="Footer Placeholder 2"/>
          <p:cNvSpPr>
            <a:spLocks noGrp="1"/>
          </p:cNvSpPr>
          <p:nvPr>
            <p:ph type="ftr" sz="quarter" idx="11"/>
          </p:nvPr>
        </p:nvSpPr>
        <p:spPr/>
        <p:txBody>
          <a:bodyPr/>
          <a:lstStyle>
            <a:lvl1pPr>
              <a:defRPr/>
            </a:lvl1pPr>
          </a:lstStyle>
          <a:p>
            <a:endParaRPr lang="de-CH"/>
          </a:p>
        </p:txBody>
      </p:sp>
      <p:sp>
        <p:nvSpPr>
          <p:cNvPr id="4" name="Slide Number Placeholder 3"/>
          <p:cNvSpPr>
            <a:spLocks noGrp="1"/>
          </p:cNvSpPr>
          <p:nvPr>
            <p:ph type="sldNum" sz="quarter" idx="12"/>
          </p:nvPr>
        </p:nvSpPr>
        <p:spPr/>
        <p:txBody>
          <a:bodyPr/>
          <a:lstStyle>
            <a:lvl1pPr>
              <a:defRPr/>
            </a:lvl1pPr>
          </a:lstStyle>
          <a:p>
            <a:fld id="{B2445C3E-8E91-41F9-894F-108B8DBB0F28}" type="slidenum">
              <a:rPr lang="de-CH"/>
              <a:pPr/>
              <a:t>‹#›</a:t>
            </a:fld>
            <a:endParaRPr lang="de-C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2FE029CF-2106-4FCF-907F-38E50604A13E}" type="slidenum">
              <a:rPr lang="de-CH"/>
              <a:pPr/>
              <a:t>‹#›</a:t>
            </a:fld>
            <a:endParaRPr lang="de-C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9C25F3CB-8453-4D17-8F04-7FE45E15911C}" type="slidenum">
              <a:rPr lang="de-CH"/>
              <a:pPr/>
              <a:t>‹#›</a:t>
            </a:fld>
            <a:endParaRPr lang="de-C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A31EDBC9-DA55-441D-AF1E-084EE14804E6}" type="slidenum">
              <a:rPr lang="de-CH"/>
              <a:pPr/>
              <a:t>‹#›</a:t>
            </a:fld>
            <a:endParaRPr lang="de-C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84F4F874-9F0F-43B0-A047-DCA6D9CDEF3F}" type="slidenum">
              <a:rPr lang="de-CH"/>
              <a:pPr/>
              <a:t>‹#›</a:t>
            </a:fld>
            <a:endParaRPr lang="de-CH"/>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de-CH"/>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de-CH"/>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24D3171F-D170-43F0-A348-70D343544D75}" type="slidenum">
              <a:rPr lang="de-CH"/>
              <a:pPr/>
              <a:t>‹#›</a:t>
            </a:fld>
            <a:endParaRPr lang="de-C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bwMode="auto">
          <a:xfrm>
            <a:off x="457200" y="201613"/>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CH" smtClean="0"/>
              <a:t>Click to edit Master title style</a:t>
            </a:r>
          </a:p>
        </p:txBody>
      </p:sp>
      <p:sp>
        <p:nvSpPr>
          <p:cNvPr id="102403" name="Rectangle 3"/>
          <p:cNvSpPr>
            <a:spLocks noGrp="1" noChangeArrowheads="1"/>
          </p:cNvSpPr>
          <p:nvPr>
            <p:ph type="body" idx="1"/>
          </p:nvPr>
        </p:nvSpPr>
        <p:spPr bwMode="auto">
          <a:xfrm>
            <a:off x="468313" y="836613"/>
            <a:ext cx="8207375" cy="5289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CH" smtClean="0"/>
              <a:t>Click to edit Master text styles</a:t>
            </a:r>
          </a:p>
          <a:p>
            <a:pPr lvl="1"/>
            <a:r>
              <a:rPr lang="de-CH" smtClean="0"/>
              <a:t>Second level</a:t>
            </a:r>
          </a:p>
          <a:p>
            <a:pPr lvl="2"/>
            <a:r>
              <a:rPr lang="de-CH" smtClean="0"/>
              <a:t>Third level</a:t>
            </a:r>
          </a:p>
          <a:p>
            <a:pPr lvl="3"/>
            <a:r>
              <a:rPr lang="de-CH" smtClean="0"/>
              <a:t>Fourth level</a:t>
            </a:r>
          </a:p>
          <a:p>
            <a:pPr lvl="4"/>
            <a:r>
              <a:rPr lang="de-CH" smtClean="0"/>
              <a:t>Fifth level</a:t>
            </a:r>
          </a:p>
        </p:txBody>
      </p:sp>
      <p:sp>
        <p:nvSpPr>
          <p:cNvPr id="102405" name="Rectangle 5"/>
          <p:cNvSpPr>
            <a:spLocks noGrp="1" noChangeArrowheads="1"/>
          </p:cNvSpPr>
          <p:nvPr>
            <p:ph type="ftr" sz="quarter" idx="3"/>
          </p:nvPr>
        </p:nvSpPr>
        <p:spPr bwMode="auto">
          <a:xfrm>
            <a:off x="1187450" y="6381750"/>
            <a:ext cx="6337300"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buFontTx/>
              <a:buNone/>
              <a:defRPr sz="1400">
                <a:solidFill>
                  <a:schemeClr val="tx1"/>
                </a:solidFill>
              </a:defRPr>
            </a:lvl1pPr>
          </a:lstStyle>
          <a:p>
            <a:r>
              <a:rPr lang="en-US"/>
              <a:t>Roger Wattenhofer, ETH Zurich @ IZS 2004</a:t>
            </a:r>
            <a:endParaRPr lang="de-CH"/>
          </a:p>
        </p:txBody>
      </p:sp>
      <p:sp>
        <p:nvSpPr>
          <p:cNvPr id="102406" name="Rectangle 6"/>
          <p:cNvSpPr>
            <a:spLocks noGrp="1" noChangeArrowheads="1"/>
          </p:cNvSpPr>
          <p:nvPr>
            <p:ph type="sldNum" sz="quarter" idx="4"/>
          </p:nvPr>
        </p:nvSpPr>
        <p:spPr bwMode="auto">
          <a:xfrm>
            <a:off x="7596188" y="6381750"/>
            <a:ext cx="1008062" cy="287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FontTx/>
              <a:buNone/>
              <a:defRPr sz="1400">
                <a:solidFill>
                  <a:schemeClr val="tx1"/>
                </a:solidFill>
              </a:defRPr>
            </a:lvl1pPr>
          </a:lstStyle>
          <a:p>
            <a:fld id="{E81A9793-F113-4797-A38D-36329BE9847C}" type="slidenum">
              <a:rPr lang="de-CH"/>
              <a:pPr/>
              <a:t>‹#›</a:t>
            </a:fld>
            <a:endParaRPr lang="de-CH"/>
          </a:p>
        </p:txBody>
      </p:sp>
      <p:pic>
        <p:nvPicPr>
          <p:cNvPr id="102409" name="Picture 9" descr="logo2"/>
          <p:cNvPicPr>
            <a:picLocks noChangeAspect="1" noChangeArrowheads="1"/>
          </p:cNvPicPr>
          <p:nvPr/>
        </p:nvPicPr>
        <p:blipFill>
          <a:blip r:embed="rId13" cstate="print"/>
          <a:srcRect/>
          <a:stretch>
            <a:fillRect/>
          </a:stretch>
        </p:blipFill>
        <p:spPr bwMode="auto">
          <a:xfrm>
            <a:off x="107950" y="6061075"/>
            <a:ext cx="742950" cy="741363"/>
          </a:xfrm>
          <a:prstGeom prst="rect">
            <a:avLst/>
          </a:prstGeom>
          <a:noFill/>
        </p:spPr>
      </p:pic>
      <p:sp>
        <p:nvSpPr>
          <p:cNvPr id="102435" name="Oval 35"/>
          <p:cNvSpPr>
            <a:spLocks noChangeArrowheads="1"/>
          </p:cNvSpPr>
          <p:nvPr/>
        </p:nvSpPr>
        <p:spPr bwMode="auto">
          <a:xfrm>
            <a:off x="3060700" y="728663"/>
            <a:ext cx="71438" cy="71437"/>
          </a:xfrm>
          <a:prstGeom prst="ellipse">
            <a:avLst/>
          </a:prstGeom>
          <a:noFill/>
          <a:ln w="12700">
            <a:solidFill>
              <a:schemeClr val="tx1"/>
            </a:solidFill>
            <a:round/>
            <a:headEnd/>
            <a:tailEnd/>
          </a:ln>
          <a:effectLst/>
        </p:spPr>
        <p:txBody>
          <a:bodyPr wrap="none" anchor="ctr"/>
          <a:lstStyle/>
          <a:p>
            <a:endParaRPr lang="en-US"/>
          </a:p>
        </p:txBody>
      </p:sp>
      <p:sp>
        <p:nvSpPr>
          <p:cNvPr id="102437" name="Oval 37"/>
          <p:cNvSpPr>
            <a:spLocks noChangeArrowheads="1"/>
          </p:cNvSpPr>
          <p:nvPr/>
        </p:nvSpPr>
        <p:spPr bwMode="auto">
          <a:xfrm>
            <a:off x="5868988" y="728663"/>
            <a:ext cx="71437" cy="71437"/>
          </a:xfrm>
          <a:prstGeom prst="ellipse">
            <a:avLst/>
          </a:prstGeom>
          <a:noFill/>
          <a:ln w="12700">
            <a:solidFill>
              <a:schemeClr val="tx1"/>
            </a:solidFill>
            <a:round/>
            <a:headEnd/>
            <a:tailEnd/>
          </a:ln>
          <a:effectLst/>
        </p:spPr>
        <p:txBody>
          <a:bodyPr wrap="none" anchor="ctr"/>
          <a:lstStyle/>
          <a:p>
            <a:endParaRPr lang="en-US"/>
          </a:p>
        </p:txBody>
      </p:sp>
      <p:sp>
        <p:nvSpPr>
          <p:cNvPr id="102438" name="Oval 38"/>
          <p:cNvSpPr>
            <a:spLocks noChangeArrowheads="1"/>
          </p:cNvSpPr>
          <p:nvPr/>
        </p:nvSpPr>
        <p:spPr bwMode="auto">
          <a:xfrm>
            <a:off x="8604250" y="728663"/>
            <a:ext cx="71438" cy="71437"/>
          </a:xfrm>
          <a:prstGeom prst="ellipse">
            <a:avLst/>
          </a:prstGeom>
          <a:noFill/>
          <a:ln w="12700">
            <a:solidFill>
              <a:schemeClr val="tx1"/>
            </a:solidFill>
            <a:round/>
            <a:headEnd/>
            <a:tailEnd/>
          </a:ln>
          <a:effectLst/>
        </p:spPr>
        <p:txBody>
          <a:bodyPr wrap="none" anchor="ctr"/>
          <a:lstStyle/>
          <a:p>
            <a:endParaRPr lang="en-US"/>
          </a:p>
        </p:txBody>
      </p:sp>
      <p:sp>
        <p:nvSpPr>
          <p:cNvPr id="102439" name="Oval 39"/>
          <p:cNvSpPr>
            <a:spLocks noChangeArrowheads="1"/>
          </p:cNvSpPr>
          <p:nvPr/>
        </p:nvSpPr>
        <p:spPr bwMode="auto">
          <a:xfrm>
            <a:off x="468313" y="728663"/>
            <a:ext cx="71437" cy="71437"/>
          </a:xfrm>
          <a:prstGeom prst="ellipse">
            <a:avLst/>
          </a:prstGeom>
          <a:noFill/>
          <a:ln w="12700">
            <a:solidFill>
              <a:schemeClr val="tx1"/>
            </a:solidFill>
            <a:round/>
            <a:headEnd/>
            <a:tailEnd/>
          </a:ln>
          <a:effectLst/>
        </p:spPr>
        <p:txBody>
          <a:bodyPr wrap="none" anchor="ctr"/>
          <a:lstStyle/>
          <a:p>
            <a:endParaRPr lang="en-US"/>
          </a:p>
        </p:txBody>
      </p:sp>
      <p:cxnSp>
        <p:nvCxnSpPr>
          <p:cNvPr id="102441" name="AutoShape 41"/>
          <p:cNvCxnSpPr>
            <a:cxnSpLocks noChangeShapeType="1"/>
            <a:stCxn id="102439" idx="6"/>
            <a:endCxn id="102435" idx="2"/>
          </p:cNvCxnSpPr>
          <p:nvPr/>
        </p:nvCxnSpPr>
        <p:spPr bwMode="auto">
          <a:xfrm>
            <a:off x="539750" y="765175"/>
            <a:ext cx="2520950" cy="0"/>
          </a:xfrm>
          <a:prstGeom prst="straightConnector1">
            <a:avLst/>
          </a:prstGeom>
          <a:noFill/>
          <a:ln w="12700">
            <a:solidFill>
              <a:srgbClr val="FF0000"/>
            </a:solidFill>
            <a:round/>
            <a:headEnd/>
            <a:tailEnd type="triangle" w="med" len="med"/>
          </a:ln>
          <a:effectLst/>
        </p:spPr>
      </p:cxnSp>
      <p:cxnSp>
        <p:nvCxnSpPr>
          <p:cNvPr id="102443" name="AutoShape 43"/>
          <p:cNvCxnSpPr>
            <a:cxnSpLocks noChangeShapeType="1"/>
            <a:stCxn id="102435" idx="6"/>
            <a:endCxn id="102437" idx="2"/>
          </p:cNvCxnSpPr>
          <p:nvPr/>
        </p:nvCxnSpPr>
        <p:spPr bwMode="auto">
          <a:xfrm>
            <a:off x="3132138" y="765175"/>
            <a:ext cx="2736850" cy="0"/>
          </a:xfrm>
          <a:prstGeom prst="straightConnector1">
            <a:avLst/>
          </a:prstGeom>
          <a:noFill/>
          <a:ln w="12700">
            <a:solidFill>
              <a:srgbClr val="339966"/>
            </a:solidFill>
            <a:round/>
            <a:headEnd/>
            <a:tailEnd type="triangle" w="med" len="med"/>
          </a:ln>
          <a:effectLst/>
        </p:spPr>
      </p:cxnSp>
      <p:cxnSp>
        <p:nvCxnSpPr>
          <p:cNvPr id="102444" name="AutoShape 44"/>
          <p:cNvCxnSpPr>
            <a:cxnSpLocks noChangeShapeType="1"/>
            <a:stCxn id="102437" idx="6"/>
            <a:endCxn id="102438" idx="2"/>
          </p:cNvCxnSpPr>
          <p:nvPr/>
        </p:nvCxnSpPr>
        <p:spPr bwMode="auto">
          <a:xfrm>
            <a:off x="5940425" y="765175"/>
            <a:ext cx="2663825" cy="0"/>
          </a:xfrm>
          <a:prstGeom prst="straightConnector1">
            <a:avLst/>
          </a:prstGeom>
          <a:noFill/>
          <a:ln w="12700">
            <a:solidFill>
              <a:srgbClr val="3366FF"/>
            </a:solidFill>
            <a:round/>
            <a:headEnd/>
            <a:tailEnd type="triangle" w="med" len="med"/>
          </a:ln>
          <a:effectLst/>
        </p:spPr>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iming>
    <p:tnLst>
      <p:par>
        <p:cTn id="1" dur="indefinite" restart="never" nodeType="tmRoot"/>
      </p:par>
    </p:tnLst>
  </p:timing>
  <p:hf hdr="0" dt="0"/>
  <p:txStyles>
    <p:titleStyle>
      <a:lvl1pPr algn="l" rtl="0" fontAlgn="base">
        <a:spcBef>
          <a:spcPct val="0"/>
        </a:spcBef>
        <a:spcAft>
          <a:spcPct val="0"/>
        </a:spcAft>
        <a:defRPr sz="2400">
          <a:solidFill>
            <a:schemeClr val="tx2"/>
          </a:solidFill>
          <a:latin typeface="+mj-lt"/>
          <a:ea typeface="+mj-ea"/>
          <a:cs typeface="+mj-cs"/>
        </a:defRPr>
      </a:lvl1pPr>
      <a:lvl2pPr algn="l" rtl="0" fontAlgn="base">
        <a:spcBef>
          <a:spcPct val="0"/>
        </a:spcBef>
        <a:spcAft>
          <a:spcPct val="0"/>
        </a:spcAft>
        <a:defRPr sz="2400">
          <a:solidFill>
            <a:schemeClr val="tx2"/>
          </a:solidFill>
          <a:latin typeface="Arial" charset="0"/>
        </a:defRPr>
      </a:lvl2pPr>
      <a:lvl3pPr algn="l" rtl="0" fontAlgn="base">
        <a:spcBef>
          <a:spcPct val="0"/>
        </a:spcBef>
        <a:spcAft>
          <a:spcPct val="0"/>
        </a:spcAft>
        <a:defRPr sz="2400">
          <a:solidFill>
            <a:schemeClr val="tx2"/>
          </a:solidFill>
          <a:latin typeface="Arial" charset="0"/>
        </a:defRPr>
      </a:lvl3pPr>
      <a:lvl4pPr algn="l" rtl="0" fontAlgn="base">
        <a:spcBef>
          <a:spcPct val="0"/>
        </a:spcBef>
        <a:spcAft>
          <a:spcPct val="0"/>
        </a:spcAft>
        <a:defRPr sz="2400">
          <a:solidFill>
            <a:schemeClr val="tx2"/>
          </a:solidFill>
          <a:latin typeface="Arial" charset="0"/>
        </a:defRPr>
      </a:lvl4pPr>
      <a:lvl5pPr algn="l" rtl="0" fontAlgn="base">
        <a:spcBef>
          <a:spcPct val="0"/>
        </a:spcBef>
        <a:spcAft>
          <a:spcPct val="0"/>
        </a:spcAft>
        <a:defRPr sz="2400">
          <a:solidFill>
            <a:schemeClr val="tx2"/>
          </a:solidFill>
          <a:latin typeface="Arial" charset="0"/>
        </a:defRPr>
      </a:lvl5pPr>
      <a:lvl6pPr marL="457200" algn="l" rtl="0" fontAlgn="base">
        <a:spcBef>
          <a:spcPct val="0"/>
        </a:spcBef>
        <a:spcAft>
          <a:spcPct val="0"/>
        </a:spcAft>
        <a:defRPr sz="2400">
          <a:solidFill>
            <a:schemeClr val="tx2"/>
          </a:solidFill>
          <a:latin typeface="Arial" charset="0"/>
        </a:defRPr>
      </a:lvl6pPr>
      <a:lvl7pPr marL="914400" algn="l" rtl="0" fontAlgn="base">
        <a:spcBef>
          <a:spcPct val="0"/>
        </a:spcBef>
        <a:spcAft>
          <a:spcPct val="0"/>
        </a:spcAft>
        <a:defRPr sz="2400">
          <a:solidFill>
            <a:schemeClr val="tx2"/>
          </a:solidFill>
          <a:latin typeface="Arial" charset="0"/>
        </a:defRPr>
      </a:lvl7pPr>
      <a:lvl8pPr marL="1371600" algn="l" rtl="0" fontAlgn="base">
        <a:spcBef>
          <a:spcPct val="0"/>
        </a:spcBef>
        <a:spcAft>
          <a:spcPct val="0"/>
        </a:spcAft>
        <a:defRPr sz="2400">
          <a:solidFill>
            <a:schemeClr val="tx2"/>
          </a:solidFill>
          <a:latin typeface="Arial" charset="0"/>
        </a:defRPr>
      </a:lvl8pPr>
      <a:lvl9pPr marL="1828800" algn="l"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Char char="•"/>
        <a:defRPr sz="2000">
          <a:solidFill>
            <a:srgbClr val="000000"/>
          </a:solidFill>
          <a:latin typeface="+mn-lt"/>
          <a:ea typeface="+mn-ea"/>
          <a:cs typeface="+mn-cs"/>
        </a:defRPr>
      </a:lvl1pPr>
      <a:lvl2pPr marL="742950" indent="-285750" algn="l" rtl="0" fontAlgn="base">
        <a:spcBef>
          <a:spcPct val="20000"/>
        </a:spcBef>
        <a:spcAft>
          <a:spcPct val="0"/>
        </a:spcAft>
        <a:buChar char="–"/>
        <a:defRPr>
          <a:solidFill>
            <a:schemeClr val="tx1"/>
          </a:solidFill>
          <a:latin typeface="+mn-lt"/>
        </a:defRPr>
      </a:lvl2pPr>
      <a:lvl3pPr marL="1143000" indent="-228600" algn="l" rtl="0" fontAlgn="base">
        <a:spcBef>
          <a:spcPct val="20000"/>
        </a:spcBef>
        <a:spcAft>
          <a:spcPct val="0"/>
        </a:spcAft>
        <a:buChar char="•"/>
        <a:defRPr sz="1600">
          <a:solidFill>
            <a:schemeClr val="tx1"/>
          </a:solidFill>
          <a:latin typeface="+mn-lt"/>
        </a:defRPr>
      </a:lvl3pPr>
      <a:lvl4pPr marL="1600200" indent="-228600" algn="l" rtl="0" fontAlgn="base">
        <a:spcBef>
          <a:spcPct val="20000"/>
        </a:spcBef>
        <a:spcAft>
          <a:spcPct val="0"/>
        </a:spcAft>
        <a:buChar char="–"/>
        <a:defRPr sz="1400">
          <a:solidFill>
            <a:schemeClr val="tx1"/>
          </a:solidFill>
          <a:latin typeface="+mn-lt"/>
        </a:defRPr>
      </a:lvl4pPr>
      <a:lvl5pPr marL="2057400" indent="-228600" algn="l" rtl="0" fontAlgn="base">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CH" smtClean="0"/>
              <a:t>Click to edit Master title style</a:t>
            </a:r>
          </a:p>
        </p:txBody>
      </p:sp>
      <p:sp>
        <p:nvSpPr>
          <p:cNvPr id="27545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CH" smtClean="0"/>
              <a:t>Click to edit Master text styles</a:t>
            </a:r>
          </a:p>
          <a:p>
            <a:pPr lvl="1"/>
            <a:r>
              <a:rPr lang="de-CH" smtClean="0"/>
              <a:t>Second level</a:t>
            </a:r>
          </a:p>
          <a:p>
            <a:pPr lvl="2"/>
            <a:r>
              <a:rPr lang="de-CH" smtClean="0"/>
              <a:t>Third level</a:t>
            </a:r>
          </a:p>
          <a:p>
            <a:pPr lvl="3"/>
            <a:r>
              <a:rPr lang="de-CH" smtClean="0"/>
              <a:t>Fourth level</a:t>
            </a:r>
          </a:p>
          <a:p>
            <a:pPr lvl="4"/>
            <a:r>
              <a:rPr lang="de-CH" smtClean="0"/>
              <a:t>Fifth level</a:t>
            </a:r>
          </a:p>
        </p:txBody>
      </p:sp>
      <p:sp>
        <p:nvSpPr>
          <p:cNvPr id="27546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400">
                <a:solidFill>
                  <a:schemeClr val="tx1"/>
                </a:solidFill>
              </a:defRPr>
            </a:lvl1pPr>
          </a:lstStyle>
          <a:p>
            <a:endParaRPr lang="de-CH"/>
          </a:p>
        </p:txBody>
      </p:sp>
      <p:sp>
        <p:nvSpPr>
          <p:cNvPr id="27546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buFontTx/>
              <a:buNone/>
              <a:defRPr sz="1400">
                <a:solidFill>
                  <a:schemeClr val="tx1"/>
                </a:solidFill>
              </a:defRPr>
            </a:lvl1pPr>
          </a:lstStyle>
          <a:p>
            <a:endParaRPr lang="de-CH"/>
          </a:p>
        </p:txBody>
      </p:sp>
      <p:sp>
        <p:nvSpPr>
          <p:cNvPr id="27546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FontTx/>
              <a:buNone/>
              <a:defRPr sz="1400">
                <a:solidFill>
                  <a:schemeClr val="tx1"/>
                </a:solidFill>
              </a:defRPr>
            </a:lvl1pPr>
          </a:lstStyle>
          <a:p>
            <a:fld id="{255CCE9F-AD6C-4EA7-8A9B-3C2870CC48E5}" type="slidenum">
              <a:rPr lang="de-CH"/>
              <a:pPr/>
              <a:t>‹#›</a:t>
            </a:fld>
            <a:endParaRPr lang="de-CH"/>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tags" Target="../tags/tag9.xml"/><Relationship Id="rId7" Type="http://schemas.openxmlformats.org/officeDocument/2006/relationships/image" Target="../media/image16.pn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15.png"/><Relationship Id="rId5" Type="http://schemas.openxmlformats.org/officeDocument/2006/relationships/slideLayout" Target="../slideLayouts/slideLayout2.xml"/><Relationship Id="rId4" Type="http://schemas.openxmlformats.org/officeDocument/2006/relationships/tags" Target="../tags/tag10.xml"/><Relationship Id="rId9"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notesSlide" Target="../notesSlides/notesSlide9.xml"/></Relationships>
</file>

<file path=ppt/slides/_rels/slide2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tags" Target="../tags/tag15.xml"/><Relationship Id="rId7" Type="http://schemas.openxmlformats.org/officeDocument/2006/relationships/image" Target="../media/image21.pn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20.png"/><Relationship Id="rId5" Type="http://schemas.openxmlformats.org/officeDocument/2006/relationships/slideLayout" Target="../slideLayouts/slideLayout6.xml"/><Relationship Id="rId4" Type="http://schemas.openxmlformats.org/officeDocument/2006/relationships/tags" Target="../tags/tag16.xml"/><Relationship Id="rId9"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tags" Target="../tags/tag19.xml"/><Relationship Id="rId7" Type="http://schemas.openxmlformats.org/officeDocument/2006/relationships/image" Target="../media/image23.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22.png"/><Relationship Id="rId5" Type="http://schemas.openxmlformats.org/officeDocument/2006/relationships/slideLayout" Target="../slideLayouts/slideLayout6.xml"/><Relationship Id="rId4" Type="http://schemas.openxmlformats.org/officeDocument/2006/relationships/tags" Target="../tags/tag20.xml"/><Relationship Id="rId9"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6" name="Picture 10" descr="logo2"/>
          <p:cNvPicPr>
            <a:picLocks noChangeAspect="1" noChangeArrowheads="1"/>
          </p:cNvPicPr>
          <p:nvPr/>
        </p:nvPicPr>
        <p:blipFill>
          <a:blip r:embed="rId2" cstate="print"/>
          <a:srcRect/>
          <a:stretch>
            <a:fillRect/>
          </a:stretch>
        </p:blipFill>
        <p:spPr bwMode="auto">
          <a:xfrm>
            <a:off x="1968500" y="2587625"/>
            <a:ext cx="2914650" cy="2914650"/>
          </a:xfrm>
          <a:prstGeom prst="rect">
            <a:avLst/>
          </a:prstGeom>
          <a:noFill/>
        </p:spPr>
      </p:pic>
      <p:sp>
        <p:nvSpPr>
          <p:cNvPr id="142347" name="Rectangle 11"/>
          <p:cNvSpPr>
            <a:spLocks noChangeArrowheads="1"/>
          </p:cNvSpPr>
          <p:nvPr/>
        </p:nvSpPr>
        <p:spPr bwMode="auto">
          <a:xfrm>
            <a:off x="434975" y="4359275"/>
            <a:ext cx="2479675" cy="1079500"/>
          </a:xfrm>
          <a:prstGeom prst="rect">
            <a:avLst/>
          </a:prstGeom>
          <a:noFill/>
          <a:ln w="9525">
            <a:noFill/>
            <a:miter lim="800000"/>
            <a:headEnd/>
            <a:tailEnd/>
          </a:ln>
          <a:effectLst/>
        </p:spPr>
        <p:txBody>
          <a:bodyPr/>
          <a:lstStyle/>
          <a:p>
            <a:pPr algn="r" eaLnBrk="0" hangingPunct="0">
              <a:spcBef>
                <a:spcPct val="0"/>
              </a:spcBef>
              <a:buFontTx/>
              <a:buNone/>
            </a:pPr>
            <a:r>
              <a:rPr lang="en-US" b="1" i="1">
                <a:solidFill>
                  <a:srgbClr val="FF0000"/>
                </a:solidFill>
              </a:rPr>
              <a:t>D</a:t>
            </a:r>
            <a:r>
              <a:rPr lang="en-US" b="1" i="1">
                <a:solidFill>
                  <a:schemeClr val="tx1"/>
                </a:solidFill>
              </a:rPr>
              <a:t>istributed</a:t>
            </a:r>
            <a:br>
              <a:rPr lang="en-US" b="1" i="1">
                <a:solidFill>
                  <a:schemeClr val="tx1"/>
                </a:solidFill>
              </a:rPr>
            </a:br>
            <a:r>
              <a:rPr lang="en-US" b="1" i="1"/>
              <a:t>C</a:t>
            </a:r>
            <a:r>
              <a:rPr lang="en-US" b="1" i="1">
                <a:solidFill>
                  <a:schemeClr val="tx1"/>
                </a:solidFill>
              </a:rPr>
              <a:t>omputing </a:t>
            </a:r>
            <a:br>
              <a:rPr lang="en-US" b="1" i="1">
                <a:solidFill>
                  <a:schemeClr val="tx1"/>
                </a:solidFill>
              </a:rPr>
            </a:br>
            <a:r>
              <a:rPr lang="en-US" b="1" i="1">
                <a:solidFill>
                  <a:schemeClr val="accent2"/>
                </a:solidFill>
              </a:rPr>
              <a:t>G</a:t>
            </a:r>
            <a:r>
              <a:rPr lang="en-US" b="1" i="1">
                <a:solidFill>
                  <a:schemeClr val="tx1"/>
                </a:solidFill>
              </a:rPr>
              <a:t>roup</a:t>
            </a:r>
          </a:p>
          <a:p>
            <a:pPr algn="r" eaLnBrk="0" hangingPunct="0">
              <a:spcBef>
                <a:spcPct val="0"/>
              </a:spcBef>
              <a:buFontTx/>
              <a:buNone/>
            </a:pPr>
            <a:r>
              <a:rPr lang="en-US" b="1" i="1">
                <a:solidFill>
                  <a:schemeClr val="tx1"/>
                </a:solidFill>
              </a:rPr>
              <a:t>Roger Wattenhofer</a:t>
            </a:r>
            <a:endParaRPr lang="de-CH" b="1" i="1">
              <a:solidFill>
                <a:schemeClr val="tx1"/>
              </a:solidFill>
            </a:endParaRPr>
          </a:p>
        </p:txBody>
      </p:sp>
      <p:sp>
        <p:nvSpPr>
          <p:cNvPr id="142339" name="Rectangle 3"/>
          <p:cNvSpPr>
            <a:spLocks noGrp="1" noChangeArrowheads="1"/>
          </p:cNvSpPr>
          <p:nvPr>
            <p:ph type="ctrTitle"/>
          </p:nvPr>
        </p:nvSpPr>
        <p:spPr>
          <a:xfrm>
            <a:off x="844550" y="315913"/>
            <a:ext cx="7772400" cy="5273675"/>
          </a:xfrm>
        </p:spPr>
        <p:txBody>
          <a:bodyPr/>
          <a:lstStyle/>
          <a:p>
            <a:pPr algn="r"/>
            <a:r>
              <a:rPr lang="en-US"/>
              <a:t>Ad-Hoc and Sensor Networks </a:t>
            </a:r>
            <a:br>
              <a:rPr lang="en-US"/>
            </a:br>
            <a:r>
              <a:rPr lang="en-US" i="1"/>
              <a:t>Worst-Case vs. Average-Case</a:t>
            </a:r>
            <a:r>
              <a:rPr lang="en-US"/>
              <a:t/>
            </a:r>
            <a:br>
              <a:rPr lang="en-US"/>
            </a:br>
            <a:r>
              <a:rPr lang="en-US"/>
              <a:t/>
            </a:r>
            <a:br>
              <a:rPr lang="en-US"/>
            </a:br>
            <a:r>
              <a:rPr lang="en-US"/>
              <a:t/>
            </a:r>
            <a:br>
              <a:rPr lang="en-US"/>
            </a:br>
            <a:r>
              <a:rPr lang="en-US"/>
              <a:t/>
            </a:r>
            <a:br>
              <a:rPr lang="en-US"/>
            </a:br>
            <a:r>
              <a:rPr lang="en-US"/>
              <a:t>IZS 2004</a:t>
            </a:r>
            <a:endParaRPr lang="de-CH"/>
          </a:p>
        </p:txBody>
      </p:sp>
      <p:pic>
        <p:nvPicPr>
          <p:cNvPr id="142350" name="Picture 14" descr="ethlogo"/>
          <p:cNvPicPr>
            <a:picLocks noChangeAspect="1" noChangeArrowheads="1"/>
          </p:cNvPicPr>
          <p:nvPr/>
        </p:nvPicPr>
        <p:blipFill>
          <a:blip r:embed="rId3" cstate="print"/>
          <a:srcRect/>
          <a:stretch>
            <a:fillRect/>
          </a:stretch>
        </p:blipFill>
        <p:spPr bwMode="auto">
          <a:xfrm>
            <a:off x="-504825" y="6162675"/>
            <a:ext cx="2286000" cy="63817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5189DC26-C7C8-436C-A663-3A31019CE801}" type="slidenum">
              <a:rPr lang="de-CH"/>
              <a:pPr/>
              <a:t>2</a:t>
            </a:fld>
            <a:endParaRPr lang="de-CH"/>
          </a:p>
        </p:txBody>
      </p:sp>
      <p:sp>
        <p:nvSpPr>
          <p:cNvPr id="714754" name="Rectangle 2"/>
          <p:cNvSpPr>
            <a:spLocks noGrp="1" noChangeArrowheads="1"/>
          </p:cNvSpPr>
          <p:nvPr>
            <p:ph type="title"/>
          </p:nvPr>
        </p:nvSpPr>
        <p:spPr/>
        <p:txBody>
          <a:bodyPr/>
          <a:lstStyle/>
          <a:p>
            <a:r>
              <a:rPr lang="en-US"/>
              <a:t>Overview</a:t>
            </a:r>
            <a:endParaRPr lang="de-CH"/>
          </a:p>
        </p:txBody>
      </p:sp>
      <p:sp>
        <p:nvSpPr>
          <p:cNvPr id="714755" name="Rectangle 3"/>
          <p:cNvSpPr>
            <a:spLocks noGrp="1" noChangeArrowheads="1"/>
          </p:cNvSpPr>
          <p:nvPr>
            <p:ph type="body" idx="1"/>
          </p:nvPr>
        </p:nvSpPr>
        <p:spPr/>
        <p:txBody>
          <a:bodyPr/>
          <a:lstStyle/>
          <a:p>
            <a:endParaRPr lang="en-US" sz="1000"/>
          </a:p>
          <a:p>
            <a:r>
              <a:rPr lang="en-US"/>
              <a:t>Paper is a short survey, </a:t>
            </a:r>
            <a:r>
              <a:rPr lang="en-US" i="1"/>
              <a:t>err</a:t>
            </a:r>
            <a:r>
              <a:rPr lang="en-US"/>
              <a:t>… </a:t>
            </a:r>
            <a:r>
              <a:rPr lang="en-US" i="1"/>
              <a:t>opinion!</a:t>
            </a:r>
          </a:p>
          <a:p>
            <a:endParaRPr lang="en-US">
              <a:solidFill>
                <a:srgbClr val="FF0000"/>
              </a:solidFill>
            </a:endParaRPr>
          </a:p>
          <a:p>
            <a:r>
              <a:rPr lang="en-US">
                <a:solidFill>
                  <a:srgbClr val="FF0000"/>
                </a:solidFill>
              </a:rPr>
              <a:t>Routing in Ad-Hoc Networks</a:t>
            </a:r>
          </a:p>
          <a:p>
            <a:pPr lvl="1"/>
            <a:r>
              <a:rPr lang="en-US">
                <a:solidFill>
                  <a:srgbClr val="FF0000"/>
                </a:solidFill>
              </a:rPr>
              <a:t>What are Ad-Hoc Networks?</a:t>
            </a:r>
          </a:p>
          <a:p>
            <a:pPr lvl="1"/>
            <a:r>
              <a:rPr lang="en-US">
                <a:solidFill>
                  <a:srgbClr val="FF0000"/>
                </a:solidFill>
              </a:rPr>
              <a:t>What is Routing?</a:t>
            </a:r>
          </a:p>
          <a:p>
            <a:pPr lvl="1"/>
            <a:r>
              <a:rPr lang="en-US">
                <a:solidFill>
                  <a:srgbClr val="FF0000"/>
                </a:solidFill>
              </a:rPr>
              <a:t>What is known?</a:t>
            </a:r>
          </a:p>
          <a:p>
            <a:pPr lvl="1"/>
            <a:endParaRPr lang="en-US"/>
          </a:p>
          <a:p>
            <a:r>
              <a:rPr lang="en-US">
                <a:solidFill>
                  <a:schemeClr val="tx1"/>
                </a:solidFill>
              </a:rPr>
              <a:t>Dominating Set Based Routing</a:t>
            </a:r>
          </a:p>
          <a:p>
            <a:endParaRPr lang="en-US"/>
          </a:p>
          <a:p>
            <a:r>
              <a:rPr lang="en-US"/>
              <a:t>… even more opinion!</a:t>
            </a:r>
          </a:p>
          <a:p>
            <a:pPr lvl="1"/>
            <a:endParaRPr lang="de-C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Slide Number Placeholder 4"/>
          <p:cNvSpPr>
            <a:spLocks noGrp="1"/>
          </p:cNvSpPr>
          <p:nvPr>
            <p:ph type="sldNum" sz="quarter" idx="12"/>
          </p:nvPr>
        </p:nvSpPr>
        <p:spPr/>
        <p:txBody>
          <a:bodyPr/>
          <a:lstStyle/>
          <a:p>
            <a:fld id="{55511927-95FA-4DE3-9D14-3EB541B70512}" type="slidenum">
              <a:rPr lang="de-CH"/>
              <a:pPr/>
              <a:t>3</a:t>
            </a:fld>
            <a:endParaRPr lang="de-CH"/>
          </a:p>
        </p:txBody>
      </p:sp>
      <p:grpSp>
        <p:nvGrpSpPr>
          <p:cNvPr id="717826" name="Group 2"/>
          <p:cNvGrpSpPr>
            <a:grpSpLocks/>
          </p:cNvGrpSpPr>
          <p:nvPr/>
        </p:nvGrpSpPr>
        <p:grpSpPr bwMode="auto">
          <a:xfrm>
            <a:off x="-1066800" y="5287963"/>
            <a:ext cx="4043363" cy="1570037"/>
            <a:chOff x="2158" y="2912"/>
            <a:chExt cx="2547" cy="989"/>
          </a:xfrm>
        </p:grpSpPr>
        <p:sp>
          <p:nvSpPr>
            <p:cNvPr id="717827" name="Freeform 3"/>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28" name="Freeform 4"/>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29" name="Freeform 5"/>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830" name="Freeform 6"/>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831" name="Freeform 7"/>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832" name="Freeform 8"/>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833" name="Freeform 9"/>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834" name="Freeform 10"/>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835" name="Freeform 11"/>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836" name="Freeform 12"/>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837" name="Freeform 13"/>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838" name="Freeform 14"/>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839" name="Freeform 15"/>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840" name="Freeform 16"/>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841" name="Freeform 17"/>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842" name="Freeform 18"/>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843" name="Freeform 19"/>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844" name="Freeform 20"/>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845" name="Freeform 21"/>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846" name="Freeform 22"/>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847" name="Freeform 23"/>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848" name="Freeform 24"/>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849" name="Freeform 25"/>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850" name="Freeform 26"/>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851" name="Freeform 27"/>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852" name="Freeform 28"/>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853" name="Freeform 29"/>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854" name="Freeform 30"/>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855" name="Freeform 31"/>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856" name="Freeform 32"/>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857" name="Freeform 33"/>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858" name="Freeform 34"/>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859" name="Freeform 35"/>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860" name="Freeform 36"/>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717861" name="Group 37"/>
          <p:cNvGrpSpPr>
            <a:grpSpLocks/>
          </p:cNvGrpSpPr>
          <p:nvPr/>
        </p:nvGrpSpPr>
        <p:grpSpPr bwMode="auto">
          <a:xfrm>
            <a:off x="2819400" y="5287963"/>
            <a:ext cx="4043363" cy="1570037"/>
            <a:chOff x="2158" y="2912"/>
            <a:chExt cx="2547" cy="989"/>
          </a:xfrm>
        </p:grpSpPr>
        <p:sp>
          <p:nvSpPr>
            <p:cNvPr id="717862" name="Freeform 38"/>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63" name="Freeform 39"/>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64" name="Freeform 40"/>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865" name="Freeform 41"/>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866" name="Freeform 42"/>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867" name="Freeform 43"/>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868" name="Freeform 44"/>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869" name="Freeform 45"/>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870" name="Freeform 46"/>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871" name="Freeform 47"/>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872" name="Freeform 48"/>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873" name="Freeform 49"/>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874" name="Freeform 50"/>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875" name="Freeform 51"/>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876" name="Freeform 52"/>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877" name="Freeform 53"/>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878" name="Freeform 54"/>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879" name="Freeform 55"/>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880" name="Freeform 56"/>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881" name="Freeform 57"/>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882" name="Freeform 58"/>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883" name="Freeform 59"/>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884" name="Freeform 60"/>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885" name="Freeform 61"/>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886" name="Freeform 62"/>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887" name="Freeform 63"/>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888" name="Freeform 64"/>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889" name="Freeform 65"/>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890" name="Freeform 66"/>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891" name="Freeform 67"/>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892" name="Freeform 68"/>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893" name="Freeform 69"/>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894" name="Freeform 70"/>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895" name="Freeform 71"/>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717896" name="Group 72"/>
          <p:cNvGrpSpPr>
            <a:grpSpLocks/>
          </p:cNvGrpSpPr>
          <p:nvPr/>
        </p:nvGrpSpPr>
        <p:grpSpPr bwMode="auto">
          <a:xfrm>
            <a:off x="6705600" y="5287963"/>
            <a:ext cx="4043363" cy="1570037"/>
            <a:chOff x="2158" y="2912"/>
            <a:chExt cx="2547" cy="989"/>
          </a:xfrm>
        </p:grpSpPr>
        <p:sp>
          <p:nvSpPr>
            <p:cNvPr id="717897" name="Freeform 73"/>
            <p:cNvSpPr>
              <a:spLocks/>
            </p:cNvSpPr>
            <p:nvPr/>
          </p:nvSpPr>
          <p:spPr bwMode="auto">
            <a:xfrm>
              <a:off x="2158" y="3623"/>
              <a:ext cx="2547" cy="278"/>
            </a:xfrm>
            <a:custGeom>
              <a:avLst/>
              <a:gdLst/>
              <a:ahLst/>
              <a:cxnLst>
                <a:cxn ang="0">
                  <a:pos x="0" y="4"/>
                </a:cxn>
                <a:cxn ang="0">
                  <a:pos x="5087" y="0"/>
                </a:cxn>
                <a:cxn ang="0">
                  <a:pos x="5095" y="557"/>
                </a:cxn>
                <a:cxn ang="0">
                  <a:pos x="4" y="531"/>
                </a:cxn>
                <a:cxn ang="0">
                  <a:pos x="0" y="4"/>
                </a:cxn>
                <a:cxn ang="0">
                  <a:pos x="0" y="4"/>
                </a:cxn>
              </a:cxnLst>
              <a:rect l="0" t="0" r="r" b="b"/>
              <a:pathLst>
                <a:path w="5095" h="557">
                  <a:moveTo>
                    <a:pt x="0" y="4"/>
                  </a:moveTo>
                  <a:lnTo>
                    <a:pt x="5087" y="0"/>
                  </a:lnTo>
                  <a:lnTo>
                    <a:pt x="5095" y="557"/>
                  </a:lnTo>
                  <a:lnTo>
                    <a:pt x="4" y="531"/>
                  </a:lnTo>
                  <a:lnTo>
                    <a:pt x="0" y="4"/>
                  </a:lnTo>
                  <a:lnTo>
                    <a:pt x="0" y="4"/>
                  </a:lnTo>
                  <a:close/>
                </a:path>
              </a:pathLst>
            </a:custGeom>
            <a:solidFill>
              <a:srgbClr val="FFCC7F"/>
            </a:solidFill>
            <a:ln w="9525">
              <a:noFill/>
              <a:round/>
              <a:headEnd/>
              <a:tailEnd/>
            </a:ln>
          </p:spPr>
          <p:txBody>
            <a:bodyPr/>
            <a:lstStyle/>
            <a:p>
              <a:endParaRPr lang="en-US"/>
            </a:p>
          </p:txBody>
        </p:sp>
        <p:sp>
          <p:nvSpPr>
            <p:cNvPr id="717898" name="Freeform 74"/>
            <p:cNvSpPr>
              <a:spLocks/>
            </p:cNvSpPr>
            <p:nvPr/>
          </p:nvSpPr>
          <p:spPr bwMode="auto">
            <a:xfrm>
              <a:off x="3164" y="3721"/>
              <a:ext cx="190" cy="66"/>
            </a:xfrm>
            <a:custGeom>
              <a:avLst/>
              <a:gdLst/>
              <a:ahLst/>
              <a:cxnLst>
                <a:cxn ang="0">
                  <a:pos x="0" y="17"/>
                </a:cxn>
                <a:cxn ang="0">
                  <a:pos x="381" y="0"/>
                </a:cxn>
                <a:cxn ang="0">
                  <a:pos x="381" y="107"/>
                </a:cxn>
                <a:cxn ang="0">
                  <a:pos x="0" y="133"/>
                </a:cxn>
                <a:cxn ang="0">
                  <a:pos x="0" y="17"/>
                </a:cxn>
                <a:cxn ang="0">
                  <a:pos x="0" y="17"/>
                </a:cxn>
              </a:cxnLst>
              <a:rect l="0" t="0" r="r" b="b"/>
              <a:pathLst>
                <a:path w="381" h="133">
                  <a:moveTo>
                    <a:pt x="0" y="17"/>
                  </a:moveTo>
                  <a:lnTo>
                    <a:pt x="381" y="0"/>
                  </a:lnTo>
                  <a:lnTo>
                    <a:pt x="381" y="107"/>
                  </a:lnTo>
                  <a:lnTo>
                    <a:pt x="0" y="133"/>
                  </a:lnTo>
                  <a:lnTo>
                    <a:pt x="0" y="17"/>
                  </a:lnTo>
                  <a:lnTo>
                    <a:pt x="0" y="17"/>
                  </a:lnTo>
                  <a:close/>
                </a:path>
              </a:pathLst>
            </a:custGeom>
            <a:solidFill>
              <a:srgbClr val="FFA64D"/>
            </a:solidFill>
            <a:ln w="9525">
              <a:noFill/>
              <a:round/>
              <a:headEnd/>
              <a:tailEnd/>
            </a:ln>
          </p:spPr>
          <p:txBody>
            <a:bodyPr/>
            <a:lstStyle/>
            <a:p>
              <a:endParaRPr lang="en-US"/>
            </a:p>
          </p:txBody>
        </p:sp>
        <p:sp>
          <p:nvSpPr>
            <p:cNvPr id="717899" name="Freeform 75"/>
            <p:cNvSpPr>
              <a:spLocks/>
            </p:cNvSpPr>
            <p:nvPr/>
          </p:nvSpPr>
          <p:spPr bwMode="auto">
            <a:xfrm>
              <a:off x="3897" y="3752"/>
              <a:ext cx="185" cy="62"/>
            </a:xfrm>
            <a:custGeom>
              <a:avLst/>
              <a:gdLst/>
              <a:ahLst/>
              <a:cxnLst>
                <a:cxn ang="0">
                  <a:pos x="8" y="7"/>
                </a:cxn>
                <a:cxn ang="0">
                  <a:pos x="344" y="0"/>
                </a:cxn>
                <a:cxn ang="0">
                  <a:pos x="371" y="123"/>
                </a:cxn>
                <a:cxn ang="0">
                  <a:pos x="0" y="114"/>
                </a:cxn>
                <a:cxn ang="0">
                  <a:pos x="8" y="7"/>
                </a:cxn>
                <a:cxn ang="0">
                  <a:pos x="8" y="7"/>
                </a:cxn>
              </a:cxnLst>
              <a:rect l="0" t="0" r="r" b="b"/>
              <a:pathLst>
                <a:path w="371" h="123">
                  <a:moveTo>
                    <a:pt x="8" y="7"/>
                  </a:moveTo>
                  <a:lnTo>
                    <a:pt x="344" y="0"/>
                  </a:lnTo>
                  <a:lnTo>
                    <a:pt x="371" y="123"/>
                  </a:lnTo>
                  <a:lnTo>
                    <a:pt x="0" y="114"/>
                  </a:lnTo>
                  <a:lnTo>
                    <a:pt x="8" y="7"/>
                  </a:lnTo>
                  <a:lnTo>
                    <a:pt x="8" y="7"/>
                  </a:lnTo>
                  <a:close/>
                </a:path>
              </a:pathLst>
            </a:custGeom>
            <a:solidFill>
              <a:srgbClr val="FFA64D"/>
            </a:solidFill>
            <a:ln w="9525">
              <a:noFill/>
              <a:round/>
              <a:headEnd/>
              <a:tailEnd/>
            </a:ln>
          </p:spPr>
          <p:txBody>
            <a:bodyPr/>
            <a:lstStyle/>
            <a:p>
              <a:endParaRPr lang="en-US"/>
            </a:p>
          </p:txBody>
        </p:sp>
        <p:sp>
          <p:nvSpPr>
            <p:cNvPr id="717900" name="Freeform 76"/>
            <p:cNvSpPr>
              <a:spLocks/>
            </p:cNvSpPr>
            <p:nvPr/>
          </p:nvSpPr>
          <p:spPr bwMode="auto">
            <a:xfrm>
              <a:off x="4510" y="3739"/>
              <a:ext cx="181" cy="57"/>
            </a:xfrm>
            <a:custGeom>
              <a:avLst/>
              <a:gdLst/>
              <a:ahLst/>
              <a:cxnLst>
                <a:cxn ang="0">
                  <a:pos x="10" y="0"/>
                </a:cxn>
                <a:cxn ang="0">
                  <a:pos x="361" y="0"/>
                </a:cxn>
                <a:cxn ang="0">
                  <a:pos x="361" y="114"/>
                </a:cxn>
                <a:cxn ang="0">
                  <a:pos x="0" y="114"/>
                </a:cxn>
                <a:cxn ang="0">
                  <a:pos x="10" y="0"/>
                </a:cxn>
                <a:cxn ang="0">
                  <a:pos x="10" y="0"/>
                </a:cxn>
              </a:cxnLst>
              <a:rect l="0" t="0" r="r" b="b"/>
              <a:pathLst>
                <a:path w="361" h="114">
                  <a:moveTo>
                    <a:pt x="10" y="0"/>
                  </a:moveTo>
                  <a:lnTo>
                    <a:pt x="361" y="0"/>
                  </a:lnTo>
                  <a:lnTo>
                    <a:pt x="361" y="114"/>
                  </a:lnTo>
                  <a:lnTo>
                    <a:pt x="0" y="114"/>
                  </a:lnTo>
                  <a:lnTo>
                    <a:pt x="10" y="0"/>
                  </a:lnTo>
                  <a:lnTo>
                    <a:pt x="10" y="0"/>
                  </a:lnTo>
                  <a:close/>
                </a:path>
              </a:pathLst>
            </a:custGeom>
            <a:solidFill>
              <a:srgbClr val="FFA64D"/>
            </a:solidFill>
            <a:ln w="9525">
              <a:noFill/>
              <a:round/>
              <a:headEnd/>
              <a:tailEnd/>
            </a:ln>
          </p:spPr>
          <p:txBody>
            <a:bodyPr/>
            <a:lstStyle/>
            <a:p>
              <a:endParaRPr lang="en-US"/>
            </a:p>
          </p:txBody>
        </p:sp>
        <p:sp>
          <p:nvSpPr>
            <p:cNvPr id="717901" name="Freeform 77"/>
            <p:cNvSpPr>
              <a:spLocks/>
            </p:cNvSpPr>
            <p:nvPr/>
          </p:nvSpPr>
          <p:spPr bwMode="auto">
            <a:xfrm>
              <a:off x="2193" y="3699"/>
              <a:ext cx="163" cy="66"/>
            </a:xfrm>
            <a:custGeom>
              <a:avLst/>
              <a:gdLst/>
              <a:ahLst/>
              <a:cxnLst>
                <a:cxn ang="0">
                  <a:pos x="0" y="10"/>
                </a:cxn>
                <a:cxn ang="0">
                  <a:pos x="317" y="0"/>
                </a:cxn>
                <a:cxn ang="0">
                  <a:pos x="327" y="124"/>
                </a:cxn>
                <a:cxn ang="0">
                  <a:pos x="0" y="133"/>
                </a:cxn>
                <a:cxn ang="0">
                  <a:pos x="0" y="10"/>
                </a:cxn>
                <a:cxn ang="0">
                  <a:pos x="0" y="10"/>
                </a:cxn>
              </a:cxnLst>
              <a:rect l="0" t="0" r="r" b="b"/>
              <a:pathLst>
                <a:path w="327" h="133">
                  <a:moveTo>
                    <a:pt x="0" y="10"/>
                  </a:moveTo>
                  <a:lnTo>
                    <a:pt x="317" y="0"/>
                  </a:lnTo>
                  <a:lnTo>
                    <a:pt x="327" y="124"/>
                  </a:lnTo>
                  <a:lnTo>
                    <a:pt x="0" y="133"/>
                  </a:lnTo>
                  <a:lnTo>
                    <a:pt x="0" y="10"/>
                  </a:lnTo>
                  <a:lnTo>
                    <a:pt x="0" y="10"/>
                  </a:lnTo>
                  <a:close/>
                </a:path>
              </a:pathLst>
            </a:custGeom>
            <a:solidFill>
              <a:srgbClr val="FFA64D"/>
            </a:solidFill>
            <a:ln w="9525">
              <a:noFill/>
              <a:round/>
              <a:headEnd/>
              <a:tailEnd/>
            </a:ln>
          </p:spPr>
          <p:txBody>
            <a:bodyPr/>
            <a:lstStyle/>
            <a:p>
              <a:endParaRPr lang="en-US"/>
            </a:p>
          </p:txBody>
        </p:sp>
        <p:sp>
          <p:nvSpPr>
            <p:cNvPr id="717902" name="Freeform 78"/>
            <p:cNvSpPr>
              <a:spLocks/>
            </p:cNvSpPr>
            <p:nvPr/>
          </p:nvSpPr>
          <p:spPr bwMode="auto">
            <a:xfrm>
              <a:off x="2178" y="3597"/>
              <a:ext cx="596" cy="57"/>
            </a:xfrm>
            <a:custGeom>
              <a:avLst/>
              <a:gdLst/>
              <a:ahLst/>
              <a:cxnLst>
                <a:cxn ang="0">
                  <a:pos x="1192" y="0"/>
                </a:cxn>
                <a:cxn ang="0">
                  <a:pos x="0" y="0"/>
                </a:cxn>
                <a:cxn ang="0">
                  <a:pos x="0" y="114"/>
                </a:cxn>
                <a:cxn ang="0">
                  <a:pos x="1183" y="114"/>
                </a:cxn>
                <a:cxn ang="0">
                  <a:pos x="1192" y="0"/>
                </a:cxn>
                <a:cxn ang="0">
                  <a:pos x="1192" y="0"/>
                </a:cxn>
              </a:cxnLst>
              <a:rect l="0" t="0" r="r" b="b"/>
              <a:pathLst>
                <a:path w="1192" h="114">
                  <a:moveTo>
                    <a:pt x="1192" y="0"/>
                  </a:moveTo>
                  <a:lnTo>
                    <a:pt x="0" y="0"/>
                  </a:lnTo>
                  <a:lnTo>
                    <a:pt x="0" y="114"/>
                  </a:lnTo>
                  <a:lnTo>
                    <a:pt x="1183" y="114"/>
                  </a:lnTo>
                  <a:lnTo>
                    <a:pt x="1192" y="0"/>
                  </a:lnTo>
                  <a:lnTo>
                    <a:pt x="1192" y="0"/>
                  </a:lnTo>
                  <a:close/>
                </a:path>
              </a:pathLst>
            </a:custGeom>
            <a:solidFill>
              <a:srgbClr val="8F8273"/>
            </a:solidFill>
            <a:ln w="9525">
              <a:noFill/>
              <a:round/>
              <a:headEnd/>
              <a:tailEnd/>
            </a:ln>
          </p:spPr>
          <p:txBody>
            <a:bodyPr/>
            <a:lstStyle/>
            <a:p>
              <a:endParaRPr lang="en-US"/>
            </a:p>
          </p:txBody>
        </p:sp>
        <p:sp>
          <p:nvSpPr>
            <p:cNvPr id="717903" name="Freeform 79"/>
            <p:cNvSpPr>
              <a:spLocks/>
            </p:cNvSpPr>
            <p:nvPr/>
          </p:nvSpPr>
          <p:spPr bwMode="auto">
            <a:xfrm>
              <a:off x="3104" y="3592"/>
              <a:ext cx="504" cy="49"/>
            </a:xfrm>
            <a:custGeom>
              <a:avLst/>
              <a:gdLst/>
              <a:ahLst/>
              <a:cxnLst>
                <a:cxn ang="0">
                  <a:pos x="79" y="0"/>
                </a:cxn>
                <a:cxn ang="0">
                  <a:pos x="918" y="0"/>
                </a:cxn>
                <a:cxn ang="0">
                  <a:pos x="1007" y="97"/>
                </a:cxn>
                <a:cxn ang="0">
                  <a:pos x="0" y="97"/>
                </a:cxn>
                <a:cxn ang="0">
                  <a:pos x="79" y="0"/>
                </a:cxn>
                <a:cxn ang="0">
                  <a:pos x="79" y="0"/>
                </a:cxn>
              </a:cxnLst>
              <a:rect l="0" t="0" r="r" b="b"/>
              <a:pathLst>
                <a:path w="1007" h="97">
                  <a:moveTo>
                    <a:pt x="79" y="0"/>
                  </a:moveTo>
                  <a:lnTo>
                    <a:pt x="918" y="0"/>
                  </a:lnTo>
                  <a:lnTo>
                    <a:pt x="1007" y="97"/>
                  </a:lnTo>
                  <a:lnTo>
                    <a:pt x="0" y="97"/>
                  </a:lnTo>
                  <a:lnTo>
                    <a:pt x="79" y="0"/>
                  </a:lnTo>
                  <a:lnTo>
                    <a:pt x="79" y="0"/>
                  </a:lnTo>
                  <a:close/>
                </a:path>
              </a:pathLst>
            </a:custGeom>
            <a:solidFill>
              <a:srgbClr val="8F8273"/>
            </a:solidFill>
            <a:ln w="9525">
              <a:noFill/>
              <a:round/>
              <a:headEnd/>
              <a:tailEnd/>
            </a:ln>
          </p:spPr>
          <p:txBody>
            <a:bodyPr/>
            <a:lstStyle/>
            <a:p>
              <a:endParaRPr lang="en-US"/>
            </a:p>
          </p:txBody>
        </p:sp>
        <p:sp>
          <p:nvSpPr>
            <p:cNvPr id="717904" name="Freeform 80"/>
            <p:cNvSpPr>
              <a:spLocks/>
            </p:cNvSpPr>
            <p:nvPr/>
          </p:nvSpPr>
          <p:spPr bwMode="auto">
            <a:xfrm>
              <a:off x="3744" y="3602"/>
              <a:ext cx="482" cy="48"/>
            </a:xfrm>
            <a:custGeom>
              <a:avLst/>
              <a:gdLst/>
              <a:ahLst/>
              <a:cxnLst>
                <a:cxn ang="0">
                  <a:pos x="19" y="0"/>
                </a:cxn>
                <a:cxn ang="0">
                  <a:pos x="954" y="0"/>
                </a:cxn>
                <a:cxn ang="0">
                  <a:pos x="964" y="97"/>
                </a:cxn>
                <a:cxn ang="0">
                  <a:pos x="0" y="97"/>
                </a:cxn>
                <a:cxn ang="0">
                  <a:pos x="19" y="0"/>
                </a:cxn>
                <a:cxn ang="0">
                  <a:pos x="19" y="0"/>
                </a:cxn>
              </a:cxnLst>
              <a:rect l="0" t="0" r="r" b="b"/>
              <a:pathLst>
                <a:path w="964" h="97">
                  <a:moveTo>
                    <a:pt x="19" y="0"/>
                  </a:moveTo>
                  <a:lnTo>
                    <a:pt x="954" y="0"/>
                  </a:lnTo>
                  <a:lnTo>
                    <a:pt x="964" y="97"/>
                  </a:lnTo>
                  <a:lnTo>
                    <a:pt x="0" y="97"/>
                  </a:lnTo>
                  <a:lnTo>
                    <a:pt x="19" y="0"/>
                  </a:lnTo>
                  <a:lnTo>
                    <a:pt x="19" y="0"/>
                  </a:lnTo>
                  <a:close/>
                </a:path>
              </a:pathLst>
            </a:custGeom>
            <a:solidFill>
              <a:srgbClr val="8F8273"/>
            </a:solidFill>
            <a:ln w="9525">
              <a:noFill/>
              <a:round/>
              <a:headEnd/>
              <a:tailEnd/>
            </a:ln>
          </p:spPr>
          <p:txBody>
            <a:bodyPr/>
            <a:lstStyle/>
            <a:p>
              <a:endParaRPr lang="en-US"/>
            </a:p>
          </p:txBody>
        </p:sp>
        <p:sp>
          <p:nvSpPr>
            <p:cNvPr id="717905" name="Freeform 81"/>
            <p:cNvSpPr>
              <a:spLocks/>
            </p:cNvSpPr>
            <p:nvPr/>
          </p:nvSpPr>
          <p:spPr bwMode="auto">
            <a:xfrm>
              <a:off x="4526" y="3592"/>
              <a:ext cx="163" cy="53"/>
            </a:xfrm>
            <a:custGeom>
              <a:avLst/>
              <a:gdLst/>
              <a:ahLst/>
              <a:cxnLst>
                <a:cxn ang="0">
                  <a:pos x="52" y="0"/>
                </a:cxn>
                <a:cxn ang="0">
                  <a:pos x="325" y="0"/>
                </a:cxn>
                <a:cxn ang="0">
                  <a:pos x="325" y="107"/>
                </a:cxn>
                <a:cxn ang="0">
                  <a:pos x="0" y="107"/>
                </a:cxn>
                <a:cxn ang="0">
                  <a:pos x="52" y="0"/>
                </a:cxn>
                <a:cxn ang="0">
                  <a:pos x="52" y="0"/>
                </a:cxn>
              </a:cxnLst>
              <a:rect l="0" t="0" r="r" b="b"/>
              <a:pathLst>
                <a:path w="325" h="107">
                  <a:moveTo>
                    <a:pt x="52" y="0"/>
                  </a:moveTo>
                  <a:lnTo>
                    <a:pt x="325" y="0"/>
                  </a:lnTo>
                  <a:lnTo>
                    <a:pt x="325" y="107"/>
                  </a:lnTo>
                  <a:lnTo>
                    <a:pt x="0" y="107"/>
                  </a:lnTo>
                  <a:lnTo>
                    <a:pt x="52" y="0"/>
                  </a:lnTo>
                  <a:lnTo>
                    <a:pt x="52" y="0"/>
                  </a:lnTo>
                  <a:close/>
                </a:path>
              </a:pathLst>
            </a:custGeom>
            <a:solidFill>
              <a:srgbClr val="8F8273"/>
            </a:solidFill>
            <a:ln w="9525">
              <a:noFill/>
              <a:round/>
              <a:headEnd/>
              <a:tailEnd/>
            </a:ln>
          </p:spPr>
          <p:txBody>
            <a:bodyPr/>
            <a:lstStyle/>
            <a:p>
              <a:endParaRPr lang="en-US"/>
            </a:p>
          </p:txBody>
        </p:sp>
        <p:sp>
          <p:nvSpPr>
            <p:cNvPr id="717906" name="Freeform 82"/>
            <p:cNvSpPr>
              <a:spLocks/>
            </p:cNvSpPr>
            <p:nvPr/>
          </p:nvSpPr>
          <p:spPr bwMode="auto">
            <a:xfrm>
              <a:off x="4150" y="3185"/>
              <a:ext cx="395" cy="591"/>
            </a:xfrm>
            <a:custGeom>
              <a:avLst/>
              <a:gdLst/>
              <a:ahLst/>
              <a:cxnLst>
                <a:cxn ang="0">
                  <a:pos x="188" y="1158"/>
                </a:cxn>
                <a:cxn ang="0">
                  <a:pos x="178" y="654"/>
                </a:cxn>
                <a:cxn ang="0">
                  <a:pos x="22" y="553"/>
                </a:cxn>
                <a:cxn ang="0">
                  <a:pos x="0" y="215"/>
                </a:cxn>
                <a:cxn ang="0">
                  <a:pos x="159" y="211"/>
                </a:cxn>
                <a:cxn ang="0">
                  <a:pos x="188" y="420"/>
                </a:cxn>
                <a:cxn ang="0">
                  <a:pos x="342" y="374"/>
                </a:cxn>
                <a:cxn ang="0">
                  <a:pos x="365" y="0"/>
                </a:cxn>
                <a:cxn ang="0">
                  <a:pos x="520" y="36"/>
                </a:cxn>
                <a:cxn ang="0">
                  <a:pos x="530" y="397"/>
                </a:cxn>
                <a:cxn ang="0">
                  <a:pos x="458" y="760"/>
                </a:cxn>
                <a:cxn ang="0">
                  <a:pos x="621" y="796"/>
                </a:cxn>
                <a:cxn ang="0">
                  <a:pos x="667" y="618"/>
                </a:cxn>
                <a:cxn ang="0">
                  <a:pos x="790" y="631"/>
                </a:cxn>
                <a:cxn ang="0">
                  <a:pos x="752" y="920"/>
                </a:cxn>
                <a:cxn ang="0">
                  <a:pos x="488" y="960"/>
                </a:cxn>
                <a:cxn ang="0">
                  <a:pos x="465" y="1180"/>
                </a:cxn>
                <a:cxn ang="0">
                  <a:pos x="188" y="1158"/>
                </a:cxn>
                <a:cxn ang="0">
                  <a:pos x="188" y="1158"/>
                </a:cxn>
              </a:cxnLst>
              <a:rect l="0" t="0" r="r" b="b"/>
              <a:pathLst>
                <a:path w="790" h="1180">
                  <a:moveTo>
                    <a:pt x="188" y="1158"/>
                  </a:moveTo>
                  <a:lnTo>
                    <a:pt x="178" y="654"/>
                  </a:lnTo>
                  <a:lnTo>
                    <a:pt x="22" y="553"/>
                  </a:lnTo>
                  <a:lnTo>
                    <a:pt x="0" y="215"/>
                  </a:lnTo>
                  <a:lnTo>
                    <a:pt x="159" y="211"/>
                  </a:lnTo>
                  <a:lnTo>
                    <a:pt x="188" y="420"/>
                  </a:lnTo>
                  <a:lnTo>
                    <a:pt x="342" y="374"/>
                  </a:lnTo>
                  <a:lnTo>
                    <a:pt x="365" y="0"/>
                  </a:lnTo>
                  <a:lnTo>
                    <a:pt x="520" y="36"/>
                  </a:lnTo>
                  <a:lnTo>
                    <a:pt x="530" y="397"/>
                  </a:lnTo>
                  <a:lnTo>
                    <a:pt x="458" y="760"/>
                  </a:lnTo>
                  <a:lnTo>
                    <a:pt x="621" y="796"/>
                  </a:lnTo>
                  <a:lnTo>
                    <a:pt x="667" y="618"/>
                  </a:lnTo>
                  <a:lnTo>
                    <a:pt x="790" y="631"/>
                  </a:lnTo>
                  <a:lnTo>
                    <a:pt x="752" y="920"/>
                  </a:lnTo>
                  <a:lnTo>
                    <a:pt x="488" y="960"/>
                  </a:lnTo>
                  <a:lnTo>
                    <a:pt x="465" y="1180"/>
                  </a:lnTo>
                  <a:lnTo>
                    <a:pt x="188" y="1158"/>
                  </a:lnTo>
                  <a:lnTo>
                    <a:pt x="188" y="1158"/>
                  </a:lnTo>
                  <a:close/>
                </a:path>
              </a:pathLst>
            </a:custGeom>
            <a:solidFill>
              <a:srgbClr val="64B864"/>
            </a:solidFill>
            <a:ln w="9525">
              <a:noFill/>
              <a:round/>
              <a:headEnd/>
              <a:tailEnd/>
            </a:ln>
          </p:spPr>
          <p:txBody>
            <a:bodyPr/>
            <a:lstStyle/>
            <a:p>
              <a:endParaRPr lang="en-US"/>
            </a:p>
          </p:txBody>
        </p:sp>
        <p:sp>
          <p:nvSpPr>
            <p:cNvPr id="717907" name="Freeform 83"/>
            <p:cNvSpPr>
              <a:spLocks/>
            </p:cNvSpPr>
            <p:nvPr/>
          </p:nvSpPr>
          <p:spPr bwMode="auto">
            <a:xfrm>
              <a:off x="3499" y="3181"/>
              <a:ext cx="386" cy="629"/>
            </a:xfrm>
            <a:custGeom>
              <a:avLst/>
              <a:gdLst/>
              <a:ahLst/>
              <a:cxnLst>
                <a:cxn ang="0">
                  <a:pos x="192" y="1226"/>
                </a:cxn>
                <a:cxn ang="0">
                  <a:pos x="196" y="875"/>
                </a:cxn>
                <a:cxn ang="0">
                  <a:pos x="0" y="755"/>
                </a:cxn>
                <a:cxn ang="0">
                  <a:pos x="27" y="521"/>
                </a:cxn>
                <a:cxn ang="0">
                  <a:pos x="124" y="521"/>
                </a:cxn>
                <a:cxn ang="0">
                  <a:pos x="170" y="706"/>
                </a:cxn>
                <a:cxn ang="0">
                  <a:pos x="287" y="706"/>
                </a:cxn>
                <a:cxn ang="0">
                  <a:pos x="284" y="143"/>
                </a:cxn>
                <a:cxn ang="0">
                  <a:pos x="421" y="156"/>
                </a:cxn>
                <a:cxn ang="0">
                  <a:pos x="462" y="403"/>
                </a:cxn>
                <a:cxn ang="0">
                  <a:pos x="603" y="348"/>
                </a:cxn>
                <a:cxn ang="0">
                  <a:pos x="595" y="0"/>
                </a:cxn>
                <a:cxn ang="0">
                  <a:pos x="772" y="59"/>
                </a:cxn>
                <a:cxn ang="0">
                  <a:pos x="727" y="586"/>
                </a:cxn>
                <a:cxn ang="0">
                  <a:pos x="498" y="670"/>
                </a:cxn>
                <a:cxn ang="0">
                  <a:pos x="457" y="1259"/>
                </a:cxn>
                <a:cxn ang="0">
                  <a:pos x="192" y="1226"/>
                </a:cxn>
                <a:cxn ang="0">
                  <a:pos x="192" y="1226"/>
                </a:cxn>
              </a:cxnLst>
              <a:rect l="0" t="0" r="r" b="b"/>
              <a:pathLst>
                <a:path w="772" h="1259">
                  <a:moveTo>
                    <a:pt x="192" y="1226"/>
                  </a:moveTo>
                  <a:lnTo>
                    <a:pt x="196" y="875"/>
                  </a:lnTo>
                  <a:lnTo>
                    <a:pt x="0" y="755"/>
                  </a:lnTo>
                  <a:lnTo>
                    <a:pt x="27" y="521"/>
                  </a:lnTo>
                  <a:lnTo>
                    <a:pt x="124" y="521"/>
                  </a:lnTo>
                  <a:lnTo>
                    <a:pt x="170" y="706"/>
                  </a:lnTo>
                  <a:lnTo>
                    <a:pt x="287" y="706"/>
                  </a:lnTo>
                  <a:lnTo>
                    <a:pt x="284" y="143"/>
                  </a:lnTo>
                  <a:lnTo>
                    <a:pt x="421" y="156"/>
                  </a:lnTo>
                  <a:lnTo>
                    <a:pt x="462" y="403"/>
                  </a:lnTo>
                  <a:lnTo>
                    <a:pt x="603" y="348"/>
                  </a:lnTo>
                  <a:lnTo>
                    <a:pt x="595" y="0"/>
                  </a:lnTo>
                  <a:lnTo>
                    <a:pt x="772" y="59"/>
                  </a:lnTo>
                  <a:lnTo>
                    <a:pt x="727" y="586"/>
                  </a:lnTo>
                  <a:lnTo>
                    <a:pt x="498" y="670"/>
                  </a:lnTo>
                  <a:lnTo>
                    <a:pt x="457" y="1259"/>
                  </a:lnTo>
                  <a:lnTo>
                    <a:pt x="192" y="1226"/>
                  </a:lnTo>
                  <a:lnTo>
                    <a:pt x="192" y="1226"/>
                  </a:lnTo>
                  <a:close/>
                </a:path>
              </a:pathLst>
            </a:custGeom>
            <a:solidFill>
              <a:srgbClr val="A5BF72"/>
            </a:solidFill>
            <a:ln w="9525">
              <a:noFill/>
              <a:round/>
              <a:headEnd/>
              <a:tailEnd/>
            </a:ln>
          </p:spPr>
          <p:txBody>
            <a:bodyPr/>
            <a:lstStyle/>
            <a:p>
              <a:endParaRPr lang="en-US"/>
            </a:p>
          </p:txBody>
        </p:sp>
        <p:sp>
          <p:nvSpPr>
            <p:cNvPr id="717908" name="Freeform 84"/>
            <p:cNvSpPr>
              <a:spLocks/>
            </p:cNvSpPr>
            <p:nvPr/>
          </p:nvSpPr>
          <p:spPr bwMode="auto">
            <a:xfrm>
              <a:off x="2587" y="2959"/>
              <a:ext cx="544" cy="919"/>
            </a:xfrm>
            <a:custGeom>
              <a:avLst/>
              <a:gdLst/>
              <a:ahLst/>
              <a:cxnLst>
                <a:cxn ang="0">
                  <a:pos x="415" y="1838"/>
                </a:cxn>
                <a:cxn ang="0">
                  <a:pos x="362" y="1047"/>
                </a:cxn>
                <a:cxn ang="0">
                  <a:pos x="18" y="855"/>
                </a:cxn>
                <a:cxn ang="0">
                  <a:pos x="0" y="433"/>
                </a:cxn>
                <a:cxn ang="0">
                  <a:pos x="147" y="351"/>
                </a:cxn>
                <a:cxn ang="0">
                  <a:pos x="255" y="465"/>
                </a:cxn>
                <a:cxn ang="0">
                  <a:pos x="274" y="722"/>
                </a:cxn>
                <a:cxn ang="0">
                  <a:pos x="476" y="718"/>
                </a:cxn>
                <a:cxn ang="0">
                  <a:pos x="499" y="0"/>
                </a:cxn>
                <a:cxn ang="0">
                  <a:pos x="677" y="13"/>
                </a:cxn>
                <a:cxn ang="0">
                  <a:pos x="759" y="182"/>
                </a:cxn>
                <a:cxn ang="0">
                  <a:pos x="717" y="1070"/>
                </a:cxn>
                <a:cxn ang="0">
                  <a:pos x="873" y="1073"/>
                </a:cxn>
                <a:cxn ang="0">
                  <a:pos x="922" y="786"/>
                </a:cxn>
                <a:cxn ang="0">
                  <a:pos x="1074" y="882"/>
                </a:cxn>
                <a:cxn ang="0">
                  <a:pos x="1088" y="1271"/>
                </a:cxn>
                <a:cxn ang="0">
                  <a:pos x="991" y="1353"/>
                </a:cxn>
                <a:cxn ang="0">
                  <a:pos x="704" y="1381"/>
                </a:cxn>
                <a:cxn ang="0">
                  <a:pos x="721" y="1838"/>
                </a:cxn>
                <a:cxn ang="0">
                  <a:pos x="415" y="1838"/>
                </a:cxn>
                <a:cxn ang="0">
                  <a:pos x="415" y="1838"/>
                </a:cxn>
              </a:cxnLst>
              <a:rect l="0" t="0" r="r" b="b"/>
              <a:pathLst>
                <a:path w="1088" h="1838">
                  <a:moveTo>
                    <a:pt x="415" y="1838"/>
                  </a:moveTo>
                  <a:lnTo>
                    <a:pt x="362" y="1047"/>
                  </a:lnTo>
                  <a:lnTo>
                    <a:pt x="18" y="855"/>
                  </a:lnTo>
                  <a:lnTo>
                    <a:pt x="0" y="433"/>
                  </a:lnTo>
                  <a:lnTo>
                    <a:pt x="147" y="351"/>
                  </a:lnTo>
                  <a:lnTo>
                    <a:pt x="255" y="465"/>
                  </a:lnTo>
                  <a:lnTo>
                    <a:pt x="274" y="722"/>
                  </a:lnTo>
                  <a:lnTo>
                    <a:pt x="476" y="718"/>
                  </a:lnTo>
                  <a:lnTo>
                    <a:pt x="499" y="0"/>
                  </a:lnTo>
                  <a:lnTo>
                    <a:pt x="677" y="13"/>
                  </a:lnTo>
                  <a:lnTo>
                    <a:pt x="759" y="182"/>
                  </a:lnTo>
                  <a:lnTo>
                    <a:pt x="717" y="1070"/>
                  </a:lnTo>
                  <a:lnTo>
                    <a:pt x="873" y="1073"/>
                  </a:lnTo>
                  <a:lnTo>
                    <a:pt x="922" y="786"/>
                  </a:lnTo>
                  <a:lnTo>
                    <a:pt x="1074" y="882"/>
                  </a:lnTo>
                  <a:lnTo>
                    <a:pt x="1088" y="1271"/>
                  </a:lnTo>
                  <a:lnTo>
                    <a:pt x="991" y="1353"/>
                  </a:lnTo>
                  <a:lnTo>
                    <a:pt x="704" y="1381"/>
                  </a:lnTo>
                  <a:lnTo>
                    <a:pt x="721" y="1838"/>
                  </a:lnTo>
                  <a:lnTo>
                    <a:pt x="415" y="1838"/>
                  </a:lnTo>
                  <a:lnTo>
                    <a:pt x="415" y="1838"/>
                  </a:lnTo>
                  <a:close/>
                </a:path>
              </a:pathLst>
            </a:custGeom>
            <a:solidFill>
              <a:srgbClr val="64B864"/>
            </a:solidFill>
            <a:ln w="9525">
              <a:noFill/>
              <a:round/>
              <a:headEnd/>
              <a:tailEnd/>
            </a:ln>
          </p:spPr>
          <p:txBody>
            <a:bodyPr/>
            <a:lstStyle/>
            <a:p>
              <a:endParaRPr lang="en-US"/>
            </a:p>
          </p:txBody>
        </p:sp>
        <p:sp>
          <p:nvSpPr>
            <p:cNvPr id="717909" name="Freeform 85"/>
            <p:cNvSpPr>
              <a:spLocks/>
            </p:cNvSpPr>
            <p:nvPr/>
          </p:nvSpPr>
          <p:spPr bwMode="auto">
            <a:xfrm>
              <a:off x="2553" y="2912"/>
              <a:ext cx="608" cy="985"/>
            </a:xfrm>
            <a:custGeom>
              <a:avLst/>
              <a:gdLst/>
              <a:ahLst/>
              <a:cxnLst>
                <a:cxn ang="0">
                  <a:pos x="405" y="1955"/>
                </a:cxn>
                <a:cxn ang="0">
                  <a:pos x="397" y="1255"/>
                </a:cxn>
                <a:cxn ang="0">
                  <a:pos x="378" y="1141"/>
                </a:cxn>
                <a:cxn ang="0">
                  <a:pos x="221" y="1061"/>
                </a:cxn>
                <a:cxn ang="0">
                  <a:pos x="78" y="1027"/>
                </a:cxn>
                <a:cxn ang="0">
                  <a:pos x="0" y="877"/>
                </a:cxn>
                <a:cxn ang="0">
                  <a:pos x="34" y="470"/>
                </a:cxn>
                <a:cxn ang="0">
                  <a:pos x="184" y="354"/>
                </a:cxn>
                <a:cxn ang="0">
                  <a:pos x="317" y="417"/>
                </a:cxn>
                <a:cxn ang="0">
                  <a:pos x="371" y="603"/>
                </a:cxn>
                <a:cxn ang="0">
                  <a:pos x="388" y="797"/>
                </a:cxn>
                <a:cxn ang="0">
                  <a:pos x="485" y="778"/>
                </a:cxn>
                <a:cxn ang="0">
                  <a:pos x="502" y="310"/>
                </a:cxn>
                <a:cxn ang="0">
                  <a:pos x="494" y="10"/>
                </a:cxn>
                <a:cxn ang="0">
                  <a:pos x="732" y="0"/>
                </a:cxn>
                <a:cxn ang="0">
                  <a:pos x="874" y="196"/>
                </a:cxn>
                <a:cxn ang="0">
                  <a:pos x="848" y="805"/>
                </a:cxn>
                <a:cxn ang="0">
                  <a:pos x="829" y="1124"/>
                </a:cxn>
                <a:cxn ang="0">
                  <a:pos x="899" y="1141"/>
                </a:cxn>
                <a:cxn ang="0">
                  <a:pos x="935" y="955"/>
                </a:cxn>
                <a:cxn ang="0">
                  <a:pos x="952" y="841"/>
                </a:cxn>
                <a:cxn ang="0">
                  <a:pos x="1076" y="787"/>
                </a:cxn>
                <a:cxn ang="0">
                  <a:pos x="1200" y="901"/>
                </a:cxn>
                <a:cxn ang="0">
                  <a:pos x="1217" y="1168"/>
                </a:cxn>
                <a:cxn ang="0">
                  <a:pos x="1209" y="1407"/>
                </a:cxn>
                <a:cxn ang="0">
                  <a:pos x="1112" y="1504"/>
                </a:cxn>
                <a:cxn ang="0">
                  <a:pos x="855" y="1512"/>
                </a:cxn>
                <a:cxn ang="0">
                  <a:pos x="874" y="1972"/>
                </a:cxn>
                <a:cxn ang="0">
                  <a:pos x="732" y="1945"/>
                </a:cxn>
                <a:cxn ang="0">
                  <a:pos x="715" y="1458"/>
                </a:cxn>
                <a:cxn ang="0">
                  <a:pos x="821" y="1388"/>
                </a:cxn>
                <a:cxn ang="0">
                  <a:pos x="1042" y="1407"/>
                </a:cxn>
                <a:cxn ang="0">
                  <a:pos x="1103" y="1327"/>
                </a:cxn>
                <a:cxn ang="0">
                  <a:pos x="1093" y="1000"/>
                </a:cxn>
                <a:cxn ang="0">
                  <a:pos x="1015" y="974"/>
                </a:cxn>
                <a:cxn ang="0">
                  <a:pos x="989" y="1230"/>
                </a:cxn>
                <a:cxn ang="0">
                  <a:pos x="758" y="1230"/>
                </a:cxn>
                <a:cxn ang="0">
                  <a:pos x="698" y="1114"/>
                </a:cxn>
                <a:cxn ang="0">
                  <a:pos x="722" y="603"/>
                </a:cxn>
                <a:cxn ang="0">
                  <a:pos x="749" y="248"/>
                </a:cxn>
                <a:cxn ang="0">
                  <a:pos x="671" y="134"/>
                </a:cxn>
                <a:cxn ang="0">
                  <a:pos x="608" y="177"/>
                </a:cxn>
                <a:cxn ang="0">
                  <a:pos x="618" y="426"/>
                </a:cxn>
                <a:cxn ang="0">
                  <a:pos x="582" y="858"/>
                </a:cxn>
                <a:cxn ang="0">
                  <a:pos x="441" y="901"/>
                </a:cxn>
                <a:cxn ang="0">
                  <a:pos x="298" y="877"/>
                </a:cxn>
                <a:cxn ang="0">
                  <a:pos x="264" y="594"/>
                </a:cxn>
                <a:cxn ang="0">
                  <a:pos x="221" y="514"/>
                </a:cxn>
                <a:cxn ang="0">
                  <a:pos x="124" y="603"/>
                </a:cxn>
                <a:cxn ang="0">
                  <a:pos x="158" y="901"/>
                </a:cxn>
                <a:cxn ang="0">
                  <a:pos x="264" y="974"/>
                </a:cxn>
                <a:cxn ang="0">
                  <a:pos x="494" y="1061"/>
                </a:cxn>
                <a:cxn ang="0">
                  <a:pos x="528" y="1230"/>
                </a:cxn>
                <a:cxn ang="0">
                  <a:pos x="528" y="1945"/>
                </a:cxn>
                <a:cxn ang="0">
                  <a:pos x="405" y="1955"/>
                </a:cxn>
                <a:cxn ang="0">
                  <a:pos x="405" y="1955"/>
                </a:cxn>
              </a:cxnLst>
              <a:rect l="0" t="0" r="r" b="b"/>
              <a:pathLst>
                <a:path w="1217" h="1972">
                  <a:moveTo>
                    <a:pt x="405" y="1955"/>
                  </a:moveTo>
                  <a:lnTo>
                    <a:pt x="397" y="1255"/>
                  </a:lnTo>
                  <a:lnTo>
                    <a:pt x="378" y="1141"/>
                  </a:lnTo>
                  <a:lnTo>
                    <a:pt x="221" y="1061"/>
                  </a:lnTo>
                  <a:lnTo>
                    <a:pt x="78" y="1027"/>
                  </a:lnTo>
                  <a:lnTo>
                    <a:pt x="0" y="877"/>
                  </a:lnTo>
                  <a:lnTo>
                    <a:pt x="34" y="470"/>
                  </a:lnTo>
                  <a:lnTo>
                    <a:pt x="184" y="354"/>
                  </a:lnTo>
                  <a:lnTo>
                    <a:pt x="317" y="417"/>
                  </a:lnTo>
                  <a:lnTo>
                    <a:pt x="371" y="603"/>
                  </a:lnTo>
                  <a:lnTo>
                    <a:pt x="388" y="797"/>
                  </a:lnTo>
                  <a:lnTo>
                    <a:pt x="485" y="778"/>
                  </a:lnTo>
                  <a:lnTo>
                    <a:pt x="502" y="310"/>
                  </a:lnTo>
                  <a:lnTo>
                    <a:pt x="494" y="10"/>
                  </a:lnTo>
                  <a:lnTo>
                    <a:pt x="732" y="0"/>
                  </a:lnTo>
                  <a:lnTo>
                    <a:pt x="874" y="196"/>
                  </a:lnTo>
                  <a:lnTo>
                    <a:pt x="848" y="805"/>
                  </a:lnTo>
                  <a:lnTo>
                    <a:pt x="829" y="1124"/>
                  </a:lnTo>
                  <a:lnTo>
                    <a:pt x="899" y="1141"/>
                  </a:lnTo>
                  <a:lnTo>
                    <a:pt x="935" y="955"/>
                  </a:lnTo>
                  <a:lnTo>
                    <a:pt x="952" y="841"/>
                  </a:lnTo>
                  <a:lnTo>
                    <a:pt x="1076" y="787"/>
                  </a:lnTo>
                  <a:lnTo>
                    <a:pt x="1200" y="901"/>
                  </a:lnTo>
                  <a:lnTo>
                    <a:pt x="1217" y="1168"/>
                  </a:lnTo>
                  <a:lnTo>
                    <a:pt x="1209" y="1407"/>
                  </a:lnTo>
                  <a:lnTo>
                    <a:pt x="1112" y="1504"/>
                  </a:lnTo>
                  <a:lnTo>
                    <a:pt x="855" y="1512"/>
                  </a:lnTo>
                  <a:lnTo>
                    <a:pt x="874" y="1972"/>
                  </a:lnTo>
                  <a:lnTo>
                    <a:pt x="732" y="1945"/>
                  </a:lnTo>
                  <a:lnTo>
                    <a:pt x="715" y="1458"/>
                  </a:lnTo>
                  <a:lnTo>
                    <a:pt x="821" y="1388"/>
                  </a:lnTo>
                  <a:lnTo>
                    <a:pt x="1042" y="1407"/>
                  </a:lnTo>
                  <a:lnTo>
                    <a:pt x="1103" y="1327"/>
                  </a:lnTo>
                  <a:lnTo>
                    <a:pt x="1093" y="1000"/>
                  </a:lnTo>
                  <a:lnTo>
                    <a:pt x="1015" y="974"/>
                  </a:lnTo>
                  <a:lnTo>
                    <a:pt x="989" y="1230"/>
                  </a:lnTo>
                  <a:lnTo>
                    <a:pt x="758" y="1230"/>
                  </a:lnTo>
                  <a:lnTo>
                    <a:pt x="698" y="1114"/>
                  </a:lnTo>
                  <a:lnTo>
                    <a:pt x="722" y="603"/>
                  </a:lnTo>
                  <a:lnTo>
                    <a:pt x="749" y="248"/>
                  </a:lnTo>
                  <a:lnTo>
                    <a:pt x="671" y="134"/>
                  </a:lnTo>
                  <a:lnTo>
                    <a:pt x="608" y="177"/>
                  </a:lnTo>
                  <a:lnTo>
                    <a:pt x="618" y="426"/>
                  </a:lnTo>
                  <a:lnTo>
                    <a:pt x="582" y="858"/>
                  </a:lnTo>
                  <a:lnTo>
                    <a:pt x="441" y="901"/>
                  </a:lnTo>
                  <a:lnTo>
                    <a:pt x="298" y="877"/>
                  </a:lnTo>
                  <a:lnTo>
                    <a:pt x="264" y="594"/>
                  </a:lnTo>
                  <a:lnTo>
                    <a:pt x="221" y="514"/>
                  </a:lnTo>
                  <a:lnTo>
                    <a:pt x="124" y="603"/>
                  </a:lnTo>
                  <a:lnTo>
                    <a:pt x="158" y="901"/>
                  </a:lnTo>
                  <a:lnTo>
                    <a:pt x="264" y="974"/>
                  </a:lnTo>
                  <a:lnTo>
                    <a:pt x="494" y="1061"/>
                  </a:lnTo>
                  <a:lnTo>
                    <a:pt x="528" y="1230"/>
                  </a:lnTo>
                  <a:lnTo>
                    <a:pt x="528" y="1945"/>
                  </a:lnTo>
                  <a:lnTo>
                    <a:pt x="405" y="1955"/>
                  </a:lnTo>
                  <a:lnTo>
                    <a:pt x="405" y="1955"/>
                  </a:lnTo>
                  <a:close/>
                </a:path>
              </a:pathLst>
            </a:custGeom>
            <a:solidFill>
              <a:srgbClr val="216B21"/>
            </a:solidFill>
            <a:ln w="9525">
              <a:noFill/>
              <a:round/>
              <a:headEnd/>
              <a:tailEnd/>
            </a:ln>
          </p:spPr>
          <p:txBody>
            <a:bodyPr/>
            <a:lstStyle/>
            <a:p>
              <a:endParaRPr lang="en-US"/>
            </a:p>
          </p:txBody>
        </p:sp>
        <p:sp>
          <p:nvSpPr>
            <p:cNvPr id="717910" name="Freeform 86"/>
            <p:cNvSpPr>
              <a:spLocks/>
            </p:cNvSpPr>
            <p:nvPr/>
          </p:nvSpPr>
          <p:spPr bwMode="auto">
            <a:xfrm>
              <a:off x="3480" y="3138"/>
              <a:ext cx="437" cy="676"/>
            </a:xfrm>
            <a:custGeom>
              <a:avLst/>
              <a:gdLst/>
              <a:ahLst/>
              <a:cxnLst>
                <a:cxn ang="0">
                  <a:pos x="168" y="1315"/>
                </a:cxn>
                <a:cxn ang="0">
                  <a:pos x="194" y="979"/>
                </a:cxn>
                <a:cxn ang="0">
                  <a:pos x="0" y="874"/>
                </a:cxn>
                <a:cxn ang="0">
                  <a:pos x="18" y="564"/>
                </a:cxn>
                <a:cxn ang="0">
                  <a:pos x="158" y="528"/>
                </a:cxn>
                <a:cxn ang="0">
                  <a:pos x="221" y="547"/>
                </a:cxn>
                <a:cxn ang="0">
                  <a:pos x="221" y="741"/>
                </a:cxn>
                <a:cxn ang="0">
                  <a:pos x="291" y="741"/>
                </a:cxn>
                <a:cxn ang="0">
                  <a:pos x="282" y="194"/>
                </a:cxn>
                <a:cxn ang="0">
                  <a:pos x="316" y="175"/>
                </a:cxn>
                <a:cxn ang="0">
                  <a:pos x="388" y="158"/>
                </a:cxn>
                <a:cxn ang="0">
                  <a:pos x="466" y="180"/>
                </a:cxn>
                <a:cxn ang="0">
                  <a:pos x="502" y="201"/>
                </a:cxn>
                <a:cxn ang="0">
                  <a:pos x="521" y="431"/>
                </a:cxn>
                <a:cxn ang="0">
                  <a:pos x="618" y="405"/>
                </a:cxn>
                <a:cxn ang="0">
                  <a:pos x="565" y="70"/>
                </a:cxn>
                <a:cxn ang="0">
                  <a:pos x="671" y="0"/>
                </a:cxn>
                <a:cxn ang="0">
                  <a:pos x="822" y="51"/>
                </a:cxn>
                <a:cxn ang="0">
                  <a:pos x="875" y="184"/>
                </a:cxn>
                <a:cxn ang="0">
                  <a:pos x="848" y="652"/>
                </a:cxn>
                <a:cxn ang="0">
                  <a:pos x="759" y="751"/>
                </a:cxn>
                <a:cxn ang="0">
                  <a:pos x="635" y="751"/>
                </a:cxn>
                <a:cxn ang="0">
                  <a:pos x="582" y="794"/>
                </a:cxn>
                <a:cxn ang="0">
                  <a:pos x="565" y="1351"/>
                </a:cxn>
                <a:cxn ang="0">
                  <a:pos x="441" y="1351"/>
                </a:cxn>
                <a:cxn ang="0">
                  <a:pos x="468" y="794"/>
                </a:cxn>
                <a:cxn ang="0">
                  <a:pos x="521" y="671"/>
                </a:cxn>
                <a:cxn ang="0">
                  <a:pos x="732" y="627"/>
                </a:cxn>
                <a:cxn ang="0">
                  <a:pos x="776" y="211"/>
                </a:cxn>
                <a:cxn ang="0">
                  <a:pos x="715" y="141"/>
                </a:cxn>
                <a:cxn ang="0">
                  <a:pos x="671" y="211"/>
                </a:cxn>
                <a:cxn ang="0">
                  <a:pos x="681" y="477"/>
                </a:cxn>
                <a:cxn ang="0">
                  <a:pos x="485" y="547"/>
                </a:cxn>
                <a:cxn ang="0">
                  <a:pos x="451" y="458"/>
                </a:cxn>
                <a:cxn ang="0">
                  <a:pos x="432" y="291"/>
                </a:cxn>
                <a:cxn ang="0">
                  <a:pos x="354" y="291"/>
                </a:cxn>
                <a:cxn ang="0">
                  <a:pos x="371" y="838"/>
                </a:cxn>
                <a:cxn ang="0">
                  <a:pos x="194" y="821"/>
                </a:cxn>
                <a:cxn ang="0">
                  <a:pos x="133" y="644"/>
                </a:cxn>
                <a:cxn ang="0">
                  <a:pos x="80" y="678"/>
                </a:cxn>
                <a:cxn ang="0">
                  <a:pos x="88" y="829"/>
                </a:cxn>
                <a:cxn ang="0">
                  <a:pos x="291" y="927"/>
                </a:cxn>
                <a:cxn ang="0">
                  <a:pos x="282" y="1325"/>
                </a:cxn>
                <a:cxn ang="0">
                  <a:pos x="168" y="1315"/>
                </a:cxn>
                <a:cxn ang="0">
                  <a:pos x="168" y="1315"/>
                </a:cxn>
              </a:cxnLst>
              <a:rect l="0" t="0" r="r" b="b"/>
              <a:pathLst>
                <a:path w="875" h="1351">
                  <a:moveTo>
                    <a:pt x="168" y="1315"/>
                  </a:moveTo>
                  <a:lnTo>
                    <a:pt x="194" y="979"/>
                  </a:lnTo>
                  <a:lnTo>
                    <a:pt x="0" y="874"/>
                  </a:lnTo>
                  <a:lnTo>
                    <a:pt x="18" y="564"/>
                  </a:lnTo>
                  <a:lnTo>
                    <a:pt x="158" y="528"/>
                  </a:lnTo>
                  <a:lnTo>
                    <a:pt x="221" y="547"/>
                  </a:lnTo>
                  <a:lnTo>
                    <a:pt x="221" y="741"/>
                  </a:lnTo>
                  <a:lnTo>
                    <a:pt x="291" y="741"/>
                  </a:lnTo>
                  <a:lnTo>
                    <a:pt x="282" y="194"/>
                  </a:lnTo>
                  <a:lnTo>
                    <a:pt x="316" y="175"/>
                  </a:lnTo>
                  <a:lnTo>
                    <a:pt x="388" y="158"/>
                  </a:lnTo>
                  <a:lnTo>
                    <a:pt x="466" y="180"/>
                  </a:lnTo>
                  <a:lnTo>
                    <a:pt x="502" y="201"/>
                  </a:lnTo>
                  <a:lnTo>
                    <a:pt x="521" y="431"/>
                  </a:lnTo>
                  <a:lnTo>
                    <a:pt x="618" y="405"/>
                  </a:lnTo>
                  <a:lnTo>
                    <a:pt x="565" y="70"/>
                  </a:lnTo>
                  <a:lnTo>
                    <a:pt x="671" y="0"/>
                  </a:lnTo>
                  <a:lnTo>
                    <a:pt x="822" y="51"/>
                  </a:lnTo>
                  <a:lnTo>
                    <a:pt x="875" y="184"/>
                  </a:lnTo>
                  <a:lnTo>
                    <a:pt x="848" y="652"/>
                  </a:lnTo>
                  <a:lnTo>
                    <a:pt x="759" y="751"/>
                  </a:lnTo>
                  <a:lnTo>
                    <a:pt x="635" y="751"/>
                  </a:lnTo>
                  <a:lnTo>
                    <a:pt x="582" y="794"/>
                  </a:lnTo>
                  <a:lnTo>
                    <a:pt x="565" y="1351"/>
                  </a:lnTo>
                  <a:lnTo>
                    <a:pt x="441" y="1351"/>
                  </a:lnTo>
                  <a:lnTo>
                    <a:pt x="468" y="794"/>
                  </a:lnTo>
                  <a:lnTo>
                    <a:pt x="521" y="671"/>
                  </a:lnTo>
                  <a:lnTo>
                    <a:pt x="732" y="627"/>
                  </a:lnTo>
                  <a:lnTo>
                    <a:pt x="776" y="211"/>
                  </a:lnTo>
                  <a:lnTo>
                    <a:pt x="715" y="141"/>
                  </a:lnTo>
                  <a:lnTo>
                    <a:pt x="671" y="211"/>
                  </a:lnTo>
                  <a:lnTo>
                    <a:pt x="681" y="477"/>
                  </a:lnTo>
                  <a:lnTo>
                    <a:pt x="485" y="547"/>
                  </a:lnTo>
                  <a:lnTo>
                    <a:pt x="451" y="458"/>
                  </a:lnTo>
                  <a:lnTo>
                    <a:pt x="432" y="291"/>
                  </a:lnTo>
                  <a:lnTo>
                    <a:pt x="354" y="291"/>
                  </a:lnTo>
                  <a:lnTo>
                    <a:pt x="371" y="838"/>
                  </a:lnTo>
                  <a:lnTo>
                    <a:pt x="194" y="821"/>
                  </a:lnTo>
                  <a:lnTo>
                    <a:pt x="133" y="644"/>
                  </a:lnTo>
                  <a:lnTo>
                    <a:pt x="80" y="678"/>
                  </a:lnTo>
                  <a:lnTo>
                    <a:pt x="88" y="829"/>
                  </a:lnTo>
                  <a:lnTo>
                    <a:pt x="291" y="927"/>
                  </a:lnTo>
                  <a:lnTo>
                    <a:pt x="282" y="1325"/>
                  </a:lnTo>
                  <a:lnTo>
                    <a:pt x="168" y="1315"/>
                  </a:lnTo>
                  <a:lnTo>
                    <a:pt x="168" y="1315"/>
                  </a:lnTo>
                  <a:close/>
                </a:path>
              </a:pathLst>
            </a:custGeom>
            <a:solidFill>
              <a:srgbClr val="757833"/>
            </a:solidFill>
            <a:ln w="9525">
              <a:noFill/>
              <a:round/>
              <a:headEnd/>
              <a:tailEnd/>
            </a:ln>
          </p:spPr>
          <p:txBody>
            <a:bodyPr/>
            <a:lstStyle/>
            <a:p>
              <a:endParaRPr lang="en-US"/>
            </a:p>
          </p:txBody>
        </p:sp>
        <p:sp>
          <p:nvSpPr>
            <p:cNvPr id="717911" name="Freeform 87"/>
            <p:cNvSpPr>
              <a:spLocks/>
            </p:cNvSpPr>
            <p:nvPr/>
          </p:nvSpPr>
          <p:spPr bwMode="auto">
            <a:xfrm>
              <a:off x="4119" y="3146"/>
              <a:ext cx="459" cy="636"/>
            </a:xfrm>
            <a:custGeom>
              <a:avLst/>
              <a:gdLst/>
              <a:ahLst/>
              <a:cxnLst>
                <a:cxn ang="0">
                  <a:pos x="167" y="1245"/>
                </a:cxn>
                <a:cxn ang="0">
                  <a:pos x="167" y="971"/>
                </a:cxn>
                <a:cxn ang="0">
                  <a:pos x="186" y="760"/>
                </a:cxn>
                <a:cxn ang="0">
                  <a:pos x="26" y="654"/>
                </a:cxn>
                <a:cxn ang="0">
                  <a:pos x="0" y="211"/>
                </a:cxn>
                <a:cxn ang="0">
                  <a:pos x="194" y="184"/>
                </a:cxn>
                <a:cxn ang="0">
                  <a:pos x="247" y="238"/>
                </a:cxn>
                <a:cxn ang="0">
                  <a:pos x="283" y="441"/>
                </a:cxn>
                <a:cxn ang="0">
                  <a:pos x="344" y="441"/>
                </a:cxn>
                <a:cxn ang="0">
                  <a:pos x="344" y="53"/>
                </a:cxn>
                <a:cxn ang="0">
                  <a:pos x="504" y="0"/>
                </a:cxn>
                <a:cxn ang="0">
                  <a:pos x="654" y="70"/>
                </a:cxn>
                <a:cxn ang="0">
                  <a:pos x="644" y="530"/>
                </a:cxn>
                <a:cxn ang="0">
                  <a:pos x="564" y="812"/>
                </a:cxn>
                <a:cxn ang="0">
                  <a:pos x="644" y="821"/>
                </a:cxn>
                <a:cxn ang="0">
                  <a:pos x="688" y="654"/>
                </a:cxn>
                <a:cxn ang="0">
                  <a:pos x="813" y="618"/>
                </a:cxn>
                <a:cxn ang="0">
                  <a:pos x="918" y="707"/>
                </a:cxn>
                <a:cxn ang="0">
                  <a:pos x="891" y="981"/>
                </a:cxn>
                <a:cxn ang="0">
                  <a:pos x="777" y="1068"/>
                </a:cxn>
                <a:cxn ang="0">
                  <a:pos x="610" y="1068"/>
                </a:cxn>
                <a:cxn ang="0">
                  <a:pos x="591" y="1272"/>
                </a:cxn>
                <a:cxn ang="0">
                  <a:pos x="460" y="1264"/>
                </a:cxn>
                <a:cxn ang="0">
                  <a:pos x="486" y="988"/>
                </a:cxn>
                <a:cxn ang="0">
                  <a:pos x="591" y="962"/>
                </a:cxn>
                <a:cxn ang="0">
                  <a:pos x="787" y="971"/>
                </a:cxn>
                <a:cxn ang="0">
                  <a:pos x="794" y="777"/>
                </a:cxn>
                <a:cxn ang="0">
                  <a:pos x="741" y="760"/>
                </a:cxn>
                <a:cxn ang="0">
                  <a:pos x="715" y="910"/>
                </a:cxn>
                <a:cxn ang="0">
                  <a:pos x="477" y="874"/>
                </a:cxn>
                <a:cxn ang="0">
                  <a:pos x="486" y="707"/>
                </a:cxn>
                <a:cxn ang="0">
                  <a:pos x="557" y="431"/>
                </a:cxn>
                <a:cxn ang="0">
                  <a:pos x="557" y="158"/>
                </a:cxn>
                <a:cxn ang="0">
                  <a:pos x="450" y="124"/>
                </a:cxn>
                <a:cxn ang="0">
                  <a:pos x="441" y="485"/>
                </a:cxn>
                <a:cxn ang="0">
                  <a:pos x="353" y="547"/>
                </a:cxn>
                <a:cxn ang="0">
                  <a:pos x="213" y="530"/>
                </a:cxn>
                <a:cxn ang="0">
                  <a:pos x="186" y="327"/>
                </a:cxn>
                <a:cxn ang="0">
                  <a:pos x="106" y="308"/>
                </a:cxn>
                <a:cxn ang="0">
                  <a:pos x="133" y="584"/>
                </a:cxn>
                <a:cxn ang="0">
                  <a:pos x="310" y="715"/>
                </a:cxn>
                <a:cxn ang="0">
                  <a:pos x="292" y="1015"/>
                </a:cxn>
                <a:cxn ang="0">
                  <a:pos x="300" y="1255"/>
                </a:cxn>
                <a:cxn ang="0">
                  <a:pos x="167" y="1245"/>
                </a:cxn>
                <a:cxn ang="0">
                  <a:pos x="167" y="1245"/>
                </a:cxn>
              </a:cxnLst>
              <a:rect l="0" t="0" r="r" b="b"/>
              <a:pathLst>
                <a:path w="918" h="1272">
                  <a:moveTo>
                    <a:pt x="167" y="1245"/>
                  </a:moveTo>
                  <a:lnTo>
                    <a:pt x="167" y="971"/>
                  </a:lnTo>
                  <a:lnTo>
                    <a:pt x="186" y="760"/>
                  </a:lnTo>
                  <a:lnTo>
                    <a:pt x="26" y="654"/>
                  </a:lnTo>
                  <a:lnTo>
                    <a:pt x="0" y="211"/>
                  </a:lnTo>
                  <a:lnTo>
                    <a:pt x="194" y="184"/>
                  </a:lnTo>
                  <a:lnTo>
                    <a:pt x="247" y="238"/>
                  </a:lnTo>
                  <a:lnTo>
                    <a:pt x="283" y="441"/>
                  </a:lnTo>
                  <a:lnTo>
                    <a:pt x="344" y="441"/>
                  </a:lnTo>
                  <a:lnTo>
                    <a:pt x="344" y="53"/>
                  </a:lnTo>
                  <a:lnTo>
                    <a:pt x="504" y="0"/>
                  </a:lnTo>
                  <a:lnTo>
                    <a:pt x="654" y="70"/>
                  </a:lnTo>
                  <a:lnTo>
                    <a:pt x="644" y="530"/>
                  </a:lnTo>
                  <a:lnTo>
                    <a:pt x="564" y="812"/>
                  </a:lnTo>
                  <a:lnTo>
                    <a:pt x="644" y="821"/>
                  </a:lnTo>
                  <a:lnTo>
                    <a:pt x="688" y="654"/>
                  </a:lnTo>
                  <a:lnTo>
                    <a:pt x="813" y="618"/>
                  </a:lnTo>
                  <a:lnTo>
                    <a:pt x="918" y="707"/>
                  </a:lnTo>
                  <a:lnTo>
                    <a:pt x="891" y="981"/>
                  </a:lnTo>
                  <a:lnTo>
                    <a:pt x="777" y="1068"/>
                  </a:lnTo>
                  <a:lnTo>
                    <a:pt x="610" y="1068"/>
                  </a:lnTo>
                  <a:lnTo>
                    <a:pt x="591" y="1272"/>
                  </a:lnTo>
                  <a:lnTo>
                    <a:pt x="460" y="1264"/>
                  </a:lnTo>
                  <a:lnTo>
                    <a:pt x="486" y="988"/>
                  </a:lnTo>
                  <a:lnTo>
                    <a:pt x="591" y="962"/>
                  </a:lnTo>
                  <a:lnTo>
                    <a:pt x="787" y="971"/>
                  </a:lnTo>
                  <a:lnTo>
                    <a:pt x="794" y="777"/>
                  </a:lnTo>
                  <a:lnTo>
                    <a:pt x="741" y="760"/>
                  </a:lnTo>
                  <a:lnTo>
                    <a:pt x="715" y="910"/>
                  </a:lnTo>
                  <a:lnTo>
                    <a:pt x="477" y="874"/>
                  </a:lnTo>
                  <a:lnTo>
                    <a:pt x="486" y="707"/>
                  </a:lnTo>
                  <a:lnTo>
                    <a:pt x="557" y="431"/>
                  </a:lnTo>
                  <a:lnTo>
                    <a:pt x="557" y="158"/>
                  </a:lnTo>
                  <a:lnTo>
                    <a:pt x="450" y="124"/>
                  </a:lnTo>
                  <a:lnTo>
                    <a:pt x="441" y="485"/>
                  </a:lnTo>
                  <a:lnTo>
                    <a:pt x="353" y="547"/>
                  </a:lnTo>
                  <a:lnTo>
                    <a:pt x="213" y="530"/>
                  </a:lnTo>
                  <a:lnTo>
                    <a:pt x="186" y="327"/>
                  </a:lnTo>
                  <a:lnTo>
                    <a:pt x="106" y="308"/>
                  </a:lnTo>
                  <a:lnTo>
                    <a:pt x="133" y="584"/>
                  </a:lnTo>
                  <a:lnTo>
                    <a:pt x="310" y="715"/>
                  </a:lnTo>
                  <a:lnTo>
                    <a:pt x="292" y="1015"/>
                  </a:lnTo>
                  <a:lnTo>
                    <a:pt x="300" y="1255"/>
                  </a:lnTo>
                  <a:lnTo>
                    <a:pt x="167" y="1245"/>
                  </a:lnTo>
                  <a:lnTo>
                    <a:pt x="167" y="1245"/>
                  </a:lnTo>
                  <a:close/>
                </a:path>
              </a:pathLst>
            </a:custGeom>
            <a:solidFill>
              <a:srgbClr val="216B21"/>
            </a:solidFill>
            <a:ln w="9525">
              <a:noFill/>
              <a:round/>
              <a:headEnd/>
              <a:tailEnd/>
            </a:ln>
          </p:spPr>
          <p:txBody>
            <a:bodyPr/>
            <a:lstStyle/>
            <a:p>
              <a:endParaRPr lang="en-US"/>
            </a:p>
          </p:txBody>
        </p:sp>
        <p:sp>
          <p:nvSpPr>
            <p:cNvPr id="717912" name="Freeform 88"/>
            <p:cNvSpPr>
              <a:spLocks/>
            </p:cNvSpPr>
            <p:nvPr/>
          </p:nvSpPr>
          <p:spPr bwMode="auto">
            <a:xfrm>
              <a:off x="2296" y="3354"/>
              <a:ext cx="204" cy="318"/>
            </a:xfrm>
            <a:custGeom>
              <a:avLst/>
              <a:gdLst/>
              <a:ahLst/>
              <a:cxnLst>
                <a:cxn ang="0">
                  <a:pos x="142" y="637"/>
                </a:cxn>
                <a:cxn ang="0">
                  <a:pos x="137" y="443"/>
                </a:cxn>
                <a:cxn ang="0">
                  <a:pos x="53" y="438"/>
                </a:cxn>
                <a:cxn ang="0">
                  <a:pos x="0" y="363"/>
                </a:cxn>
                <a:cxn ang="0">
                  <a:pos x="0" y="196"/>
                </a:cxn>
                <a:cxn ang="0">
                  <a:pos x="57" y="160"/>
                </a:cxn>
                <a:cxn ang="0">
                  <a:pos x="93" y="187"/>
                </a:cxn>
                <a:cxn ang="0">
                  <a:pos x="106" y="331"/>
                </a:cxn>
                <a:cxn ang="0">
                  <a:pos x="142" y="337"/>
                </a:cxn>
                <a:cxn ang="0">
                  <a:pos x="150" y="116"/>
                </a:cxn>
                <a:cxn ang="0">
                  <a:pos x="199" y="80"/>
                </a:cxn>
                <a:cxn ang="0">
                  <a:pos x="243" y="97"/>
                </a:cxn>
                <a:cxn ang="0">
                  <a:pos x="253" y="217"/>
                </a:cxn>
                <a:cxn ang="0">
                  <a:pos x="296" y="200"/>
                </a:cxn>
                <a:cxn ang="0">
                  <a:pos x="300" y="33"/>
                </a:cxn>
                <a:cxn ang="0">
                  <a:pos x="350" y="0"/>
                </a:cxn>
                <a:cxn ang="0">
                  <a:pos x="407" y="23"/>
                </a:cxn>
                <a:cxn ang="0">
                  <a:pos x="407" y="234"/>
                </a:cxn>
                <a:cxn ang="0">
                  <a:pos x="353" y="306"/>
                </a:cxn>
                <a:cxn ang="0">
                  <a:pos x="260" y="324"/>
                </a:cxn>
                <a:cxn ang="0">
                  <a:pos x="253" y="633"/>
                </a:cxn>
                <a:cxn ang="0">
                  <a:pos x="142" y="637"/>
                </a:cxn>
                <a:cxn ang="0">
                  <a:pos x="142" y="637"/>
                </a:cxn>
              </a:cxnLst>
              <a:rect l="0" t="0" r="r" b="b"/>
              <a:pathLst>
                <a:path w="407" h="637">
                  <a:moveTo>
                    <a:pt x="142" y="637"/>
                  </a:moveTo>
                  <a:lnTo>
                    <a:pt x="137" y="443"/>
                  </a:lnTo>
                  <a:lnTo>
                    <a:pt x="53" y="438"/>
                  </a:lnTo>
                  <a:lnTo>
                    <a:pt x="0" y="363"/>
                  </a:lnTo>
                  <a:lnTo>
                    <a:pt x="0" y="196"/>
                  </a:lnTo>
                  <a:lnTo>
                    <a:pt x="57" y="160"/>
                  </a:lnTo>
                  <a:lnTo>
                    <a:pt x="93" y="187"/>
                  </a:lnTo>
                  <a:lnTo>
                    <a:pt x="106" y="331"/>
                  </a:lnTo>
                  <a:lnTo>
                    <a:pt x="142" y="337"/>
                  </a:lnTo>
                  <a:lnTo>
                    <a:pt x="150" y="116"/>
                  </a:lnTo>
                  <a:lnTo>
                    <a:pt x="199" y="80"/>
                  </a:lnTo>
                  <a:lnTo>
                    <a:pt x="243" y="97"/>
                  </a:lnTo>
                  <a:lnTo>
                    <a:pt x="253" y="217"/>
                  </a:lnTo>
                  <a:lnTo>
                    <a:pt x="296" y="200"/>
                  </a:lnTo>
                  <a:lnTo>
                    <a:pt x="300" y="33"/>
                  </a:lnTo>
                  <a:lnTo>
                    <a:pt x="350" y="0"/>
                  </a:lnTo>
                  <a:lnTo>
                    <a:pt x="407" y="23"/>
                  </a:lnTo>
                  <a:lnTo>
                    <a:pt x="407" y="234"/>
                  </a:lnTo>
                  <a:lnTo>
                    <a:pt x="353" y="306"/>
                  </a:lnTo>
                  <a:lnTo>
                    <a:pt x="260" y="324"/>
                  </a:lnTo>
                  <a:lnTo>
                    <a:pt x="253" y="633"/>
                  </a:lnTo>
                  <a:lnTo>
                    <a:pt x="142" y="637"/>
                  </a:lnTo>
                  <a:lnTo>
                    <a:pt x="142" y="637"/>
                  </a:lnTo>
                  <a:close/>
                </a:path>
              </a:pathLst>
            </a:custGeom>
            <a:solidFill>
              <a:srgbClr val="757833"/>
            </a:solidFill>
            <a:ln w="9525">
              <a:noFill/>
              <a:round/>
              <a:headEnd/>
              <a:tailEnd/>
            </a:ln>
          </p:spPr>
          <p:txBody>
            <a:bodyPr/>
            <a:lstStyle/>
            <a:p>
              <a:endParaRPr lang="en-US"/>
            </a:p>
          </p:txBody>
        </p:sp>
        <p:sp>
          <p:nvSpPr>
            <p:cNvPr id="717913" name="Freeform 89"/>
            <p:cNvSpPr>
              <a:spLocks/>
            </p:cNvSpPr>
            <p:nvPr/>
          </p:nvSpPr>
          <p:spPr bwMode="auto">
            <a:xfrm>
              <a:off x="3191" y="3378"/>
              <a:ext cx="202" cy="281"/>
            </a:xfrm>
            <a:custGeom>
              <a:avLst/>
              <a:gdLst/>
              <a:ahLst/>
              <a:cxnLst>
                <a:cxn ang="0">
                  <a:pos x="136" y="561"/>
                </a:cxn>
                <a:cxn ang="0">
                  <a:pos x="114" y="384"/>
                </a:cxn>
                <a:cxn ang="0">
                  <a:pos x="57" y="370"/>
                </a:cxn>
                <a:cxn ang="0">
                  <a:pos x="0" y="334"/>
                </a:cxn>
                <a:cxn ang="0">
                  <a:pos x="13" y="180"/>
                </a:cxn>
                <a:cxn ang="0">
                  <a:pos x="60" y="177"/>
                </a:cxn>
                <a:cxn ang="0">
                  <a:pos x="96" y="211"/>
                </a:cxn>
                <a:cxn ang="0">
                  <a:pos x="96" y="300"/>
                </a:cxn>
                <a:cxn ang="0">
                  <a:pos x="144" y="300"/>
                </a:cxn>
                <a:cxn ang="0">
                  <a:pos x="157" y="70"/>
                </a:cxn>
                <a:cxn ang="0">
                  <a:pos x="220" y="57"/>
                </a:cxn>
                <a:cxn ang="0">
                  <a:pos x="247" y="87"/>
                </a:cxn>
                <a:cxn ang="0">
                  <a:pos x="254" y="180"/>
                </a:cxn>
                <a:cxn ang="0">
                  <a:pos x="300" y="167"/>
                </a:cxn>
                <a:cxn ang="0">
                  <a:pos x="311" y="21"/>
                </a:cxn>
                <a:cxn ang="0">
                  <a:pos x="365" y="0"/>
                </a:cxn>
                <a:cxn ang="0">
                  <a:pos x="404" y="34"/>
                </a:cxn>
                <a:cxn ang="0">
                  <a:pos x="391" y="220"/>
                </a:cxn>
                <a:cxn ang="0">
                  <a:pos x="344" y="251"/>
                </a:cxn>
                <a:cxn ang="0">
                  <a:pos x="264" y="260"/>
                </a:cxn>
                <a:cxn ang="0">
                  <a:pos x="241" y="370"/>
                </a:cxn>
                <a:cxn ang="0">
                  <a:pos x="241" y="561"/>
                </a:cxn>
                <a:cxn ang="0">
                  <a:pos x="136" y="561"/>
                </a:cxn>
                <a:cxn ang="0">
                  <a:pos x="136" y="561"/>
                </a:cxn>
              </a:cxnLst>
              <a:rect l="0" t="0" r="r" b="b"/>
              <a:pathLst>
                <a:path w="404" h="561">
                  <a:moveTo>
                    <a:pt x="136" y="561"/>
                  </a:moveTo>
                  <a:lnTo>
                    <a:pt x="114" y="384"/>
                  </a:lnTo>
                  <a:lnTo>
                    <a:pt x="57" y="370"/>
                  </a:lnTo>
                  <a:lnTo>
                    <a:pt x="0" y="334"/>
                  </a:lnTo>
                  <a:lnTo>
                    <a:pt x="13" y="180"/>
                  </a:lnTo>
                  <a:lnTo>
                    <a:pt x="60" y="177"/>
                  </a:lnTo>
                  <a:lnTo>
                    <a:pt x="96" y="211"/>
                  </a:lnTo>
                  <a:lnTo>
                    <a:pt x="96" y="300"/>
                  </a:lnTo>
                  <a:lnTo>
                    <a:pt x="144" y="300"/>
                  </a:lnTo>
                  <a:lnTo>
                    <a:pt x="157" y="70"/>
                  </a:lnTo>
                  <a:lnTo>
                    <a:pt x="220" y="57"/>
                  </a:lnTo>
                  <a:lnTo>
                    <a:pt x="247" y="87"/>
                  </a:lnTo>
                  <a:lnTo>
                    <a:pt x="254" y="180"/>
                  </a:lnTo>
                  <a:lnTo>
                    <a:pt x="300" y="167"/>
                  </a:lnTo>
                  <a:lnTo>
                    <a:pt x="311" y="21"/>
                  </a:lnTo>
                  <a:lnTo>
                    <a:pt x="365" y="0"/>
                  </a:lnTo>
                  <a:lnTo>
                    <a:pt x="404" y="34"/>
                  </a:lnTo>
                  <a:lnTo>
                    <a:pt x="391" y="220"/>
                  </a:lnTo>
                  <a:lnTo>
                    <a:pt x="344" y="251"/>
                  </a:lnTo>
                  <a:lnTo>
                    <a:pt x="264" y="260"/>
                  </a:lnTo>
                  <a:lnTo>
                    <a:pt x="241" y="370"/>
                  </a:lnTo>
                  <a:lnTo>
                    <a:pt x="241" y="561"/>
                  </a:lnTo>
                  <a:lnTo>
                    <a:pt x="136" y="561"/>
                  </a:lnTo>
                  <a:lnTo>
                    <a:pt x="136" y="561"/>
                  </a:lnTo>
                  <a:close/>
                </a:path>
              </a:pathLst>
            </a:custGeom>
            <a:solidFill>
              <a:srgbClr val="757833"/>
            </a:solidFill>
            <a:ln w="9525">
              <a:noFill/>
              <a:round/>
              <a:headEnd/>
              <a:tailEnd/>
            </a:ln>
          </p:spPr>
          <p:txBody>
            <a:bodyPr/>
            <a:lstStyle/>
            <a:p>
              <a:endParaRPr lang="en-US"/>
            </a:p>
          </p:txBody>
        </p:sp>
        <p:sp>
          <p:nvSpPr>
            <p:cNvPr id="717914" name="Freeform 90"/>
            <p:cNvSpPr>
              <a:spLocks/>
            </p:cNvSpPr>
            <p:nvPr/>
          </p:nvSpPr>
          <p:spPr bwMode="auto">
            <a:xfrm>
              <a:off x="3921" y="3447"/>
              <a:ext cx="177" cy="225"/>
            </a:xfrm>
            <a:custGeom>
              <a:avLst/>
              <a:gdLst/>
              <a:ahLst/>
              <a:cxnLst>
                <a:cxn ang="0">
                  <a:pos x="134" y="446"/>
                </a:cxn>
                <a:cxn ang="0">
                  <a:pos x="111" y="230"/>
                </a:cxn>
                <a:cxn ang="0">
                  <a:pos x="44" y="220"/>
                </a:cxn>
                <a:cxn ang="0">
                  <a:pos x="6" y="171"/>
                </a:cxn>
                <a:cxn ang="0">
                  <a:pos x="0" y="40"/>
                </a:cxn>
                <a:cxn ang="0">
                  <a:pos x="54" y="0"/>
                </a:cxn>
                <a:cxn ang="0">
                  <a:pos x="84" y="21"/>
                </a:cxn>
                <a:cxn ang="0">
                  <a:pos x="90" y="163"/>
                </a:cxn>
                <a:cxn ang="0">
                  <a:pos x="130" y="167"/>
                </a:cxn>
                <a:cxn ang="0">
                  <a:pos x="134" y="83"/>
                </a:cxn>
                <a:cxn ang="0">
                  <a:pos x="173" y="60"/>
                </a:cxn>
                <a:cxn ang="0">
                  <a:pos x="208" y="87"/>
                </a:cxn>
                <a:cxn ang="0">
                  <a:pos x="204" y="243"/>
                </a:cxn>
                <a:cxn ang="0">
                  <a:pos x="253" y="233"/>
                </a:cxn>
                <a:cxn ang="0">
                  <a:pos x="270" y="144"/>
                </a:cxn>
                <a:cxn ang="0">
                  <a:pos x="307" y="127"/>
                </a:cxn>
                <a:cxn ang="0">
                  <a:pos x="354" y="154"/>
                </a:cxn>
                <a:cxn ang="0">
                  <a:pos x="337" y="287"/>
                </a:cxn>
                <a:cxn ang="0">
                  <a:pos x="221" y="327"/>
                </a:cxn>
                <a:cxn ang="0">
                  <a:pos x="240" y="450"/>
                </a:cxn>
                <a:cxn ang="0">
                  <a:pos x="134" y="446"/>
                </a:cxn>
                <a:cxn ang="0">
                  <a:pos x="134" y="446"/>
                </a:cxn>
              </a:cxnLst>
              <a:rect l="0" t="0" r="r" b="b"/>
              <a:pathLst>
                <a:path w="354" h="450">
                  <a:moveTo>
                    <a:pt x="134" y="446"/>
                  </a:moveTo>
                  <a:lnTo>
                    <a:pt x="111" y="230"/>
                  </a:lnTo>
                  <a:lnTo>
                    <a:pt x="44" y="220"/>
                  </a:lnTo>
                  <a:lnTo>
                    <a:pt x="6" y="171"/>
                  </a:lnTo>
                  <a:lnTo>
                    <a:pt x="0" y="40"/>
                  </a:lnTo>
                  <a:lnTo>
                    <a:pt x="54" y="0"/>
                  </a:lnTo>
                  <a:lnTo>
                    <a:pt x="84" y="21"/>
                  </a:lnTo>
                  <a:lnTo>
                    <a:pt x="90" y="163"/>
                  </a:lnTo>
                  <a:lnTo>
                    <a:pt x="130" y="167"/>
                  </a:lnTo>
                  <a:lnTo>
                    <a:pt x="134" y="83"/>
                  </a:lnTo>
                  <a:lnTo>
                    <a:pt x="173" y="60"/>
                  </a:lnTo>
                  <a:lnTo>
                    <a:pt x="208" y="87"/>
                  </a:lnTo>
                  <a:lnTo>
                    <a:pt x="204" y="243"/>
                  </a:lnTo>
                  <a:lnTo>
                    <a:pt x="253" y="233"/>
                  </a:lnTo>
                  <a:lnTo>
                    <a:pt x="270" y="144"/>
                  </a:lnTo>
                  <a:lnTo>
                    <a:pt x="307" y="127"/>
                  </a:lnTo>
                  <a:lnTo>
                    <a:pt x="354" y="154"/>
                  </a:lnTo>
                  <a:lnTo>
                    <a:pt x="337" y="287"/>
                  </a:lnTo>
                  <a:lnTo>
                    <a:pt x="221" y="327"/>
                  </a:lnTo>
                  <a:lnTo>
                    <a:pt x="240" y="450"/>
                  </a:lnTo>
                  <a:lnTo>
                    <a:pt x="134" y="446"/>
                  </a:lnTo>
                  <a:lnTo>
                    <a:pt x="134" y="446"/>
                  </a:lnTo>
                  <a:close/>
                </a:path>
              </a:pathLst>
            </a:custGeom>
            <a:solidFill>
              <a:srgbClr val="599E29"/>
            </a:solidFill>
            <a:ln w="9525">
              <a:noFill/>
              <a:round/>
              <a:headEnd/>
              <a:tailEnd/>
            </a:ln>
          </p:spPr>
          <p:txBody>
            <a:bodyPr/>
            <a:lstStyle/>
            <a:p>
              <a:endParaRPr lang="en-US"/>
            </a:p>
          </p:txBody>
        </p:sp>
        <p:sp>
          <p:nvSpPr>
            <p:cNvPr id="717915" name="Freeform 91"/>
            <p:cNvSpPr>
              <a:spLocks/>
            </p:cNvSpPr>
            <p:nvPr/>
          </p:nvSpPr>
          <p:spPr bwMode="auto">
            <a:xfrm>
              <a:off x="2797" y="3527"/>
              <a:ext cx="72" cy="52"/>
            </a:xfrm>
            <a:custGeom>
              <a:avLst/>
              <a:gdLst/>
              <a:ahLst/>
              <a:cxnLst>
                <a:cxn ang="0">
                  <a:pos x="0" y="0"/>
                </a:cxn>
                <a:cxn ang="0">
                  <a:pos x="142" y="17"/>
                </a:cxn>
                <a:cxn ang="0">
                  <a:pos x="116" y="105"/>
                </a:cxn>
                <a:cxn ang="0">
                  <a:pos x="0" y="97"/>
                </a:cxn>
                <a:cxn ang="0">
                  <a:pos x="0" y="0"/>
                </a:cxn>
                <a:cxn ang="0">
                  <a:pos x="0" y="0"/>
                </a:cxn>
              </a:cxnLst>
              <a:rect l="0" t="0" r="r" b="b"/>
              <a:pathLst>
                <a:path w="142" h="105">
                  <a:moveTo>
                    <a:pt x="0" y="0"/>
                  </a:moveTo>
                  <a:lnTo>
                    <a:pt x="142" y="17"/>
                  </a:lnTo>
                  <a:lnTo>
                    <a:pt x="116" y="105"/>
                  </a:lnTo>
                  <a:lnTo>
                    <a:pt x="0" y="97"/>
                  </a:lnTo>
                  <a:lnTo>
                    <a:pt x="0" y="0"/>
                  </a:lnTo>
                  <a:lnTo>
                    <a:pt x="0" y="0"/>
                  </a:lnTo>
                  <a:close/>
                </a:path>
              </a:pathLst>
            </a:custGeom>
            <a:solidFill>
              <a:srgbClr val="4F4300"/>
            </a:solidFill>
            <a:ln w="9525">
              <a:noFill/>
              <a:round/>
              <a:headEnd/>
              <a:tailEnd/>
            </a:ln>
          </p:spPr>
          <p:txBody>
            <a:bodyPr/>
            <a:lstStyle/>
            <a:p>
              <a:endParaRPr lang="en-US"/>
            </a:p>
          </p:txBody>
        </p:sp>
        <p:sp>
          <p:nvSpPr>
            <p:cNvPr id="717916" name="Freeform 92"/>
            <p:cNvSpPr>
              <a:spLocks/>
            </p:cNvSpPr>
            <p:nvPr/>
          </p:nvSpPr>
          <p:spPr bwMode="auto">
            <a:xfrm>
              <a:off x="2732" y="3725"/>
              <a:ext cx="115" cy="62"/>
            </a:xfrm>
            <a:custGeom>
              <a:avLst/>
              <a:gdLst/>
              <a:ahLst/>
              <a:cxnLst>
                <a:cxn ang="0">
                  <a:pos x="8" y="0"/>
                </a:cxn>
                <a:cxn ang="0">
                  <a:pos x="230" y="0"/>
                </a:cxn>
                <a:cxn ang="0">
                  <a:pos x="221" y="123"/>
                </a:cxn>
                <a:cxn ang="0">
                  <a:pos x="0" y="106"/>
                </a:cxn>
                <a:cxn ang="0">
                  <a:pos x="8" y="0"/>
                </a:cxn>
                <a:cxn ang="0">
                  <a:pos x="8" y="0"/>
                </a:cxn>
              </a:cxnLst>
              <a:rect l="0" t="0" r="r" b="b"/>
              <a:pathLst>
                <a:path w="230" h="123">
                  <a:moveTo>
                    <a:pt x="8" y="0"/>
                  </a:moveTo>
                  <a:lnTo>
                    <a:pt x="230" y="0"/>
                  </a:lnTo>
                  <a:lnTo>
                    <a:pt x="221" y="123"/>
                  </a:lnTo>
                  <a:lnTo>
                    <a:pt x="0" y="106"/>
                  </a:lnTo>
                  <a:lnTo>
                    <a:pt x="8" y="0"/>
                  </a:lnTo>
                  <a:lnTo>
                    <a:pt x="8" y="0"/>
                  </a:lnTo>
                  <a:close/>
                </a:path>
              </a:pathLst>
            </a:custGeom>
            <a:solidFill>
              <a:srgbClr val="4F4300"/>
            </a:solidFill>
            <a:ln w="9525">
              <a:noFill/>
              <a:round/>
              <a:headEnd/>
              <a:tailEnd/>
            </a:ln>
          </p:spPr>
          <p:txBody>
            <a:bodyPr/>
            <a:lstStyle/>
            <a:p>
              <a:endParaRPr lang="en-US"/>
            </a:p>
          </p:txBody>
        </p:sp>
        <p:sp>
          <p:nvSpPr>
            <p:cNvPr id="717917" name="Freeform 93"/>
            <p:cNvSpPr>
              <a:spLocks/>
            </p:cNvSpPr>
            <p:nvPr/>
          </p:nvSpPr>
          <p:spPr bwMode="auto">
            <a:xfrm>
              <a:off x="2749" y="3000"/>
              <a:ext cx="93" cy="67"/>
            </a:xfrm>
            <a:custGeom>
              <a:avLst/>
              <a:gdLst/>
              <a:ahLst/>
              <a:cxnLst>
                <a:cxn ang="0">
                  <a:pos x="150" y="19"/>
                </a:cxn>
                <a:cxn ang="0">
                  <a:pos x="9" y="0"/>
                </a:cxn>
                <a:cxn ang="0">
                  <a:pos x="0" y="97"/>
                </a:cxn>
                <a:cxn ang="0">
                  <a:pos x="186" y="133"/>
                </a:cxn>
                <a:cxn ang="0">
                  <a:pos x="150" y="19"/>
                </a:cxn>
                <a:cxn ang="0">
                  <a:pos x="150" y="19"/>
                </a:cxn>
              </a:cxnLst>
              <a:rect l="0" t="0" r="r" b="b"/>
              <a:pathLst>
                <a:path w="186" h="133">
                  <a:moveTo>
                    <a:pt x="150" y="19"/>
                  </a:moveTo>
                  <a:lnTo>
                    <a:pt x="9" y="0"/>
                  </a:lnTo>
                  <a:lnTo>
                    <a:pt x="0" y="97"/>
                  </a:lnTo>
                  <a:lnTo>
                    <a:pt x="186" y="133"/>
                  </a:lnTo>
                  <a:lnTo>
                    <a:pt x="150" y="19"/>
                  </a:lnTo>
                  <a:lnTo>
                    <a:pt x="150" y="19"/>
                  </a:lnTo>
                  <a:close/>
                </a:path>
              </a:pathLst>
            </a:custGeom>
            <a:solidFill>
              <a:srgbClr val="4F4300"/>
            </a:solidFill>
            <a:ln w="9525">
              <a:noFill/>
              <a:round/>
              <a:headEnd/>
              <a:tailEnd/>
            </a:ln>
          </p:spPr>
          <p:txBody>
            <a:bodyPr/>
            <a:lstStyle/>
            <a:p>
              <a:endParaRPr lang="en-US"/>
            </a:p>
          </p:txBody>
        </p:sp>
        <p:sp>
          <p:nvSpPr>
            <p:cNvPr id="717918" name="Freeform 94"/>
            <p:cNvSpPr>
              <a:spLocks/>
            </p:cNvSpPr>
            <p:nvPr/>
          </p:nvSpPr>
          <p:spPr bwMode="auto">
            <a:xfrm>
              <a:off x="2966" y="2996"/>
              <a:ext cx="92" cy="97"/>
            </a:xfrm>
            <a:custGeom>
              <a:avLst/>
              <a:gdLst/>
              <a:ahLst/>
              <a:cxnLst>
                <a:cxn ang="0">
                  <a:pos x="0" y="70"/>
                </a:cxn>
                <a:cxn ang="0">
                  <a:pos x="150" y="0"/>
                </a:cxn>
                <a:cxn ang="0">
                  <a:pos x="184" y="87"/>
                </a:cxn>
                <a:cxn ang="0">
                  <a:pos x="0" y="194"/>
                </a:cxn>
                <a:cxn ang="0">
                  <a:pos x="0" y="70"/>
                </a:cxn>
                <a:cxn ang="0">
                  <a:pos x="0" y="70"/>
                </a:cxn>
              </a:cxnLst>
              <a:rect l="0" t="0" r="r" b="b"/>
              <a:pathLst>
                <a:path w="184" h="194">
                  <a:moveTo>
                    <a:pt x="0" y="70"/>
                  </a:moveTo>
                  <a:lnTo>
                    <a:pt x="150" y="0"/>
                  </a:lnTo>
                  <a:lnTo>
                    <a:pt x="184" y="87"/>
                  </a:lnTo>
                  <a:lnTo>
                    <a:pt x="0" y="194"/>
                  </a:lnTo>
                  <a:lnTo>
                    <a:pt x="0" y="70"/>
                  </a:lnTo>
                  <a:lnTo>
                    <a:pt x="0" y="70"/>
                  </a:lnTo>
                  <a:close/>
                </a:path>
              </a:pathLst>
            </a:custGeom>
            <a:solidFill>
              <a:srgbClr val="4F4300"/>
            </a:solidFill>
            <a:ln w="9525">
              <a:noFill/>
              <a:round/>
              <a:headEnd/>
              <a:tailEnd/>
            </a:ln>
          </p:spPr>
          <p:txBody>
            <a:bodyPr/>
            <a:lstStyle/>
            <a:p>
              <a:endParaRPr lang="en-US"/>
            </a:p>
          </p:txBody>
        </p:sp>
        <p:sp>
          <p:nvSpPr>
            <p:cNvPr id="717919" name="Freeform 95"/>
            <p:cNvSpPr>
              <a:spLocks/>
            </p:cNvSpPr>
            <p:nvPr/>
          </p:nvSpPr>
          <p:spPr bwMode="auto">
            <a:xfrm>
              <a:off x="2952" y="3186"/>
              <a:ext cx="75" cy="79"/>
            </a:xfrm>
            <a:custGeom>
              <a:avLst/>
              <a:gdLst/>
              <a:ahLst/>
              <a:cxnLst>
                <a:cxn ang="0">
                  <a:pos x="0" y="0"/>
                </a:cxn>
                <a:cxn ang="0">
                  <a:pos x="151" y="34"/>
                </a:cxn>
                <a:cxn ang="0">
                  <a:pos x="133" y="158"/>
                </a:cxn>
                <a:cxn ang="0">
                  <a:pos x="10" y="123"/>
                </a:cxn>
                <a:cxn ang="0">
                  <a:pos x="0" y="0"/>
                </a:cxn>
                <a:cxn ang="0">
                  <a:pos x="0" y="0"/>
                </a:cxn>
              </a:cxnLst>
              <a:rect l="0" t="0" r="r" b="b"/>
              <a:pathLst>
                <a:path w="151" h="158">
                  <a:moveTo>
                    <a:pt x="0" y="0"/>
                  </a:moveTo>
                  <a:lnTo>
                    <a:pt x="151" y="34"/>
                  </a:lnTo>
                  <a:lnTo>
                    <a:pt x="133" y="158"/>
                  </a:lnTo>
                  <a:lnTo>
                    <a:pt x="10" y="123"/>
                  </a:lnTo>
                  <a:lnTo>
                    <a:pt x="0" y="0"/>
                  </a:lnTo>
                  <a:lnTo>
                    <a:pt x="0" y="0"/>
                  </a:lnTo>
                  <a:close/>
                </a:path>
              </a:pathLst>
            </a:custGeom>
            <a:solidFill>
              <a:srgbClr val="4F4300"/>
            </a:solidFill>
            <a:ln w="9525">
              <a:noFill/>
              <a:round/>
              <a:headEnd/>
              <a:tailEnd/>
            </a:ln>
          </p:spPr>
          <p:txBody>
            <a:bodyPr/>
            <a:lstStyle/>
            <a:p>
              <a:endParaRPr lang="en-US"/>
            </a:p>
          </p:txBody>
        </p:sp>
        <p:sp>
          <p:nvSpPr>
            <p:cNvPr id="717920" name="Freeform 96"/>
            <p:cNvSpPr>
              <a:spLocks/>
            </p:cNvSpPr>
            <p:nvPr/>
          </p:nvSpPr>
          <p:spPr bwMode="auto">
            <a:xfrm>
              <a:off x="2520" y="3248"/>
              <a:ext cx="123" cy="71"/>
            </a:xfrm>
            <a:custGeom>
              <a:avLst/>
              <a:gdLst/>
              <a:ahLst/>
              <a:cxnLst>
                <a:cxn ang="0">
                  <a:pos x="248" y="35"/>
                </a:cxn>
                <a:cxn ang="0">
                  <a:pos x="8" y="0"/>
                </a:cxn>
                <a:cxn ang="0">
                  <a:pos x="0" y="97"/>
                </a:cxn>
                <a:cxn ang="0">
                  <a:pos x="238" y="141"/>
                </a:cxn>
                <a:cxn ang="0">
                  <a:pos x="248" y="35"/>
                </a:cxn>
                <a:cxn ang="0">
                  <a:pos x="248" y="35"/>
                </a:cxn>
              </a:cxnLst>
              <a:rect l="0" t="0" r="r" b="b"/>
              <a:pathLst>
                <a:path w="248" h="141">
                  <a:moveTo>
                    <a:pt x="248" y="35"/>
                  </a:moveTo>
                  <a:lnTo>
                    <a:pt x="8" y="0"/>
                  </a:lnTo>
                  <a:lnTo>
                    <a:pt x="0" y="97"/>
                  </a:lnTo>
                  <a:lnTo>
                    <a:pt x="238" y="141"/>
                  </a:lnTo>
                  <a:lnTo>
                    <a:pt x="248" y="35"/>
                  </a:lnTo>
                  <a:lnTo>
                    <a:pt x="248" y="35"/>
                  </a:lnTo>
                  <a:close/>
                </a:path>
              </a:pathLst>
            </a:custGeom>
            <a:solidFill>
              <a:srgbClr val="4F4300"/>
            </a:solidFill>
            <a:ln w="9525">
              <a:noFill/>
              <a:round/>
              <a:headEnd/>
              <a:tailEnd/>
            </a:ln>
          </p:spPr>
          <p:txBody>
            <a:bodyPr/>
            <a:lstStyle/>
            <a:p>
              <a:endParaRPr lang="en-US"/>
            </a:p>
          </p:txBody>
        </p:sp>
        <p:sp>
          <p:nvSpPr>
            <p:cNvPr id="717921" name="Freeform 97"/>
            <p:cNvSpPr>
              <a:spLocks/>
            </p:cNvSpPr>
            <p:nvPr/>
          </p:nvSpPr>
          <p:spPr bwMode="auto">
            <a:xfrm>
              <a:off x="3839" y="3279"/>
              <a:ext cx="102" cy="61"/>
            </a:xfrm>
            <a:custGeom>
              <a:avLst/>
              <a:gdLst/>
              <a:ahLst/>
              <a:cxnLst>
                <a:cxn ang="0">
                  <a:pos x="0" y="10"/>
                </a:cxn>
                <a:cxn ang="0">
                  <a:pos x="194" y="0"/>
                </a:cxn>
                <a:cxn ang="0">
                  <a:pos x="203" y="107"/>
                </a:cxn>
                <a:cxn ang="0">
                  <a:pos x="0" y="124"/>
                </a:cxn>
                <a:cxn ang="0">
                  <a:pos x="0" y="10"/>
                </a:cxn>
                <a:cxn ang="0">
                  <a:pos x="0" y="10"/>
                </a:cxn>
              </a:cxnLst>
              <a:rect l="0" t="0" r="r" b="b"/>
              <a:pathLst>
                <a:path w="203" h="124">
                  <a:moveTo>
                    <a:pt x="0" y="10"/>
                  </a:moveTo>
                  <a:lnTo>
                    <a:pt x="194" y="0"/>
                  </a:lnTo>
                  <a:lnTo>
                    <a:pt x="203" y="107"/>
                  </a:lnTo>
                  <a:lnTo>
                    <a:pt x="0" y="124"/>
                  </a:lnTo>
                  <a:lnTo>
                    <a:pt x="0" y="10"/>
                  </a:lnTo>
                  <a:lnTo>
                    <a:pt x="0" y="10"/>
                  </a:lnTo>
                  <a:close/>
                </a:path>
              </a:pathLst>
            </a:custGeom>
            <a:solidFill>
              <a:srgbClr val="125212"/>
            </a:solidFill>
            <a:ln w="9525">
              <a:noFill/>
              <a:round/>
              <a:headEnd/>
              <a:tailEnd/>
            </a:ln>
          </p:spPr>
          <p:txBody>
            <a:bodyPr/>
            <a:lstStyle/>
            <a:p>
              <a:endParaRPr lang="en-US"/>
            </a:p>
          </p:txBody>
        </p:sp>
        <p:sp>
          <p:nvSpPr>
            <p:cNvPr id="717922" name="Freeform 98"/>
            <p:cNvSpPr>
              <a:spLocks/>
            </p:cNvSpPr>
            <p:nvPr/>
          </p:nvSpPr>
          <p:spPr bwMode="auto">
            <a:xfrm>
              <a:off x="3575" y="3200"/>
              <a:ext cx="82" cy="83"/>
            </a:xfrm>
            <a:custGeom>
              <a:avLst/>
              <a:gdLst/>
              <a:ahLst/>
              <a:cxnLst>
                <a:cxn ang="0">
                  <a:pos x="157" y="78"/>
                </a:cxn>
                <a:cxn ang="0">
                  <a:pos x="34" y="0"/>
                </a:cxn>
                <a:cxn ang="0">
                  <a:pos x="0" y="88"/>
                </a:cxn>
                <a:cxn ang="0">
                  <a:pos x="163" y="168"/>
                </a:cxn>
                <a:cxn ang="0">
                  <a:pos x="157" y="78"/>
                </a:cxn>
                <a:cxn ang="0">
                  <a:pos x="157" y="78"/>
                </a:cxn>
              </a:cxnLst>
              <a:rect l="0" t="0" r="r" b="b"/>
              <a:pathLst>
                <a:path w="163" h="168">
                  <a:moveTo>
                    <a:pt x="157" y="78"/>
                  </a:moveTo>
                  <a:lnTo>
                    <a:pt x="34" y="0"/>
                  </a:lnTo>
                  <a:lnTo>
                    <a:pt x="0" y="88"/>
                  </a:lnTo>
                  <a:lnTo>
                    <a:pt x="163" y="168"/>
                  </a:lnTo>
                  <a:lnTo>
                    <a:pt x="157" y="78"/>
                  </a:lnTo>
                  <a:lnTo>
                    <a:pt x="157" y="78"/>
                  </a:lnTo>
                  <a:close/>
                </a:path>
              </a:pathLst>
            </a:custGeom>
            <a:solidFill>
              <a:srgbClr val="125212"/>
            </a:solidFill>
            <a:ln w="9525">
              <a:noFill/>
              <a:round/>
              <a:headEnd/>
              <a:tailEnd/>
            </a:ln>
          </p:spPr>
          <p:txBody>
            <a:bodyPr/>
            <a:lstStyle/>
            <a:p>
              <a:endParaRPr lang="en-US"/>
            </a:p>
          </p:txBody>
        </p:sp>
        <p:sp>
          <p:nvSpPr>
            <p:cNvPr id="717923" name="Freeform 99"/>
            <p:cNvSpPr>
              <a:spLocks/>
            </p:cNvSpPr>
            <p:nvPr/>
          </p:nvSpPr>
          <p:spPr bwMode="auto">
            <a:xfrm>
              <a:off x="3451" y="3487"/>
              <a:ext cx="84" cy="43"/>
            </a:xfrm>
            <a:custGeom>
              <a:avLst/>
              <a:gdLst/>
              <a:ahLst/>
              <a:cxnLst>
                <a:cxn ang="0">
                  <a:pos x="168" y="18"/>
                </a:cxn>
                <a:cxn ang="0">
                  <a:pos x="0" y="0"/>
                </a:cxn>
                <a:cxn ang="0">
                  <a:pos x="0" y="71"/>
                </a:cxn>
                <a:cxn ang="0">
                  <a:pos x="158" y="88"/>
                </a:cxn>
                <a:cxn ang="0">
                  <a:pos x="168" y="18"/>
                </a:cxn>
                <a:cxn ang="0">
                  <a:pos x="168" y="18"/>
                </a:cxn>
              </a:cxnLst>
              <a:rect l="0" t="0" r="r" b="b"/>
              <a:pathLst>
                <a:path w="168" h="88">
                  <a:moveTo>
                    <a:pt x="168" y="18"/>
                  </a:moveTo>
                  <a:lnTo>
                    <a:pt x="0" y="0"/>
                  </a:lnTo>
                  <a:lnTo>
                    <a:pt x="0" y="71"/>
                  </a:lnTo>
                  <a:lnTo>
                    <a:pt x="158" y="88"/>
                  </a:lnTo>
                  <a:lnTo>
                    <a:pt x="168" y="18"/>
                  </a:lnTo>
                  <a:lnTo>
                    <a:pt x="168" y="18"/>
                  </a:lnTo>
                  <a:close/>
                </a:path>
              </a:pathLst>
            </a:custGeom>
            <a:solidFill>
              <a:srgbClr val="125212"/>
            </a:solidFill>
            <a:ln w="9525">
              <a:noFill/>
              <a:round/>
              <a:headEnd/>
              <a:tailEnd/>
            </a:ln>
          </p:spPr>
          <p:txBody>
            <a:bodyPr/>
            <a:lstStyle/>
            <a:p>
              <a:endParaRPr lang="en-US"/>
            </a:p>
          </p:txBody>
        </p:sp>
        <p:sp>
          <p:nvSpPr>
            <p:cNvPr id="717924" name="Freeform 100"/>
            <p:cNvSpPr>
              <a:spLocks/>
            </p:cNvSpPr>
            <p:nvPr/>
          </p:nvSpPr>
          <p:spPr bwMode="auto">
            <a:xfrm>
              <a:off x="4378" y="3261"/>
              <a:ext cx="110" cy="53"/>
            </a:xfrm>
            <a:custGeom>
              <a:avLst/>
              <a:gdLst/>
              <a:ahLst/>
              <a:cxnLst>
                <a:cxn ang="0">
                  <a:pos x="17" y="0"/>
                </a:cxn>
                <a:cxn ang="0">
                  <a:pos x="220" y="0"/>
                </a:cxn>
                <a:cxn ang="0">
                  <a:pos x="220" y="105"/>
                </a:cxn>
                <a:cxn ang="0">
                  <a:pos x="0" y="105"/>
                </a:cxn>
                <a:cxn ang="0">
                  <a:pos x="17" y="0"/>
                </a:cxn>
                <a:cxn ang="0">
                  <a:pos x="17" y="0"/>
                </a:cxn>
              </a:cxnLst>
              <a:rect l="0" t="0" r="r" b="b"/>
              <a:pathLst>
                <a:path w="220" h="105">
                  <a:moveTo>
                    <a:pt x="17" y="0"/>
                  </a:moveTo>
                  <a:lnTo>
                    <a:pt x="220" y="0"/>
                  </a:lnTo>
                  <a:lnTo>
                    <a:pt x="220" y="105"/>
                  </a:lnTo>
                  <a:lnTo>
                    <a:pt x="0" y="105"/>
                  </a:lnTo>
                  <a:lnTo>
                    <a:pt x="17" y="0"/>
                  </a:lnTo>
                  <a:lnTo>
                    <a:pt x="17" y="0"/>
                  </a:lnTo>
                  <a:close/>
                </a:path>
              </a:pathLst>
            </a:custGeom>
            <a:solidFill>
              <a:srgbClr val="4F4300"/>
            </a:solidFill>
            <a:ln w="9525">
              <a:noFill/>
              <a:round/>
              <a:headEnd/>
              <a:tailEnd/>
            </a:ln>
          </p:spPr>
          <p:txBody>
            <a:bodyPr/>
            <a:lstStyle/>
            <a:p>
              <a:endParaRPr lang="en-US"/>
            </a:p>
          </p:txBody>
        </p:sp>
        <p:sp>
          <p:nvSpPr>
            <p:cNvPr id="717925" name="Freeform 101"/>
            <p:cNvSpPr>
              <a:spLocks/>
            </p:cNvSpPr>
            <p:nvPr/>
          </p:nvSpPr>
          <p:spPr bwMode="auto">
            <a:xfrm>
              <a:off x="4086" y="3376"/>
              <a:ext cx="107" cy="62"/>
            </a:xfrm>
            <a:custGeom>
              <a:avLst/>
              <a:gdLst/>
              <a:ahLst/>
              <a:cxnLst>
                <a:cxn ang="0">
                  <a:pos x="213" y="17"/>
                </a:cxn>
                <a:cxn ang="0">
                  <a:pos x="10" y="0"/>
                </a:cxn>
                <a:cxn ang="0">
                  <a:pos x="0" y="78"/>
                </a:cxn>
                <a:cxn ang="0">
                  <a:pos x="200" y="124"/>
                </a:cxn>
                <a:cxn ang="0">
                  <a:pos x="213" y="17"/>
                </a:cxn>
                <a:cxn ang="0">
                  <a:pos x="213" y="17"/>
                </a:cxn>
              </a:cxnLst>
              <a:rect l="0" t="0" r="r" b="b"/>
              <a:pathLst>
                <a:path w="213" h="124">
                  <a:moveTo>
                    <a:pt x="213" y="17"/>
                  </a:moveTo>
                  <a:lnTo>
                    <a:pt x="10" y="0"/>
                  </a:lnTo>
                  <a:lnTo>
                    <a:pt x="0" y="78"/>
                  </a:lnTo>
                  <a:lnTo>
                    <a:pt x="200" y="124"/>
                  </a:lnTo>
                  <a:lnTo>
                    <a:pt x="213" y="17"/>
                  </a:lnTo>
                  <a:lnTo>
                    <a:pt x="213" y="17"/>
                  </a:lnTo>
                  <a:close/>
                </a:path>
              </a:pathLst>
            </a:custGeom>
            <a:solidFill>
              <a:srgbClr val="4F4300"/>
            </a:solidFill>
            <a:ln w="9525">
              <a:noFill/>
              <a:round/>
              <a:headEnd/>
              <a:tailEnd/>
            </a:ln>
          </p:spPr>
          <p:txBody>
            <a:bodyPr/>
            <a:lstStyle/>
            <a:p>
              <a:endParaRPr lang="en-US"/>
            </a:p>
          </p:txBody>
        </p:sp>
        <p:sp>
          <p:nvSpPr>
            <p:cNvPr id="717926" name="Freeform 102"/>
            <p:cNvSpPr>
              <a:spLocks/>
            </p:cNvSpPr>
            <p:nvPr/>
          </p:nvSpPr>
          <p:spPr bwMode="auto">
            <a:xfrm>
              <a:off x="4537" y="3464"/>
              <a:ext cx="75" cy="88"/>
            </a:xfrm>
            <a:custGeom>
              <a:avLst/>
              <a:gdLst/>
              <a:ahLst/>
              <a:cxnLst>
                <a:cxn ang="0">
                  <a:pos x="0" y="72"/>
                </a:cxn>
                <a:cxn ang="0">
                  <a:pos x="107" y="0"/>
                </a:cxn>
                <a:cxn ang="0">
                  <a:pos x="150" y="89"/>
                </a:cxn>
                <a:cxn ang="0">
                  <a:pos x="27" y="177"/>
                </a:cxn>
                <a:cxn ang="0">
                  <a:pos x="0" y="72"/>
                </a:cxn>
                <a:cxn ang="0">
                  <a:pos x="0" y="72"/>
                </a:cxn>
              </a:cxnLst>
              <a:rect l="0" t="0" r="r" b="b"/>
              <a:pathLst>
                <a:path w="150" h="177">
                  <a:moveTo>
                    <a:pt x="0" y="72"/>
                  </a:moveTo>
                  <a:lnTo>
                    <a:pt x="107" y="0"/>
                  </a:lnTo>
                  <a:lnTo>
                    <a:pt x="150" y="89"/>
                  </a:lnTo>
                  <a:lnTo>
                    <a:pt x="27" y="177"/>
                  </a:lnTo>
                  <a:lnTo>
                    <a:pt x="0" y="72"/>
                  </a:lnTo>
                  <a:lnTo>
                    <a:pt x="0" y="72"/>
                  </a:lnTo>
                  <a:close/>
                </a:path>
              </a:pathLst>
            </a:custGeom>
            <a:solidFill>
              <a:srgbClr val="4F4300"/>
            </a:solidFill>
            <a:ln w="9525">
              <a:noFill/>
              <a:round/>
              <a:headEnd/>
              <a:tailEnd/>
            </a:ln>
          </p:spPr>
          <p:txBody>
            <a:bodyPr/>
            <a:lstStyle/>
            <a:p>
              <a:endParaRPr lang="en-US"/>
            </a:p>
          </p:txBody>
        </p:sp>
        <p:sp>
          <p:nvSpPr>
            <p:cNvPr id="717927" name="Freeform 103"/>
            <p:cNvSpPr>
              <a:spLocks/>
            </p:cNvSpPr>
            <p:nvPr/>
          </p:nvSpPr>
          <p:spPr bwMode="auto">
            <a:xfrm>
              <a:off x="4226" y="3650"/>
              <a:ext cx="90" cy="62"/>
            </a:xfrm>
            <a:custGeom>
              <a:avLst/>
              <a:gdLst/>
              <a:ahLst/>
              <a:cxnLst>
                <a:cxn ang="0">
                  <a:pos x="180" y="18"/>
                </a:cxn>
                <a:cxn ang="0">
                  <a:pos x="0" y="0"/>
                </a:cxn>
                <a:cxn ang="0">
                  <a:pos x="13" y="124"/>
                </a:cxn>
                <a:cxn ang="0">
                  <a:pos x="180" y="107"/>
                </a:cxn>
                <a:cxn ang="0">
                  <a:pos x="180" y="18"/>
                </a:cxn>
                <a:cxn ang="0">
                  <a:pos x="180" y="18"/>
                </a:cxn>
              </a:cxnLst>
              <a:rect l="0" t="0" r="r" b="b"/>
              <a:pathLst>
                <a:path w="180" h="124">
                  <a:moveTo>
                    <a:pt x="180" y="18"/>
                  </a:moveTo>
                  <a:lnTo>
                    <a:pt x="0" y="0"/>
                  </a:lnTo>
                  <a:lnTo>
                    <a:pt x="13" y="124"/>
                  </a:lnTo>
                  <a:lnTo>
                    <a:pt x="180" y="107"/>
                  </a:lnTo>
                  <a:lnTo>
                    <a:pt x="180" y="18"/>
                  </a:lnTo>
                  <a:lnTo>
                    <a:pt x="180" y="18"/>
                  </a:lnTo>
                  <a:close/>
                </a:path>
              </a:pathLst>
            </a:custGeom>
            <a:solidFill>
              <a:srgbClr val="4F4300"/>
            </a:solidFill>
            <a:ln w="9525">
              <a:noFill/>
              <a:round/>
              <a:headEnd/>
              <a:tailEnd/>
            </a:ln>
          </p:spPr>
          <p:txBody>
            <a:bodyPr/>
            <a:lstStyle/>
            <a:p>
              <a:endParaRPr lang="en-US"/>
            </a:p>
          </p:txBody>
        </p:sp>
        <p:sp>
          <p:nvSpPr>
            <p:cNvPr id="717928" name="Freeform 104"/>
            <p:cNvSpPr>
              <a:spLocks/>
            </p:cNvSpPr>
            <p:nvPr/>
          </p:nvSpPr>
          <p:spPr bwMode="auto">
            <a:xfrm>
              <a:off x="4333" y="3434"/>
              <a:ext cx="93" cy="75"/>
            </a:xfrm>
            <a:custGeom>
              <a:avLst/>
              <a:gdLst/>
              <a:ahLst/>
              <a:cxnLst>
                <a:cxn ang="0">
                  <a:pos x="187" y="53"/>
                </a:cxn>
                <a:cxn ang="0">
                  <a:pos x="46" y="0"/>
                </a:cxn>
                <a:cxn ang="0">
                  <a:pos x="0" y="80"/>
                </a:cxn>
                <a:cxn ang="0">
                  <a:pos x="151" y="150"/>
                </a:cxn>
                <a:cxn ang="0">
                  <a:pos x="187" y="53"/>
                </a:cxn>
                <a:cxn ang="0">
                  <a:pos x="187" y="53"/>
                </a:cxn>
              </a:cxnLst>
              <a:rect l="0" t="0" r="r" b="b"/>
              <a:pathLst>
                <a:path w="187" h="150">
                  <a:moveTo>
                    <a:pt x="187" y="53"/>
                  </a:moveTo>
                  <a:lnTo>
                    <a:pt x="46" y="0"/>
                  </a:lnTo>
                  <a:lnTo>
                    <a:pt x="0" y="80"/>
                  </a:lnTo>
                  <a:lnTo>
                    <a:pt x="151" y="150"/>
                  </a:lnTo>
                  <a:lnTo>
                    <a:pt x="187" y="53"/>
                  </a:lnTo>
                  <a:lnTo>
                    <a:pt x="187" y="53"/>
                  </a:lnTo>
                  <a:close/>
                </a:path>
              </a:pathLst>
            </a:custGeom>
            <a:solidFill>
              <a:srgbClr val="4F4300"/>
            </a:solidFill>
            <a:ln w="9525">
              <a:noFill/>
              <a:round/>
              <a:headEnd/>
              <a:tailEnd/>
            </a:ln>
          </p:spPr>
          <p:txBody>
            <a:bodyPr/>
            <a:lstStyle/>
            <a:p>
              <a:endParaRPr lang="en-US"/>
            </a:p>
          </p:txBody>
        </p:sp>
        <p:sp>
          <p:nvSpPr>
            <p:cNvPr id="717929" name="Freeform 105"/>
            <p:cNvSpPr>
              <a:spLocks/>
            </p:cNvSpPr>
            <p:nvPr/>
          </p:nvSpPr>
          <p:spPr bwMode="auto">
            <a:xfrm>
              <a:off x="4258" y="3128"/>
              <a:ext cx="93" cy="97"/>
            </a:xfrm>
            <a:custGeom>
              <a:avLst/>
              <a:gdLst/>
              <a:ahLst/>
              <a:cxnLst>
                <a:cxn ang="0">
                  <a:pos x="187" y="116"/>
                </a:cxn>
                <a:cxn ang="0">
                  <a:pos x="63" y="0"/>
                </a:cxn>
                <a:cxn ang="0">
                  <a:pos x="0" y="63"/>
                </a:cxn>
                <a:cxn ang="0">
                  <a:pos x="116" y="194"/>
                </a:cxn>
                <a:cxn ang="0">
                  <a:pos x="187" y="116"/>
                </a:cxn>
                <a:cxn ang="0">
                  <a:pos x="187" y="116"/>
                </a:cxn>
              </a:cxnLst>
              <a:rect l="0" t="0" r="r" b="b"/>
              <a:pathLst>
                <a:path w="187" h="194">
                  <a:moveTo>
                    <a:pt x="187" y="116"/>
                  </a:moveTo>
                  <a:lnTo>
                    <a:pt x="63" y="0"/>
                  </a:lnTo>
                  <a:lnTo>
                    <a:pt x="0" y="63"/>
                  </a:lnTo>
                  <a:lnTo>
                    <a:pt x="116" y="194"/>
                  </a:lnTo>
                  <a:lnTo>
                    <a:pt x="187" y="116"/>
                  </a:lnTo>
                  <a:lnTo>
                    <a:pt x="187" y="116"/>
                  </a:lnTo>
                  <a:close/>
                </a:path>
              </a:pathLst>
            </a:custGeom>
            <a:solidFill>
              <a:srgbClr val="4F4300"/>
            </a:solidFill>
            <a:ln w="9525">
              <a:noFill/>
              <a:round/>
              <a:headEnd/>
              <a:tailEnd/>
            </a:ln>
          </p:spPr>
          <p:txBody>
            <a:bodyPr/>
            <a:lstStyle/>
            <a:p>
              <a:endParaRPr lang="en-US"/>
            </a:p>
          </p:txBody>
        </p:sp>
        <p:sp>
          <p:nvSpPr>
            <p:cNvPr id="717930" name="Freeform 106"/>
            <p:cNvSpPr>
              <a:spLocks/>
            </p:cNvSpPr>
            <p:nvPr/>
          </p:nvSpPr>
          <p:spPr bwMode="auto">
            <a:xfrm>
              <a:off x="3672" y="3672"/>
              <a:ext cx="79" cy="49"/>
            </a:xfrm>
            <a:custGeom>
              <a:avLst/>
              <a:gdLst/>
              <a:ahLst/>
              <a:cxnLst>
                <a:cxn ang="0">
                  <a:pos x="10" y="0"/>
                </a:cxn>
                <a:cxn ang="0">
                  <a:pos x="158" y="17"/>
                </a:cxn>
                <a:cxn ang="0">
                  <a:pos x="151" y="97"/>
                </a:cxn>
                <a:cxn ang="0">
                  <a:pos x="0" y="89"/>
                </a:cxn>
                <a:cxn ang="0">
                  <a:pos x="10" y="0"/>
                </a:cxn>
                <a:cxn ang="0">
                  <a:pos x="10" y="0"/>
                </a:cxn>
              </a:cxnLst>
              <a:rect l="0" t="0" r="r" b="b"/>
              <a:pathLst>
                <a:path w="158" h="97">
                  <a:moveTo>
                    <a:pt x="10" y="0"/>
                  </a:moveTo>
                  <a:lnTo>
                    <a:pt x="158" y="17"/>
                  </a:lnTo>
                  <a:lnTo>
                    <a:pt x="151" y="97"/>
                  </a:lnTo>
                  <a:lnTo>
                    <a:pt x="0" y="89"/>
                  </a:lnTo>
                  <a:lnTo>
                    <a:pt x="10" y="0"/>
                  </a:lnTo>
                  <a:lnTo>
                    <a:pt x="10" y="0"/>
                  </a:lnTo>
                  <a:close/>
                </a:path>
              </a:pathLst>
            </a:custGeom>
            <a:solidFill>
              <a:srgbClr val="125212"/>
            </a:solidFill>
            <a:ln w="9525">
              <a:noFill/>
              <a:round/>
              <a:headEnd/>
              <a:tailEnd/>
            </a:ln>
          </p:spPr>
          <p:txBody>
            <a:bodyPr/>
            <a:lstStyle/>
            <a:p>
              <a:endParaRPr lang="en-US"/>
            </a:p>
          </p:txBody>
        </p:sp>
      </p:grpSp>
      <p:grpSp>
        <p:nvGrpSpPr>
          <p:cNvPr id="717931" name="Group 107"/>
          <p:cNvGrpSpPr>
            <a:grpSpLocks/>
          </p:cNvGrpSpPr>
          <p:nvPr/>
        </p:nvGrpSpPr>
        <p:grpSpPr bwMode="auto">
          <a:xfrm>
            <a:off x="4953000" y="2438400"/>
            <a:ext cx="3048000" cy="2817813"/>
            <a:chOff x="3216" y="1159"/>
            <a:chExt cx="1920" cy="1797"/>
          </a:xfrm>
        </p:grpSpPr>
        <p:pic>
          <p:nvPicPr>
            <p:cNvPr id="717932" name="Picture 108" descr="sensor"/>
            <p:cNvPicPr>
              <a:picLocks noChangeAspect="1" noChangeArrowheads="1"/>
            </p:cNvPicPr>
            <p:nvPr/>
          </p:nvPicPr>
          <p:blipFill>
            <a:blip r:embed="rId3" cstate="print"/>
            <a:srcRect/>
            <a:stretch>
              <a:fillRect/>
            </a:stretch>
          </p:blipFill>
          <p:spPr bwMode="auto">
            <a:xfrm>
              <a:off x="3216" y="1159"/>
              <a:ext cx="1920" cy="1797"/>
            </a:xfrm>
            <a:prstGeom prst="rect">
              <a:avLst/>
            </a:prstGeom>
            <a:noFill/>
            <a:ln/>
            <a:effectLst/>
          </p:spPr>
        </p:pic>
        <p:sp>
          <p:nvSpPr>
            <p:cNvPr id="717933" name="Rectangle 10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sp>
        <p:nvSpPr>
          <p:cNvPr id="717934" name="Text Box 110"/>
          <p:cNvSpPr txBox="1">
            <a:spLocks noChangeArrowheads="1"/>
          </p:cNvSpPr>
          <p:nvPr/>
        </p:nvSpPr>
        <p:spPr bwMode="auto">
          <a:xfrm>
            <a:off x="7772400" y="3276600"/>
            <a:ext cx="904875" cy="396875"/>
          </a:xfrm>
          <a:prstGeom prst="rect">
            <a:avLst/>
          </a:prstGeom>
          <a:noFill/>
          <a:ln w="9525">
            <a:noFill/>
            <a:miter lim="800000"/>
            <a:headEnd/>
            <a:tailEnd/>
          </a:ln>
          <a:effectLst/>
        </p:spPr>
        <p:txBody>
          <a:bodyPr wrap="none">
            <a:spAutoFit/>
          </a:bodyPr>
          <a:lstStyle/>
          <a:p>
            <a:pPr>
              <a:spcBef>
                <a:spcPct val="0"/>
              </a:spcBef>
              <a:buFontTx/>
              <a:buNone/>
            </a:pPr>
            <a:r>
              <a:rPr lang="en-US">
                <a:solidFill>
                  <a:schemeClr val="tx1"/>
                </a:solidFill>
              </a:rPr>
              <a:t>Power</a:t>
            </a:r>
          </a:p>
        </p:txBody>
      </p:sp>
      <p:sp>
        <p:nvSpPr>
          <p:cNvPr id="717935" name="Text Box 111"/>
          <p:cNvSpPr txBox="1">
            <a:spLocks noChangeArrowheads="1"/>
          </p:cNvSpPr>
          <p:nvPr/>
        </p:nvSpPr>
        <p:spPr bwMode="auto">
          <a:xfrm>
            <a:off x="4006850" y="4191000"/>
            <a:ext cx="1327150" cy="396875"/>
          </a:xfrm>
          <a:prstGeom prst="rect">
            <a:avLst/>
          </a:prstGeom>
          <a:noFill/>
          <a:ln w="9525">
            <a:noFill/>
            <a:miter lim="800000"/>
            <a:headEnd/>
            <a:tailEnd/>
          </a:ln>
          <a:effectLst/>
        </p:spPr>
        <p:txBody>
          <a:bodyPr wrap="none">
            <a:spAutoFit/>
          </a:bodyPr>
          <a:lstStyle/>
          <a:p>
            <a:pPr>
              <a:spcBef>
                <a:spcPct val="0"/>
              </a:spcBef>
              <a:buFontTx/>
              <a:buNone/>
            </a:pPr>
            <a:r>
              <a:rPr lang="en-US">
                <a:solidFill>
                  <a:schemeClr val="tx1"/>
                </a:solidFill>
              </a:rPr>
              <a:t>Processor</a:t>
            </a:r>
          </a:p>
        </p:txBody>
      </p:sp>
      <p:grpSp>
        <p:nvGrpSpPr>
          <p:cNvPr id="717936" name="Group 112"/>
          <p:cNvGrpSpPr>
            <a:grpSpLocks/>
          </p:cNvGrpSpPr>
          <p:nvPr/>
        </p:nvGrpSpPr>
        <p:grpSpPr bwMode="auto">
          <a:xfrm rot="7984916">
            <a:off x="5530850" y="1782763"/>
            <a:ext cx="838200" cy="774700"/>
            <a:chOff x="3183" y="1057"/>
            <a:chExt cx="1953" cy="1942"/>
          </a:xfrm>
        </p:grpSpPr>
        <p:pic>
          <p:nvPicPr>
            <p:cNvPr id="717937" name="Picture 113" descr="sensor"/>
            <p:cNvPicPr>
              <a:picLocks noChangeAspect="1" noChangeArrowheads="1"/>
            </p:cNvPicPr>
            <p:nvPr/>
          </p:nvPicPr>
          <p:blipFill>
            <a:blip r:embed="rId4" cstate="print"/>
            <a:srcRect/>
            <a:stretch>
              <a:fillRect/>
            </a:stretch>
          </p:blipFill>
          <p:spPr bwMode="auto">
            <a:xfrm rot="3992458">
              <a:off x="3100" y="1140"/>
              <a:ext cx="1942" cy="1775"/>
            </a:xfrm>
            <a:prstGeom prst="rect">
              <a:avLst/>
            </a:prstGeom>
            <a:noFill/>
            <a:ln>
              <a:noFill/>
            </a:ln>
          </p:spPr>
        </p:pic>
        <p:sp>
          <p:nvSpPr>
            <p:cNvPr id="717938" name="Rectangle 11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39" name="Group 115"/>
          <p:cNvGrpSpPr>
            <a:grpSpLocks/>
          </p:cNvGrpSpPr>
          <p:nvPr/>
        </p:nvGrpSpPr>
        <p:grpSpPr bwMode="auto">
          <a:xfrm rot="8875878">
            <a:off x="4495800" y="2286000"/>
            <a:ext cx="838200" cy="774700"/>
            <a:chOff x="3216" y="1188"/>
            <a:chExt cx="1920" cy="1775"/>
          </a:xfrm>
        </p:grpSpPr>
        <p:pic>
          <p:nvPicPr>
            <p:cNvPr id="717940" name="Picture 116" descr="sensor"/>
            <p:cNvPicPr>
              <a:picLocks noChangeAspect="1" noChangeArrowheads="1"/>
            </p:cNvPicPr>
            <p:nvPr/>
          </p:nvPicPr>
          <p:blipFill>
            <a:blip r:embed="rId5" cstate="print"/>
            <a:srcRect/>
            <a:stretch>
              <a:fillRect/>
            </a:stretch>
          </p:blipFill>
          <p:spPr bwMode="auto">
            <a:xfrm>
              <a:off x="3216" y="1188"/>
              <a:ext cx="1920" cy="1775"/>
            </a:xfrm>
            <a:prstGeom prst="rect">
              <a:avLst/>
            </a:prstGeom>
            <a:noFill/>
            <a:ln w="9525">
              <a:noFill/>
              <a:miter lim="800000"/>
              <a:headEnd/>
              <a:tailEnd/>
            </a:ln>
          </p:spPr>
        </p:pic>
        <p:sp>
          <p:nvSpPr>
            <p:cNvPr id="717941" name="Rectangle 11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42" name="Group 118"/>
          <p:cNvGrpSpPr>
            <a:grpSpLocks/>
          </p:cNvGrpSpPr>
          <p:nvPr/>
        </p:nvGrpSpPr>
        <p:grpSpPr bwMode="auto">
          <a:xfrm rot="12125620">
            <a:off x="4038600" y="2133600"/>
            <a:ext cx="609600" cy="563563"/>
            <a:chOff x="3216" y="1188"/>
            <a:chExt cx="1920" cy="1775"/>
          </a:xfrm>
        </p:grpSpPr>
        <p:pic>
          <p:nvPicPr>
            <p:cNvPr id="717943" name="Picture 119" descr="sensor"/>
            <p:cNvPicPr>
              <a:picLocks noChangeAspect="1" noChangeArrowheads="1"/>
            </p:cNvPicPr>
            <p:nvPr/>
          </p:nvPicPr>
          <p:blipFill>
            <a:blip r:embed="rId6" cstate="print"/>
            <a:srcRect/>
            <a:stretch>
              <a:fillRect/>
            </a:stretch>
          </p:blipFill>
          <p:spPr bwMode="auto">
            <a:xfrm>
              <a:off x="3216" y="1188"/>
              <a:ext cx="1920" cy="1775"/>
            </a:xfrm>
            <a:prstGeom prst="rect">
              <a:avLst/>
            </a:prstGeom>
            <a:noFill/>
            <a:ln w="9525">
              <a:noFill/>
              <a:miter lim="800000"/>
              <a:headEnd/>
              <a:tailEnd/>
            </a:ln>
          </p:spPr>
        </p:pic>
        <p:sp>
          <p:nvSpPr>
            <p:cNvPr id="717944" name="Rectangle 120"/>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45" name="Group 121"/>
          <p:cNvGrpSpPr>
            <a:grpSpLocks/>
          </p:cNvGrpSpPr>
          <p:nvPr/>
        </p:nvGrpSpPr>
        <p:grpSpPr bwMode="auto">
          <a:xfrm rot="-615227">
            <a:off x="4648200" y="1676400"/>
            <a:ext cx="609600" cy="563563"/>
            <a:chOff x="3216" y="1188"/>
            <a:chExt cx="1920" cy="1775"/>
          </a:xfrm>
        </p:grpSpPr>
        <p:pic>
          <p:nvPicPr>
            <p:cNvPr id="717946" name="Picture 122" descr="sensor"/>
            <p:cNvPicPr>
              <a:picLocks noChangeAspect="1" noChangeArrowheads="1"/>
            </p:cNvPicPr>
            <p:nvPr/>
          </p:nvPicPr>
          <p:blipFill>
            <a:blip r:embed="rId6" cstate="print"/>
            <a:srcRect/>
            <a:stretch>
              <a:fillRect/>
            </a:stretch>
          </p:blipFill>
          <p:spPr bwMode="auto">
            <a:xfrm>
              <a:off x="3216" y="1188"/>
              <a:ext cx="1920" cy="1775"/>
            </a:xfrm>
            <a:prstGeom prst="rect">
              <a:avLst/>
            </a:prstGeom>
            <a:noFill/>
            <a:ln w="9525">
              <a:noFill/>
              <a:miter lim="800000"/>
              <a:headEnd/>
              <a:tailEnd/>
            </a:ln>
          </p:spPr>
        </p:pic>
        <p:sp>
          <p:nvSpPr>
            <p:cNvPr id="717947" name="Rectangle 123"/>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48" name="Group 124"/>
          <p:cNvGrpSpPr>
            <a:grpSpLocks/>
          </p:cNvGrpSpPr>
          <p:nvPr/>
        </p:nvGrpSpPr>
        <p:grpSpPr bwMode="auto">
          <a:xfrm rot="16200000">
            <a:off x="3961607" y="1677193"/>
            <a:ext cx="609600" cy="563563"/>
            <a:chOff x="3216" y="1188"/>
            <a:chExt cx="1920" cy="1775"/>
          </a:xfrm>
        </p:grpSpPr>
        <p:pic>
          <p:nvPicPr>
            <p:cNvPr id="717949" name="Picture 125" descr="sensor"/>
            <p:cNvPicPr>
              <a:picLocks noChangeAspect="1" noChangeArrowheads="1"/>
            </p:cNvPicPr>
            <p:nvPr/>
          </p:nvPicPr>
          <p:blipFill>
            <a:blip r:embed="rId6" cstate="print"/>
            <a:srcRect/>
            <a:stretch>
              <a:fillRect/>
            </a:stretch>
          </p:blipFill>
          <p:spPr bwMode="auto">
            <a:xfrm>
              <a:off x="3216" y="1188"/>
              <a:ext cx="1920" cy="1775"/>
            </a:xfrm>
            <a:prstGeom prst="rect">
              <a:avLst/>
            </a:prstGeom>
            <a:noFill/>
            <a:ln w="9525">
              <a:noFill/>
              <a:miter lim="800000"/>
              <a:headEnd/>
              <a:tailEnd/>
            </a:ln>
          </p:spPr>
        </p:pic>
        <p:sp>
          <p:nvSpPr>
            <p:cNvPr id="717950" name="Rectangle 126"/>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51" name="Group 127"/>
          <p:cNvGrpSpPr>
            <a:grpSpLocks/>
          </p:cNvGrpSpPr>
          <p:nvPr/>
        </p:nvGrpSpPr>
        <p:grpSpPr bwMode="auto">
          <a:xfrm rot="10107695">
            <a:off x="3808413" y="2125663"/>
            <a:ext cx="304800" cy="457200"/>
            <a:chOff x="3216" y="1188"/>
            <a:chExt cx="1920" cy="1775"/>
          </a:xfrm>
        </p:grpSpPr>
        <p:pic>
          <p:nvPicPr>
            <p:cNvPr id="717952" name="Picture 128" descr="sensor"/>
            <p:cNvPicPr>
              <a:picLocks noChangeAspect="1" noChangeArrowheads="1"/>
            </p:cNvPicPr>
            <p:nvPr/>
          </p:nvPicPr>
          <p:blipFill>
            <a:blip r:embed="rId7" cstate="print"/>
            <a:srcRect/>
            <a:stretch>
              <a:fillRect/>
            </a:stretch>
          </p:blipFill>
          <p:spPr bwMode="auto">
            <a:xfrm>
              <a:off x="3216" y="1188"/>
              <a:ext cx="1920" cy="1775"/>
            </a:xfrm>
            <a:prstGeom prst="rect">
              <a:avLst/>
            </a:prstGeom>
            <a:noFill/>
            <a:ln w="9525">
              <a:noFill/>
              <a:miter lim="800000"/>
              <a:headEnd/>
              <a:tailEnd/>
            </a:ln>
          </p:spPr>
        </p:pic>
        <p:sp>
          <p:nvSpPr>
            <p:cNvPr id="717953" name="Rectangle 12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54" name="Group 130"/>
          <p:cNvGrpSpPr>
            <a:grpSpLocks/>
          </p:cNvGrpSpPr>
          <p:nvPr/>
        </p:nvGrpSpPr>
        <p:grpSpPr bwMode="auto">
          <a:xfrm rot="-356812">
            <a:off x="3429000" y="1905000"/>
            <a:ext cx="254000" cy="304800"/>
            <a:chOff x="3216" y="1188"/>
            <a:chExt cx="1920" cy="1775"/>
          </a:xfrm>
        </p:grpSpPr>
        <p:pic>
          <p:nvPicPr>
            <p:cNvPr id="717955" name="Picture 131" descr="sensor"/>
            <p:cNvPicPr>
              <a:picLocks noChangeAspect="1" noChangeArrowheads="1"/>
            </p:cNvPicPr>
            <p:nvPr/>
          </p:nvPicPr>
          <p:blipFill>
            <a:blip r:embed="rId8" cstate="print"/>
            <a:srcRect/>
            <a:stretch>
              <a:fillRect/>
            </a:stretch>
          </p:blipFill>
          <p:spPr bwMode="auto">
            <a:xfrm>
              <a:off x="3216" y="1188"/>
              <a:ext cx="1920" cy="1775"/>
            </a:xfrm>
            <a:prstGeom prst="rect">
              <a:avLst/>
            </a:prstGeom>
            <a:noFill/>
            <a:ln w="9525">
              <a:noFill/>
              <a:miter lim="800000"/>
              <a:headEnd/>
              <a:tailEnd/>
            </a:ln>
          </p:spPr>
        </p:pic>
        <p:sp>
          <p:nvSpPr>
            <p:cNvPr id="717956" name="Rectangle 132"/>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57" name="Group 133"/>
          <p:cNvGrpSpPr>
            <a:grpSpLocks/>
          </p:cNvGrpSpPr>
          <p:nvPr/>
        </p:nvGrpSpPr>
        <p:grpSpPr bwMode="auto">
          <a:xfrm rot="-356812">
            <a:off x="3505200" y="2133600"/>
            <a:ext cx="254000" cy="304800"/>
            <a:chOff x="3216" y="1188"/>
            <a:chExt cx="1920" cy="1775"/>
          </a:xfrm>
        </p:grpSpPr>
        <p:pic>
          <p:nvPicPr>
            <p:cNvPr id="717958" name="Picture 134" descr="sensor"/>
            <p:cNvPicPr>
              <a:picLocks noChangeAspect="1" noChangeArrowheads="1"/>
            </p:cNvPicPr>
            <p:nvPr/>
          </p:nvPicPr>
          <p:blipFill>
            <a:blip r:embed="rId8" cstate="print"/>
            <a:srcRect/>
            <a:stretch>
              <a:fillRect/>
            </a:stretch>
          </p:blipFill>
          <p:spPr bwMode="auto">
            <a:xfrm>
              <a:off x="3216" y="1188"/>
              <a:ext cx="1920" cy="1775"/>
            </a:xfrm>
            <a:prstGeom prst="rect">
              <a:avLst/>
            </a:prstGeom>
            <a:noFill/>
            <a:ln w="9525">
              <a:noFill/>
              <a:miter lim="800000"/>
              <a:headEnd/>
              <a:tailEnd/>
            </a:ln>
          </p:spPr>
        </p:pic>
        <p:sp>
          <p:nvSpPr>
            <p:cNvPr id="717959" name="Rectangle 135"/>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60" name="Group 136"/>
          <p:cNvGrpSpPr>
            <a:grpSpLocks/>
          </p:cNvGrpSpPr>
          <p:nvPr/>
        </p:nvGrpSpPr>
        <p:grpSpPr bwMode="auto">
          <a:xfrm rot="-356812">
            <a:off x="3619500" y="1790700"/>
            <a:ext cx="381000" cy="457200"/>
            <a:chOff x="3216" y="1188"/>
            <a:chExt cx="1920" cy="1775"/>
          </a:xfrm>
        </p:grpSpPr>
        <p:pic>
          <p:nvPicPr>
            <p:cNvPr id="717961" name="Picture 137" descr="sensor"/>
            <p:cNvPicPr>
              <a:picLocks noChangeAspect="1" noChangeArrowheads="1"/>
            </p:cNvPicPr>
            <p:nvPr/>
          </p:nvPicPr>
          <p:blipFill>
            <a:blip r:embed="rId9" cstate="print"/>
            <a:srcRect/>
            <a:stretch>
              <a:fillRect/>
            </a:stretch>
          </p:blipFill>
          <p:spPr bwMode="auto">
            <a:xfrm>
              <a:off x="3216" y="1188"/>
              <a:ext cx="1920" cy="1775"/>
            </a:xfrm>
            <a:prstGeom prst="rect">
              <a:avLst/>
            </a:prstGeom>
            <a:noFill/>
            <a:ln w="9525">
              <a:noFill/>
              <a:miter lim="800000"/>
              <a:headEnd/>
              <a:tailEnd/>
            </a:ln>
          </p:spPr>
        </p:pic>
        <p:sp>
          <p:nvSpPr>
            <p:cNvPr id="717962" name="Rectangle 138"/>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63" name="Group 139"/>
          <p:cNvGrpSpPr>
            <a:grpSpLocks/>
          </p:cNvGrpSpPr>
          <p:nvPr/>
        </p:nvGrpSpPr>
        <p:grpSpPr bwMode="auto">
          <a:xfrm rot="-356812">
            <a:off x="3200400" y="1981200"/>
            <a:ext cx="254000" cy="304800"/>
            <a:chOff x="3216" y="1188"/>
            <a:chExt cx="1920" cy="1775"/>
          </a:xfrm>
        </p:grpSpPr>
        <p:pic>
          <p:nvPicPr>
            <p:cNvPr id="717964" name="Picture 140" descr="sensor"/>
            <p:cNvPicPr>
              <a:picLocks noChangeAspect="1" noChangeArrowheads="1"/>
            </p:cNvPicPr>
            <p:nvPr/>
          </p:nvPicPr>
          <p:blipFill>
            <a:blip r:embed="rId8" cstate="print"/>
            <a:srcRect/>
            <a:stretch>
              <a:fillRect/>
            </a:stretch>
          </p:blipFill>
          <p:spPr bwMode="auto">
            <a:xfrm>
              <a:off x="3216" y="1188"/>
              <a:ext cx="1920" cy="1775"/>
            </a:xfrm>
            <a:prstGeom prst="rect">
              <a:avLst/>
            </a:prstGeom>
            <a:noFill/>
            <a:ln w="9525">
              <a:noFill/>
              <a:miter lim="800000"/>
              <a:headEnd/>
              <a:tailEnd/>
            </a:ln>
          </p:spPr>
        </p:pic>
        <p:sp>
          <p:nvSpPr>
            <p:cNvPr id="717965" name="Rectangle 141"/>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66" name="Group 142"/>
          <p:cNvGrpSpPr>
            <a:grpSpLocks/>
          </p:cNvGrpSpPr>
          <p:nvPr/>
        </p:nvGrpSpPr>
        <p:grpSpPr bwMode="auto">
          <a:xfrm rot="-356812">
            <a:off x="2971800" y="1905000"/>
            <a:ext cx="228600" cy="228600"/>
            <a:chOff x="3216" y="1188"/>
            <a:chExt cx="1920" cy="1775"/>
          </a:xfrm>
        </p:grpSpPr>
        <p:pic>
          <p:nvPicPr>
            <p:cNvPr id="717967" name="Picture 143" descr="sensor"/>
            <p:cNvPicPr>
              <a:picLocks noChangeAspect="1" noChangeArrowheads="1"/>
            </p:cNvPicPr>
            <p:nvPr/>
          </p:nvPicPr>
          <p:blipFill>
            <a:blip r:embed="rId10" cstate="print"/>
            <a:srcRect/>
            <a:stretch>
              <a:fillRect/>
            </a:stretch>
          </p:blipFill>
          <p:spPr bwMode="auto">
            <a:xfrm>
              <a:off x="3216" y="1188"/>
              <a:ext cx="1920" cy="1775"/>
            </a:xfrm>
            <a:prstGeom prst="rect">
              <a:avLst/>
            </a:prstGeom>
            <a:noFill/>
            <a:ln w="9525">
              <a:noFill/>
              <a:miter lim="800000"/>
              <a:headEnd/>
              <a:tailEnd/>
            </a:ln>
          </p:spPr>
        </p:pic>
        <p:sp>
          <p:nvSpPr>
            <p:cNvPr id="717968" name="Rectangle 14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69" name="Group 145"/>
          <p:cNvGrpSpPr>
            <a:grpSpLocks/>
          </p:cNvGrpSpPr>
          <p:nvPr/>
        </p:nvGrpSpPr>
        <p:grpSpPr bwMode="auto">
          <a:xfrm rot="-356812">
            <a:off x="2971800" y="2133600"/>
            <a:ext cx="228600" cy="228600"/>
            <a:chOff x="3216" y="1188"/>
            <a:chExt cx="1920" cy="1775"/>
          </a:xfrm>
        </p:grpSpPr>
        <p:pic>
          <p:nvPicPr>
            <p:cNvPr id="717970" name="Picture 146" descr="sensor"/>
            <p:cNvPicPr>
              <a:picLocks noChangeAspect="1" noChangeArrowheads="1"/>
            </p:cNvPicPr>
            <p:nvPr/>
          </p:nvPicPr>
          <p:blipFill>
            <a:blip r:embed="rId10" cstate="print"/>
            <a:srcRect/>
            <a:stretch>
              <a:fillRect/>
            </a:stretch>
          </p:blipFill>
          <p:spPr bwMode="auto">
            <a:xfrm>
              <a:off x="3216" y="1188"/>
              <a:ext cx="1920" cy="1775"/>
            </a:xfrm>
            <a:prstGeom prst="rect">
              <a:avLst/>
            </a:prstGeom>
            <a:noFill/>
            <a:ln w="9525">
              <a:noFill/>
              <a:miter lim="800000"/>
              <a:headEnd/>
              <a:tailEnd/>
            </a:ln>
          </p:spPr>
        </p:pic>
        <p:sp>
          <p:nvSpPr>
            <p:cNvPr id="717971" name="Rectangle 14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7972" name="Group 148"/>
          <p:cNvGrpSpPr>
            <a:grpSpLocks/>
          </p:cNvGrpSpPr>
          <p:nvPr/>
        </p:nvGrpSpPr>
        <p:grpSpPr bwMode="auto">
          <a:xfrm>
            <a:off x="533400" y="228600"/>
            <a:ext cx="3352800" cy="2457450"/>
            <a:chOff x="2310" y="2160"/>
            <a:chExt cx="1139" cy="835"/>
          </a:xfrm>
        </p:grpSpPr>
        <p:sp>
          <p:nvSpPr>
            <p:cNvPr id="717973" name="AutoShape 149"/>
            <p:cNvSpPr>
              <a:spLocks noChangeAspect="1" noChangeArrowheads="1" noTextEdit="1"/>
            </p:cNvSpPr>
            <p:nvPr/>
          </p:nvSpPr>
          <p:spPr bwMode="auto">
            <a:xfrm>
              <a:off x="2310" y="2160"/>
              <a:ext cx="1139" cy="835"/>
            </a:xfrm>
            <a:prstGeom prst="rect">
              <a:avLst/>
            </a:prstGeom>
            <a:noFill/>
            <a:ln w="9525">
              <a:noFill/>
              <a:miter lim="800000"/>
              <a:headEnd/>
              <a:tailEnd/>
            </a:ln>
          </p:spPr>
          <p:txBody>
            <a:bodyPr/>
            <a:lstStyle/>
            <a:p>
              <a:endParaRPr lang="en-US"/>
            </a:p>
          </p:txBody>
        </p:sp>
        <p:sp>
          <p:nvSpPr>
            <p:cNvPr id="717974" name="Freeform 150"/>
            <p:cNvSpPr>
              <a:spLocks/>
            </p:cNvSpPr>
            <p:nvPr/>
          </p:nvSpPr>
          <p:spPr bwMode="auto">
            <a:xfrm>
              <a:off x="2311" y="2316"/>
              <a:ext cx="1133" cy="641"/>
            </a:xfrm>
            <a:custGeom>
              <a:avLst/>
              <a:gdLst/>
              <a:ahLst/>
              <a:cxnLst>
                <a:cxn ang="0">
                  <a:pos x="0" y="106"/>
                </a:cxn>
                <a:cxn ang="0">
                  <a:pos x="15" y="110"/>
                </a:cxn>
                <a:cxn ang="0">
                  <a:pos x="38" y="114"/>
                </a:cxn>
                <a:cxn ang="0">
                  <a:pos x="70" y="119"/>
                </a:cxn>
                <a:cxn ang="0">
                  <a:pos x="106" y="127"/>
                </a:cxn>
                <a:cxn ang="0">
                  <a:pos x="152" y="134"/>
                </a:cxn>
                <a:cxn ang="0">
                  <a:pos x="201" y="144"/>
                </a:cxn>
                <a:cxn ang="0">
                  <a:pos x="255" y="155"/>
                </a:cxn>
                <a:cxn ang="0">
                  <a:pos x="310" y="169"/>
                </a:cxn>
                <a:cxn ang="0">
                  <a:pos x="367" y="180"/>
                </a:cxn>
                <a:cxn ang="0">
                  <a:pos x="426" y="193"/>
                </a:cxn>
                <a:cxn ang="0">
                  <a:pos x="483" y="209"/>
                </a:cxn>
                <a:cxn ang="0">
                  <a:pos x="540" y="224"/>
                </a:cxn>
                <a:cxn ang="0">
                  <a:pos x="593" y="237"/>
                </a:cxn>
                <a:cxn ang="0">
                  <a:pos x="643" y="252"/>
                </a:cxn>
                <a:cxn ang="0">
                  <a:pos x="688" y="267"/>
                </a:cxn>
                <a:cxn ang="0">
                  <a:pos x="728" y="283"/>
                </a:cxn>
                <a:cxn ang="0">
                  <a:pos x="768" y="296"/>
                </a:cxn>
                <a:cxn ang="0">
                  <a:pos x="804" y="311"/>
                </a:cxn>
                <a:cxn ang="0">
                  <a:pos x="838" y="328"/>
                </a:cxn>
                <a:cxn ang="0">
                  <a:pos x="871" y="342"/>
                </a:cxn>
                <a:cxn ang="0">
                  <a:pos x="901" y="357"/>
                </a:cxn>
                <a:cxn ang="0">
                  <a:pos x="928" y="370"/>
                </a:cxn>
                <a:cxn ang="0">
                  <a:pos x="954" y="383"/>
                </a:cxn>
                <a:cxn ang="0">
                  <a:pos x="975" y="397"/>
                </a:cxn>
                <a:cxn ang="0">
                  <a:pos x="994" y="408"/>
                </a:cxn>
                <a:cxn ang="0">
                  <a:pos x="1013" y="418"/>
                </a:cxn>
                <a:cxn ang="0">
                  <a:pos x="1036" y="433"/>
                </a:cxn>
                <a:cxn ang="0">
                  <a:pos x="1055" y="444"/>
                </a:cxn>
                <a:cxn ang="0">
                  <a:pos x="1466" y="695"/>
                </a:cxn>
                <a:cxn ang="0">
                  <a:pos x="1772" y="889"/>
                </a:cxn>
                <a:cxn ang="0">
                  <a:pos x="1751" y="904"/>
                </a:cxn>
                <a:cxn ang="0">
                  <a:pos x="1730" y="913"/>
                </a:cxn>
                <a:cxn ang="0">
                  <a:pos x="1704" y="921"/>
                </a:cxn>
                <a:cxn ang="0">
                  <a:pos x="1685" y="925"/>
                </a:cxn>
                <a:cxn ang="0">
                  <a:pos x="1664" y="929"/>
                </a:cxn>
                <a:cxn ang="0">
                  <a:pos x="1637" y="931"/>
                </a:cxn>
                <a:cxn ang="0">
                  <a:pos x="1610" y="934"/>
                </a:cxn>
                <a:cxn ang="0">
                  <a:pos x="1578" y="934"/>
                </a:cxn>
                <a:cxn ang="0">
                  <a:pos x="1542" y="934"/>
                </a:cxn>
                <a:cxn ang="0">
                  <a:pos x="1504" y="932"/>
                </a:cxn>
                <a:cxn ang="0">
                  <a:pos x="1462" y="929"/>
                </a:cxn>
                <a:cxn ang="0">
                  <a:pos x="1418" y="925"/>
                </a:cxn>
                <a:cxn ang="0">
                  <a:pos x="1373" y="921"/>
                </a:cxn>
                <a:cxn ang="0">
                  <a:pos x="1327" y="915"/>
                </a:cxn>
                <a:cxn ang="0">
                  <a:pos x="1282" y="910"/>
                </a:cxn>
                <a:cxn ang="0">
                  <a:pos x="1236" y="904"/>
                </a:cxn>
                <a:cxn ang="0">
                  <a:pos x="1194" y="898"/>
                </a:cxn>
                <a:cxn ang="0">
                  <a:pos x="1152" y="893"/>
                </a:cxn>
                <a:cxn ang="0">
                  <a:pos x="1116" y="885"/>
                </a:cxn>
                <a:cxn ang="0">
                  <a:pos x="1084" y="881"/>
                </a:cxn>
                <a:cxn ang="0">
                  <a:pos x="1055" y="875"/>
                </a:cxn>
                <a:cxn ang="0">
                  <a:pos x="1031" y="872"/>
                </a:cxn>
                <a:cxn ang="0">
                  <a:pos x="1012" y="870"/>
                </a:cxn>
                <a:cxn ang="0">
                  <a:pos x="283" y="1282"/>
                </a:cxn>
              </a:cxnLst>
              <a:rect l="0" t="0" r="r" b="b"/>
              <a:pathLst>
                <a:path w="2266" h="1282">
                  <a:moveTo>
                    <a:pt x="481" y="636"/>
                  </a:moveTo>
                  <a:lnTo>
                    <a:pt x="93" y="305"/>
                  </a:lnTo>
                  <a:lnTo>
                    <a:pt x="0" y="106"/>
                  </a:lnTo>
                  <a:lnTo>
                    <a:pt x="0" y="106"/>
                  </a:lnTo>
                  <a:lnTo>
                    <a:pt x="4" y="108"/>
                  </a:lnTo>
                  <a:lnTo>
                    <a:pt x="8" y="108"/>
                  </a:lnTo>
                  <a:lnTo>
                    <a:pt x="11" y="108"/>
                  </a:lnTo>
                  <a:lnTo>
                    <a:pt x="15" y="110"/>
                  </a:lnTo>
                  <a:lnTo>
                    <a:pt x="21" y="110"/>
                  </a:lnTo>
                  <a:lnTo>
                    <a:pt x="25" y="110"/>
                  </a:lnTo>
                  <a:lnTo>
                    <a:pt x="32" y="112"/>
                  </a:lnTo>
                  <a:lnTo>
                    <a:pt x="38" y="114"/>
                  </a:lnTo>
                  <a:lnTo>
                    <a:pt x="46" y="114"/>
                  </a:lnTo>
                  <a:lnTo>
                    <a:pt x="53" y="115"/>
                  </a:lnTo>
                  <a:lnTo>
                    <a:pt x="61" y="117"/>
                  </a:lnTo>
                  <a:lnTo>
                    <a:pt x="70" y="119"/>
                  </a:lnTo>
                  <a:lnTo>
                    <a:pt x="80" y="121"/>
                  </a:lnTo>
                  <a:lnTo>
                    <a:pt x="87" y="123"/>
                  </a:lnTo>
                  <a:lnTo>
                    <a:pt x="97" y="125"/>
                  </a:lnTo>
                  <a:lnTo>
                    <a:pt x="106" y="127"/>
                  </a:lnTo>
                  <a:lnTo>
                    <a:pt x="118" y="129"/>
                  </a:lnTo>
                  <a:lnTo>
                    <a:pt x="127" y="131"/>
                  </a:lnTo>
                  <a:lnTo>
                    <a:pt x="139" y="133"/>
                  </a:lnTo>
                  <a:lnTo>
                    <a:pt x="152" y="134"/>
                  </a:lnTo>
                  <a:lnTo>
                    <a:pt x="163" y="136"/>
                  </a:lnTo>
                  <a:lnTo>
                    <a:pt x="175" y="138"/>
                  </a:lnTo>
                  <a:lnTo>
                    <a:pt x="188" y="142"/>
                  </a:lnTo>
                  <a:lnTo>
                    <a:pt x="201" y="144"/>
                  </a:lnTo>
                  <a:lnTo>
                    <a:pt x="215" y="146"/>
                  </a:lnTo>
                  <a:lnTo>
                    <a:pt x="226" y="150"/>
                  </a:lnTo>
                  <a:lnTo>
                    <a:pt x="239" y="152"/>
                  </a:lnTo>
                  <a:lnTo>
                    <a:pt x="255" y="155"/>
                  </a:lnTo>
                  <a:lnTo>
                    <a:pt x="268" y="159"/>
                  </a:lnTo>
                  <a:lnTo>
                    <a:pt x="281" y="161"/>
                  </a:lnTo>
                  <a:lnTo>
                    <a:pt x="297" y="165"/>
                  </a:lnTo>
                  <a:lnTo>
                    <a:pt x="310" y="169"/>
                  </a:lnTo>
                  <a:lnTo>
                    <a:pt x="325" y="171"/>
                  </a:lnTo>
                  <a:lnTo>
                    <a:pt x="338" y="174"/>
                  </a:lnTo>
                  <a:lnTo>
                    <a:pt x="354" y="176"/>
                  </a:lnTo>
                  <a:lnTo>
                    <a:pt x="367" y="180"/>
                  </a:lnTo>
                  <a:lnTo>
                    <a:pt x="382" y="184"/>
                  </a:lnTo>
                  <a:lnTo>
                    <a:pt x="395" y="188"/>
                  </a:lnTo>
                  <a:lnTo>
                    <a:pt x="411" y="191"/>
                  </a:lnTo>
                  <a:lnTo>
                    <a:pt x="426" y="193"/>
                  </a:lnTo>
                  <a:lnTo>
                    <a:pt x="441" y="197"/>
                  </a:lnTo>
                  <a:lnTo>
                    <a:pt x="454" y="201"/>
                  </a:lnTo>
                  <a:lnTo>
                    <a:pt x="470" y="205"/>
                  </a:lnTo>
                  <a:lnTo>
                    <a:pt x="483" y="209"/>
                  </a:lnTo>
                  <a:lnTo>
                    <a:pt x="498" y="212"/>
                  </a:lnTo>
                  <a:lnTo>
                    <a:pt x="511" y="216"/>
                  </a:lnTo>
                  <a:lnTo>
                    <a:pt x="525" y="220"/>
                  </a:lnTo>
                  <a:lnTo>
                    <a:pt x="540" y="224"/>
                  </a:lnTo>
                  <a:lnTo>
                    <a:pt x="553" y="228"/>
                  </a:lnTo>
                  <a:lnTo>
                    <a:pt x="567" y="229"/>
                  </a:lnTo>
                  <a:lnTo>
                    <a:pt x="580" y="235"/>
                  </a:lnTo>
                  <a:lnTo>
                    <a:pt x="593" y="237"/>
                  </a:lnTo>
                  <a:lnTo>
                    <a:pt x="606" y="243"/>
                  </a:lnTo>
                  <a:lnTo>
                    <a:pt x="618" y="245"/>
                  </a:lnTo>
                  <a:lnTo>
                    <a:pt x="631" y="248"/>
                  </a:lnTo>
                  <a:lnTo>
                    <a:pt x="643" y="252"/>
                  </a:lnTo>
                  <a:lnTo>
                    <a:pt x="654" y="258"/>
                  </a:lnTo>
                  <a:lnTo>
                    <a:pt x="665" y="260"/>
                  </a:lnTo>
                  <a:lnTo>
                    <a:pt x="677" y="264"/>
                  </a:lnTo>
                  <a:lnTo>
                    <a:pt x="688" y="267"/>
                  </a:lnTo>
                  <a:lnTo>
                    <a:pt x="700" y="271"/>
                  </a:lnTo>
                  <a:lnTo>
                    <a:pt x="709" y="275"/>
                  </a:lnTo>
                  <a:lnTo>
                    <a:pt x="719" y="279"/>
                  </a:lnTo>
                  <a:lnTo>
                    <a:pt x="728" y="283"/>
                  </a:lnTo>
                  <a:lnTo>
                    <a:pt x="738" y="286"/>
                  </a:lnTo>
                  <a:lnTo>
                    <a:pt x="747" y="288"/>
                  </a:lnTo>
                  <a:lnTo>
                    <a:pt x="759" y="294"/>
                  </a:lnTo>
                  <a:lnTo>
                    <a:pt x="768" y="296"/>
                  </a:lnTo>
                  <a:lnTo>
                    <a:pt x="778" y="302"/>
                  </a:lnTo>
                  <a:lnTo>
                    <a:pt x="785" y="304"/>
                  </a:lnTo>
                  <a:lnTo>
                    <a:pt x="795" y="307"/>
                  </a:lnTo>
                  <a:lnTo>
                    <a:pt x="804" y="311"/>
                  </a:lnTo>
                  <a:lnTo>
                    <a:pt x="814" y="317"/>
                  </a:lnTo>
                  <a:lnTo>
                    <a:pt x="821" y="321"/>
                  </a:lnTo>
                  <a:lnTo>
                    <a:pt x="831" y="324"/>
                  </a:lnTo>
                  <a:lnTo>
                    <a:pt x="838" y="328"/>
                  </a:lnTo>
                  <a:lnTo>
                    <a:pt x="846" y="332"/>
                  </a:lnTo>
                  <a:lnTo>
                    <a:pt x="856" y="336"/>
                  </a:lnTo>
                  <a:lnTo>
                    <a:pt x="863" y="340"/>
                  </a:lnTo>
                  <a:lnTo>
                    <a:pt x="871" y="342"/>
                  </a:lnTo>
                  <a:lnTo>
                    <a:pt x="878" y="347"/>
                  </a:lnTo>
                  <a:lnTo>
                    <a:pt x="886" y="349"/>
                  </a:lnTo>
                  <a:lnTo>
                    <a:pt x="894" y="353"/>
                  </a:lnTo>
                  <a:lnTo>
                    <a:pt x="901" y="357"/>
                  </a:lnTo>
                  <a:lnTo>
                    <a:pt x="909" y="362"/>
                  </a:lnTo>
                  <a:lnTo>
                    <a:pt x="915" y="364"/>
                  </a:lnTo>
                  <a:lnTo>
                    <a:pt x="922" y="368"/>
                  </a:lnTo>
                  <a:lnTo>
                    <a:pt x="928" y="370"/>
                  </a:lnTo>
                  <a:lnTo>
                    <a:pt x="935" y="376"/>
                  </a:lnTo>
                  <a:lnTo>
                    <a:pt x="941" y="378"/>
                  </a:lnTo>
                  <a:lnTo>
                    <a:pt x="949" y="381"/>
                  </a:lnTo>
                  <a:lnTo>
                    <a:pt x="954" y="383"/>
                  </a:lnTo>
                  <a:lnTo>
                    <a:pt x="960" y="387"/>
                  </a:lnTo>
                  <a:lnTo>
                    <a:pt x="964" y="391"/>
                  </a:lnTo>
                  <a:lnTo>
                    <a:pt x="970" y="393"/>
                  </a:lnTo>
                  <a:lnTo>
                    <a:pt x="975" y="397"/>
                  </a:lnTo>
                  <a:lnTo>
                    <a:pt x="981" y="400"/>
                  </a:lnTo>
                  <a:lnTo>
                    <a:pt x="985" y="402"/>
                  </a:lnTo>
                  <a:lnTo>
                    <a:pt x="991" y="404"/>
                  </a:lnTo>
                  <a:lnTo>
                    <a:pt x="994" y="408"/>
                  </a:lnTo>
                  <a:lnTo>
                    <a:pt x="1000" y="412"/>
                  </a:lnTo>
                  <a:lnTo>
                    <a:pt x="1004" y="414"/>
                  </a:lnTo>
                  <a:lnTo>
                    <a:pt x="1010" y="416"/>
                  </a:lnTo>
                  <a:lnTo>
                    <a:pt x="1013" y="418"/>
                  </a:lnTo>
                  <a:lnTo>
                    <a:pt x="1017" y="421"/>
                  </a:lnTo>
                  <a:lnTo>
                    <a:pt x="1023" y="425"/>
                  </a:lnTo>
                  <a:lnTo>
                    <a:pt x="1031" y="429"/>
                  </a:lnTo>
                  <a:lnTo>
                    <a:pt x="1036" y="433"/>
                  </a:lnTo>
                  <a:lnTo>
                    <a:pt x="1042" y="437"/>
                  </a:lnTo>
                  <a:lnTo>
                    <a:pt x="1046" y="438"/>
                  </a:lnTo>
                  <a:lnTo>
                    <a:pt x="1050" y="442"/>
                  </a:lnTo>
                  <a:lnTo>
                    <a:pt x="1055" y="444"/>
                  </a:lnTo>
                  <a:lnTo>
                    <a:pt x="1057" y="446"/>
                  </a:lnTo>
                  <a:lnTo>
                    <a:pt x="2266" y="0"/>
                  </a:lnTo>
                  <a:lnTo>
                    <a:pt x="2246" y="148"/>
                  </a:lnTo>
                  <a:lnTo>
                    <a:pt x="1466" y="695"/>
                  </a:lnTo>
                  <a:lnTo>
                    <a:pt x="1778" y="885"/>
                  </a:lnTo>
                  <a:lnTo>
                    <a:pt x="1778" y="885"/>
                  </a:lnTo>
                  <a:lnTo>
                    <a:pt x="1776" y="887"/>
                  </a:lnTo>
                  <a:lnTo>
                    <a:pt x="1772" y="889"/>
                  </a:lnTo>
                  <a:lnTo>
                    <a:pt x="1768" y="893"/>
                  </a:lnTo>
                  <a:lnTo>
                    <a:pt x="1763" y="896"/>
                  </a:lnTo>
                  <a:lnTo>
                    <a:pt x="1757" y="902"/>
                  </a:lnTo>
                  <a:lnTo>
                    <a:pt x="1751" y="904"/>
                  </a:lnTo>
                  <a:lnTo>
                    <a:pt x="1747" y="906"/>
                  </a:lnTo>
                  <a:lnTo>
                    <a:pt x="1742" y="908"/>
                  </a:lnTo>
                  <a:lnTo>
                    <a:pt x="1738" y="912"/>
                  </a:lnTo>
                  <a:lnTo>
                    <a:pt x="1730" y="913"/>
                  </a:lnTo>
                  <a:lnTo>
                    <a:pt x="1723" y="915"/>
                  </a:lnTo>
                  <a:lnTo>
                    <a:pt x="1715" y="917"/>
                  </a:lnTo>
                  <a:lnTo>
                    <a:pt x="1707" y="919"/>
                  </a:lnTo>
                  <a:lnTo>
                    <a:pt x="1704" y="921"/>
                  </a:lnTo>
                  <a:lnTo>
                    <a:pt x="1698" y="921"/>
                  </a:lnTo>
                  <a:lnTo>
                    <a:pt x="1694" y="923"/>
                  </a:lnTo>
                  <a:lnTo>
                    <a:pt x="1690" y="923"/>
                  </a:lnTo>
                  <a:lnTo>
                    <a:pt x="1685" y="925"/>
                  </a:lnTo>
                  <a:lnTo>
                    <a:pt x="1679" y="927"/>
                  </a:lnTo>
                  <a:lnTo>
                    <a:pt x="1673" y="927"/>
                  </a:lnTo>
                  <a:lnTo>
                    <a:pt x="1669" y="929"/>
                  </a:lnTo>
                  <a:lnTo>
                    <a:pt x="1664" y="929"/>
                  </a:lnTo>
                  <a:lnTo>
                    <a:pt x="1656" y="929"/>
                  </a:lnTo>
                  <a:lnTo>
                    <a:pt x="1650" y="931"/>
                  </a:lnTo>
                  <a:lnTo>
                    <a:pt x="1645" y="931"/>
                  </a:lnTo>
                  <a:lnTo>
                    <a:pt x="1637" y="931"/>
                  </a:lnTo>
                  <a:lnTo>
                    <a:pt x="1631" y="932"/>
                  </a:lnTo>
                  <a:lnTo>
                    <a:pt x="1624" y="932"/>
                  </a:lnTo>
                  <a:lnTo>
                    <a:pt x="1618" y="934"/>
                  </a:lnTo>
                  <a:lnTo>
                    <a:pt x="1610" y="934"/>
                  </a:lnTo>
                  <a:lnTo>
                    <a:pt x="1601" y="934"/>
                  </a:lnTo>
                  <a:lnTo>
                    <a:pt x="1593" y="934"/>
                  </a:lnTo>
                  <a:lnTo>
                    <a:pt x="1586" y="934"/>
                  </a:lnTo>
                  <a:lnTo>
                    <a:pt x="1578" y="934"/>
                  </a:lnTo>
                  <a:lnTo>
                    <a:pt x="1571" y="934"/>
                  </a:lnTo>
                  <a:lnTo>
                    <a:pt x="1561" y="934"/>
                  </a:lnTo>
                  <a:lnTo>
                    <a:pt x="1553" y="936"/>
                  </a:lnTo>
                  <a:lnTo>
                    <a:pt x="1542" y="934"/>
                  </a:lnTo>
                  <a:lnTo>
                    <a:pt x="1534" y="934"/>
                  </a:lnTo>
                  <a:lnTo>
                    <a:pt x="1523" y="932"/>
                  </a:lnTo>
                  <a:lnTo>
                    <a:pt x="1513" y="932"/>
                  </a:lnTo>
                  <a:lnTo>
                    <a:pt x="1504" y="932"/>
                  </a:lnTo>
                  <a:lnTo>
                    <a:pt x="1493" y="931"/>
                  </a:lnTo>
                  <a:lnTo>
                    <a:pt x="1483" y="931"/>
                  </a:lnTo>
                  <a:lnTo>
                    <a:pt x="1474" y="931"/>
                  </a:lnTo>
                  <a:lnTo>
                    <a:pt x="1462" y="929"/>
                  </a:lnTo>
                  <a:lnTo>
                    <a:pt x="1451" y="929"/>
                  </a:lnTo>
                  <a:lnTo>
                    <a:pt x="1441" y="927"/>
                  </a:lnTo>
                  <a:lnTo>
                    <a:pt x="1430" y="927"/>
                  </a:lnTo>
                  <a:lnTo>
                    <a:pt x="1418" y="925"/>
                  </a:lnTo>
                  <a:lnTo>
                    <a:pt x="1407" y="925"/>
                  </a:lnTo>
                  <a:lnTo>
                    <a:pt x="1396" y="923"/>
                  </a:lnTo>
                  <a:lnTo>
                    <a:pt x="1384" y="923"/>
                  </a:lnTo>
                  <a:lnTo>
                    <a:pt x="1373" y="921"/>
                  </a:lnTo>
                  <a:lnTo>
                    <a:pt x="1361" y="919"/>
                  </a:lnTo>
                  <a:lnTo>
                    <a:pt x="1350" y="919"/>
                  </a:lnTo>
                  <a:lnTo>
                    <a:pt x="1339" y="917"/>
                  </a:lnTo>
                  <a:lnTo>
                    <a:pt x="1327" y="915"/>
                  </a:lnTo>
                  <a:lnTo>
                    <a:pt x="1316" y="913"/>
                  </a:lnTo>
                  <a:lnTo>
                    <a:pt x="1304" y="913"/>
                  </a:lnTo>
                  <a:lnTo>
                    <a:pt x="1293" y="912"/>
                  </a:lnTo>
                  <a:lnTo>
                    <a:pt x="1282" y="910"/>
                  </a:lnTo>
                  <a:lnTo>
                    <a:pt x="1270" y="910"/>
                  </a:lnTo>
                  <a:lnTo>
                    <a:pt x="1259" y="906"/>
                  </a:lnTo>
                  <a:lnTo>
                    <a:pt x="1247" y="906"/>
                  </a:lnTo>
                  <a:lnTo>
                    <a:pt x="1236" y="904"/>
                  </a:lnTo>
                  <a:lnTo>
                    <a:pt x="1226" y="902"/>
                  </a:lnTo>
                  <a:lnTo>
                    <a:pt x="1215" y="902"/>
                  </a:lnTo>
                  <a:lnTo>
                    <a:pt x="1205" y="900"/>
                  </a:lnTo>
                  <a:lnTo>
                    <a:pt x="1194" y="898"/>
                  </a:lnTo>
                  <a:lnTo>
                    <a:pt x="1185" y="896"/>
                  </a:lnTo>
                  <a:lnTo>
                    <a:pt x="1173" y="894"/>
                  </a:lnTo>
                  <a:lnTo>
                    <a:pt x="1164" y="893"/>
                  </a:lnTo>
                  <a:lnTo>
                    <a:pt x="1152" y="893"/>
                  </a:lnTo>
                  <a:lnTo>
                    <a:pt x="1145" y="891"/>
                  </a:lnTo>
                  <a:lnTo>
                    <a:pt x="1135" y="889"/>
                  </a:lnTo>
                  <a:lnTo>
                    <a:pt x="1126" y="889"/>
                  </a:lnTo>
                  <a:lnTo>
                    <a:pt x="1116" y="885"/>
                  </a:lnTo>
                  <a:lnTo>
                    <a:pt x="1107" y="885"/>
                  </a:lnTo>
                  <a:lnTo>
                    <a:pt x="1097" y="883"/>
                  </a:lnTo>
                  <a:lnTo>
                    <a:pt x="1089" y="883"/>
                  </a:lnTo>
                  <a:lnTo>
                    <a:pt x="1084" y="881"/>
                  </a:lnTo>
                  <a:lnTo>
                    <a:pt x="1076" y="881"/>
                  </a:lnTo>
                  <a:lnTo>
                    <a:pt x="1069" y="879"/>
                  </a:lnTo>
                  <a:lnTo>
                    <a:pt x="1061" y="877"/>
                  </a:lnTo>
                  <a:lnTo>
                    <a:pt x="1055" y="875"/>
                  </a:lnTo>
                  <a:lnTo>
                    <a:pt x="1048" y="875"/>
                  </a:lnTo>
                  <a:lnTo>
                    <a:pt x="1042" y="874"/>
                  </a:lnTo>
                  <a:lnTo>
                    <a:pt x="1036" y="874"/>
                  </a:lnTo>
                  <a:lnTo>
                    <a:pt x="1031" y="872"/>
                  </a:lnTo>
                  <a:lnTo>
                    <a:pt x="1027" y="872"/>
                  </a:lnTo>
                  <a:lnTo>
                    <a:pt x="1021" y="872"/>
                  </a:lnTo>
                  <a:lnTo>
                    <a:pt x="1019" y="872"/>
                  </a:lnTo>
                  <a:lnTo>
                    <a:pt x="1012" y="870"/>
                  </a:lnTo>
                  <a:lnTo>
                    <a:pt x="1008" y="868"/>
                  </a:lnTo>
                  <a:lnTo>
                    <a:pt x="1004" y="868"/>
                  </a:lnTo>
                  <a:lnTo>
                    <a:pt x="1004" y="868"/>
                  </a:lnTo>
                  <a:lnTo>
                    <a:pt x="283" y="1282"/>
                  </a:lnTo>
                  <a:lnTo>
                    <a:pt x="713" y="777"/>
                  </a:lnTo>
                  <a:lnTo>
                    <a:pt x="481" y="636"/>
                  </a:lnTo>
                  <a:lnTo>
                    <a:pt x="481" y="636"/>
                  </a:lnTo>
                  <a:close/>
                </a:path>
              </a:pathLst>
            </a:custGeom>
            <a:solidFill>
              <a:srgbClr val="7394C2"/>
            </a:solidFill>
            <a:ln w="9525">
              <a:noFill/>
              <a:round/>
              <a:headEnd/>
              <a:tailEnd/>
            </a:ln>
          </p:spPr>
          <p:txBody>
            <a:bodyPr/>
            <a:lstStyle/>
            <a:p>
              <a:endParaRPr lang="en-US"/>
            </a:p>
          </p:txBody>
        </p:sp>
        <p:sp>
          <p:nvSpPr>
            <p:cNvPr id="717975" name="Freeform 151"/>
            <p:cNvSpPr>
              <a:spLocks/>
            </p:cNvSpPr>
            <p:nvPr/>
          </p:nvSpPr>
          <p:spPr bwMode="auto">
            <a:xfrm>
              <a:off x="2364" y="2440"/>
              <a:ext cx="697" cy="309"/>
            </a:xfrm>
            <a:custGeom>
              <a:avLst/>
              <a:gdLst/>
              <a:ahLst/>
              <a:cxnLst>
                <a:cxn ang="0">
                  <a:pos x="105" y="4"/>
                </a:cxn>
                <a:cxn ang="0">
                  <a:pos x="122" y="16"/>
                </a:cxn>
                <a:cxn ang="0">
                  <a:pos x="141" y="33"/>
                </a:cxn>
                <a:cxn ang="0">
                  <a:pos x="168" y="50"/>
                </a:cxn>
                <a:cxn ang="0">
                  <a:pos x="198" y="73"/>
                </a:cxn>
                <a:cxn ang="0">
                  <a:pos x="234" y="97"/>
                </a:cxn>
                <a:cxn ang="0">
                  <a:pos x="274" y="126"/>
                </a:cxn>
                <a:cxn ang="0">
                  <a:pos x="318" y="152"/>
                </a:cxn>
                <a:cxn ang="0">
                  <a:pos x="367" y="183"/>
                </a:cxn>
                <a:cxn ang="0">
                  <a:pos x="419" y="213"/>
                </a:cxn>
                <a:cxn ang="0">
                  <a:pos x="474" y="246"/>
                </a:cxn>
                <a:cxn ang="0">
                  <a:pos x="529" y="276"/>
                </a:cxn>
                <a:cxn ang="0">
                  <a:pos x="590" y="306"/>
                </a:cxn>
                <a:cxn ang="0">
                  <a:pos x="651" y="337"/>
                </a:cxn>
                <a:cxn ang="0">
                  <a:pos x="715" y="365"/>
                </a:cxn>
                <a:cxn ang="0">
                  <a:pos x="780" y="390"/>
                </a:cxn>
                <a:cxn ang="0">
                  <a:pos x="845" y="415"/>
                </a:cxn>
                <a:cxn ang="0">
                  <a:pos x="906" y="439"/>
                </a:cxn>
                <a:cxn ang="0">
                  <a:pos x="966" y="462"/>
                </a:cxn>
                <a:cxn ang="0">
                  <a:pos x="1023" y="485"/>
                </a:cxn>
                <a:cxn ang="0">
                  <a:pos x="1079" y="504"/>
                </a:cxn>
                <a:cxn ang="0">
                  <a:pos x="1130" y="523"/>
                </a:cxn>
                <a:cxn ang="0">
                  <a:pos x="1181" y="540"/>
                </a:cxn>
                <a:cxn ang="0">
                  <a:pos x="1225" y="555"/>
                </a:cxn>
                <a:cxn ang="0">
                  <a:pos x="1265" y="569"/>
                </a:cxn>
                <a:cxn ang="0">
                  <a:pos x="1301" y="582"/>
                </a:cxn>
                <a:cxn ang="0">
                  <a:pos x="1331" y="591"/>
                </a:cxn>
                <a:cxn ang="0">
                  <a:pos x="1354" y="599"/>
                </a:cxn>
                <a:cxn ang="0">
                  <a:pos x="1373" y="607"/>
                </a:cxn>
                <a:cxn ang="0">
                  <a:pos x="1392" y="612"/>
                </a:cxn>
                <a:cxn ang="0">
                  <a:pos x="1387" y="612"/>
                </a:cxn>
                <a:cxn ang="0">
                  <a:pos x="1364" y="614"/>
                </a:cxn>
                <a:cxn ang="0">
                  <a:pos x="1345" y="616"/>
                </a:cxn>
                <a:cxn ang="0">
                  <a:pos x="1322" y="618"/>
                </a:cxn>
                <a:cxn ang="0">
                  <a:pos x="1293" y="618"/>
                </a:cxn>
                <a:cxn ang="0">
                  <a:pos x="1263" y="618"/>
                </a:cxn>
                <a:cxn ang="0">
                  <a:pos x="1229" y="618"/>
                </a:cxn>
                <a:cxn ang="0">
                  <a:pos x="1191" y="616"/>
                </a:cxn>
                <a:cxn ang="0">
                  <a:pos x="1151" y="614"/>
                </a:cxn>
                <a:cxn ang="0">
                  <a:pos x="1107" y="608"/>
                </a:cxn>
                <a:cxn ang="0">
                  <a:pos x="1061" y="603"/>
                </a:cxn>
                <a:cxn ang="0">
                  <a:pos x="1014" y="595"/>
                </a:cxn>
                <a:cxn ang="0">
                  <a:pos x="966" y="586"/>
                </a:cxn>
                <a:cxn ang="0">
                  <a:pos x="915" y="574"/>
                </a:cxn>
                <a:cxn ang="0">
                  <a:pos x="864" y="559"/>
                </a:cxn>
                <a:cxn ang="0">
                  <a:pos x="807" y="536"/>
                </a:cxn>
                <a:cxn ang="0">
                  <a:pos x="744" y="510"/>
                </a:cxn>
                <a:cxn ang="0">
                  <a:pos x="677" y="479"/>
                </a:cxn>
                <a:cxn ang="0">
                  <a:pos x="607" y="443"/>
                </a:cxn>
                <a:cxn ang="0">
                  <a:pos x="533" y="405"/>
                </a:cxn>
                <a:cxn ang="0">
                  <a:pos x="461" y="365"/>
                </a:cxn>
                <a:cxn ang="0">
                  <a:pos x="386" y="323"/>
                </a:cxn>
                <a:cxn ang="0">
                  <a:pos x="318" y="284"/>
                </a:cxn>
                <a:cxn ang="0">
                  <a:pos x="249" y="246"/>
                </a:cxn>
                <a:cxn ang="0">
                  <a:pos x="189" y="208"/>
                </a:cxn>
                <a:cxn ang="0">
                  <a:pos x="133" y="173"/>
                </a:cxn>
                <a:cxn ang="0">
                  <a:pos x="88" y="143"/>
                </a:cxn>
                <a:cxn ang="0">
                  <a:pos x="48" y="120"/>
                </a:cxn>
                <a:cxn ang="0">
                  <a:pos x="19" y="101"/>
                </a:cxn>
                <a:cxn ang="0">
                  <a:pos x="2" y="92"/>
                </a:cxn>
              </a:cxnLst>
              <a:rect l="0" t="0" r="r" b="b"/>
              <a:pathLst>
                <a:path w="1394" h="618">
                  <a:moveTo>
                    <a:pt x="0" y="90"/>
                  </a:moveTo>
                  <a:lnTo>
                    <a:pt x="99" y="0"/>
                  </a:lnTo>
                  <a:lnTo>
                    <a:pt x="101" y="2"/>
                  </a:lnTo>
                  <a:lnTo>
                    <a:pt x="105" y="4"/>
                  </a:lnTo>
                  <a:lnTo>
                    <a:pt x="111" y="10"/>
                  </a:lnTo>
                  <a:lnTo>
                    <a:pt x="113" y="10"/>
                  </a:lnTo>
                  <a:lnTo>
                    <a:pt x="116" y="12"/>
                  </a:lnTo>
                  <a:lnTo>
                    <a:pt x="122" y="16"/>
                  </a:lnTo>
                  <a:lnTo>
                    <a:pt x="126" y="19"/>
                  </a:lnTo>
                  <a:lnTo>
                    <a:pt x="130" y="23"/>
                  </a:lnTo>
                  <a:lnTo>
                    <a:pt x="135" y="27"/>
                  </a:lnTo>
                  <a:lnTo>
                    <a:pt x="141" y="33"/>
                  </a:lnTo>
                  <a:lnTo>
                    <a:pt x="149" y="37"/>
                  </a:lnTo>
                  <a:lnTo>
                    <a:pt x="154" y="40"/>
                  </a:lnTo>
                  <a:lnTo>
                    <a:pt x="160" y="46"/>
                  </a:lnTo>
                  <a:lnTo>
                    <a:pt x="168" y="50"/>
                  </a:lnTo>
                  <a:lnTo>
                    <a:pt x="175" y="56"/>
                  </a:lnTo>
                  <a:lnTo>
                    <a:pt x="181" y="61"/>
                  </a:lnTo>
                  <a:lnTo>
                    <a:pt x="191" y="67"/>
                  </a:lnTo>
                  <a:lnTo>
                    <a:pt x="198" y="73"/>
                  </a:lnTo>
                  <a:lnTo>
                    <a:pt x="208" y="80"/>
                  </a:lnTo>
                  <a:lnTo>
                    <a:pt x="215" y="84"/>
                  </a:lnTo>
                  <a:lnTo>
                    <a:pt x="225" y="92"/>
                  </a:lnTo>
                  <a:lnTo>
                    <a:pt x="234" y="97"/>
                  </a:lnTo>
                  <a:lnTo>
                    <a:pt x="244" y="105"/>
                  </a:lnTo>
                  <a:lnTo>
                    <a:pt x="253" y="111"/>
                  </a:lnTo>
                  <a:lnTo>
                    <a:pt x="263" y="118"/>
                  </a:lnTo>
                  <a:lnTo>
                    <a:pt x="274" y="126"/>
                  </a:lnTo>
                  <a:lnTo>
                    <a:pt x="286" y="132"/>
                  </a:lnTo>
                  <a:lnTo>
                    <a:pt x="295" y="139"/>
                  </a:lnTo>
                  <a:lnTo>
                    <a:pt x="307" y="147"/>
                  </a:lnTo>
                  <a:lnTo>
                    <a:pt x="318" y="152"/>
                  </a:lnTo>
                  <a:lnTo>
                    <a:pt x="329" y="160"/>
                  </a:lnTo>
                  <a:lnTo>
                    <a:pt x="343" y="168"/>
                  </a:lnTo>
                  <a:lnTo>
                    <a:pt x="354" y="175"/>
                  </a:lnTo>
                  <a:lnTo>
                    <a:pt x="367" y="183"/>
                  </a:lnTo>
                  <a:lnTo>
                    <a:pt x="379" y="190"/>
                  </a:lnTo>
                  <a:lnTo>
                    <a:pt x="392" y="198"/>
                  </a:lnTo>
                  <a:lnTo>
                    <a:pt x="405" y="208"/>
                  </a:lnTo>
                  <a:lnTo>
                    <a:pt x="419" y="213"/>
                  </a:lnTo>
                  <a:lnTo>
                    <a:pt x="432" y="223"/>
                  </a:lnTo>
                  <a:lnTo>
                    <a:pt x="445" y="230"/>
                  </a:lnTo>
                  <a:lnTo>
                    <a:pt x="459" y="238"/>
                  </a:lnTo>
                  <a:lnTo>
                    <a:pt x="474" y="246"/>
                  </a:lnTo>
                  <a:lnTo>
                    <a:pt x="487" y="253"/>
                  </a:lnTo>
                  <a:lnTo>
                    <a:pt x="500" y="261"/>
                  </a:lnTo>
                  <a:lnTo>
                    <a:pt x="514" y="268"/>
                  </a:lnTo>
                  <a:lnTo>
                    <a:pt x="529" y="276"/>
                  </a:lnTo>
                  <a:lnTo>
                    <a:pt x="544" y="284"/>
                  </a:lnTo>
                  <a:lnTo>
                    <a:pt x="559" y="291"/>
                  </a:lnTo>
                  <a:lnTo>
                    <a:pt x="575" y="299"/>
                  </a:lnTo>
                  <a:lnTo>
                    <a:pt x="590" y="306"/>
                  </a:lnTo>
                  <a:lnTo>
                    <a:pt x="605" y="316"/>
                  </a:lnTo>
                  <a:lnTo>
                    <a:pt x="620" y="322"/>
                  </a:lnTo>
                  <a:lnTo>
                    <a:pt x="635" y="329"/>
                  </a:lnTo>
                  <a:lnTo>
                    <a:pt x="651" y="337"/>
                  </a:lnTo>
                  <a:lnTo>
                    <a:pt x="668" y="344"/>
                  </a:lnTo>
                  <a:lnTo>
                    <a:pt x="683" y="352"/>
                  </a:lnTo>
                  <a:lnTo>
                    <a:pt x="700" y="360"/>
                  </a:lnTo>
                  <a:lnTo>
                    <a:pt x="715" y="365"/>
                  </a:lnTo>
                  <a:lnTo>
                    <a:pt x="732" y="373"/>
                  </a:lnTo>
                  <a:lnTo>
                    <a:pt x="748" y="379"/>
                  </a:lnTo>
                  <a:lnTo>
                    <a:pt x="765" y="384"/>
                  </a:lnTo>
                  <a:lnTo>
                    <a:pt x="780" y="390"/>
                  </a:lnTo>
                  <a:lnTo>
                    <a:pt x="797" y="396"/>
                  </a:lnTo>
                  <a:lnTo>
                    <a:pt x="812" y="403"/>
                  </a:lnTo>
                  <a:lnTo>
                    <a:pt x="829" y="409"/>
                  </a:lnTo>
                  <a:lnTo>
                    <a:pt x="845" y="415"/>
                  </a:lnTo>
                  <a:lnTo>
                    <a:pt x="860" y="422"/>
                  </a:lnTo>
                  <a:lnTo>
                    <a:pt x="875" y="428"/>
                  </a:lnTo>
                  <a:lnTo>
                    <a:pt x="890" y="434"/>
                  </a:lnTo>
                  <a:lnTo>
                    <a:pt x="906" y="439"/>
                  </a:lnTo>
                  <a:lnTo>
                    <a:pt x="921" y="445"/>
                  </a:lnTo>
                  <a:lnTo>
                    <a:pt x="936" y="451"/>
                  </a:lnTo>
                  <a:lnTo>
                    <a:pt x="951" y="456"/>
                  </a:lnTo>
                  <a:lnTo>
                    <a:pt x="966" y="462"/>
                  </a:lnTo>
                  <a:lnTo>
                    <a:pt x="980" y="468"/>
                  </a:lnTo>
                  <a:lnTo>
                    <a:pt x="995" y="474"/>
                  </a:lnTo>
                  <a:lnTo>
                    <a:pt x="1008" y="479"/>
                  </a:lnTo>
                  <a:lnTo>
                    <a:pt x="1023" y="485"/>
                  </a:lnTo>
                  <a:lnTo>
                    <a:pt x="1039" y="491"/>
                  </a:lnTo>
                  <a:lnTo>
                    <a:pt x="1052" y="494"/>
                  </a:lnTo>
                  <a:lnTo>
                    <a:pt x="1065" y="498"/>
                  </a:lnTo>
                  <a:lnTo>
                    <a:pt x="1079" y="504"/>
                  </a:lnTo>
                  <a:lnTo>
                    <a:pt x="1094" y="510"/>
                  </a:lnTo>
                  <a:lnTo>
                    <a:pt x="1105" y="513"/>
                  </a:lnTo>
                  <a:lnTo>
                    <a:pt x="1118" y="517"/>
                  </a:lnTo>
                  <a:lnTo>
                    <a:pt x="1130" y="523"/>
                  </a:lnTo>
                  <a:lnTo>
                    <a:pt x="1143" y="527"/>
                  </a:lnTo>
                  <a:lnTo>
                    <a:pt x="1156" y="531"/>
                  </a:lnTo>
                  <a:lnTo>
                    <a:pt x="1168" y="534"/>
                  </a:lnTo>
                  <a:lnTo>
                    <a:pt x="1181" y="540"/>
                  </a:lnTo>
                  <a:lnTo>
                    <a:pt x="1193" y="544"/>
                  </a:lnTo>
                  <a:lnTo>
                    <a:pt x="1204" y="548"/>
                  </a:lnTo>
                  <a:lnTo>
                    <a:pt x="1215" y="551"/>
                  </a:lnTo>
                  <a:lnTo>
                    <a:pt x="1225" y="555"/>
                  </a:lnTo>
                  <a:lnTo>
                    <a:pt x="1234" y="559"/>
                  </a:lnTo>
                  <a:lnTo>
                    <a:pt x="1246" y="561"/>
                  </a:lnTo>
                  <a:lnTo>
                    <a:pt x="1255" y="565"/>
                  </a:lnTo>
                  <a:lnTo>
                    <a:pt x="1265" y="569"/>
                  </a:lnTo>
                  <a:lnTo>
                    <a:pt x="1274" y="572"/>
                  </a:lnTo>
                  <a:lnTo>
                    <a:pt x="1284" y="574"/>
                  </a:lnTo>
                  <a:lnTo>
                    <a:pt x="1292" y="578"/>
                  </a:lnTo>
                  <a:lnTo>
                    <a:pt x="1301" y="582"/>
                  </a:lnTo>
                  <a:lnTo>
                    <a:pt x="1309" y="584"/>
                  </a:lnTo>
                  <a:lnTo>
                    <a:pt x="1316" y="586"/>
                  </a:lnTo>
                  <a:lnTo>
                    <a:pt x="1324" y="589"/>
                  </a:lnTo>
                  <a:lnTo>
                    <a:pt x="1331" y="591"/>
                  </a:lnTo>
                  <a:lnTo>
                    <a:pt x="1339" y="595"/>
                  </a:lnTo>
                  <a:lnTo>
                    <a:pt x="1343" y="595"/>
                  </a:lnTo>
                  <a:lnTo>
                    <a:pt x="1349" y="597"/>
                  </a:lnTo>
                  <a:lnTo>
                    <a:pt x="1354" y="599"/>
                  </a:lnTo>
                  <a:lnTo>
                    <a:pt x="1360" y="601"/>
                  </a:lnTo>
                  <a:lnTo>
                    <a:pt x="1366" y="603"/>
                  </a:lnTo>
                  <a:lnTo>
                    <a:pt x="1369" y="605"/>
                  </a:lnTo>
                  <a:lnTo>
                    <a:pt x="1373" y="607"/>
                  </a:lnTo>
                  <a:lnTo>
                    <a:pt x="1379" y="608"/>
                  </a:lnTo>
                  <a:lnTo>
                    <a:pt x="1385" y="608"/>
                  </a:lnTo>
                  <a:lnTo>
                    <a:pt x="1390" y="612"/>
                  </a:lnTo>
                  <a:lnTo>
                    <a:pt x="1392" y="612"/>
                  </a:lnTo>
                  <a:lnTo>
                    <a:pt x="1394" y="612"/>
                  </a:lnTo>
                  <a:lnTo>
                    <a:pt x="1392" y="612"/>
                  </a:lnTo>
                  <a:lnTo>
                    <a:pt x="1390" y="612"/>
                  </a:lnTo>
                  <a:lnTo>
                    <a:pt x="1387" y="612"/>
                  </a:lnTo>
                  <a:lnTo>
                    <a:pt x="1381" y="614"/>
                  </a:lnTo>
                  <a:lnTo>
                    <a:pt x="1375" y="614"/>
                  </a:lnTo>
                  <a:lnTo>
                    <a:pt x="1369" y="614"/>
                  </a:lnTo>
                  <a:lnTo>
                    <a:pt x="1364" y="614"/>
                  </a:lnTo>
                  <a:lnTo>
                    <a:pt x="1360" y="616"/>
                  </a:lnTo>
                  <a:lnTo>
                    <a:pt x="1354" y="616"/>
                  </a:lnTo>
                  <a:lnTo>
                    <a:pt x="1350" y="616"/>
                  </a:lnTo>
                  <a:lnTo>
                    <a:pt x="1345" y="616"/>
                  </a:lnTo>
                  <a:lnTo>
                    <a:pt x="1341" y="616"/>
                  </a:lnTo>
                  <a:lnTo>
                    <a:pt x="1333" y="616"/>
                  </a:lnTo>
                  <a:lnTo>
                    <a:pt x="1328" y="618"/>
                  </a:lnTo>
                  <a:lnTo>
                    <a:pt x="1322" y="618"/>
                  </a:lnTo>
                  <a:lnTo>
                    <a:pt x="1316" y="618"/>
                  </a:lnTo>
                  <a:lnTo>
                    <a:pt x="1309" y="618"/>
                  </a:lnTo>
                  <a:lnTo>
                    <a:pt x="1303" y="618"/>
                  </a:lnTo>
                  <a:lnTo>
                    <a:pt x="1293" y="618"/>
                  </a:lnTo>
                  <a:lnTo>
                    <a:pt x="1288" y="618"/>
                  </a:lnTo>
                  <a:lnTo>
                    <a:pt x="1280" y="618"/>
                  </a:lnTo>
                  <a:lnTo>
                    <a:pt x="1272" y="618"/>
                  </a:lnTo>
                  <a:lnTo>
                    <a:pt x="1263" y="618"/>
                  </a:lnTo>
                  <a:lnTo>
                    <a:pt x="1255" y="618"/>
                  </a:lnTo>
                  <a:lnTo>
                    <a:pt x="1246" y="618"/>
                  </a:lnTo>
                  <a:lnTo>
                    <a:pt x="1238" y="618"/>
                  </a:lnTo>
                  <a:lnTo>
                    <a:pt x="1229" y="618"/>
                  </a:lnTo>
                  <a:lnTo>
                    <a:pt x="1219" y="618"/>
                  </a:lnTo>
                  <a:lnTo>
                    <a:pt x="1210" y="618"/>
                  </a:lnTo>
                  <a:lnTo>
                    <a:pt x="1202" y="618"/>
                  </a:lnTo>
                  <a:lnTo>
                    <a:pt x="1191" y="616"/>
                  </a:lnTo>
                  <a:lnTo>
                    <a:pt x="1181" y="616"/>
                  </a:lnTo>
                  <a:lnTo>
                    <a:pt x="1172" y="616"/>
                  </a:lnTo>
                  <a:lnTo>
                    <a:pt x="1160" y="616"/>
                  </a:lnTo>
                  <a:lnTo>
                    <a:pt x="1151" y="614"/>
                  </a:lnTo>
                  <a:lnTo>
                    <a:pt x="1139" y="612"/>
                  </a:lnTo>
                  <a:lnTo>
                    <a:pt x="1128" y="612"/>
                  </a:lnTo>
                  <a:lnTo>
                    <a:pt x="1118" y="610"/>
                  </a:lnTo>
                  <a:lnTo>
                    <a:pt x="1107" y="608"/>
                  </a:lnTo>
                  <a:lnTo>
                    <a:pt x="1098" y="608"/>
                  </a:lnTo>
                  <a:lnTo>
                    <a:pt x="1084" y="607"/>
                  </a:lnTo>
                  <a:lnTo>
                    <a:pt x="1075" y="607"/>
                  </a:lnTo>
                  <a:lnTo>
                    <a:pt x="1061" y="603"/>
                  </a:lnTo>
                  <a:lnTo>
                    <a:pt x="1050" y="603"/>
                  </a:lnTo>
                  <a:lnTo>
                    <a:pt x="1039" y="599"/>
                  </a:lnTo>
                  <a:lnTo>
                    <a:pt x="1027" y="599"/>
                  </a:lnTo>
                  <a:lnTo>
                    <a:pt x="1014" y="595"/>
                  </a:lnTo>
                  <a:lnTo>
                    <a:pt x="1002" y="593"/>
                  </a:lnTo>
                  <a:lnTo>
                    <a:pt x="989" y="591"/>
                  </a:lnTo>
                  <a:lnTo>
                    <a:pt x="978" y="589"/>
                  </a:lnTo>
                  <a:lnTo>
                    <a:pt x="966" y="586"/>
                  </a:lnTo>
                  <a:lnTo>
                    <a:pt x="953" y="582"/>
                  </a:lnTo>
                  <a:lnTo>
                    <a:pt x="942" y="580"/>
                  </a:lnTo>
                  <a:lnTo>
                    <a:pt x="928" y="578"/>
                  </a:lnTo>
                  <a:lnTo>
                    <a:pt x="915" y="574"/>
                  </a:lnTo>
                  <a:lnTo>
                    <a:pt x="904" y="570"/>
                  </a:lnTo>
                  <a:lnTo>
                    <a:pt x="890" y="567"/>
                  </a:lnTo>
                  <a:lnTo>
                    <a:pt x="879" y="563"/>
                  </a:lnTo>
                  <a:lnTo>
                    <a:pt x="864" y="559"/>
                  </a:lnTo>
                  <a:lnTo>
                    <a:pt x="850" y="553"/>
                  </a:lnTo>
                  <a:lnTo>
                    <a:pt x="837" y="548"/>
                  </a:lnTo>
                  <a:lnTo>
                    <a:pt x="822" y="544"/>
                  </a:lnTo>
                  <a:lnTo>
                    <a:pt x="807" y="536"/>
                  </a:lnTo>
                  <a:lnTo>
                    <a:pt x="791" y="531"/>
                  </a:lnTo>
                  <a:lnTo>
                    <a:pt x="776" y="523"/>
                  </a:lnTo>
                  <a:lnTo>
                    <a:pt x="761" y="517"/>
                  </a:lnTo>
                  <a:lnTo>
                    <a:pt x="744" y="510"/>
                  </a:lnTo>
                  <a:lnTo>
                    <a:pt x="729" y="502"/>
                  </a:lnTo>
                  <a:lnTo>
                    <a:pt x="712" y="494"/>
                  </a:lnTo>
                  <a:lnTo>
                    <a:pt x="694" y="487"/>
                  </a:lnTo>
                  <a:lnTo>
                    <a:pt x="677" y="479"/>
                  </a:lnTo>
                  <a:lnTo>
                    <a:pt x="658" y="470"/>
                  </a:lnTo>
                  <a:lnTo>
                    <a:pt x="641" y="462"/>
                  </a:lnTo>
                  <a:lnTo>
                    <a:pt x="624" y="453"/>
                  </a:lnTo>
                  <a:lnTo>
                    <a:pt x="607" y="443"/>
                  </a:lnTo>
                  <a:lnTo>
                    <a:pt x="588" y="434"/>
                  </a:lnTo>
                  <a:lnTo>
                    <a:pt x="569" y="424"/>
                  </a:lnTo>
                  <a:lnTo>
                    <a:pt x="552" y="415"/>
                  </a:lnTo>
                  <a:lnTo>
                    <a:pt x="533" y="405"/>
                  </a:lnTo>
                  <a:lnTo>
                    <a:pt x="514" y="394"/>
                  </a:lnTo>
                  <a:lnTo>
                    <a:pt x="497" y="384"/>
                  </a:lnTo>
                  <a:lnTo>
                    <a:pt x="480" y="375"/>
                  </a:lnTo>
                  <a:lnTo>
                    <a:pt x="461" y="365"/>
                  </a:lnTo>
                  <a:lnTo>
                    <a:pt x="442" y="356"/>
                  </a:lnTo>
                  <a:lnTo>
                    <a:pt x="423" y="344"/>
                  </a:lnTo>
                  <a:lnTo>
                    <a:pt x="405" y="335"/>
                  </a:lnTo>
                  <a:lnTo>
                    <a:pt x="386" y="323"/>
                  </a:lnTo>
                  <a:lnTo>
                    <a:pt x="369" y="314"/>
                  </a:lnTo>
                  <a:lnTo>
                    <a:pt x="352" y="304"/>
                  </a:lnTo>
                  <a:lnTo>
                    <a:pt x="335" y="295"/>
                  </a:lnTo>
                  <a:lnTo>
                    <a:pt x="318" y="284"/>
                  </a:lnTo>
                  <a:lnTo>
                    <a:pt x="301" y="274"/>
                  </a:lnTo>
                  <a:lnTo>
                    <a:pt x="284" y="263"/>
                  </a:lnTo>
                  <a:lnTo>
                    <a:pt x="267" y="253"/>
                  </a:lnTo>
                  <a:lnTo>
                    <a:pt x="249" y="246"/>
                  </a:lnTo>
                  <a:lnTo>
                    <a:pt x="234" y="234"/>
                  </a:lnTo>
                  <a:lnTo>
                    <a:pt x="219" y="225"/>
                  </a:lnTo>
                  <a:lnTo>
                    <a:pt x="204" y="217"/>
                  </a:lnTo>
                  <a:lnTo>
                    <a:pt x="189" y="208"/>
                  </a:lnTo>
                  <a:lnTo>
                    <a:pt x="175" y="198"/>
                  </a:lnTo>
                  <a:lnTo>
                    <a:pt x="160" y="190"/>
                  </a:lnTo>
                  <a:lnTo>
                    <a:pt x="147" y="181"/>
                  </a:lnTo>
                  <a:lnTo>
                    <a:pt x="133" y="173"/>
                  </a:lnTo>
                  <a:lnTo>
                    <a:pt x="122" y="166"/>
                  </a:lnTo>
                  <a:lnTo>
                    <a:pt x="109" y="158"/>
                  </a:lnTo>
                  <a:lnTo>
                    <a:pt x="99" y="152"/>
                  </a:lnTo>
                  <a:lnTo>
                    <a:pt x="88" y="143"/>
                  </a:lnTo>
                  <a:lnTo>
                    <a:pt x="76" y="137"/>
                  </a:lnTo>
                  <a:lnTo>
                    <a:pt x="67" y="132"/>
                  </a:lnTo>
                  <a:lnTo>
                    <a:pt x="57" y="126"/>
                  </a:lnTo>
                  <a:lnTo>
                    <a:pt x="48" y="120"/>
                  </a:lnTo>
                  <a:lnTo>
                    <a:pt x="40" y="114"/>
                  </a:lnTo>
                  <a:lnTo>
                    <a:pt x="33" y="111"/>
                  </a:lnTo>
                  <a:lnTo>
                    <a:pt x="25" y="107"/>
                  </a:lnTo>
                  <a:lnTo>
                    <a:pt x="19" y="101"/>
                  </a:lnTo>
                  <a:lnTo>
                    <a:pt x="14" y="99"/>
                  </a:lnTo>
                  <a:lnTo>
                    <a:pt x="8" y="95"/>
                  </a:lnTo>
                  <a:lnTo>
                    <a:pt x="6" y="94"/>
                  </a:lnTo>
                  <a:lnTo>
                    <a:pt x="2" y="92"/>
                  </a:lnTo>
                  <a:lnTo>
                    <a:pt x="0" y="90"/>
                  </a:lnTo>
                  <a:lnTo>
                    <a:pt x="0" y="90"/>
                  </a:lnTo>
                  <a:close/>
                </a:path>
              </a:pathLst>
            </a:custGeom>
            <a:solidFill>
              <a:srgbClr val="8FCCF0"/>
            </a:solidFill>
            <a:ln w="9525">
              <a:noFill/>
              <a:round/>
              <a:headEnd/>
              <a:tailEnd/>
            </a:ln>
          </p:spPr>
          <p:txBody>
            <a:bodyPr/>
            <a:lstStyle/>
            <a:p>
              <a:endParaRPr lang="en-US"/>
            </a:p>
          </p:txBody>
        </p:sp>
        <p:sp>
          <p:nvSpPr>
            <p:cNvPr id="717976" name="Freeform 152"/>
            <p:cNvSpPr>
              <a:spLocks/>
            </p:cNvSpPr>
            <p:nvPr/>
          </p:nvSpPr>
          <p:spPr bwMode="auto">
            <a:xfrm>
              <a:off x="2377" y="2277"/>
              <a:ext cx="105" cy="44"/>
            </a:xfrm>
            <a:custGeom>
              <a:avLst/>
              <a:gdLst/>
              <a:ahLst/>
              <a:cxnLst>
                <a:cxn ang="0">
                  <a:pos x="2" y="85"/>
                </a:cxn>
                <a:cxn ang="0">
                  <a:pos x="12" y="81"/>
                </a:cxn>
                <a:cxn ang="0">
                  <a:pos x="21" y="78"/>
                </a:cxn>
                <a:cxn ang="0">
                  <a:pos x="34" y="74"/>
                </a:cxn>
                <a:cxn ang="0">
                  <a:pos x="46" y="70"/>
                </a:cxn>
                <a:cxn ang="0">
                  <a:pos x="55" y="70"/>
                </a:cxn>
                <a:cxn ang="0">
                  <a:pos x="63" y="68"/>
                </a:cxn>
                <a:cxn ang="0">
                  <a:pos x="72" y="66"/>
                </a:cxn>
                <a:cxn ang="0">
                  <a:pos x="82" y="66"/>
                </a:cxn>
                <a:cxn ang="0">
                  <a:pos x="93" y="66"/>
                </a:cxn>
                <a:cxn ang="0">
                  <a:pos x="103" y="66"/>
                </a:cxn>
                <a:cxn ang="0">
                  <a:pos x="112" y="66"/>
                </a:cxn>
                <a:cxn ang="0">
                  <a:pos x="122" y="66"/>
                </a:cxn>
                <a:cxn ang="0">
                  <a:pos x="131" y="66"/>
                </a:cxn>
                <a:cxn ang="0">
                  <a:pos x="141" y="66"/>
                </a:cxn>
                <a:cxn ang="0">
                  <a:pos x="150" y="68"/>
                </a:cxn>
                <a:cxn ang="0">
                  <a:pos x="160" y="70"/>
                </a:cxn>
                <a:cxn ang="0">
                  <a:pos x="169" y="70"/>
                </a:cxn>
                <a:cxn ang="0">
                  <a:pos x="181" y="74"/>
                </a:cxn>
                <a:cxn ang="0">
                  <a:pos x="194" y="76"/>
                </a:cxn>
                <a:cxn ang="0">
                  <a:pos x="204" y="78"/>
                </a:cxn>
                <a:cxn ang="0">
                  <a:pos x="209" y="79"/>
                </a:cxn>
                <a:cxn ang="0">
                  <a:pos x="209" y="78"/>
                </a:cxn>
                <a:cxn ang="0">
                  <a:pos x="204" y="72"/>
                </a:cxn>
                <a:cxn ang="0">
                  <a:pos x="192" y="60"/>
                </a:cxn>
                <a:cxn ang="0">
                  <a:pos x="177" y="47"/>
                </a:cxn>
                <a:cxn ang="0">
                  <a:pos x="164" y="36"/>
                </a:cxn>
                <a:cxn ang="0">
                  <a:pos x="154" y="26"/>
                </a:cxn>
                <a:cxn ang="0">
                  <a:pos x="143" y="21"/>
                </a:cxn>
                <a:cxn ang="0">
                  <a:pos x="133" y="15"/>
                </a:cxn>
                <a:cxn ang="0">
                  <a:pos x="124" y="9"/>
                </a:cxn>
                <a:cxn ang="0">
                  <a:pos x="112" y="3"/>
                </a:cxn>
                <a:cxn ang="0">
                  <a:pos x="103" y="2"/>
                </a:cxn>
                <a:cxn ang="0">
                  <a:pos x="93" y="0"/>
                </a:cxn>
                <a:cxn ang="0">
                  <a:pos x="84" y="0"/>
                </a:cxn>
                <a:cxn ang="0">
                  <a:pos x="72" y="2"/>
                </a:cxn>
                <a:cxn ang="0">
                  <a:pos x="63" y="5"/>
                </a:cxn>
                <a:cxn ang="0">
                  <a:pos x="55" y="9"/>
                </a:cxn>
                <a:cxn ang="0">
                  <a:pos x="44" y="19"/>
                </a:cxn>
                <a:cxn ang="0">
                  <a:pos x="29" y="34"/>
                </a:cxn>
                <a:cxn ang="0">
                  <a:pos x="17" y="51"/>
                </a:cxn>
                <a:cxn ang="0">
                  <a:pos x="8" y="64"/>
                </a:cxn>
                <a:cxn ang="0">
                  <a:pos x="4" y="78"/>
                </a:cxn>
                <a:cxn ang="0">
                  <a:pos x="0" y="85"/>
                </a:cxn>
                <a:cxn ang="0">
                  <a:pos x="0" y="87"/>
                </a:cxn>
              </a:cxnLst>
              <a:rect l="0" t="0" r="r" b="b"/>
              <a:pathLst>
                <a:path w="211" h="87">
                  <a:moveTo>
                    <a:pt x="0" y="87"/>
                  </a:moveTo>
                  <a:lnTo>
                    <a:pt x="2" y="85"/>
                  </a:lnTo>
                  <a:lnTo>
                    <a:pt x="8" y="83"/>
                  </a:lnTo>
                  <a:lnTo>
                    <a:pt x="12" y="81"/>
                  </a:lnTo>
                  <a:lnTo>
                    <a:pt x="15" y="79"/>
                  </a:lnTo>
                  <a:lnTo>
                    <a:pt x="21" y="78"/>
                  </a:lnTo>
                  <a:lnTo>
                    <a:pt x="29" y="76"/>
                  </a:lnTo>
                  <a:lnTo>
                    <a:pt x="34" y="74"/>
                  </a:lnTo>
                  <a:lnTo>
                    <a:pt x="42" y="72"/>
                  </a:lnTo>
                  <a:lnTo>
                    <a:pt x="46" y="70"/>
                  </a:lnTo>
                  <a:lnTo>
                    <a:pt x="50" y="70"/>
                  </a:lnTo>
                  <a:lnTo>
                    <a:pt x="55" y="70"/>
                  </a:lnTo>
                  <a:lnTo>
                    <a:pt x="59" y="70"/>
                  </a:lnTo>
                  <a:lnTo>
                    <a:pt x="63" y="68"/>
                  </a:lnTo>
                  <a:lnTo>
                    <a:pt x="69" y="68"/>
                  </a:lnTo>
                  <a:lnTo>
                    <a:pt x="72" y="66"/>
                  </a:lnTo>
                  <a:lnTo>
                    <a:pt x="78" y="66"/>
                  </a:lnTo>
                  <a:lnTo>
                    <a:pt x="82" y="66"/>
                  </a:lnTo>
                  <a:lnTo>
                    <a:pt x="88" y="66"/>
                  </a:lnTo>
                  <a:lnTo>
                    <a:pt x="93" y="66"/>
                  </a:lnTo>
                  <a:lnTo>
                    <a:pt x="99" y="66"/>
                  </a:lnTo>
                  <a:lnTo>
                    <a:pt x="103" y="66"/>
                  </a:lnTo>
                  <a:lnTo>
                    <a:pt x="107" y="66"/>
                  </a:lnTo>
                  <a:lnTo>
                    <a:pt x="112" y="66"/>
                  </a:lnTo>
                  <a:lnTo>
                    <a:pt x="116" y="66"/>
                  </a:lnTo>
                  <a:lnTo>
                    <a:pt x="122" y="66"/>
                  </a:lnTo>
                  <a:lnTo>
                    <a:pt x="128" y="66"/>
                  </a:lnTo>
                  <a:lnTo>
                    <a:pt x="131" y="66"/>
                  </a:lnTo>
                  <a:lnTo>
                    <a:pt x="137" y="66"/>
                  </a:lnTo>
                  <a:lnTo>
                    <a:pt x="141" y="66"/>
                  </a:lnTo>
                  <a:lnTo>
                    <a:pt x="147" y="68"/>
                  </a:lnTo>
                  <a:lnTo>
                    <a:pt x="150" y="68"/>
                  </a:lnTo>
                  <a:lnTo>
                    <a:pt x="156" y="70"/>
                  </a:lnTo>
                  <a:lnTo>
                    <a:pt x="160" y="70"/>
                  </a:lnTo>
                  <a:lnTo>
                    <a:pt x="164" y="70"/>
                  </a:lnTo>
                  <a:lnTo>
                    <a:pt x="169" y="70"/>
                  </a:lnTo>
                  <a:lnTo>
                    <a:pt x="173" y="72"/>
                  </a:lnTo>
                  <a:lnTo>
                    <a:pt x="181" y="74"/>
                  </a:lnTo>
                  <a:lnTo>
                    <a:pt x="188" y="74"/>
                  </a:lnTo>
                  <a:lnTo>
                    <a:pt x="194" y="76"/>
                  </a:lnTo>
                  <a:lnTo>
                    <a:pt x="200" y="78"/>
                  </a:lnTo>
                  <a:lnTo>
                    <a:pt x="204" y="78"/>
                  </a:lnTo>
                  <a:lnTo>
                    <a:pt x="207" y="78"/>
                  </a:lnTo>
                  <a:lnTo>
                    <a:pt x="209" y="79"/>
                  </a:lnTo>
                  <a:lnTo>
                    <a:pt x="211" y="79"/>
                  </a:lnTo>
                  <a:lnTo>
                    <a:pt x="209" y="78"/>
                  </a:lnTo>
                  <a:lnTo>
                    <a:pt x="207" y="76"/>
                  </a:lnTo>
                  <a:lnTo>
                    <a:pt x="204" y="72"/>
                  </a:lnTo>
                  <a:lnTo>
                    <a:pt x="198" y="66"/>
                  </a:lnTo>
                  <a:lnTo>
                    <a:pt x="192" y="60"/>
                  </a:lnTo>
                  <a:lnTo>
                    <a:pt x="185" y="55"/>
                  </a:lnTo>
                  <a:lnTo>
                    <a:pt x="177" y="47"/>
                  </a:lnTo>
                  <a:lnTo>
                    <a:pt x="169" y="40"/>
                  </a:lnTo>
                  <a:lnTo>
                    <a:pt x="164" y="36"/>
                  </a:lnTo>
                  <a:lnTo>
                    <a:pt x="158" y="32"/>
                  </a:lnTo>
                  <a:lnTo>
                    <a:pt x="154" y="26"/>
                  </a:lnTo>
                  <a:lnTo>
                    <a:pt x="148" y="24"/>
                  </a:lnTo>
                  <a:lnTo>
                    <a:pt x="143" y="21"/>
                  </a:lnTo>
                  <a:lnTo>
                    <a:pt x="139" y="17"/>
                  </a:lnTo>
                  <a:lnTo>
                    <a:pt x="133" y="15"/>
                  </a:lnTo>
                  <a:lnTo>
                    <a:pt x="129" y="11"/>
                  </a:lnTo>
                  <a:lnTo>
                    <a:pt x="124" y="9"/>
                  </a:lnTo>
                  <a:lnTo>
                    <a:pt x="118" y="5"/>
                  </a:lnTo>
                  <a:lnTo>
                    <a:pt x="112" y="3"/>
                  </a:lnTo>
                  <a:lnTo>
                    <a:pt x="108" y="3"/>
                  </a:lnTo>
                  <a:lnTo>
                    <a:pt x="103" y="2"/>
                  </a:lnTo>
                  <a:lnTo>
                    <a:pt x="97" y="0"/>
                  </a:lnTo>
                  <a:lnTo>
                    <a:pt x="93" y="0"/>
                  </a:lnTo>
                  <a:lnTo>
                    <a:pt x="88" y="0"/>
                  </a:lnTo>
                  <a:lnTo>
                    <a:pt x="84" y="0"/>
                  </a:lnTo>
                  <a:lnTo>
                    <a:pt x="78" y="0"/>
                  </a:lnTo>
                  <a:lnTo>
                    <a:pt x="72" y="2"/>
                  </a:lnTo>
                  <a:lnTo>
                    <a:pt x="69" y="3"/>
                  </a:lnTo>
                  <a:lnTo>
                    <a:pt x="63" y="5"/>
                  </a:lnTo>
                  <a:lnTo>
                    <a:pt x="59" y="7"/>
                  </a:lnTo>
                  <a:lnTo>
                    <a:pt x="55" y="9"/>
                  </a:lnTo>
                  <a:lnTo>
                    <a:pt x="51" y="13"/>
                  </a:lnTo>
                  <a:lnTo>
                    <a:pt x="44" y="19"/>
                  </a:lnTo>
                  <a:lnTo>
                    <a:pt x="36" y="26"/>
                  </a:lnTo>
                  <a:lnTo>
                    <a:pt x="29" y="34"/>
                  </a:lnTo>
                  <a:lnTo>
                    <a:pt x="25" y="43"/>
                  </a:lnTo>
                  <a:lnTo>
                    <a:pt x="17" y="51"/>
                  </a:lnTo>
                  <a:lnTo>
                    <a:pt x="13" y="59"/>
                  </a:lnTo>
                  <a:lnTo>
                    <a:pt x="8" y="64"/>
                  </a:lnTo>
                  <a:lnTo>
                    <a:pt x="6" y="72"/>
                  </a:lnTo>
                  <a:lnTo>
                    <a:pt x="4" y="78"/>
                  </a:lnTo>
                  <a:lnTo>
                    <a:pt x="0" y="81"/>
                  </a:lnTo>
                  <a:lnTo>
                    <a:pt x="0" y="85"/>
                  </a:lnTo>
                  <a:lnTo>
                    <a:pt x="0" y="87"/>
                  </a:lnTo>
                  <a:lnTo>
                    <a:pt x="0" y="87"/>
                  </a:lnTo>
                  <a:close/>
                </a:path>
              </a:pathLst>
            </a:custGeom>
            <a:solidFill>
              <a:srgbClr val="414B8B"/>
            </a:solidFill>
            <a:ln w="9525">
              <a:noFill/>
              <a:round/>
              <a:headEnd/>
              <a:tailEnd/>
            </a:ln>
          </p:spPr>
          <p:txBody>
            <a:bodyPr/>
            <a:lstStyle/>
            <a:p>
              <a:endParaRPr lang="en-US"/>
            </a:p>
          </p:txBody>
        </p:sp>
        <p:sp>
          <p:nvSpPr>
            <p:cNvPr id="717977" name="Freeform 153"/>
            <p:cNvSpPr>
              <a:spLocks/>
            </p:cNvSpPr>
            <p:nvPr/>
          </p:nvSpPr>
          <p:spPr bwMode="auto">
            <a:xfrm>
              <a:off x="2318" y="2333"/>
              <a:ext cx="48" cy="60"/>
            </a:xfrm>
            <a:custGeom>
              <a:avLst/>
              <a:gdLst/>
              <a:ahLst/>
              <a:cxnLst>
                <a:cxn ang="0">
                  <a:pos x="0" y="40"/>
                </a:cxn>
                <a:cxn ang="0">
                  <a:pos x="2" y="38"/>
                </a:cxn>
                <a:cxn ang="0">
                  <a:pos x="6" y="34"/>
                </a:cxn>
                <a:cxn ang="0">
                  <a:pos x="8" y="30"/>
                </a:cxn>
                <a:cxn ang="0">
                  <a:pos x="14" y="26"/>
                </a:cxn>
                <a:cxn ang="0">
                  <a:pos x="17" y="24"/>
                </a:cxn>
                <a:cxn ang="0">
                  <a:pos x="23" y="21"/>
                </a:cxn>
                <a:cxn ang="0">
                  <a:pos x="27" y="17"/>
                </a:cxn>
                <a:cxn ang="0">
                  <a:pos x="33" y="13"/>
                </a:cxn>
                <a:cxn ang="0">
                  <a:pos x="38" y="9"/>
                </a:cxn>
                <a:cxn ang="0">
                  <a:pos x="42" y="7"/>
                </a:cxn>
                <a:cxn ang="0">
                  <a:pos x="48" y="4"/>
                </a:cxn>
                <a:cxn ang="0">
                  <a:pos x="53" y="2"/>
                </a:cxn>
                <a:cxn ang="0">
                  <a:pos x="59" y="0"/>
                </a:cxn>
                <a:cxn ang="0">
                  <a:pos x="65" y="0"/>
                </a:cxn>
                <a:cxn ang="0">
                  <a:pos x="69" y="0"/>
                </a:cxn>
                <a:cxn ang="0">
                  <a:pos x="72" y="0"/>
                </a:cxn>
                <a:cxn ang="0">
                  <a:pos x="76" y="2"/>
                </a:cxn>
                <a:cxn ang="0">
                  <a:pos x="80" y="4"/>
                </a:cxn>
                <a:cxn ang="0">
                  <a:pos x="86" y="9"/>
                </a:cxn>
                <a:cxn ang="0">
                  <a:pos x="91" y="17"/>
                </a:cxn>
                <a:cxn ang="0">
                  <a:pos x="93" y="21"/>
                </a:cxn>
                <a:cxn ang="0">
                  <a:pos x="97" y="28"/>
                </a:cxn>
                <a:cxn ang="0">
                  <a:pos x="97" y="32"/>
                </a:cxn>
                <a:cxn ang="0">
                  <a:pos x="97" y="34"/>
                </a:cxn>
                <a:cxn ang="0">
                  <a:pos x="97" y="36"/>
                </a:cxn>
                <a:cxn ang="0">
                  <a:pos x="97" y="40"/>
                </a:cxn>
                <a:cxn ang="0">
                  <a:pos x="95" y="42"/>
                </a:cxn>
                <a:cxn ang="0">
                  <a:pos x="93" y="45"/>
                </a:cxn>
                <a:cxn ang="0">
                  <a:pos x="93" y="49"/>
                </a:cxn>
                <a:cxn ang="0">
                  <a:pos x="91" y="55"/>
                </a:cxn>
                <a:cxn ang="0">
                  <a:pos x="90" y="59"/>
                </a:cxn>
                <a:cxn ang="0">
                  <a:pos x="88" y="64"/>
                </a:cxn>
                <a:cxn ang="0">
                  <a:pos x="86" y="68"/>
                </a:cxn>
                <a:cxn ang="0">
                  <a:pos x="84" y="74"/>
                </a:cxn>
                <a:cxn ang="0">
                  <a:pos x="80" y="80"/>
                </a:cxn>
                <a:cxn ang="0">
                  <a:pos x="78" y="83"/>
                </a:cxn>
                <a:cxn ang="0">
                  <a:pos x="76" y="89"/>
                </a:cxn>
                <a:cxn ang="0">
                  <a:pos x="74" y="93"/>
                </a:cxn>
                <a:cxn ang="0">
                  <a:pos x="67" y="100"/>
                </a:cxn>
                <a:cxn ang="0">
                  <a:pos x="61" y="104"/>
                </a:cxn>
                <a:cxn ang="0">
                  <a:pos x="53" y="108"/>
                </a:cxn>
                <a:cxn ang="0">
                  <a:pos x="48" y="114"/>
                </a:cxn>
                <a:cxn ang="0">
                  <a:pos x="42" y="116"/>
                </a:cxn>
                <a:cxn ang="0">
                  <a:pos x="38" y="118"/>
                </a:cxn>
                <a:cxn ang="0">
                  <a:pos x="34" y="118"/>
                </a:cxn>
                <a:cxn ang="0">
                  <a:pos x="34" y="119"/>
                </a:cxn>
                <a:cxn ang="0">
                  <a:pos x="0" y="40"/>
                </a:cxn>
                <a:cxn ang="0">
                  <a:pos x="0" y="40"/>
                </a:cxn>
              </a:cxnLst>
              <a:rect l="0" t="0" r="r" b="b"/>
              <a:pathLst>
                <a:path w="97" h="119">
                  <a:moveTo>
                    <a:pt x="0" y="40"/>
                  </a:moveTo>
                  <a:lnTo>
                    <a:pt x="2" y="38"/>
                  </a:lnTo>
                  <a:lnTo>
                    <a:pt x="6" y="34"/>
                  </a:lnTo>
                  <a:lnTo>
                    <a:pt x="8" y="30"/>
                  </a:lnTo>
                  <a:lnTo>
                    <a:pt x="14" y="26"/>
                  </a:lnTo>
                  <a:lnTo>
                    <a:pt x="17" y="24"/>
                  </a:lnTo>
                  <a:lnTo>
                    <a:pt x="23" y="21"/>
                  </a:lnTo>
                  <a:lnTo>
                    <a:pt x="27" y="17"/>
                  </a:lnTo>
                  <a:lnTo>
                    <a:pt x="33" y="13"/>
                  </a:lnTo>
                  <a:lnTo>
                    <a:pt x="38" y="9"/>
                  </a:lnTo>
                  <a:lnTo>
                    <a:pt x="42" y="7"/>
                  </a:lnTo>
                  <a:lnTo>
                    <a:pt x="48" y="4"/>
                  </a:lnTo>
                  <a:lnTo>
                    <a:pt x="53" y="2"/>
                  </a:lnTo>
                  <a:lnTo>
                    <a:pt x="59" y="0"/>
                  </a:lnTo>
                  <a:lnTo>
                    <a:pt x="65" y="0"/>
                  </a:lnTo>
                  <a:lnTo>
                    <a:pt x="69" y="0"/>
                  </a:lnTo>
                  <a:lnTo>
                    <a:pt x="72" y="0"/>
                  </a:lnTo>
                  <a:lnTo>
                    <a:pt x="76" y="2"/>
                  </a:lnTo>
                  <a:lnTo>
                    <a:pt x="80" y="4"/>
                  </a:lnTo>
                  <a:lnTo>
                    <a:pt x="86" y="9"/>
                  </a:lnTo>
                  <a:lnTo>
                    <a:pt x="91" y="17"/>
                  </a:lnTo>
                  <a:lnTo>
                    <a:pt x="93" y="21"/>
                  </a:lnTo>
                  <a:lnTo>
                    <a:pt x="97" y="28"/>
                  </a:lnTo>
                  <a:lnTo>
                    <a:pt x="97" y="32"/>
                  </a:lnTo>
                  <a:lnTo>
                    <a:pt x="97" y="34"/>
                  </a:lnTo>
                  <a:lnTo>
                    <a:pt x="97" y="36"/>
                  </a:lnTo>
                  <a:lnTo>
                    <a:pt x="97" y="40"/>
                  </a:lnTo>
                  <a:lnTo>
                    <a:pt x="95" y="42"/>
                  </a:lnTo>
                  <a:lnTo>
                    <a:pt x="93" y="45"/>
                  </a:lnTo>
                  <a:lnTo>
                    <a:pt x="93" y="49"/>
                  </a:lnTo>
                  <a:lnTo>
                    <a:pt x="91" y="55"/>
                  </a:lnTo>
                  <a:lnTo>
                    <a:pt x="90" y="59"/>
                  </a:lnTo>
                  <a:lnTo>
                    <a:pt x="88" y="64"/>
                  </a:lnTo>
                  <a:lnTo>
                    <a:pt x="86" y="68"/>
                  </a:lnTo>
                  <a:lnTo>
                    <a:pt x="84" y="74"/>
                  </a:lnTo>
                  <a:lnTo>
                    <a:pt x="80" y="80"/>
                  </a:lnTo>
                  <a:lnTo>
                    <a:pt x="78" y="83"/>
                  </a:lnTo>
                  <a:lnTo>
                    <a:pt x="76" y="89"/>
                  </a:lnTo>
                  <a:lnTo>
                    <a:pt x="74" y="93"/>
                  </a:lnTo>
                  <a:lnTo>
                    <a:pt x="67" y="100"/>
                  </a:lnTo>
                  <a:lnTo>
                    <a:pt x="61" y="104"/>
                  </a:lnTo>
                  <a:lnTo>
                    <a:pt x="53" y="108"/>
                  </a:lnTo>
                  <a:lnTo>
                    <a:pt x="48" y="114"/>
                  </a:lnTo>
                  <a:lnTo>
                    <a:pt x="42" y="116"/>
                  </a:lnTo>
                  <a:lnTo>
                    <a:pt x="38" y="118"/>
                  </a:lnTo>
                  <a:lnTo>
                    <a:pt x="34" y="118"/>
                  </a:lnTo>
                  <a:lnTo>
                    <a:pt x="34" y="119"/>
                  </a:lnTo>
                  <a:lnTo>
                    <a:pt x="0" y="40"/>
                  </a:lnTo>
                  <a:lnTo>
                    <a:pt x="0" y="40"/>
                  </a:lnTo>
                  <a:close/>
                </a:path>
              </a:pathLst>
            </a:custGeom>
            <a:solidFill>
              <a:srgbClr val="414B8B"/>
            </a:solidFill>
            <a:ln w="9525">
              <a:noFill/>
              <a:round/>
              <a:headEnd/>
              <a:tailEnd/>
            </a:ln>
          </p:spPr>
          <p:txBody>
            <a:bodyPr/>
            <a:lstStyle/>
            <a:p>
              <a:endParaRPr lang="en-US"/>
            </a:p>
          </p:txBody>
        </p:sp>
        <p:sp>
          <p:nvSpPr>
            <p:cNvPr id="717978" name="Freeform 154"/>
            <p:cNvSpPr>
              <a:spLocks/>
            </p:cNvSpPr>
            <p:nvPr/>
          </p:nvSpPr>
          <p:spPr bwMode="auto">
            <a:xfrm>
              <a:off x="2310" y="2359"/>
              <a:ext cx="901" cy="418"/>
            </a:xfrm>
            <a:custGeom>
              <a:avLst/>
              <a:gdLst/>
              <a:ahLst/>
              <a:cxnLst>
                <a:cxn ang="0">
                  <a:pos x="23" y="40"/>
                </a:cxn>
                <a:cxn ang="0">
                  <a:pos x="27" y="72"/>
                </a:cxn>
                <a:cxn ang="0">
                  <a:pos x="38" y="101"/>
                </a:cxn>
                <a:cxn ang="0">
                  <a:pos x="53" y="129"/>
                </a:cxn>
                <a:cxn ang="0">
                  <a:pos x="76" y="161"/>
                </a:cxn>
                <a:cxn ang="0">
                  <a:pos x="108" y="196"/>
                </a:cxn>
                <a:cxn ang="0">
                  <a:pos x="148" y="236"/>
                </a:cxn>
                <a:cxn ang="0">
                  <a:pos x="203" y="277"/>
                </a:cxn>
                <a:cxn ang="0">
                  <a:pos x="270" y="319"/>
                </a:cxn>
                <a:cxn ang="0">
                  <a:pos x="350" y="367"/>
                </a:cxn>
                <a:cxn ang="0">
                  <a:pos x="437" y="412"/>
                </a:cxn>
                <a:cxn ang="0">
                  <a:pos x="534" y="458"/>
                </a:cxn>
                <a:cxn ang="0">
                  <a:pos x="635" y="505"/>
                </a:cxn>
                <a:cxn ang="0">
                  <a:pos x="738" y="549"/>
                </a:cxn>
                <a:cxn ang="0">
                  <a:pos x="842" y="591"/>
                </a:cxn>
                <a:cxn ang="0">
                  <a:pos x="949" y="631"/>
                </a:cxn>
                <a:cxn ang="0">
                  <a:pos x="1050" y="667"/>
                </a:cxn>
                <a:cxn ang="0">
                  <a:pos x="1149" y="697"/>
                </a:cxn>
                <a:cxn ang="0">
                  <a:pos x="1238" y="722"/>
                </a:cxn>
                <a:cxn ang="0">
                  <a:pos x="1322" y="743"/>
                </a:cxn>
                <a:cxn ang="0">
                  <a:pos x="1394" y="756"/>
                </a:cxn>
                <a:cxn ang="0">
                  <a:pos x="1457" y="766"/>
                </a:cxn>
                <a:cxn ang="0">
                  <a:pos x="1515" y="771"/>
                </a:cxn>
                <a:cxn ang="0">
                  <a:pos x="1563" y="773"/>
                </a:cxn>
                <a:cxn ang="0">
                  <a:pos x="1601" y="773"/>
                </a:cxn>
                <a:cxn ang="0">
                  <a:pos x="1633" y="773"/>
                </a:cxn>
                <a:cxn ang="0">
                  <a:pos x="1660" y="769"/>
                </a:cxn>
                <a:cxn ang="0">
                  <a:pos x="1803" y="768"/>
                </a:cxn>
                <a:cxn ang="0">
                  <a:pos x="1772" y="817"/>
                </a:cxn>
                <a:cxn ang="0">
                  <a:pos x="1746" y="823"/>
                </a:cxn>
                <a:cxn ang="0">
                  <a:pos x="1713" y="826"/>
                </a:cxn>
                <a:cxn ang="0">
                  <a:pos x="1675" y="832"/>
                </a:cxn>
                <a:cxn ang="0">
                  <a:pos x="1628" y="836"/>
                </a:cxn>
                <a:cxn ang="0">
                  <a:pos x="1573" y="836"/>
                </a:cxn>
                <a:cxn ang="0">
                  <a:pos x="1510" y="832"/>
                </a:cxn>
                <a:cxn ang="0">
                  <a:pos x="1439" y="826"/>
                </a:cxn>
                <a:cxn ang="0">
                  <a:pos x="1360" y="815"/>
                </a:cxn>
                <a:cxn ang="0">
                  <a:pos x="1274" y="798"/>
                </a:cxn>
                <a:cxn ang="0">
                  <a:pos x="1181" y="775"/>
                </a:cxn>
                <a:cxn ang="0">
                  <a:pos x="1084" y="749"/>
                </a:cxn>
                <a:cxn ang="0">
                  <a:pos x="981" y="718"/>
                </a:cxn>
                <a:cxn ang="0">
                  <a:pos x="880" y="684"/>
                </a:cxn>
                <a:cxn ang="0">
                  <a:pos x="778" y="646"/>
                </a:cxn>
                <a:cxn ang="0">
                  <a:pos x="679" y="606"/>
                </a:cxn>
                <a:cxn ang="0">
                  <a:pos x="582" y="564"/>
                </a:cxn>
                <a:cxn ang="0">
                  <a:pos x="491" y="521"/>
                </a:cxn>
                <a:cxn ang="0">
                  <a:pos x="407" y="473"/>
                </a:cxn>
                <a:cxn ang="0">
                  <a:pos x="331" y="427"/>
                </a:cxn>
                <a:cxn ang="0">
                  <a:pos x="262" y="380"/>
                </a:cxn>
                <a:cxn ang="0">
                  <a:pos x="207" y="334"/>
                </a:cxn>
                <a:cxn ang="0">
                  <a:pos x="158" y="291"/>
                </a:cxn>
                <a:cxn ang="0">
                  <a:pos x="118" y="249"/>
                </a:cxn>
                <a:cxn ang="0">
                  <a:pos x="86" y="211"/>
                </a:cxn>
                <a:cxn ang="0">
                  <a:pos x="59" y="175"/>
                </a:cxn>
                <a:cxn ang="0">
                  <a:pos x="40" y="146"/>
                </a:cxn>
                <a:cxn ang="0">
                  <a:pos x="19" y="110"/>
                </a:cxn>
                <a:cxn ang="0">
                  <a:pos x="25" y="27"/>
                </a:cxn>
              </a:cxnLst>
              <a:rect l="0" t="0" r="r" b="b"/>
              <a:pathLst>
                <a:path w="1803" h="836">
                  <a:moveTo>
                    <a:pt x="25" y="27"/>
                  </a:moveTo>
                  <a:lnTo>
                    <a:pt x="25" y="27"/>
                  </a:lnTo>
                  <a:lnTo>
                    <a:pt x="23" y="30"/>
                  </a:lnTo>
                  <a:lnTo>
                    <a:pt x="23" y="32"/>
                  </a:lnTo>
                  <a:lnTo>
                    <a:pt x="23" y="36"/>
                  </a:lnTo>
                  <a:lnTo>
                    <a:pt x="23" y="40"/>
                  </a:lnTo>
                  <a:lnTo>
                    <a:pt x="23" y="44"/>
                  </a:lnTo>
                  <a:lnTo>
                    <a:pt x="23" y="49"/>
                  </a:lnTo>
                  <a:lnTo>
                    <a:pt x="23" y="53"/>
                  </a:lnTo>
                  <a:lnTo>
                    <a:pt x="23" y="59"/>
                  </a:lnTo>
                  <a:lnTo>
                    <a:pt x="27" y="66"/>
                  </a:lnTo>
                  <a:lnTo>
                    <a:pt x="27" y="72"/>
                  </a:lnTo>
                  <a:lnTo>
                    <a:pt x="29" y="80"/>
                  </a:lnTo>
                  <a:lnTo>
                    <a:pt x="30" y="84"/>
                  </a:lnTo>
                  <a:lnTo>
                    <a:pt x="30" y="87"/>
                  </a:lnTo>
                  <a:lnTo>
                    <a:pt x="34" y="93"/>
                  </a:lnTo>
                  <a:lnTo>
                    <a:pt x="36" y="97"/>
                  </a:lnTo>
                  <a:lnTo>
                    <a:pt x="38" y="101"/>
                  </a:lnTo>
                  <a:lnTo>
                    <a:pt x="40" y="104"/>
                  </a:lnTo>
                  <a:lnTo>
                    <a:pt x="42" y="110"/>
                  </a:lnTo>
                  <a:lnTo>
                    <a:pt x="44" y="114"/>
                  </a:lnTo>
                  <a:lnTo>
                    <a:pt x="48" y="120"/>
                  </a:lnTo>
                  <a:lnTo>
                    <a:pt x="49" y="123"/>
                  </a:lnTo>
                  <a:lnTo>
                    <a:pt x="53" y="129"/>
                  </a:lnTo>
                  <a:lnTo>
                    <a:pt x="57" y="135"/>
                  </a:lnTo>
                  <a:lnTo>
                    <a:pt x="59" y="139"/>
                  </a:lnTo>
                  <a:lnTo>
                    <a:pt x="63" y="144"/>
                  </a:lnTo>
                  <a:lnTo>
                    <a:pt x="67" y="150"/>
                  </a:lnTo>
                  <a:lnTo>
                    <a:pt x="72" y="156"/>
                  </a:lnTo>
                  <a:lnTo>
                    <a:pt x="76" y="161"/>
                  </a:lnTo>
                  <a:lnTo>
                    <a:pt x="80" y="167"/>
                  </a:lnTo>
                  <a:lnTo>
                    <a:pt x="86" y="171"/>
                  </a:lnTo>
                  <a:lnTo>
                    <a:pt x="91" y="179"/>
                  </a:lnTo>
                  <a:lnTo>
                    <a:pt x="95" y="184"/>
                  </a:lnTo>
                  <a:lnTo>
                    <a:pt x="103" y="190"/>
                  </a:lnTo>
                  <a:lnTo>
                    <a:pt x="108" y="196"/>
                  </a:lnTo>
                  <a:lnTo>
                    <a:pt x="114" y="203"/>
                  </a:lnTo>
                  <a:lnTo>
                    <a:pt x="120" y="209"/>
                  </a:lnTo>
                  <a:lnTo>
                    <a:pt x="127" y="215"/>
                  </a:lnTo>
                  <a:lnTo>
                    <a:pt x="133" y="222"/>
                  </a:lnTo>
                  <a:lnTo>
                    <a:pt x="143" y="228"/>
                  </a:lnTo>
                  <a:lnTo>
                    <a:pt x="148" y="236"/>
                  </a:lnTo>
                  <a:lnTo>
                    <a:pt x="158" y="241"/>
                  </a:lnTo>
                  <a:lnTo>
                    <a:pt x="165" y="249"/>
                  </a:lnTo>
                  <a:lnTo>
                    <a:pt x="175" y="256"/>
                  </a:lnTo>
                  <a:lnTo>
                    <a:pt x="184" y="262"/>
                  </a:lnTo>
                  <a:lnTo>
                    <a:pt x="194" y="270"/>
                  </a:lnTo>
                  <a:lnTo>
                    <a:pt x="203" y="277"/>
                  </a:lnTo>
                  <a:lnTo>
                    <a:pt x="217" y="285"/>
                  </a:lnTo>
                  <a:lnTo>
                    <a:pt x="226" y="293"/>
                  </a:lnTo>
                  <a:lnTo>
                    <a:pt x="236" y="298"/>
                  </a:lnTo>
                  <a:lnTo>
                    <a:pt x="247" y="304"/>
                  </a:lnTo>
                  <a:lnTo>
                    <a:pt x="259" y="313"/>
                  </a:lnTo>
                  <a:lnTo>
                    <a:pt x="270" y="319"/>
                  </a:lnTo>
                  <a:lnTo>
                    <a:pt x="283" y="327"/>
                  </a:lnTo>
                  <a:lnTo>
                    <a:pt x="295" y="334"/>
                  </a:lnTo>
                  <a:lnTo>
                    <a:pt x="310" y="344"/>
                  </a:lnTo>
                  <a:lnTo>
                    <a:pt x="323" y="351"/>
                  </a:lnTo>
                  <a:lnTo>
                    <a:pt x="337" y="359"/>
                  </a:lnTo>
                  <a:lnTo>
                    <a:pt x="350" y="367"/>
                  </a:lnTo>
                  <a:lnTo>
                    <a:pt x="363" y="374"/>
                  </a:lnTo>
                  <a:lnTo>
                    <a:pt x="378" y="382"/>
                  </a:lnTo>
                  <a:lnTo>
                    <a:pt x="392" y="389"/>
                  </a:lnTo>
                  <a:lnTo>
                    <a:pt x="407" y="397"/>
                  </a:lnTo>
                  <a:lnTo>
                    <a:pt x="424" y="407"/>
                  </a:lnTo>
                  <a:lnTo>
                    <a:pt x="437" y="412"/>
                  </a:lnTo>
                  <a:lnTo>
                    <a:pt x="454" y="420"/>
                  </a:lnTo>
                  <a:lnTo>
                    <a:pt x="470" y="427"/>
                  </a:lnTo>
                  <a:lnTo>
                    <a:pt x="485" y="435"/>
                  </a:lnTo>
                  <a:lnTo>
                    <a:pt x="500" y="443"/>
                  </a:lnTo>
                  <a:lnTo>
                    <a:pt x="517" y="452"/>
                  </a:lnTo>
                  <a:lnTo>
                    <a:pt x="534" y="458"/>
                  </a:lnTo>
                  <a:lnTo>
                    <a:pt x="551" y="467"/>
                  </a:lnTo>
                  <a:lnTo>
                    <a:pt x="567" y="473"/>
                  </a:lnTo>
                  <a:lnTo>
                    <a:pt x="584" y="483"/>
                  </a:lnTo>
                  <a:lnTo>
                    <a:pt x="599" y="490"/>
                  </a:lnTo>
                  <a:lnTo>
                    <a:pt x="618" y="498"/>
                  </a:lnTo>
                  <a:lnTo>
                    <a:pt x="635" y="505"/>
                  </a:lnTo>
                  <a:lnTo>
                    <a:pt x="652" y="513"/>
                  </a:lnTo>
                  <a:lnTo>
                    <a:pt x="669" y="521"/>
                  </a:lnTo>
                  <a:lnTo>
                    <a:pt x="686" y="528"/>
                  </a:lnTo>
                  <a:lnTo>
                    <a:pt x="704" y="536"/>
                  </a:lnTo>
                  <a:lnTo>
                    <a:pt x="721" y="541"/>
                  </a:lnTo>
                  <a:lnTo>
                    <a:pt x="738" y="549"/>
                  </a:lnTo>
                  <a:lnTo>
                    <a:pt x="757" y="557"/>
                  </a:lnTo>
                  <a:lnTo>
                    <a:pt x="774" y="564"/>
                  </a:lnTo>
                  <a:lnTo>
                    <a:pt x="791" y="570"/>
                  </a:lnTo>
                  <a:lnTo>
                    <a:pt x="808" y="578"/>
                  </a:lnTo>
                  <a:lnTo>
                    <a:pt x="827" y="585"/>
                  </a:lnTo>
                  <a:lnTo>
                    <a:pt x="842" y="591"/>
                  </a:lnTo>
                  <a:lnTo>
                    <a:pt x="861" y="598"/>
                  </a:lnTo>
                  <a:lnTo>
                    <a:pt x="878" y="606"/>
                  </a:lnTo>
                  <a:lnTo>
                    <a:pt x="896" y="612"/>
                  </a:lnTo>
                  <a:lnTo>
                    <a:pt x="913" y="619"/>
                  </a:lnTo>
                  <a:lnTo>
                    <a:pt x="932" y="625"/>
                  </a:lnTo>
                  <a:lnTo>
                    <a:pt x="949" y="631"/>
                  </a:lnTo>
                  <a:lnTo>
                    <a:pt x="966" y="638"/>
                  </a:lnTo>
                  <a:lnTo>
                    <a:pt x="983" y="644"/>
                  </a:lnTo>
                  <a:lnTo>
                    <a:pt x="1000" y="650"/>
                  </a:lnTo>
                  <a:lnTo>
                    <a:pt x="1017" y="655"/>
                  </a:lnTo>
                  <a:lnTo>
                    <a:pt x="1034" y="661"/>
                  </a:lnTo>
                  <a:lnTo>
                    <a:pt x="1050" y="667"/>
                  </a:lnTo>
                  <a:lnTo>
                    <a:pt x="1067" y="671"/>
                  </a:lnTo>
                  <a:lnTo>
                    <a:pt x="1084" y="676"/>
                  </a:lnTo>
                  <a:lnTo>
                    <a:pt x="1099" y="684"/>
                  </a:lnTo>
                  <a:lnTo>
                    <a:pt x="1116" y="688"/>
                  </a:lnTo>
                  <a:lnTo>
                    <a:pt x="1131" y="692"/>
                  </a:lnTo>
                  <a:lnTo>
                    <a:pt x="1149" y="697"/>
                  </a:lnTo>
                  <a:lnTo>
                    <a:pt x="1164" y="701"/>
                  </a:lnTo>
                  <a:lnTo>
                    <a:pt x="1179" y="705"/>
                  </a:lnTo>
                  <a:lnTo>
                    <a:pt x="1194" y="711"/>
                  </a:lnTo>
                  <a:lnTo>
                    <a:pt x="1209" y="714"/>
                  </a:lnTo>
                  <a:lnTo>
                    <a:pt x="1225" y="720"/>
                  </a:lnTo>
                  <a:lnTo>
                    <a:pt x="1238" y="722"/>
                  </a:lnTo>
                  <a:lnTo>
                    <a:pt x="1253" y="726"/>
                  </a:lnTo>
                  <a:lnTo>
                    <a:pt x="1266" y="730"/>
                  </a:lnTo>
                  <a:lnTo>
                    <a:pt x="1280" y="733"/>
                  </a:lnTo>
                  <a:lnTo>
                    <a:pt x="1293" y="735"/>
                  </a:lnTo>
                  <a:lnTo>
                    <a:pt x="1308" y="739"/>
                  </a:lnTo>
                  <a:lnTo>
                    <a:pt x="1322" y="743"/>
                  </a:lnTo>
                  <a:lnTo>
                    <a:pt x="1333" y="745"/>
                  </a:lnTo>
                  <a:lnTo>
                    <a:pt x="1346" y="747"/>
                  </a:lnTo>
                  <a:lnTo>
                    <a:pt x="1358" y="750"/>
                  </a:lnTo>
                  <a:lnTo>
                    <a:pt x="1369" y="752"/>
                  </a:lnTo>
                  <a:lnTo>
                    <a:pt x="1382" y="754"/>
                  </a:lnTo>
                  <a:lnTo>
                    <a:pt x="1394" y="756"/>
                  </a:lnTo>
                  <a:lnTo>
                    <a:pt x="1405" y="758"/>
                  </a:lnTo>
                  <a:lnTo>
                    <a:pt x="1417" y="760"/>
                  </a:lnTo>
                  <a:lnTo>
                    <a:pt x="1428" y="762"/>
                  </a:lnTo>
                  <a:lnTo>
                    <a:pt x="1438" y="764"/>
                  </a:lnTo>
                  <a:lnTo>
                    <a:pt x="1449" y="764"/>
                  </a:lnTo>
                  <a:lnTo>
                    <a:pt x="1457" y="766"/>
                  </a:lnTo>
                  <a:lnTo>
                    <a:pt x="1468" y="768"/>
                  </a:lnTo>
                  <a:lnTo>
                    <a:pt x="1477" y="768"/>
                  </a:lnTo>
                  <a:lnTo>
                    <a:pt x="1487" y="769"/>
                  </a:lnTo>
                  <a:lnTo>
                    <a:pt x="1496" y="769"/>
                  </a:lnTo>
                  <a:lnTo>
                    <a:pt x="1506" y="771"/>
                  </a:lnTo>
                  <a:lnTo>
                    <a:pt x="1515" y="771"/>
                  </a:lnTo>
                  <a:lnTo>
                    <a:pt x="1523" y="771"/>
                  </a:lnTo>
                  <a:lnTo>
                    <a:pt x="1531" y="773"/>
                  </a:lnTo>
                  <a:lnTo>
                    <a:pt x="1540" y="773"/>
                  </a:lnTo>
                  <a:lnTo>
                    <a:pt x="1548" y="773"/>
                  </a:lnTo>
                  <a:lnTo>
                    <a:pt x="1555" y="773"/>
                  </a:lnTo>
                  <a:lnTo>
                    <a:pt x="1563" y="773"/>
                  </a:lnTo>
                  <a:lnTo>
                    <a:pt x="1571" y="775"/>
                  </a:lnTo>
                  <a:lnTo>
                    <a:pt x="1576" y="773"/>
                  </a:lnTo>
                  <a:lnTo>
                    <a:pt x="1582" y="773"/>
                  </a:lnTo>
                  <a:lnTo>
                    <a:pt x="1590" y="773"/>
                  </a:lnTo>
                  <a:lnTo>
                    <a:pt x="1595" y="773"/>
                  </a:lnTo>
                  <a:lnTo>
                    <a:pt x="1601" y="773"/>
                  </a:lnTo>
                  <a:lnTo>
                    <a:pt x="1607" y="773"/>
                  </a:lnTo>
                  <a:lnTo>
                    <a:pt x="1612" y="773"/>
                  </a:lnTo>
                  <a:lnTo>
                    <a:pt x="1618" y="773"/>
                  </a:lnTo>
                  <a:lnTo>
                    <a:pt x="1624" y="773"/>
                  </a:lnTo>
                  <a:lnTo>
                    <a:pt x="1628" y="773"/>
                  </a:lnTo>
                  <a:lnTo>
                    <a:pt x="1633" y="773"/>
                  </a:lnTo>
                  <a:lnTo>
                    <a:pt x="1637" y="773"/>
                  </a:lnTo>
                  <a:lnTo>
                    <a:pt x="1641" y="771"/>
                  </a:lnTo>
                  <a:lnTo>
                    <a:pt x="1645" y="771"/>
                  </a:lnTo>
                  <a:lnTo>
                    <a:pt x="1649" y="771"/>
                  </a:lnTo>
                  <a:lnTo>
                    <a:pt x="1654" y="771"/>
                  </a:lnTo>
                  <a:lnTo>
                    <a:pt x="1660" y="769"/>
                  </a:lnTo>
                  <a:lnTo>
                    <a:pt x="1666" y="769"/>
                  </a:lnTo>
                  <a:lnTo>
                    <a:pt x="1670" y="768"/>
                  </a:lnTo>
                  <a:lnTo>
                    <a:pt x="1675" y="768"/>
                  </a:lnTo>
                  <a:lnTo>
                    <a:pt x="1679" y="768"/>
                  </a:lnTo>
                  <a:lnTo>
                    <a:pt x="1681" y="768"/>
                  </a:lnTo>
                  <a:lnTo>
                    <a:pt x="1803" y="768"/>
                  </a:lnTo>
                  <a:lnTo>
                    <a:pt x="1793" y="813"/>
                  </a:lnTo>
                  <a:lnTo>
                    <a:pt x="1791" y="813"/>
                  </a:lnTo>
                  <a:lnTo>
                    <a:pt x="1787" y="815"/>
                  </a:lnTo>
                  <a:lnTo>
                    <a:pt x="1782" y="815"/>
                  </a:lnTo>
                  <a:lnTo>
                    <a:pt x="1778" y="817"/>
                  </a:lnTo>
                  <a:lnTo>
                    <a:pt x="1772" y="817"/>
                  </a:lnTo>
                  <a:lnTo>
                    <a:pt x="1766" y="819"/>
                  </a:lnTo>
                  <a:lnTo>
                    <a:pt x="1763" y="819"/>
                  </a:lnTo>
                  <a:lnTo>
                    <a:pt x="1759" y="821"/>
                  </a:lnTo>
                  <a:lnTo>
                    <a:pt x="1753" y="821"/>
                  </a:lnTo>
                  <a:lnTo>
                    <a:pt x="1749" y="823"/>
                  </a:lnTo>
                  <a:lnTo>
                    <a:pt x="1746" y="823"/>
                  </a:lnTo>
                  <a:lnTo>
                    <a:pt x="1740" y="825"/>
                  </a:lnTo>
                  <a:lnTo>
                    <a:pt x="1736" y="825"/>
                  </a:lnTo>
                  <a:lnTo>
                    <a:pt x="1730" y="826"/>
                  </a:lnTo>
                  <a:lnTo>
                    <a:pt x="1725" y="826"/>
                  </a:lnTo>
                  <a:lnTo>
                    <a:pt x="1719" y="826"/>
                  </a:lnTo>
                  <a:lnTo>
                    <a:pt x="1713" y="826"/>
                  </a:lnTo>
                  <a:lnTo>
                    <a:pt x="1708" y="828"/>
                  </a:lnTo>
                  <a:lnTo>
                    <a:pt x="1702" y="830"/>
                  </a:lnTo>
                  <a:lnTo>
                    <a:pt x="1694" y="830"/>
                  </a:lnTo>
                  <a:lnTo>
                    <a:pt x="1689" y="832"/>
                  </a:lnTo>
                  <a:lnTo>
                    <a:pt x="1683" y="832"/>
                  </a:lnTo>
                  <a:lnTo>
                    <a:pt x="1675" y="832"/>
                  </a:lnTo>
                  <a:lnTo>
                    <a:pt x="1668" y="834"/>
                  </a:lnTo>
                  <a:lnTo>
                    <a:pt x="1660" y="834"/>
                  </a:lnTo>
                  <a:lnTo>
                    <a:pt x="1652" y="834"/>
                  </a:lnTo>
                  <a:lnTo>
                    <a:pt x="1645" y="834"/>
                  </a:lnTo>
                  <a:lnTo>
                    <a:pt x="1635" y="836"/>
                  </a:lnTo>
                  <a:lnTo>
                    <a:pt x="1628" y="836"/>
                  </a:lnTo>
                  <a:lnTo>
                    <a:pt x="1620" y="836"/>
                  </a:lnTo>
                  <a:lnTo>
                    <a:pt x="1611" y="836"/>
                  </a:lnTo>
                  <a:lnTo>
                    <a:pt x="1601" y="836"/>
                  </a:lnTo>
                  <a:lnTo>
                    <a:pt x="1592" y="836"/>
                  </a:lnTo>
                  <a:lnTo>
                    <a:pt x="1582" y="836"/>
                  </a:lnTo>
                  <a:lnTo>
                    <a:pt x="1573" y="836"/>
                  </a:lnTo>
                  <a:lnTo>
                    <a:pt x="1563" y="836"/>
                  </a:lnTo>
                  <a:lnTo>
                    <a:pt x="1554" y="836"/>
                  </a:lnTo>
                  <a:lnTo>
                    <a:pt x="1544" y="836"/>
                  </a:lnTo>
                  <a:lnTo>
                    <a:pt x="1533" y="834"/>
                  </a:lnTo>
                  <a:lnTo>
                    <a:pt x="1521" y="834"/>
                  </a:lnTo>
                  <a:lnTo>
                    <a:pt x="1510" y="832"/>
                  </a:lnTo>
                  <a:lnTo>
                    <a:pt x="1498" y="832"/>
                  </a:lnTo>
                  <a:lnTo>
                    <a:pt x="1487" y="830"/>
                  </a:lnTo>
                  <a:lnTo>
                    <a:pt x="1476" y="830"/>
                  </a:lnTo>
                  <a:lnTo>
                    <a:pt x="1464" y="828"/>
                  </a:lnTo>
                  <a:lnTo>
                    <a:pt x="1451" y="826"/>
                  </a:lnTo>
                  <a:lnTo>
                    <a:pt x="1439" y="826"/>
                  </a:lnTo>
                  <a:lnTo>
                    <a:pt x="1426" y="825"/>
                  </a:lnTo>
                  <a:lnTo>
                    <a:pt x="1413" y="823"/>
                  </a:lnTo>
                  <a:lnTo>
                    <a:pt x="1401" y="821"/>
                  </a:lnTo>
                  <a:lnTo>
                    <a:pt x="1388" y="819"/>
                  </a:lnTo>
                  <a:lnTo>
                    <a:pt x="1375" y="817"/>
                  </a:lnTo>
                  <a:lnTo>
                    <a:pt x="1360" y="815"/>
                  </a:lnTo>
                  <a:lnTo>
                    <a:pt x="1348" y="813"/>
                  </a:lnTo>
                  <a:lnTo>
                    <a:pt x="1333" y="809"/>
                  </a:lnTo>
                  <a:lnTo>
                    <a:pt x="1318" y="806"/>
                  </a:lnTo>
                  <a:lnTo>
                    <a:pt x="1304" y="804"/>
                  </a:lnTo>
                  <a:lnTo>
                    <a:pt x="1289" y="802"/>
                  </a:lnTo>
                  <a:lnTo>
                    <a:pt x="1274" y="798"/>
                  </a:lnTo>
                  <a:lnTo>
                    <a:pt x="1259" y="794"/>
                  </a:lnTo>
                  <a:lnTo>
                    <a:pt x="1242" y="790"/>
                  </a:lnTo>
                  <a:lnTo>
                    <a:pt x="1228" y="787"/>
                  </a:lnTo>
                  <a:lnTo>
                    <a:pt x="1211" y="783"/>
                  </a:lnTo>
                  <a:lnTo>
                    <a:pt x="1198" y="779"/>
                  </a:lnTo>
                  <a:lnTo>
                    <a:pt x="1181" y="775"/>
                  </a:lnTo>
                  <a:lnTo>
                    <a:pt x="1166" y="771"/>
                  </a:lnTo>
                  <a:lnTo>
                    <a:pt x="1149" y="768"/>
                  </a:lnTo>
                  <a:lnTo>
                    <a:pt x="1133" y="764"/>
                  </a:lnTo>
                  <a:lnTo>
                    <a:pt x="1116" y="758"/>
                  </a:lnTo>
                  <a:lnTo>
                    <a:pt x="1099" y="754"/>
                  </a:lnTo>
                  <a:lnTo>
                    <a:pt x="1084" y="749"/>
                  </a:lnTo>
                  <a:lnTo>
                    <a:pt x="1067" y="745"/>
                  </a:lnTo>
                  <a:lnTo>
                    <a:pt x="1050" y="739"/>
                  </a:lnTo>
                  <a:lnTo>
                    <a:pt x="1033" y="735"/>
                  </a:lnTo>
                  <a:lnTo>
                    <a:pt x="1015" y="730"/>
                  </a:lnTo>
                  <a:lnTo>
                    <a:pt x="998" y="724"/>
                  </a:lnTo>
                  <a:lnTo>
                    <a:pt x="981" y="718"/>
                  </a:lnTo>
                  <a:lnTo>
                    <a:pt x="966" y="712"/>
                  </a:lnTo>
                  <a:lnTo>
                    <a:pt x="949" y="707"/>
                  </a:lnTo>
                  <a:lnTo>
                    <a:pt x="932" y="701"/>
                  </a:lnTo>
                  <a:lnTo>
                    <a:pt x="915" y="695"/>
                  </a:lnTo>
                  <a:lnTo>
                    <a:pt x="898" y="690"/>
                  </a:lnTo>
                  <a:lnTo>
                    <a:pt x="880" y="684"/>
                  </a:lnTo>
                  <a:lnTo>
                    <a:pt x="863" y="678"/>
                  </a:lnTo>
                  <a:lnTo>
                    <a:pt x="846" y="671"/>
                  </a:lnTo>
                  <a:lnTo>
                    <a:pt x="831" y="667"/>
                  </a:lnTo>
                  <a:lnTo>
                    <a:pt x="812" y="659"/>
                  </a:lnTo>
                  <a:lnTo>
                    <a:pt x="795" y="654"/>
                  </a:lnTo>
                  <a:lnTo>
                    <a:pt x="778" y="646"/>
                  </a:lnTo>
                  <a:lnTo>
                    <a:pt x="761" y="640"/>
                  </a:lnTo>
                  <a:lnTo>
                    <a:pt x="743" y="635"/>
                  </a:lnTo>
                  <a:lnTo>
                    <a:pt x="726" y="627"/>
                  </a:lnTo>
                  <a:lnTo>
                    <a:pt x="711" y="619"/>
                  </a:lnTo>
                  <a:lnTo>
                    <a:pt x="696" y="614"/>
                  </a:lnTo>
                  <a:lnTo>
                    <a:pt x="679" y="606"/>
                  </a:lnTo>
                  <a:lnTo>
                    <a:pt x="662" y="598"/>
                  </a:lnTo>
                  <a:lnTo>
                    <a:pt x="647" y="591"/>
                  </a:lnTo>
                  <a:lnTo>
                    <a:pt x="629" y="585"/>
                  </a:lnTo>
                  <a:lnTo>
                    <a:pt x="614" y="578"/>
                  </a:lnTo>
                  <a:lnTo>
                    <a:pt x="599" y="570"/>
                  </a:lnTo>
                  <a:lnTo>
                    <a:pt x="582" y="564"/>
                  </a:lnTo>
                  <a:lnTo>
                    <a:pt x="567" y="557"/>
                  </a:lnTo>
                  <a:lnTo>
                    <a:pt x="551" y="549"/>
                  </a:lnTo>
                  <a:lnTo>
                    <a:pt x="534" y="541"/>
                  </a:lnTo>
                  <a:lnTo>
                    <a:pt x="519" y="534"/>
                  </a:lnTo>
                  <a:lnTo>
                    <a:pt x="506" y="528"/>
                  </a:lnTo>
                  <a:lnTo>
                    <a:pt x="491" y="521"/>
                  </a:lnTo>
                  <a:lnTo>
                    <a:pt x="475" y="511"/>
                  </a:lnTo>
                  <a:lnTo>
                    <a:pt x="462" y="503"/>
                  </a:lnTo>
                  <a:lnTo>
                    <a:pt x="449" y="498"/>
                  </a:lnTo>
                  <a:lnTo>
                    <a:pt x="434" y="488"/>
                  </a:lnTo>
                  <a:lnTo>
                    <a:pt x="420" y="483"/>
                  </a:lnTo>
                  <a:lnTo>
                    <a:pt x="407" y="473"/>
                  </a:lnTo>
                  <a:lnTo>
                    <a:pt x="394" y="465"/>
                  </a:lnTo>
                  <a:lnTo>
                    <a:pt x="380" y="458"/>
                  </a:lnTo>
                  <a:lnTo>
                    <a:pt x="367" y="450"/>
                  </a:lnTo>
                  <a:lnTo>
                    <a:pt x="356" y="443"/>
                  </a:lnTo>
                  <a:lnTo>
                    <a:pt x="344" y="435"/>
                  </a:lnTo>
                  <a:lnTo>
                    <a:pt x="331" y="427"/>
                  </a:lnTo>
                  <a:lnTo>
                    <a:pt x="319" y="420"/>
                  </a:lnTo>
                  <a:lnTo>
                    <a:pt x="308" y="412"/>
                  </a:lnTo>
                  <a:lnTo>
                    <a:pt x="297" y="405"/>
                  </a:lnTo>
                  <a:lnTo>
                    <a:pt x="285" y="397"/>
                  </a:lnTo>
                  <a:lnTo>
                    <a:pt x="274" y="389"/>
                  </a:lnTo>
                  <a:lnTo>
                    <a:pt x="262" y="380"/>
                  </a:lnTo>
                  <a:lnTo>
                    <a:pt x="253" y="372"/>
                  </a:lnTo>
                  <a:lnTo>
                    <a:pt x="243" y="365"/>
                  </a:lnTo>
                  <a:lnTo>
                    <a:pt x="234" y="357"/>
                  </a:lnTo>
                  <a:lnTo>
                    <a:pt x="224" y="350"/>
                  </a:lnTo>
                  <a:lnTo>
                    <a:pt x="217" y="342"/>
                  </a:lnTo>
                  <a:lnTo>
                    <a:pt x="207" y="334"/>
                  </a:lnTo>
                  <a:lnTo>
                    <a:pt x="198" y="327"/>
                  </a:lnTo>
                  <a:lnTo>
                    <a:pt x="190" y="319"/>
                  </a:lnTo>
                  <a:lnTo>
                    <a:pt x="183" y="313"/>
                  </a:lnTo>
                  <a:lnTo>
                    <a:pt x="173" y="304"/>
                  </a:lnTo>
                  <a:lnTo>
                    <a:pt x="165" y="296"/>
                  </a:lnTo>
                  <a:lnTo>
                    <a:pt x="158" y="291"/>
                  </a:lnTo>
                  <a:lnTo>
                    <a:pt x="150" y="283"/>
                  </a:lnTo>
                  <a:lnTo>
                    <a:pt x="145" y="275"/>
                  </a:lnTo>
                  <a:lnTo>
                    <a:pt x="137" y="270"/>
                  </a:lnTo>
                  <a:lnTo>
                    <a:pt x="129" y="262"/>
                  </a:lnTo>
                  <a:lnTo>
                    <a:pt x="124" y="256"/>
                  </a:lnTo>
                  <a:lnTo>
                    <a:pt x="118" y="249"/>
                  </a:lnTo>
                  <a:lnTo>
                    <a:pt x="112" y="241"/>
                  </a:lnTo>
                  <a:lnTo>
                    <a:pt x="106" y="236"/>
                  </a:lnTo>
                  <a:lnTo>
                    <a:pt x="101" y="228"/>
                  </a:lnTo>
                  <a:lnTo>
                    <a:pt x="95" y="222"/>
                  </a:lnTo>
                  <a:lnTo>
                    <a:pt x="91" y="217"/>
                  </a:lnTo>
                  <a:lnTo>
                    <a:pt x="86" y="211"/>
                  </a:lnTo>
                  <a:lnTo>
                    <a:pt x="82" y="205"/>
                  </a:lnTo>
                  <a:lnTo>
                    <a:pt x="78" y="198"/>
                  </a:lnTo>
                  <a:lnTo>
                    <a:pt x="72" y="192"/>
                  </a:lnTo>
                  <a:lnTo>
                    <a:pt x="68" y="186"/>
                  </a:lnTo>
                  <a:lnTo>
                    <a:pt x="65" y="182"/>
                  </a:lnTo>
                  <a:lnTo>
                    <a:pt x="59" y="175"/>
                  </a:lnTo>
                  <a:lnTo>
                    <a:pt x="57" y="171"/>
                  </a:lnTo>
                  <a:lnTo>
                    <a:pt x="53" y="165"/>
                  </a:lnTo>
                  <a:lnTo>
                    <a:pt x="49" y="161"/>
                  </a:lnTo>
                  <a:lnTo>
                    <a:pt x="46" y="156"/>
                  </a:lnTo>
                  <a:lnTo>
                    <a:pt x="44" y="152"/>
                  </a:lnTo>
                  <a:lnTo>
                    <a:pt x="40" y="146"/>
                  </a:lnTo>
                  <a:lnTo>
                    <a:pt x="38" y="142"/>
                  </a:lnTo>
                  <a:lnTo>
                    <a:pt x="32" y="135"/>
                  </a:lnTo>
                  <a:lnTo>
                    <a:pt x="30" y="127"/>
                  </a:lnTo>
                  <a:lnTo>
                    <a:pt x="25" y="122"/>
                  </a:lnTo>
                  <a:lnTo>
                    <a:pt x="23" y="116"/>
                  </a:lnTo>
                  <a:lnTo>
                    <a:pt x="19" y="110"/>
                  </a:lnTo>
                  <a:lnTo>
                    <a:pt x="19" y="106"/>
                  </a:lnTo>
                  <a:lnTo>
                    <a:pt x="15" y="101"/>
                  </a:lnTo>
                  <a:lnTo>
                    <a:pt x="15" y="99"/>
                  </a:lnTo>
                  <a:lnTo>
                    <a:pt x="0" y="0"/>
                  </a:lnTo>
                  <a:lnTo>
                    <a:pt x="25" y="27"/>
                  </a:lnTo>
                  <a:lnTo>
                    <a:pt x="25" y="27"/>
                  </a:lnTo>
                  <a:close/>
                </a:path>
              </a:pathLst>
            </a:custGeom>
            <a:solidFill>
              <a:srgbClr val="414B8B"/>
            </a:solidFill>
            <a:ln w="9525">
              <a:noFill/>
              <a:round/>
              <a:headEnd/>
              <a:tailEnd/>
            </a:ln>
          </p:spPr>
          <p:txBody>
            <a:bodyPr/>
            <a:lstStyle/>
            <a:p>
              <a:endParaRPr lang="en-US"/>
            </a:p>
          </p:txBody>
        </p:sp>
        <p:sp>
          <p:nvSpPr>
            <p:cNvPr id="717979" name="Freeform 155"/>
            <p:cNvSpPr>
              <a:spLocks/>
            </p:cNvSpPr>
            <p:nvPr/>
          </p:nvSpPr>
          <p:spPr bwMode="auto">
            <a:xfrm>
              <a:off x="2339" y="2343"/>
              <a:ext cx="62" cy="126"/>
            </a:xfrm>
            <a:custGeom>
              <a:avLst/>
              <a:gdLst/>
              <a:ahLst/>
              <a:cxnLst>
                <a:cxn ang="0">
                  <a:pos x="2" y="173"/>
                </a:cxn>
                <a:cxn ang="0">
                  <a:pos x="9" y="171"/>
                </a:cxn>
                <a:cxn ang="0">
                  <a:pos x="21" y="159"/>
                </a:cxn>
                <a:cxn ang="0">
                  <a:pos x="28" y="152"/>
                </a:cxn>
                <a:cxn ang="0">
                  <a:pos x="40" y="138"/>
                </a:cxn>
                <a:cxn ang="0">
                  <a:pos x="44" y="129"/>
                </a:cxn>
                <a:cxn ang="0">
                  <a:pos x="51" y="117"/>
                </a:cxn>
                <a:cxn ang="0">
                  <a:pos x="55" y="108"/>
                </a:cxn>
                <a:cxn ang="0">
                  <a:pos x="63" y="97"/>
                </a:cxn>
                <a:cxn ang="0">
                  <a:pos x="68" y="85"/>
                </a:cxn>
                <a:cxn ang="0">
                  <a:pos x="74" y="76"/>
                </a:cxn>
                <a:cxn ang="0">
                  <a:pos x="80" y="62"/>
                </a:cxn>
                <a:cxn ang="0">
                  <a:pos x="86" y="53"/>
                </a:cxn>
                <a:cxn ang="0">
                  <a:pos x="91" y="41"/>
                </a:cxn>
                <a:cxn ang="0">
                  <a:pos x="97" y="30"/>
                </a:cxn>
                <a:cxn ang="0">
                  <a:pos x="101" y="21"/>
                </a:cxn>
                <a:cxn ang="0">
                  <a:pos x="105" y="15"/>
                </a:cxn>
                <a:cxn ang="0">
                  <a:pos x="110" y="3"/>
                </a:cxn>
                <a:cxn ang="0">
                  <a:pos x="112" y="0"/>
                </a:cxn>
                <a:cxn ang="0">
                  <a:pos x="116" y="7"/>
                </a:cxn>
                <a:cxn ang="0">
                  <a:pos x="118" y="17"/>
                </a:cxn>
                <a:cxn ang="0">
                  <a:pos x="120" y="32"/>
                </a:cxn>
                <a:cxn ang="0">
                  <a:pos x="122" y="38"/>
                </a:cxn>
                <a:cxn ang="0">
                  <a:pos x="122" y="47"/>
                </a:cxn>
                <a:cxn ang="0">
                  <a:pos x="122" y="57"/>
                </a:cxn>
                <a:cxn ang="0">
                  <a:pos x="124" y="68"/>
                </a:cxn>
                <a:cxn ang="0">
                  <a:pos x="122" y="78"/>
                </a:cxn>
                <a:cxn ang="0">
                  <a:pos x="122" y="87"/>
                </a:cxn>
                <a:cxn ang="0">
                  <a:pos x="120" y="98"/>
                </a:cxn>
                <a:cxn ang="0">
                  <a:pos x="118" y="112"/>
                </a:cxn>
                <a:cxn ang="0">
                  <a:pos x="114" y="123"/>
                </a:cxn>
                <a:cxn ang="0">
                  <a:pos x="110" y="135"/>
                </a:cxn>
                <a:cxn ang="0">
                  <a:pos x="106" y="148"/>
                </a:cxn>
                <a:cxn ang="0">
                  <a:pos x="101" y="159"/>
                </a:cxn>
                <a:cxn ang="0">
                  <a:pos x="95" y="171"/>
                </a:cxn>
                <a:cxn ang="0">
                  <a:pos x="89" y="182"/>
                </a:cxn>
                <a:cxn ang="0">
                  <a:pos x="86" y="193"/>
                </a:cxn>
                <a:cxn ang="0">
                  <a:pos x="80" y="205"/>
                </a:cxn>
                <a:cxn ang="0">
                  <a:pos x="74" y="212"/>
                </a:cxn>
                <a:cxn ang="0">
                  <a:pos x="68" y="222"/>
                </a:cxn>
                <a:cxn ang="0">
                  <a:pos x="65" y="230"/>
                </a:cxn>
                <a:cxn ang="0">
                  <a:pos x="61" y="237"/>
                </a:cxn>
                <a:cxn ang="0">
                  <a:pos x="55" y="247"/>
                </a:cxn>
                <a:cxn ang="0">
                  <a:pos x="53" y="250"/>
                </a:cxn>
                <a:cxn ang="0">
                  <a:pos x="0" y="173"/>
                </a:cxn>
              </a:cxnLst>
              <a:rect l="0" t="0" r="r" b="b"/>
              <a:pathLst>
                <a:path w="124" h="250">
                  <a:moveTo>
                    <a:pt x="0" y="173"/>
                  </a:moveTo>
                  <a:lnTo>
                    <a:pt x="2" y="173"/>
                  </a:lnTo>
                  <a:lnTo>
                    <a:pt x="4" y="171"/>
                  </a:lnTo>
                  <a:lnTo>
                    <a:pt x="9" y="171"/>
                  </a:lnTo>
                  <a:lnTo>
                    <a:pt x="13" y="167"/>
                  </a:lnTo>
                  <a:lnTo>
                    <a:pt x="21" y="159"/>
                  </a:lnTo>
                  <a:lnTo>
                    <a:pt x="25" y="155"/>
                  </a:lnTo>
                  <a:lnTo>
                    <a:pt x="28" y="152"/>
                  </a:lnTo>
                  <a:lnTo>
                    <a:pt x="34" y="144"/>
                  </a:lnTo>
                  <a:lnTo>
                    <a:pt x="40" y="138"/>
                  </a:lnTo>
                  <a:lnTo>
                    <a:pt x="42" y="133"/>
                  </a:lnTo>
                  <a:lnTo>
                    <a:pt x="44" y="129"/>
                  </a:lnTo>
                  <a:lnTo>
                    <a:pt x="47" y="123"/>
                  </a:lnTo>
                  <a:lnTo>
                    <a:pt x="51" y="117"/>
                  </a:lnTo>
                  <a:lnTo>
                    <a:pt x="53" y="114"/>
                  </a:lnTo>
                  <a:lnTo>
                    <a:pt x="55" y="108"/>
                  </a:lnTo>
                  <a:lnTo>
                    <a:pt x="59" y="102"/>
                  </a:lnTo>
                  <a:lnTo>
                    <a:pt x="63" y="97"/>
                  </a:lnTo>
                  <a:lnTo>
                    <a:pt x="65" y="91"/>
                  </a:lnTo>
                  <a:lnTo>
                    <a:pt x="68" y="85"/>
                  </a:lnTo>
                  <a:lnTo>
                    <a:pt x="70" y="79"/>
                  </a:lnTo>
                  <a:lnTo>
                    <a:pt x="74" y="76"/>
                  </a:lnTo>
                  <a:lnTo>
                    <a:pt x="76" y="68"/>
                  </a:lnTo>
                  <a:lnTo>
                    <a:pt x="80" y="62"/>
                  </a:lnTo>
                  <a:lnTo>
                    <a:pt x="82" y="57"/>
                  </a:lnTo>
                  <a:lnTo>
                    <a:pt x="86" y="53"/>
                  </a:lnTo>
                  <a:lnTo>
                    <a:pt x="89" y="45"/>
                  </a:lnTo>
                  <a:lnTo>
                    <a:pt x="91" y="41"/>
                  </a:lnTo>
                  <a:lnTo>
                    <a:pt x="93" y="36"/>
                  </a:lnTo>
                  <a:lnTo>
                    <a:pt x="97" y="30"/>
                  </a:lnTo>
                  <a:lnTo>
                    <a:pt x="99" y="26"/>
                  </a:lnTo>
                  <a:lnTo>
                    <a:pt x="101" y="21"/>
                  </a:lnTo>
                  <a:lnTo>
                    <a:pt x="103" y="17"/>
                  </a:lnTo>
                  <a:lnTo>
                    <a:pt x="105" y="15"/>
                  </a:lnTo>
                  <a:lnTo>
                    <a:pt x="106" y="7"/>
                  </a:lnTo>
                  <a:lnTo>
                    <a:pt x="110" y="3"/>
                  </a:lnTo>
                  <a:lnTo>
                    <a:pt x="112" y="0"/>
                  </a:lnTo>
                  <a:lnTo>
                    <a:pt x="112" y="0"/>
                  </a:lnTo>
                  <a:lnTo>
                    <a:pt x="112" y="0"/>
                  </a:lnTo>
                  <a:lnTo>
                    <a:pt x="116" y="7"/>
                  </a:lnTo>
                  <a:lnTo>
                    <a:pt x="116" y="11"/>
                  </a:lnTo>
                  <a:lnTo>
                    <a:pt x="118" y="17"/>
                  </a:lnTo>
                  <a:lnTo>
                    <a:pt x="120" y="24"/>
                  </a:lnTo>
                  <a:lnTo>
                    <a:pt x="120" y="32"/>
                  </a:lnTo>
                  <a:lnTo>
                    <a:pt x="120" y="34"/>
                  </a:lnTo>
                  <a:lnTo>
                    <a:pt x="122" y="38"/>
                  </a:lnTo>
                  <a:lnTo>
                    <a:pt x="122" y="43"/>
                  </a:lnTo>
                  <a:lnTo>
                    <a:pt x="122" y="47"/>
                  </a:lnTo>
                  <a:lnTo>
                    <a:pt x="122" y="51"/>
                  </a:lnTo>
                  <a:lnTo>
                    <a:pt x="122" y="57"/>
                  </a:lnTo>
                  <a:lnTo>
                    <a:pt x="122" y="62"/>
                  </a:lnTo>
                  <a:lnTo>
                    <a:pt x="124" y="68"/>
                  </a:lnTo>
                  <a:lnTo>
                    <a:pt x="122" y="72"/>
                  </a:lnTo>
                  <a:lnTo>
                    <a:pt x="122" y="78"/>
                  </a:lnTo>
                  <a:lnTo>
                    <a:pt x="122" y="81"/>
                  </a:lnTo>
                  <a:lnTo>
                    <a:pt x="122" y="87"/>
                  </a:lnTo>
                  <a:lnTo>
                    <a:pt x="120" y="93"/>
                  </a:lnTo>
                  <a:lnTo>
                    <a:pt x="120" y="98"/>
                  </a:lnTo>
                  <a:lnTo>
                    <a:pt x="120" y="104"/>
                  </a:lnTo>
                  <a:lnTo>
                    <a:pt x="118" y="112"/>
                  </a:lnTo>
                  <a:lnTo>
                    <a:pt x="116" y="117"/>
                  </a:lnTo>
                  <a:lnTo>
                    <a:pt x="114" y="123"/>
                  </a:lnTo>
                  <a:lnTo>
                    <a:pt x="112" y="129"/>
                  </a:lnTo>
                  <a:lnTo>
                    <a:pt x="110" y="135"/>
                  </a:lnTo>
                  <a:lnTo>
                    <a:pt x="108" y="140"/>
                  </a:lnTo>
                  <a:lnTo>
                    <a:pt x="106" y="148"/>
                  </a:lnTo>
                  <a:lnTo>
                    <a:pt x="103" y="154"/>
                  </a:lnTo>
                  <a:lnTo>
                    <a:pt x="101" y="159"/>
                  </a:lnTo>
                  <a:lnTo>
                    <a:pt x="99" y="165"/>
                  </a:lnTo>
                  <a:lnTo>
                    <a:pt x="95" y="171"/>
                  </a:lnTo>
                  <a:lnTo>
                    <a:pt x="93" y="176"/>
                  </a:lnTo>
                  <a:lnTo>
                    <a:pt x="89" y="182"/>
                  </a:lnTo>
                  <a:lnTo>
                    <a:pt x="87" y="188"/>
                  </a:lnTo>
                  <a:lnTo>
                    <a:pt x="86" y="193"/>
                  </a:lnTo>
                  <a:lnTo>
                    <a:pt x="82" y="199"/>
                  </a:lnTo>
                  <a:lnTo>
                    <a:pt x="80" y="205"/>
                  </a:lnTo>
                  <a:lnTo>
                    <a:pt x="78" y="209"/>
                  </a:lnTo>
                  <a:lnTo>
                    <a:pt x="74" y="212"/>
                  </a:lnTo>
                  <a:lnTo>
                    <a:pt x="72" y="218"/>
                  </a:lnTo>
                  <a:lnTo>
                    <a:pt x="68" y="222"/>
                  </a:lnTo>
                  <a:lnTo>
                    <a:pt x="66" y="226"/>
                  </a:lnTo>
                  <a:lnTo>
                    <a:pt x="65" y="230"/>
                  </a:lnTo>
                  <a:lnTo>
                    <a:pt x="63" y="233"/>
                  </a:lnTo>
                  <a:lnTo>
                    <a:pt x="61" y="237"/>
                  </a:lnTo>
                  <a:lnTo>
                    <a:pt x="57" y="243"/>
                  </a:lnTo>
                  <a:lnTo>
                    <a:pt x="55" y="247"/>
                  </a:lnTo>
                  <a:lnTo>
                    <a:pt x="53" y="249"/>
                  </a:lnTo>
                  <a:lnTo>
                    <a:pt x="53" y="250"/>
                  </a:lnTo>
                  <a:lnTo>
                    <a:pt x="0" y="173"/>
                  </a:lnTo>
                  <a:lnTo>
                    <a:pt x="0" y="173"/>
                  </a:lnTo>
                  <a:close/>
                </a:path>
              </a:pathLst>
            </a:custGeom>
            <a:solidFill>
              <a:srgbClr val="414B8B"/>
            </a:solidFill>
            <a:ln w="9525">
              <a:noFill/>
              <a:round/>
              <a:headEnd/>
              <a:tailEnd/>
            </a:ln>
          </p:spPr>
          <p:txBody>
            <a:bodyPr/>
            <a:lstStyle/>
            <a:p>
              <a:endParaRPr lang="en-US"/>
            </a:p>
          </p:txBody>
        </p:sp>
        <p:sp>
          <p:nvSpPr>
            <p:cNvPr id="717980" name="Freeform 156"/>
            <p:cNvSpPr>
              <a:spLocks/>
            </p:cNvSpPr>
            <p:nvPr/>
          </p:nvSpPr>
          <p:spPr bwMode="auto">
            <a:xfrm>
              <a:off x="2406" y="2323"/>
              <a:ext cx="468" cy="172"/>
            </a:xfrm>
            <a:custGeom>
              <a:avLst/>
              <a:gdLst/>
              <a:ahLst/>
              <a:cxnLst>
                <a:cxn ang="0">
                  <a:pos x="11" y="0"/>
                </a:cxn>
                <a:cxn ang="0">
                  <a:pos x="36" y="2"/>
                </a:cxn>
                <a:cxn ang="0">
                  <a:pos x="55" y="2"/>
                </a:cxn>
                <a:cxn ang="0">
                  <a:pos x="78" y="5"/>
                </a:cxn>
                <a:cxn ang="0">
                  <a:pos x="105" y="7"/>
                </a:cxn>
                <a:cxn ang="0">
                  <a:pos x="133" y="11"/>
                </a:cxn>
                <a:cxn ang="0">
                  <a:pos x="164" y="17"/>
                </a:cxn>
                <a:cxn ang="0">
                  <a:pos x="198" y="23"/>
                </a:cxn>
                <a:cxn ang="0">
                  <a:pos x="234" y="30"/>
                </a:cxn>
                <a:cxn ang="0">
                  <a:pos x="274" y="40"/>
                </a:cxn>
                <a:cxn ang="0">
                  <a:pos x="312" y="49"/>
                </a:cxn>
                <a:cxn ang="0">
                  <a:pos x="354" y="61"/>
                </a:cxn>
                <a:cxn ang="0">
                  <a:pos x="397" y="74"/>
                </a:cxn>
                <a:cxn ang="0">
                  <a:pos x="441" y="89"/>
                </a:cxn>
                <a:cxn ang="0">
                  <a:pos x="485" y="104"/>
                </a:cxn>
                <a:cxn ang="0">
                  <a:pos x="529" y="121"/>
                </a:cxn>
                <a:cxn ang="0">
                  <a:pos x="572" y="140"/>
                </a:cxn>
                <a:cxn ang="0">
                  <a:pos x="618" y="159"/>
                </a:cxn>
                <a:cxn ang="0">
                  <a:pos x="660" y="178"/>
                </a:cxn>
                <a:cxn ang="0">
                  <a:pos x="702" y="197"/>
                </a:cxn>
                <a:cxn ang="0">
                  <a:pos x="742" y="216"/>
                </a:cxn>
                <a:cxn ang="0">
                  <a:pos x="778" y="235"/>
                </a:cxn>
                <a:cxn ang="0">
                  <a:pos x="812" y="251"/>
                </a:cxn>
                <a:cxn ang="0">
                  <a:pos x="844" y="268"/>
                </a:cxn>
                <a:cxn ang="0">
                  <a:pos x="871" y="281"/>
                </a:cxn>
                <a:cxn ang="0">
                  <a:pos x="894" y="294"/>
                </a:cxn>
                <a:cxn ang="0">
                  <a:pos x="917" y="306"/>
                </a:cxn>
                <a:cxn ang="0">
                  <a:pos x="934" y="317"/>
                </a:cxn>
                <a:cxn ang="0">
                  <a:pos x="820" y="342"/>
                </a:cxn>
                <a:cxn ang="0">
                  <a:pos x="799" y="330"/>
                </a:cxn>
                <a:cxn ang="0">
                  <a:pos x="782" y="321"/>
                </a:cxn>
                <a:cxn ang="0">
                  <a:pos x="763" y="309"/>
                </a:cxn>
                <a:cxn ang="0">
                  <a:pos x="738" y="294"/>
                </a:cxn>
                <a:cxn ang="0">
                  <a:pos x="709" y="279"/>
                </a:cxn>
                <a:cxn ang="0">
                  <a:pos x="681" y="264"/>
                </a:cxn>
                <a:cxn ang="0">
                  <a:pos x="648" y="247"/>
                </a:cxn>
                <a:cxn ang="0">
                  <a:pos x="614" y="230"/>
                </a:cxn>
                <a:cxn ang="0">
                  <a:pos x="576" y="211"/>
                </a:cxn>
                <a:cxn ang="0">
                  <a:pos x="540" y="194"/>
                </a:cxn>
                <a:cxn ang="0">
                  <a:pos x="502" y="175"/>
                </a:cxn>
                <a:cxn ang="0">
                  <a:pos x="464" y="157"/>
                </a:cxn>
                <a:cxn ang="0">
                  <a:pos x="424" y="140"/>
                </a:cxn>
                <a:cxn ang="0">
                  <a:pos x="386" y="123"/>
                </a:cxn>
                <a:cxn ang="0">
                  <a:pos x="348" y="108"/>
                </a:cxn>
                <a:cxn ang="0">
                  <a:pos x="310" y="95"/>
                </a:cxn>
                <a:cxn ang="0">
                  <a:pos x="274" y="81"/>
                </a:cxn>
                <a:cxn ang="0">
                  <a:pos x="240" y="70"/>
                </a:cxn>
                <a:cxn ang="0">
                  <a:pos x="205" y="59"/>
                </a:cxn>
                <a:cxn ang="0">
                  <a:pos x="173" y="47"/>
                </a:cxn>
                <a:cxn ang="0">
                  <a:pos x="145" y="38"/>
                </a:cxn>
                <a:cxn ang="0">
                  <a:pos x="116" y="30"/>
                </a:cxn>
                <a:cxn ang="0">
                  <a:pos x="89" y="23"/>
                </a:cxn>
                <a:cxn ang="0">
                  <a:pos x="67" y="15"/>
                </a:cxn>
                <a:cxn ang="0">
                  <a:pos x="46" y="9"/>
                </a:cxn>
                <a:cxn ang="0">
                  <a:pos x="30" y="5"/>
                </a:cxn>
                <a:cxn ang="0">
                  <a:pos x="8" y="2"/>
                </a:cxn>
              </a:cxnLst>
              <a:rect l="0" t="0" r="r" b="b"/>
              <a:pathLst>
                <a:path w="936" h="344">
                  <a:moveTo>
                    <a:pt x="0" y="0"/>
                  </a:moveTo>
                  <a:lnTo>
                    <a:pt x="0" y="0"/>
                  </a:lnTo>
                  <a:lnTo>
                    <a:pt x="8" y="0"/>
                  </a:lnTo>
                  <a:lnTo>
                    <a:pt x="11" y="0"/>
                  </a:lnTo>
                  <a:lnTo>
                    <a:pt x="19" y="0"/>
                  </a:lnTo>
                  <a:lnTo>
                    <a:pt x="25" y="0"/>
                  </a:lnTo>
                  <a:lnTo>
                    <a:pt x="32" y="2"/>
                  </a:lnTo>
                  <a:lnTo>
                    <a:pt x="36" y="2"/>
                  </a:lnTo>
                  <a:lnTo>
                    <a:pt x="42" y="2"/>
                  </a:lnTo>
                  <a:lnTo>
                    <a:pt x="46" y="2"/>
                  </a:lnTo>
                  <a:lnTo>
                    <a:pt x="49" y="2"/>
                  </a:lnTo>
                  <a:lnTo>
                    <a:pt x="55" y="2"/>
                  </a:lnTo>
                  <a:lnTo>
                    <a:pt x="61" y="4"/>
                  </a:lnTo>
                  <a:lnTo>
                    <a:pt x="67" y="4"/>
                  </a:lnTo>
                  <a:lnTo>
                    <a:pt x="72" y="5"/>
                  </a:lnTo>
                  <a:lnTo>
                    <a:pt x="78" y="5"/>
                  </a:lnTo>
                  <a:lnTo>
                    <a:pt x="84" y="5"/>
                  </a:lnTo>
                  <a:lnTo>
                    <a:pt x="91" y="5"/>
                  </a:lnTo>
                  <a:lnTo>
                    <a:pt x="99" y="7"/>
                  </a:lnTo>
                  <a:lnTo>
                    <a:pt x="105" y="7"/>
                  </a:lnTo>
                  <a:lnTo>
                    <a:pt x="112" y="9"/>
                  </a:lnTo>
                  <a:lnTo>
                    <a:pt x="120" y="9"/>
                  </a:lnTo>
                  <a:lnTo>
                    <a:pt x="127" y="11"/>
                  </a:lnTo>
                  <a:lnTo>
                    <a:pt x="133" y="11"/>
                  </a:lnTo>
                  <a:lnTo>
                    <a:pt x="141" y="13"/>
                  </a:lnTo>
                  <a:lnTo>
                    <a:pt x="148" y="13"/>
                  </a:lnTo>
                  <a:lnTo>
                    <a:pt x="158" y="15"/>
                  </a:lnTo>
                  <a:lnTo>
                    <a:pt x="164" y="17"/>
                  </a:lnTo>
                  <a:lnTo>
                    <a:pt x="173" y="19"/>
                  </a:lnTo>
                  <a:lnTo>
                    <a:pt x="181" y="19"/>
                  </a:lnTo>
                  <a:lnTo>
                    <a:pt x="190" y="23"/>
                  </a:lnTo>
                  <a:lnTo>
                    <a:pt x="198" y="23"/>
                  </a:lnTo>
                  <a:lnTo>
                    <a:pt x="207" y="24"/>
                  </a:lnTo>
                  <a:lnTo>
                    <a:pt x="217" y="26"/>
                  </a:lnTo>
                  <a:lnTo>
                    <a:pt x="224" y="28"/>
                  </a:lnTo>
                  <a:lnTo>
                    <a:pt x="234" y="30"/>
                  </a:lnTo>
                  <a:lnTo>
                    <a:pt x="243" y="32"/>
                  </a:lnTo>
                  <a:lnTo>
                    <a:pt x="255" y="36"/>
                  </a:lnTo>
                  <a:lnTo>
                    <a:pt x="264" y="38"/>
                  </a:lnTo>
                  <a:lnTo>
                    <a:pt x="274" y="40"/>
                  </a:lnTo>
                  <a:lnTo>
                    <a:pt x="283" y="42"/>
                  </a:lnTo>
                  <a:lnTo>
                    <a:pt x="291" y="43"/>
                  </a:lnTo>
                  <a:lnTo>
                    <a:pt x="302" y="47"/>
                  </a:lnTo>
                  <a:lnTo>
                    <a:pt x="312" y="49"/>
                  </a:lnTo>
                  <a:lnTo>
                    <a:pt x="323" y="53"/>
                  </a:lnTo>
                  <a:lnTo>
                    <a:pt x="333" y="55"/>
                  </a:lnTo>
                  <a:lnTo>
                    <a:pt x="344" y="59"/>
                  </a:lnTo>
                  <a:lnTo>
                    <a:pt x="354" y="61"/>
                  </a:lnTo>
                  <a:lnTo>
                    <a:pt x="365" y="64"/>
                  </a:lnTo>
                  <a:lnTo>
                    <a:pt x="375" y="66"/>
                  </a:lnTo>
                  <a:lnTo>
                    <a:pt x="386" y="70"/>
                  </a:lnTo>
                  <a:lnTo>
                    <a:pt x="397" y="74"/>
                  </a:lnTo>
                  <a:lnTo>
                    <a:pt x="407" y="78"/>
                  </a:lnTo>
                  <a:lnTo>
                    <a:pt x="418" y="81"/>
                  </a:lnTo>
                  <a:lnTo>
                    <a:pt x="430" y="85"/>
                  </a:lnTo>
                  <a:lnTo>
                    <a:pt x="441" y="89"/>
                  </a:lnTo>
                  <a:lnTo>
                    <a:pt x="451" y="93"/>
                  </a:lnTo>
                  <a:lnTo>
                    <a:pt x="462" y="95"/>
                  </a:lnTo>
                  <a:lnTo>
                    <a:pt x="474" y="100"/>
                  </a:lnTo>
                  <a:lnTo>
                    <a:pt x="485" y="104"/>
                  </a:lnTo>
                  <a:lnTo>
                    <a:pt x="496" y="108"/>
                  </a:lnTo>
                  <a:lnTo>
                    <a:pt x="508" y="114"/>
                  </a:lnTo>
                  <a:lnTo>
                    <a:pt x="519" y="118"/>
                  </a:lnTo>
                  <a:lnTo>
                    <a:pt x="529" y="121"/>
                  </a:lnTo>
                  <a:lnTo>
                    <a:pt x="540" y="125"/>
                  </a:lnTo>
                  <a:lnTo>
                    <a:pt x="551" y="131"/>
                  </a:lnTo>
                  <a:lnTo>
                    <a:pt x="563" y="135"/>
                  </a:lnTo>
                  <a:lnTo>
                    <a:pt x="572" y="140"/>
                  </a:lnTo>
                  <a:lnTo>
                    <a:pt x="586" y="144"/>
                  </a:lnTo>
                  <a:lnTo>
                    <a:pt x="595" y="148"/>
                  </a:lnTo>
                  <a:lnTo>
                    <a:pt x="607" y="154"/>
                  </a:lnTo>
                  <a:lnTo>
                    <a:pt x="618" y="159"/>
                  </a:lnTo>
                  <a:lnTo>
                    <a:pt x="629" y="163"/>
                  </a:lnTo>
                  <a:lnTo>
                    <a:pt x="639" y="169"/>
                  </a:lnTo>
                  <a:lnTo>
                    <a:pt x="650" y="173"/>
                  </a:lnTo>
                  <a:lnTo>
                    <a:pt x="660" y="178"/>
                  </a:lnTo>
                  <a:lnTo>
                    <a:pt x="671" y="182"/>
                  </a:lnTo>
                  <a:lnTo>
                    <a:pt x="681" y="188"/>
                  </a:lnTo>
                  <a:lnTo>
                    <a:pt x="692" y="192"/>
                  </a:lnTo>
                  <a:lnTo>
                    <a:pt x="702" y="197"/>
                  </a:lnTo>
                  <a:lnTo>
                    <a:pt x="711" y="201"/>
                  </a:lnTo>
                  <a:lnTo>
                    <a:pt x="723" y="207"/>
                  </a:lnTo>
                  <a:lnTo>
                    <a:pt x="732" y="213"/>
                  </a:lnTo>
                  <a:lnTo>
                    <a:pt x="742" y="216"/>
                  </a:lnTo>
                  <a:lnTo>
                    <a:pt x="751" y="220"/>
                  </a:lnTo>
                  <a:lnTo>
                    <a:pt x="761" y="226"/>
                  </a:lnTo>
                  <a:lnTo>
                    <a:pt x="770" y="232"/>
                  </a:lnTo>
                  <a:lnTo>
                    <a:pt x="778" y="235"/>
                  </a:lnTo>
                  <a:lnTo>
                    <a:pt x="787" y="239"/>
                  </a:lnTo>
                  <a:lnTo>
                    <a:pt x="795" y="243"/>
                  </a:lnTo>
                  <a:lnTo>
                    <a:pt x="804" y="247"/>
                  </a:lnTo>
                  <a:lnTo>
                    <a:pt x="812" y="251"/>
                  </a:lnTo>
                  <a:lnTo>
                    <a:pt x="820" y="254"/>
                  </a:lnTo>
                  <a:lnTo>
                    <a:pt x="829" y="258"/>
                  </a:lnTo>
                  <a:lnTo>
                    <a:pt x="837" y="264"/>
                  </a:lnTo>
                  <a:lnTo>
                    <a:pt x="844" y="268"/>
                  </a:lnTo>
                  <a:lnTo>
                    <a:pt x="850" y="271"/>
                  </a:lnTo>
                  <a:lnTo>
                    <a:pt x="858" y="275"/>
                  </a:lnTo>
                  <a:lnTo>
                    <a:pt x="865" y="279"/>
                  </a:lnTo>
                  <a:lnTo>
                    <a:pt x="871" y="281"/>
                  </a:lnTo>
                  <a:lnTo>
                    <a:pt x="877" y="285"/>
                  </a:lnTo>
                  <a:lnTo>
                    <a:pt x="884" y="289"/>
                  </a:lnTo>
                  <a:lnTo>
                    <a:pt x="890" y="292"/>
                  </a:lnTo>
                  <a:lnTo>
                    <a:pt x="894" y="294"/>
                  </a:lnTo>
                  <a:lnTo>
                    <a:pt x="899" y="296"/>
                  </a:lnTo>
                  <a:lnTo>
                    <a:pt x="903" y="298"/>
                  </a:lnTo>
                  <a:lnTo>
                    <a:pt x="907" y="302"/>
                  </a:lnTo>
                  <a:lnTo>
                    <a:pt x="917" y="306"/>
                  </a:lnTo>
                  <a:lnTo>
                    <a:pt x="922" y="309"/>
                  </a:lnTo>
                  <a:lnTo>
                    <a:pt x="928" y="313"/>
                  </a:lnTo>
                  <a:lnTo>
                    <a:pt x="932" y="315"/>
                  </a:lnTo>
                  <a:lnTo>
                    <a:pt x="934" y="317"/>
                  </a:lnTo>
                  <a:lnTo>
                    <a:pt x="936" y="317"/>
                  </a:lnTo>
                  <a:lnTo>
                    <a:pt x="823" y="344"/>
                  </a:lnTo>
                  <a:lnTo>
                    <a:pt x="822" y="344"/>
                  </a:lnTo>
                  <a:lnTo>
                    <a:pt x="820" y="342"/>
                  </a:lnTo>
                  <a:lnTo>
                    <a:pt x="816" y="338"/>
                  </a:lnTo>
                  <a:lnTo>
                    <a:pt x="812" y="336"/>
                  </a:lnTo>
                  <a:lnTo>
                    <a:pt x="806" y="332"/>
                  </a:lnTo>
                  <a:lnTo>
                    <a:pt x="799" y="330"/>
                  </a:lnTo>
                  <a:lnTo>
                    <a:pt x="795" y="327"/>
                  </a:lnTo>
                  <a:lnTo>
                    <a:pt x="791" y="325"/>
                  </a:lnTo>
                  <a:lnTo>
                    <a:pt x="787" y="323"/>
                  </a:lnTo>
                  <a:lnTo>
                    <a:pt x="782" y="321"/>
                  </a:lnTo>
                  <a:lnTo>
                    <a:pt x="778" y="317"/>
                  </a:lnTo>
                  <a:lnTo>
                    <a:pt x="772" y="313"/>
                  </a:lnTo>
                  <a:lnTo>
                    <a:pt x="766" y="311"/>
                  </a:lnTo>
                  <a:lnTo>
                    <a:pt x="763" y="309"/>
                  </a:lnTo>
                  <a:lnTo>
                    <a:pt x="755" y="306"/>
                  </a:lnTo>
                  <a:lnTo>
                    <a:pt x="749" y="302"/>
                  </a:lnTo>
                  <a:lnTo>
                    <a:pt x="744" y="298"/>
                  </a:lnTo>
                  <a:lnTo>
                    <a:pt x="738" y="294"/>
                  </a:lnTo>
                  <a:lnTo>
                    <a:pt x="730" y="290"/>
                  </a:lnTo>
                  <a:lnTo>
                    <a:pt x="725" y="287"/>
                  </a:lnTo>
                  <a:lnTo>
                    <a:pt x="717" y="283"/>
                  </a:lnTo>
                  <a:lnTo>
                    <a:pt x="709" y="279"/>
                  </a:lnTo>
                  <a:lnTo>
                    <a:pt x="702" y="275"/>
                  </a:lnTo>
                  <a:lnTo>
                    <a:pt x="694" y="271"/>
                  </a:lnTo>
                  <a:lnTo>
                    <a:pt x="686" y="268"/>
                  </a:lnTo>
                  <a:lnTo>
                    <a:pt x="681" y="264"/>
                  </a:lnTo>
                  <a:lnTo>
                    <a:pt x="671" y="260"/>
                  </a:lnTo>
                  <a:lnTo>
                    <a:pt x="664" y="254"/>
                  </a:lnTo>
                  <a:lnTo>
                    <a:pt x="654" y="251"/>
                  </a:lnTo>
                  <a:lnTo>
                    <a:pt x="648" y="247"/>
                  </a:lnTo>
                  <a:lnTo>
                    <a:pt x="639" y="243"/>
                  </a:lnTo>
                  <a:lnTo>
                    <a:pt x="631" y="237"/>
                  </a:lnTo>
                  <a:lnTo>
                    <a:pt x="622" y="233"/>
                  </a:lnTo>
                  <a:lnTo>
                    <a:pt x="614" y="230"/>
                  </a:lnTo>
                  <a:lnTo>
                    <a:pt x="605" y="226"/>
                  </a:lnTo>
                  <a:lnTo>
                    <a:pt x="595" y="220"/>
                  </a:lnTo>
                  <a:lnTo>
                    <a:pt x="586" y="216"/>
                  </a:lnTo>
                  <a:lnTo>
                    <a:pt x="576" y="211"/>
                  </a:lnTo>
                  <a:lnTo>
                    <a:pt x="567" y="207"/>
                  </a:lnTo>
                  <a:lnTo>
                    <a:pt x="557" y="201"/>
                  </a:lnTo>
                  <a:lnTo>
                    <a:pt x="548" y="197"/>
                  </a:lnTo>
                  <a:lnTo>
                    <a:pt x="540" y="194"/>
                  </a:lnTo>
                  <a:lnTo>
                    <a:pt x="531" y="188"/>
                  </a:lnTo>
                  <a:lnTo>
                    <a:pt x="521" y="184"/>
                  </a:lnTo>
                  <a:lnTo>
                    <a:pt x="512" y="178"/>
                  </a:lnTo>
                  <a:lnTo>
                    <a:pt x="502" y="175"/>
                  </a:lnTo>
                  <a:lnTo>
                    <a:pt x="493" y="171"/>
                  </a:lnTo>
                  <a:lnTo>
                    <a:pt x="481" y="165"/>
                  </a:lnTo>
                  <a:lnTo>
                    <a:pt x="472" y="161"/>
                  </a:lnTo>
                  <a:lnTo>
                    <a:pt x="464" y="157"/>
                  </a:lnTo>
                  <a:lnTo>
                    <a:pt x="453" y="152"/>
                  </a:lnTo>
                  <a:lnTo>
                    <a:pt x="443" y="148"/>
                  </a:lnTo>
                  <a:lnTo>
                    <a:pt x="434" y="144"/>
                  </a:lnTo>
                  <a:lnTo>
                    <a:pt x="424" y="140"/>
                  </a:lnTo>
                  <a:lnTo>
                    <a:pt x="413" y="135"/>
                  </a:lnTo>
                  <a:lnTo>
                    <a:pt x="405" y="131"/>
                  </a:lnTo>
                  <a:lnTo>
                    <a:pt x="396" y="127"/>
                  </a:lnTo>
                  <a:lnTo>
                    <a:pt x="386" y="123"/>
                  </a:lnTo>
                  <a:lnTo>
                    <a:pt x="377" y="119"/>
                  </a:lnTo>
                  <a:lnTo>
                    <a:pt x="367" y="116"/>
                  </a:lnTo>
                  <a:lnTo>
                    <a:pt x="358" y="112"/>
                  </a:lnTo>
                  <a:lnTo>
                    <a:pt x="348" y="108"/>
                  </a:lnTo>
                  <a:lnTo>
                    <a:pt x="339" y="104"/>
                  </a:lnTo>
                  <a:lnTo>
                    <a:pt x="329" y="102"/>
                  </a:lnTo>
                  <a:lnTo>
                    <a:pt x="320" y="99"/>
                  </a:lnTo>
                  <a:lnTo>
                    <a:pt x="310" y="95"/>
                  </a:lnTo>
                  <a:lnTo>
                    <a:pt x="300" y="91"/>
                  </a:lnTo>
                  <a:lnTo>
                    <a:pt x="291" y="87"/>
                  </a:lnTo>
                  <a:lnTo>
                    <a:pt x="283" y="85"/>
                  </a:lnTo>
                  <a:lnTo>
                    <a:pt x="274" y="81"/>
                  </a:lnTo>
                  <a:lnTo>
                    <a:pt x="264" y="78"/>
                  </a:lnTo>
                  <a:lnTo>
                    <a:pt x="257" y="76"/>
                  </a:lnTo>
                  <a:lnTo>
                    <a:pt x="247" y="72"/>
                  </a:lnTo>
                  <a:lnTo>
                    <a:pt x="240" y="70"/>
                  </a:lnTo>
                  <a:lnTo>
                    <a:pt x="230" y="66"/>
                  </a:lnTo>
                  <a:lnTo>
                    <a:pt x="221" y="64"/>
                  </a:lnTo>
                  <a:lnTo>
                    <a:pt x="213" y="61"/>
                  </a:lnTo>
                  <a:lnTo>
                    <a:pt x="205" y="59"/>
                  </a:lnTo>
                  <a:lnTo>
                    <a:pt x="196" y="55"/>
                  </a:lnTo>
                  <a:lnTo>
                    <a:pt x="188" y="53"/>
                  </a:lnTo>
                  <a:lnTo>
                    <a:pt x="181" y="51"/>
                  </a:lnTo>
                  <a:lnTo>
                    <a:pt x="173" y="47"/>
                  </a:lnTo>
                  <a:lnTo>
                    <a:pt x="165" y="45"/>
                  </a:lnTo>
                  <a:lnTo>
                    <a:pt x="158" y="43"/>
                  </a:lnTo>
                  <a:lnTo>
                    <a:pt x="150" y="40"/>
                  </a:lnTo>
                  <a:lnTo>
                    <a:pt x="145" y="38"/>
                  </a:lnTo>
                  <a:lnTo>
                    <a:pt x="137" y="36"/>
                  </a:lnTo>
                  <a:lnTo>
                    <a:pt x="129" y="34"/>
                  </a:lnTo>
                  <a:lnTo>
                    <a:pt x="122" y="32"/>
                  </a:lnTo>
                  <a:lnTo>
                    <a:pt x="116" y="30"/>
                  </a:lnTo>
                  <a:lnTo>
                    <a:pt x="108" y="28"/>
                  </a:lnTo>
                  <a:lnTo>
                    <a:pt x="103" y="26"/>
                  </a:lnTo>
                  <a:lnTo>
                    <a:pt x="95" y="24"/>
                  </a:lnTo>
                  <a:lnTo>
                    <a:pt x="89" y="23"/>
                  </a:lnTo>
                  <a:lnTo>
                    <a:pt x="82" y="21"/>
                  </a:lnTo>
                  <a:lnTo>
                    <a:pt x="78" y="19"/>
                  </a:lnTo>
                  <a:lnTo>
                    <a:pt x="70" y="17"/>
                  </a:lnTo>
                  <a:lnTo>
                    <a:pt x="67" y="15"/>
                  </a:lnTo>
                  <a:lnTo>
                    <a:pt x="61" y="13"/>
                  </a:lnTo>
                  <a:lnTo>
                    <a:pt x="55" y="13"/>
                  </a:lnTo>
                  <a:lnTo>
                    <a:pt x="51" y="11"/>
                  </a:lnTo>
                  <a:lnTo>
                    <a:pt x="46" y="9"/>
                  </a:lnTo>
                  <a:lnTo>
                    <a:pt x="42" y="9"/>
                  </a:lnTo>
                  <a:lnTo>
                    <a:pt x="38" y="7"/>
                  </a:lnTo>
                  <a:lnTo>
                    <a:pt x="34" y="5"/>
                  </a:lnTo>
                  <a:lnTo>
                    <a:pt x="30" y="5"/>
                  </a:lnTo>
                  <a:lnTo>
                    <a:pt x="23" y="4"/>
                  </a:lnTo>
                  <a:lnTo>
                    <a:pt x="15" y="2"/>
                  </a:lnTo>
                  <a:lnTo>
                    <a:pt x="11" y="2"/>
                  </a:lnTo>
                  <a:lnTo>
                    <a:pt x="8" y="2"/>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717981" name="Freeform 157"/>
            <p:cNvSpPr>
              <a:spLocks/>
            </p:cNvSpPr>
            <p:nvPr/>
          </p:nvSpPr>
          <p:spPr bwMode="auto">
            <a:xfrm>
              <a:off x="2893" y="2440"/>
              <a:ext cx="66" cy="64"/>
            </a:xfrm>
            <a:custGeom>
              <a:avLst/>
              <a:gdLst/>
              <a:ahLst/>
              <a:cxnLst>
                <a:cxn ang="0">
                  <a:pos x="93" y="63"/>
                </a:cxn>
                <a:cxn ang="0">
                  <a:pos x="95" y="63"/>
                </a:cxn>
                <a:cxn ang="0">
                  <a:pos x="98" y="69"/>
                </a:cxn>
                <a:cxn ang="0">
                  <a:pos x="100" y="71"/>
                </a:cxn>
                <a:cxn ang="0">
                  <a:pos x="102" y="75"/>
                </a:cxn>
                <a:cxn ang="0">
                  <a:pos x="104" y="78"/>
                </a:cxn>
                <a:cxn ang="0">
                  <a:pos x="108" y="84"/>
                </a:cxn>
                <a:cxn ang="0">
                  <a:pos x="110" y="88"/>
                </a:cxn>
                <a:cxn ang="0">
                  <a:pos x="110" y="92"/>
                </a:cxn>
                <a:cxn ang="0">
                  <a:pos x="112" y="95"/>
                </a:cxn>
                <a:cxn ang="0">
                  <a:pos x="114" y="101"/>
                </a:cxn>
                <a:cxn ang="0">
                  <a:pos x="112" y="105"/>
                </a:cxn>
                <a:cxn ang="0">
                  <a:pos x="112" y="109"/>
                </a:cxn>
                <a:cxn ang="0">
                  <a:pos x="110" y="113"/>
                </a:cxn>
                <a:cxn ang="0">
                  <a:pos x="108" y="116"/>
                </a:cxn>
                <a:cxn ang="0">
                  <a:pos x="104" y="118"/>
                </a:cxn>
                <a:cxn ang="0">
                  <a:pos x="98" y="122"/>
                </a:cxn>
                <a:cxn ang="0">
                  <a:pos x="93" y="122"/>
                </a:cxn>
                <a:cxn ang="0">
                  <a:pos x="87" y="126"/>
                </a:cxn>
                <a:cxn ang="0">
                  <a:pos x="79" y="126"/>
                </a:cxn>
                <a:cxn ang="0">
                  <a:pos x="72" y="128"/>
                </a:cxn>
                <a:cxn ang="0">
                  <a:pos x="64" y="128"/>
                </a:cxn>
                <a:cxn ang="0">
                  <a:pos x="55" y="128"/>
                </a:cxn>
                <a:cxn ang="0">
                  <a:pos x="47" y="126"/>
                </a:cxn>
                <a:cxn ang="0">
                  <a:pos x="40" y="124"/>
                </a:cxn>
                <a:cxn ang="0">
                  <a:pos x="32" y="122"/>
                </a:cxn>
                <a:cxn ang="0">
                  <a:pos x="26" y="120"/>
                </a:cxn>
                <a:cxn ang="0">
                  <a:pos x="19" y="116"/>
                </a:cxn>
                <a:cxn ang="0">
                  <a:pos x="13" y="113"/>
                </a:cxn>
                <a:cxn ang="0">
                  <a:pos x="9" y="109"/>
                </a:cxn>
                <a:cxn ang="0">
                  <a:pos x="5" y="103"/>
                </a:cxn>
                <a:cxn ang="0">
                  <a:pos x="2" y="97"/>
                </a:cxn>
                <a:cxn ang="0">
                  <a:pos x="2" y="92"/>
                </a:cxn>
                <a:cxn ang="0">
                  <a:pos x="0" y="84"/>
                </a:cxn>
                <a:cxn ang="0">
                  <a:pos x="2" y="76"/>
                </a:cxn>
                <a:cxn ang="0">
                  <a:pos x="2" y="69"/>
                </a:cxn>
                <a:cxn ang="0">
                  <a:pos x="5" y="63"/>
                </a:cxn>
                <a:cxn ang="0">
                  <a:pos x="7" y="56"/>
                </a:cxn>
                <a:cxn ang="0">
                  <a:pos x="13" y="48"/>
                </a:cxn>
                <a:cxn ang="0">
                  <a:pos x="17" y="40"/>
                </a:cxn>
                <a:cxn ang="0">
                  <a:pos x="21" y="33"/>
                </a:cxn>
                <a:cxn ang="0">
                  <a:pos x="26" y="25"/>
                </a:cxn>
                <a:cxn ang="0">
                  <a:pos x="32" y="21"/>
                </a:cxn>
                <a:cxn ang="0">
                  <a:pos x="40" y="16"/>
                </a:cxn>
                <a:cxn ang="0">
                  <a:pos x="45" y="10"/>
                </a:cxn>
                <a:cxn ang="0">
                  <a:pos x="51" y="8"/>
                </a:cxn>
                <a:cxn ang="0">
                  <a:pos x="59" y="4"/>
                </a:cxn>
                <a:cxn ang="0">
                  <a:pos x="64" y="2"/>
                </a:cxn>
                <a:cxn ang="0">
                  <a:pos x="72" y="0"/>
                </a:cxn>
                <a:cxn ang="0">
                  <a:pos x="78" y="0"/>
                </a:cxn>
                <a:cxn ang="0">
                  <a:pos x="85" y="0"/>
                </a:cxn>
                <a:cxn ang="0">
                  <a:pos x="91" y="0"/>
                </a:cxn>
                <a:cxn ang="0">
                  <a:pos x="97" y="2"/>
                </a:cxn>
                <a:cxn ang="0">
                  <a:pos x="102" y="4"/>
                </a:cxn>
                <a:cxn ang="0">
                  <a:pos x="108" y="6"/>
                </a:cxn>
                <a:cxn ang="0">
                  <a:pos x="114" y="8"/>
                </a:cxn>
                <a:cxn ang="0">
                  <a:pos x="118" y="10"/>
                </a:cxn>
                <a:cxn ang="0">
                  <a:pos x="121" y="10"/>
                </a:cxn>
                <a:cxn ang="0">
                  <a:pos x="125" y="12"/>
                </a:cxn>
                <a:cxn ang="0">
                  <a:pos x="131" y="16"/>
                </a:cxn>
                <a:cxn ang="0">
                  <a:pos x="133" y="18"/>
                </a:cxn>
                <a:cxn ang="0">
                  <a:pos x="93" y="63"/>
                </a:cxn>
                <a:cxn ang="0">
                  <a:pos x="93" y="63"/>
                </a:cxn>
              </a:cxnLst>
              <a:rect l="0" t="0" r="r" b="b"/>
              <a:pathLst>
                <a:path w="133" h="128">
                  <a:moveTo>
                    <a:pt x="93" y="63"/>
                  </a:moveTo>
                  <a:lnTo>
                    <a:pt x="95" y="63"/>
                  </a:lnTo>
                  <a:lnTo>
                    <a:pt x="98" y="69"/>
                  </a:lnTo>
                  <a:lnTo>
                    <a:pt x="100" y="71"/>
                  </a:lnTo>
                  <a:lnTo>
                    <a:pt x="102" y="75"/>
                  </a:lnTo>
                  <a:lnTo>
                    <a:pt x="104" y="78"/>
                  </a:lnTo>
                  <a:lnTo>
                    <a:pt x="108" y="84"/>
                  </a:lnTo>
                  <a:lnTo>
                    <a:pt x="110" y="88"/>
                  </a:lnTo>
                  <a:lnTo>
                    <a:pt x="110" y="92"/>
                  </a:lnTo>
                  <a:lnTo>
                    <a:pt x="112" y="95"/>
                  </a:lnTo>
                  <a:lnTo>
                    <a:pt x="114" y="101"/>
                  </a:lnTo>
                  <a:lnTo>
                    <a:pt x="112" y="105"/>
                  </a:lnTo>
                  <a:lnTo>
                    <a:pt x="112" y="109"/>
                  </a:lnTo>
                  <a:lnTo>
                    <a:pt x="110" y="113"/>
                  </a:lnTo>
                  <a:lnTo>
                    <a:pt x="108" y="116"/>
                  </a:lnTo>
                  <a:lnTo>
                    <a:pt x="104" y="118"/>
                  </a:lnTo>
                  <a:lnTo>
                    <a:pt x="98" y="122"/>
                  </a:lnTo>
                  <a:lnTo>
                    <a:pt x="93" y="122"/>
                  </a:lnTo>
                  <a:lnTo>
                    <a:pt x="87" y="126"/>
                  </a:lnTo>
                  <a:lnTo>
                    <a:pt x="79" y="126"/>
                  </a:lnTo>
                  <a:lnTo>
                    <a:pt x="72" y="128"/>
                  </a:lnTo>
                  <a:lnTo>
                    <a:pt x="64" y="128"/>
                  </a:lnTo>
                  <a:lnTo>
                    <a:pt x="55" y="128"/>
                  </a:lnTo>
                  <a:lnTo>
                    <a:pt x="47" y="126"/>
                  </a:lnTo>
                  <a:lnTo>
                    <a:pt x="40" y="124"/>
                  </a:lnTo>
                  <a:lnTo>
                    <a:pt x="32" y="122"/>
                  </a:lnTo>
                  <a:lnTo>
                    <a:pt x="26" y="120"/>
                  </a:lnTo>
                  <a:lnTo>
                    <a:pt x="19" y="116"/>
                  </a:lnTo>
                  <a:lnTo>
                    <a:pt x="13" y="113"/>
                  </a:lnTo>
                  <a:lnTo>
                    <a:pt x="9" y="109"/>
                  </a:lnTo>
                  <a:lnTo>
                    <a:pt x="5" y="103"/>
                  </a:lnTo>
                  <a:lnTo>
                    <a:pt x="2" y="97"/>
                  </a:lnTo>
                  <a:lnTo>
                    <a:pt x="2" y="92"/>
                  </a:lnTo>
                  <a:lnTo>
                    <a:pt x="0" y="84"/>
                  </a:lnTo>
                  <a:lnTo>
                    <a:pt x="2" y="76"/>
                  </a:lnTo>
                  <a:lnTo>
                    <a:pt x="2" y="69"/>
                  </a:lnTo>
                  <a:lnTo>
                    <a:pt x="5" y="63"/>
                  </a:lnTo>
                  <a:lnTo>
                    <a:pt x="7" y="56"/>
                  </a:lnTo>
                  <a:lnTo>
                    <a:pt x="13" y="48"/>
                  </a:lnTo>
                  <a:lnTo>
                    <a:pt x="17" y="40"/>
                  </a:lnTo>
                  <a:lnTo>
                    <a:pt x="21" y="33"/>
                  </a:lnTo>
                  <a:lnTo>
                    <a:pt x="26" y="25"/>
                  </a:lnTo>
                  <a:lnTo>
                    <a:pt x="32" y="21"/>
                  </a:lnTo>
                  <a:lnTo>
                    <a:pt x="40" y="16"/>
                  </a:lnTo>
                  <a:lnTo>
                    <a:pt x="45" y="10"/>
                  </a:lnTo>
                  <a:lnTo>
                    <a:pt x="51" y="8"/>
                  </a:lnTo>
                  <a:lnTo>
                    <a:pt x="59" y="4"/>
                  </a:lnTo>
                  <a:lnTo>
                    <a:pt x="64" y="2"/>
                  </a:lnTo>
                  <a:lnTo>
                    <a:pt x="72" y="0"/>
                  </a:lnTo>
                  <a:lnTo>
                    <a:pt x="78" y="0"/>
                  </a:lnTo>
                  <a:lnTo>
                    <a:pt x="85" y="0"/>
                  </a:lnTo>
                  <a:lnTo>
                    <a:pt x="91" y="0"/>
                  </a:lnTo>
                  <a:lnTo>
                    <a:pt x="97" y="2"/>
                  </a:lnTo>
                  <a:lnTo>
                    <a:pt x="102" y="4"/>
                  </a:lnTo>
                  <a:lnTo>
                    <a:pt x="108" y="6"/>
                  </a:lnTo>
                  <a:lnTo>
                    <a:pt x="114" y="8"/>
                  </a:lnTo>
                  <a:lnTo>
                    <a:pt x="118" y="10"/>
                  </a:lnTo>
                  <a:lnTo>
                    <a:pt x="121" y="10"/>
                  </a:lnTo>
                  <a:lnTo>
                    <a:pt x="125" y="12"/>
                  </a:lnTo>
                  <a:lnTo>
                    <a:pt x="131" y="16"/>
                  </a:lnTo>
                  <a:lnTo>
                    <a:pt x="133" y="18"/>
                  </a:lnTo>
                  <a:lnTo>
                    <a:pt x="93" y="63"/>
                  </a:lnTo>
                  <a:lnTo>
                    <a:pt x="93" y="63"/>
                  </a:lnTo>
                  <a:close/>
                </a:path>
              </a:pathLst>
            </a:custGeom>
            <a:solidFill>
              <a:srgbClr val="414B8B"/>
            </a:solidFill>
            <a:ln w="9525">
              <a:noFill/>
              <a:round/>
              <a:headEnd/>
              <a:tailEnd/>
            </a:ln>
          </p:spPr>
          <p:txBody>
            <a:bodyPr/>
            <a:lstStyle/>
            <a:p>
              <a:endParaRPr lang="en-US"/>
            </a:p>
          </p:txBody>
        </p:sp>
        <p:sp>
          <p:nvSpPr>
            <p:cNvPr id="717982" name="Freeform 158"/>
            <p:cNvSpPr>
              <a:spLocks/>
            </p:cNvSpPr>
            <p:nvPr/>
          </p:nvSpPr>
          <p:spPr bwMode="auto">
            <a:xfrm>
              <a:off x="3145" y="2366"/>
              <a:ext cx="60" cy="83"/>
            </a:xfrm>
            <a:custGeom>
              <a:avLst/>
              <a:gdLst/>
              <a:ahLst/>
              <a:cxnLst>
                <a:cxn ang="0">
                  <a:pos x="96" y="137"/>
                </a:cxn>
                <a:cxn ang="0">
                  <a:pos x="89" y="128"/>
                </a:cxn>
                <a:cxn ang="0">
                  <a:pos x="79" y="116"/>
                </a:cxn>
                <a:cxn ang="0">
                  <a:pos x="74" y="107"/>
                </a:cxn>
                <a:cxn ang="0">
                  <a:pos x="70" y="99"/>
                </a:cxn>
                <a:cxn ang="0">
                  <a:pos x="68" y="90"/>
                </a:cxn>
                <a:cxn ang="0">
                  <a:pos x="70" y="82"/>
                </a:cxn>
                <a:cxn ang="0">
                  <a:pos x="76" y="74"/>
                </a:cxn>
                <a:cxn ang="0">
                  <a:pos x="81" y="69"/>
                </a:cxn>
                <a:cxn ang="0">
                  <a:pos x="91" y="63"/>
                </a:cxn>
                <a:cxn ang="0">
                  <a:pos x="100" y="59"/>
                </a:cxn>
                <a:cxn ang="0">
                  <a:pos x="108" y="55"/>
                </a:cxn>
                <a:cxn ang="0">
                  <a:pos x="117" y="53"/>
                </a:cxn>
                <a:cxn ang="0">
                  <a:pos x="117" y="50"/>
                </a:cxn>
                <a:cxn ang="0">
                  <a:pos x="112" y="38"/>
                </a:cxn>
                <a:cxn ang="0">
                  <a:pos x="106" y="31"/>
                </a:cxn>
                <a:cxn ang="0">
                  <a:pos x="98" y="21"/>
                </a:cxn>
                <a:cxn ang="0">
                  <a:pos x="91" y="10"/>
                </a:cxn>
                <a:cxn ang="0">
                  <a:pos x="81" y="4"/>
                </a:cxn>
                <a:cxn ang="0">
                  <a:pos x="70" y="0"/>
                </a:cxn>
                <a:cxn ang="0">
                  <a:pos x="58" y="0"/>
                </a:cxn>
                <a:cxn ang="0">
                  <a:pos x="45" y="6"/>
                </a:cxn>
                <a:cxn ang="0">
                  <a:pos x="34" y="17"/>
                </a:cxn>
                <a:cxn ang="0">
                  <a:pos x="24" y="31"/>
                </a:cxn>
                <a:cxn ang="0">
                  <a:pos x="13" y="46"/>
                </a:cxn>
                <a:cxn ang="0">
                  <a:pos x="7" y="57"/>
                </a:cxn>
                <a:cxn ang="0">
                  <a:pos x="5" y="67"/>
                </a:cxn>
                <a:cxn ang="0">
                  <a:pos x="1" y="76"/>
                </a:cxn>
                <a:cxn ang="0">
                  <a:pos x="0" y="84"/>
                </a:cxn>
                <a:cxn ang="0">
                  <a:pos x="0" y="93"/>
                </a:cxn>
                <a:cxn ang="0">
                  <a:pos x="0" y="101"/>
                </a:cxn>
                <a:cxn ang="0">
                  <a:pos x="1" y="112"/>
                </a:cxn>
                <a:cxn ang="0">
                  <a:pos x="9" y="126"/>
                </a:cxn>
                <a:cxn ang="0">
                  <a:pos x="17" y="137"/>
                </a:cxn>
                <a:cxn ang="0">
                  <a:pos x="26" y="147"/>
                </a:cxn>
                <a:cxn ang="0">
                  <a:pos x="38" y="154"/>
                </a:cxn>
                <a:cxn ang="0">
                  <a:pos x="45" y="158"/>
                </a:cxn>
                <a:cxn ang="0">
                  <a:pos x="57" y="164"/>
                </a:cxn>
                <a:cxn ang="0">
                  <a:pos x="100" y="141"/>
                </a:cxn>
              </a:cxnLst>
              <a:rect l="0" t="0" r="r" b="b"/>
              <a:pathLst>
                <a:path w="119" h="166">
                  <a:moveTo>
                    <a:pt x="100" y="141"/>
                  </a:moveTo>
                  <a:lnTo>
                    <a:pt x="96" y="137"/>
                  </a:lnTo>
                  <a:lnTo>
                    <a:pt x="93" y="133"/>
                  </a:lnTo>
                  <a:lnTo>
                    <a:pt x="89" y="128"/>
                  </a:lnTo>
                  <a:lnTo>
                    <a:pt x="83" y="122"/>
                  </a:lnTo>
                  <a:lnTo>
                    <a:pt x="79" y="116"/>
                  </a:lnTo>
                  <a:lnTo>
                    <a:pt x="76" y="112"/>
                  </a:lnTo>
                  <a:lnTo>
                    <a:pt x="74" y="107"/>
                  </a:lnTo>
                  <a:lnTo>
                    <a:pt x="72" y="103"/>
                  </a:lnTo>
                  <a:lnTo>
                    <a:pt x="70" y="99"/>
                  </a:lnTo>
                  <a:lnTo>
                    <a:pt x="68" y="93"/>
                  </a:lnTo>
                  <a:lnTo>
                    <a:pt x="68" y="90"/>
                  </a:lnTo>
                  <a:lnTo>
                    <a:pt x="70" y="86"/>
                  </a:lnTo>
                  <a:lnTo>
                    <a:pt x="70" y="82"/>
                  </a:lnTo>
                  <a:lnTo>
                    <a:pt x="72" y="78"/>
                  </a:lnTo>
                  <a:lnTo>
                    <a:pt x="76" y="74"/>
                  </a:lnTo>
                  <a:lnTo>
                    <a:pt x="79" y="71"/>
                  </a:lnTo>
                  <a:lnTo>
                    <a:pt x="81" y="69"/>
                  </a:lnTo>
                  <a:lnTo>
                    <a:pt x="87" y="65"/>
                  </a:lnTo>
                  <a:lnTo>
                    <a:pt x="91" y="63"/>
                  </a:lnTo>
                  <a:lnTo>
                    <a:pt x="96" y="61"/>
                  </a:lnTo>
                  <a:lnTo>
                    <a:pt x="100" y="59"/>
                  </a:lnTo>
                  <a:lnTo>
                    <a:pt x="104" y="57"/>
                  </a:lnTo>
                  <a:lnTo>
                    <a:pt x="108" y="55"/>
                  </a:lnTo>
                  <a:lnTo>
                    <a:pt x="112" y="55"/>
                  </a:lnTo>
                  <a:lnTo>
                    <a:pt x="117" y="53"/>
                  </a:lnTo>
                  <a:lnTo>
                    <a:pt x="119" y="53"/>
                  </a:lnTo>
                  <a:lnTo>
                    <a:pt x="117" y="50"/>
                  </a:lnTo>
                  <a:lnTo>
                    <a:pt x="114" y="44"/>
                  </a:lnTo>
                  <a:lnTo>
                    <a:pt x="112" y="38"/>
                  </a:lnTo>
                  <a:lnTo>
                    <a:pt x="110" y="34"/>
                  </a:lnTo>
                  <a:lnTo>
                    <a:pt x="106" y="31"/>
                  </a:lnTo>
                  <a:lnTo>
                    <a:pt x="104" y="27"/>
                  </a:lnTo>
                  <a:lnTo>
                    <a:pt x="98" y="21"/>
                  </a:lnTo>
                  <a:lnTo>
                    <a:pt x="95" y="15"/>
                  </a:lnTo>
                  <a:lnTo>
                    <a:pt x="91" y="10"/>
                  </a:lnTo>
                  <a:lnTo>
                    <a:pt x="87" y="8"/>
                  </a:lnTo>
                  <a:lnTo>
                    <a:pt x="81" y="4"/>
                  </a:lnTo>
                  <a:lnTo>
                    <a:pt x="76" y="0"/>
                  </a:lnTo>
                  <a:lnTo>
                    <a:pt x="70" y="0"/>
                  </a:lnTo>
                  <a:lnTo>
                    <a:pt x="64" y="0"/>
                  </a:lnTo>
                  <a:lnTo>
                    <a:pt x="58" y="0"/>
                  </a:lnTo>
                  <a:lnTo>
                    <a:pt x="51" y="4"/>
                  </a:lnTo>
                  <a:lnTo>
                    <a:pt x="45" y="6"/>
                  </a:lnTo>
                  <a:lnTo>
                    <a:pt x="39" y="12"/>
                  </a:lnTo>
                  <a:lnTo>
                    <a:pt x="34" y="17"/>
                  </a:lnTo>
                  <a:lnTo>
                    <a:pt x="28" y="23"/>
                  </a:lnTo>
                  <a:lnTo>
                    <a:pt x="24" y="31"/>
                  </a:lnTo>
                  <a:lnTo>
                    <a:pt x="19" y="38"/>
                  </a:lnTo>
                  <a:lnTo>
                    <a:pt x="13" y="46"/>
                  </a:lnTo>
                  <a:lnTo>
                    <a:pt x="9" y="53"/>
                  </a:lnTo>
                  <a:lnTo>
                    <a:pt x="7" y="57"/>
                  </a:lnTo>
                  <a:lnTo>
                    <a:pt x="5" y="63"/>
                  </a:lnTo>
                  <a:lnTo>
                    <a:pt x="5" y="67"/>
                  </a:lnTo>
                  <a:lnTo>
                    <a:pt x="3" y="72"/>
                  </a:lnTo>
                  <a:lnTo>
                    <a:pt x="1" y="76"/>
                  </a:lnTo>
                  <a:lnTo>
                    <a:pt x="1" y="80"/>
                  </a:lnTo>
                  <a:lnTo>
                    <a:pt x="0" y="84"/>
                  </a:lnTo>
                  <a:lnTo>
                    <a:pt x="0" y="90"/>
                  </a:lnTo>
                  <a:lnTo>
                    <a:pt x="0" y="93"/>
                  </a:lnTo>
                  <a:lnTo>
                    <a:pt x="0" y="97"/>
                  </a:lnTo>
                  <a:lnTo>
                    <a:pt x="0" y="101"/>
                  </a:lnTo>
                  <a:lnTo>
                    <a:pt x="1" y="107"/>
                  </a:lnTo>
                  <a:lnTo>
                    <a:pt x="1" y="112"/>
                  </a:lnTo>
                  <a:lnTo>
                    <a:pt x="5" y="120"/>
                  </a:lnTo>
                  <a:lnTo>
                    <a:pt x="9" y="126"/>
                  </a:lnTo>
                  <a:lnTo>
                    <a:pt x="13" y="131"/>
                  </a:lnTo>
                  <a:lnTo>
                    <a:pt x="17" y="137"/>
                  </a:lnTo>
                  <a:lnTo>
                    <a:pt x="22" y="143"/>
                  </a:lnTo>
                  <a:lnTo>
                    <a:pt x="26" y="147"/>
                  </a:lnTo>
                  <a:lnTo>
                    <a:pt x="32" y="150"/>
                  </a:lnTo>
                  <a:lnTo>
                    <a:pt x="38" y="154"/>
                  </a:lnTo>
                  <a:lnTo>
                    <a:pt x="41" y="158"/>
                  </a:lnTo>
                  <a:lnTo>
                    <a:pt x="45" y="158"/>
                  </a:lnTo>
                  <a:lnTo>
                    <a:pt x="51" y="160"/>
                  </a:lnTo>
                  <a:lnTo>
                    <a:pt x="57" y="164"/>
                  </a:lnTo>
                  <a:lnTo>
                    <a:pt x="58" y="166"/>
                  </a:lnTo>
                  <a:lnTo>
                    <a:pt x="100" y="141"/>
                  </a:lnTo>
                  <a:lnTo>
                    <a:pt x="100" y="141"/>
                  </a:lnTo>
                  <a:close/>
                </a:path>
              </a:pathLst>
            </a:custGeom>
            <a:solidFill>
              <a:srgbClr val="414B8B"/>
            </a:solidFill>
            <a:ln w="9525">
              <a:noFill/>
              <a:round/>
              <a:headEnd/>
              <a:tailEnd/>
            </a:ln>
          </p:spPr>
          <p:txBody>
            <a:bodyPr/>
            <a:lstStyle/>
            <a:p>
              <a:endParaRPr lang="en-US"/>
            </a:p>
          </p:txBody>
        </p:sp>
        <p:sp>
          <p:nvSpPr>
            <p:cNvPr id="717983" name="Freeform 159"/>
            <p:cNvSpPr>
              <a:spLocks/>
            </p:cNvSpPr>
            <p:nvPr/>
          </p:nvSpPr>
          <p:spPr bwMode="auto">
            <a:xfrm>
              <a:off x="2975" y="2353"/>
              <a:ext cx="182" cy="132"/>
            </a:xfrm>
            <a:custGeom>
              <a:avLst/>
              <a:gdLst/>
              <a:ahLst/>
              <a:cxnLst>
                <a:cxn ang="0">
                  <a:pos x="365" y="0"/>
                </a:cxn>
                <a:cxn ang="0">
                  <a:pos x="358" y="2"/>
                </a:cxn>
                <a:cxn ang="0">
                  <a:pos x="348" y="5"/>
                </a:cxn>
                <a:cxn ang="0">
                  <a:pos x="341" y="9"/>
                </a:cxn>
                <a:cxn ang="0">
                  <a:pos x="333" y="13"/>
                </a:cxn>
                <a:cxn ang="0">
                  <a:pos x="323" y="19"/>
                </a:cxn>
                <a:cxn ang="0">
                  <a:pos x="314" y="22"/>
                </a:cxn>
                <a:cxn ang="0">
                  <a:pos x="304" y="26"/>
                </a:cxn>
                <a:cxn ang="0">
                  <a:pos x="295" y="32"/>
                </a:cxn>
                <a:cxn ang="0">
                  <a:pos x="287" y="38"/>
                </a:cxn>
                <a:cxn ang="0">
                  <a:pos x="278" y="43"/>
                </a:cxn>
                <a:cxn ang="0">
                  <a:pos x="268" y="49"/>
                </a:cxn>
                <a:cxn ang="0">
                  <a:pos x="259" y="59"/>
                </a:cxn>
                <a:cxn ang="0">
                  <a:pos x="249" y="70"/>
                </a:cxn>
                <a:cxn ang="0">
                  <a:pos x="244" y="83"/>
                </a:cxn>
                <a:cxn ang="0">
                  <a:pos x="242" y="95"/>
                </a:cxn>
                <a:cxn ang="0">
                  <a:pos x="244" y="106"/>
                </a:cxn>
                <a:cxn ang="0">
                  <a:pos x="245" y="116"/>
                </a:cxn>
                <a:cxn ang="0">
                  <a:pos x="249" y="121"/>
                </a:cxn>
                <a:cxn ang="0">
                  <a:pos x="257" y="129"/>
                </a:cxn>
                <a:cxn ang="0">
                  <a:pos x="0" y="211"/>
                </a:cxn>
                <a:cxn ang="0">
                  <a:pos x="318" y="197"/>
                </a:cxn>
                <a:cxn ang="0">
                  <a:pos x="316" y="195"/>
                </a:cxn>
                <a:cxn ang="0">
                  <a:pos x="314" y="188"/>
                </a:cxn>
                <a:cxn ang="0">
                  <a:pos x="310" y="176"/>
                </a:cxn>
                <a:cxn ang="0">
                  <a:pos x="308" y="163"/>
                </a:cxn>
                <a:cxn ang="0">
                  <a:pos x="304" y="148"/>
                </a:cxn>
                <a:cxn ang="0">
                  <a:pos x="304" y="138"/>
                </a:cxn>
                <a:cxn ang="0">
                  <a:pos x="304" y="129"/>
                </a:cxn>
                <a:cxn ang="0">
                  <a:pos x="304" y="119"/>
                </a:cxn>
                <a:cxn ang="0">
                  <a:pos x="304" y="112"/>
                </a:cxn>
                <a:cxn ang="0">
                  <a:pos x="306" y="102"/>
                </a:cxn>
                <a:cxn ang="0">
                  <a:pos x="308" y="93"/>
                </a:cxn>
                <a:cxn ang="0">
                  <a:pos x="310" y="81"/>
                </a:cxn>
                <a:cxn ang="0">
                  <a:pos x="312" y="72"/>
                </a:cxn>
                <a:cxn ang="0">
                  <a:pos x="316" y="64"/>
                </a:cxn>
                <a:cxn ang="0">
                  <a:pos x="320" y="57"/>
                </a:cxn>
                <a:cxn ang="0">
                  <a:pos x="329" y="40"/>
                </a:cxn>
                <a:cxn ang="0">
                  <a:pos x="341" y="26"/>
                </a:cxn>
                <a:cxn ang="0">
                  <a:pos x="350" y="15"/>
                </a:cxn>
                <a:cxn ang="0">
                  <a:pos x="358" y="7"/>
                </a:cxn>
                <a:cxn ang="0">
                  <a:pos x="365" y="0"/>
                </a:cxn>
              </a:cxnLst>
              <a:rect l="0" t="0" r="r" b="b"/>
              <a:pathLst>
                <a:path w="365" h="264">
                  <a:moveTo>
                    <a:pt x="365" y="0"/>
                  </a:moveTo>
                  <a:lnTo>
                    <a:pt x="365" y="0"/>
                  </a:lnTo>
                  <a:lnTo>
                    <a:pt x="363" y="2"/>
                  </a:lnTo>
                  <a:lnTo>
                    <a:pt x="358" y="2"/>
                  </a:lnTo>
                  <a:lnTo>
                    <a:pt x="352" y="5"/>
                  </a:lnTo>
                  <a:lnTo>
                    <a:pt x="348" y="5"/>
                  </a:lnTo>
                  <a:lnTo>
                    <a:pt x="344" y="7"/>
                  </a:lnTo>
                  <a:lnTo>
                    <a:pt x="341" y="9"/>
                  </a:lnTo>
                  <a:lnTo>
                    <a:pt x="337" y="11"/>
                  </a:lnTo>
                  <a:lnTo>
                    <a:pt x="333" y="13"/>
                  </a:lnTo>
                  <a:lnTo>
                    <a:pt x="329" y="15"/>
                  </a:lnTo>
                  <a:lnTo>
                    <a:pt x="323" y="19"/>
                  </a:lnTo>
                  <a:lnTo>
                    <a:pt x="320" y="21"/>
                  </a:lnTo>
                  <a:lnTo>
                    <a:pt x="314" y="22"/>
                  </a:lnTo>
                  <a:lnTo>
                    <a:pt x="310" y="24"/>
                  </a:lnTo>
                  <a:lnTo>
                    <a:pt x="304" y="26"/>
                  </a:lnTo>
                  <a:lnTo>
                    <a:pt x="301" y="30"/>
                  </a:lnTo>
                  <a:lnTo>
                    <a:pt x="295" y="32"/>
                  </a:lnTo>
                  <a:lnTo>
                    <a:pt x="291" y="36"/>
                  </a:lnTo>
                  <a:lnTo>
                    <a:pt x="287" y="38"/>
                  </a:lnTo>
                  <a:lnTo>
                    <a:pt x="282" y="41"/>
                  </a:lnTo>
                  <a:lnTo>
                    <a:pt x="278" y="43"/>
                  </a:lnTo>
                  <a:lnTo>
                    <a:pt x="272" y="47"/>
                  </a:lnTo>
                  <a:lnTo>
                    <a:pt x="268" y="49"/>
                  </a:lnTo>
                  <a:lnTo>
                    <a:pt x="266" y="53"/>
                  </a:lnTo>
                  <a:lnTo>
                    <a:pt x="259" y="59"/>
                  </a:lnTo>
                  <a:lnTo>
                    <a:pt x="253" y="64"/>
                  </a:lnTo>
                  <a:lnTo>
                    <a:pt x="249" y="70"/>
                  </a:lnTo>
                  <a:lnTo>
                    <a:pt x="245" y="78"/>
                  </a:lnTo>
                  <a:lnTo>
                    <a:pt x="244" y="83"/>
                  </a:lnTo>
                  <a:lnTo>
                    <a:pt x="244" y="89"/>
                  </a:lnTo>
                  <a:lnTo>
                    <a:pt x="242" y="95"/>
                  </a:lnTo>
                  <a:lnTo>
                    <a:pt x="244" y="100"/>
                  </a:lnTo>
                  <a:lnTo>
                    <a:pt x="244" y="106"/>
                  </a:lnTo>
                  <a:lnTo>
                    <a:pt x="245" y="112"/>
                  </a:lnTo>
                  <a:lnTo>
                    <a:pt x="245" y="116"/>
                  </a:lnTo>
                  <a:lnTo>
                    <a:pt x="249" y="119"/>
                  </a:lnTo>
                  <a:lnTo>
                    <a:pt x="249" y="121"/>
                  </a:lnTo>
                  <a:lnTo>
                    <a:pt x="253" y="125"/>
                  </a:lnTo>
                  <a:lnTo>
                    <a:pt x="257" y="129"/>
                  </a:lnTo>
                  <a:lnTo>
                    <a:pt x="257" y="133"/>
                  </a:lnTo>
                  <a:lnTo>
                    <a:pt x="0" y="211"/>
                  </a:lnTo>
                  <a:lnTo>
                    <a:pt x="72" y="264"/>
                  </a:lnTo>
                  <a:lnTo>
                    <a:pt x="318" y="197"/>
                  </a:lnTo>
                  <a:lnTo>
                    <a:pt x="316" y="195"/>
                  </a:lnTo>
                  <a:lnTo>
                    <a:pt x="316" y="195"/>
                  </a:lnTo>
                  <a:lnTo>
                    <a:pt x="314" y="192"/>
                  </a:lnTo>
                  <a:lnTo>
                    <a:pt x="314" y="188"/>
                  </a:lnTo>
                  <a:lnTo>
                    <a:pt x="312" y="184"/>
                  </a:lnTo>
                  <a:lnTo>
                    <a:pt x="310" y="176"/>
                  </a:lnTo>
                  <a:lnTo>
                    <a:pt x="308" y="171"/>
                  </a:lnTo>
                  <a:lnTo>
                    <a:pt x="308" y="163"/>
                  </a:lnTo>
                  <a:lnTo>
                    <a:pt x="306" y="155"/>
                  </a:lnTo>
                  <a:lnTo>
                    <a:pt x="304" y="148"/>
                  </a:lnTo>
                  <a:lnTo>
                    <a:pt x="304" y="142"/>
                  </a:lnTo>
                  <a:lnTo>
                    <a:pt x="304" y="138"/>
                  </a:lnTo>
                  <a:lnTo>
                    <a:pt x="304" y="133"/>
                  </a:lnTo>
                  <a:lnTo>
                    <a:pt x="304" y="129"/>
                  </a:lnTo>
                  <a:lnTo>
                    <a:pt x="304" y="125"/>
                  </a:lnTo>
                  <a:lnTo>
                    <a:pt x="304" y="119"/>
                  </a:lnTo>
                  <a:lnTo>
                    <a:pt x="304" y="116"/>
                  </a:lnTo>
                  <a:lnTo>
                    <a:pt x="304" y="112"/>
                  </a:lnTo>
                  <a:lnTo>
                    <a:pt x="304" y="106"/>
                  </a:lnTo>
                  <a:lnTo>
                    <a:pt x="306" y="102"/>
                  </a:lnTo>
                  <a:lnTo>
                    <a:pt x="306" y="97"/>
                  </a:lnTo>
                  <a:lnTo>
                    <a:pt x="308" y="93"/>
                  </a:lnTo>
                  <a:lnTo>
                    <a:pt x="308" y="87"/>
                  </a:lnTo>
                  <a:lnTo>
                    <a:pt x="310" y="81"/>
                  </a:lnTo>
                  <a:lnTo>
                    <a:pt x="310" y="78"/>
                  </a:lnTo>
                  <a:lnTo>
                    <a:pt x="312" y="72"/>
                  </a:lnTo>
                  <a:lnTo>
                    <a:pt x="314" y="68"/>
                  </a:lnTo>
                  <a:lnTo>
                    <a:pt x="316" y="64"/>
                  </a:lnTo>
                  <a:lnTo>
                    <a:pt x="318" y="60"/>
                  </a:lnTo>
                  <a:lnTo>
                    <a:pt x="320" y="57"/>
                  </a:lnTo>
                  <a:lnTo>
                    <a:pt x="325" y="49"/>
                  </a:lnTo>
                  <a:lnTo>
                    <a:pt x="329" y="40"/>
                  </a:lnTo>
                  <a:lnTo>
                    <a:pt x="335" y="34"/>
                  </a:lnTo>
                  <a:lnTo>
                    <a:pt x="341" y="26"/>
                  </a:lnTo>
                  <a:lnTo>
                    <a:pt x="344" y="21"/>
                  </a:lnTo>
                  <a:lnTo>
                    <a:pt x="350" y="15"/>
                  </a:lnTo>
                  <a:lnTo>
                    <a:pt x="354" y="9"/>
                  </a:lnTo>
                  <a:lnTo>
                    <a:pt x="358" y="7"/>
                  </a:lnTo>
                  <a:lnTo>
                    <a:pt x="363" y="2"/>
                  </a:lnTo>
                  <a:lnTo>
                    <a:pt x="365" y="0"/>
                  </a:lnTo>
                  <a:lnTo>
                    <a:pt x="365" y="0"/>
                  </a:lnTo>
                  <a:close/>
                </a:path>
              </a:pathLst>
            </a:custGeom>
            <a:solidFill>
              <a:srgbClr val="414B8B"/>
            </a:solidFill>
            <a:ln w="9525">
              <a:noFill/>
              <a:round/>
              <a:headEnd/>
              <a:tailEnd/>
            </a:ln>
          </p:spPr>
          <p:txBody>
            <a:bodyPr/>
            <a:lstStyle/>
            <a:p>
              <a:endParaRPr lang="en-US"/>
            </a:p>
          </p:txBody>
        </p:sp>
        <p:sp>
          <p:nvSpPr>
            <p:cNvPr id="717984" name="Freeform 160"/>
            <p:cNvSpPr>
              <a:spLocks/>
            </p:cNvSpPr>
            <p:nvPr/>
          </p:nvSpPr>
          <p:spPr bwMode="auto">
            <a:xfrm>
              <a:off x="3197" y="2283"/>
              <a:ext cx="252" cy="185"/>
            </a:xfrm>
            <a:custGeom>
              <a:avLst/>
              <a:gdLst/>
              <a:ahLst/>
              <a:cxnLst>
                <a:cxn ang="0">
                  <a:pos x="61" y="194"/>
                </a:cxn>
                <a:cxn ang="0">
                  <a:pos x="76" y="215"/>
                </a:cxn>
                <a:cxn ang="0">
                  <a:pos x="80" y="237"/>
                </a:cxn>
                <a:cxn ang="0">
                  <a:pos x="74" y="258"/>
                </a:cxn>
                <a:cxn ang="0">
                  <a:pos x="63" y="281"/>
                </a:cxn>
                <a:cxn ang="0">
                  <a:pos x="50" y="298"/>
                </a:cxn>
                <a:cxn ang="0">
                  <a:pos x="38" y="315"/>
                </a:cxn>
                <a:cxn ang="0">
                  <a:pos x="15" y="340"/>
                </a:cxn>
                <a:cxn ang="0">
                  <a:pos x="0" y="355"/>
                </a:cxn>
                <a:cxn ang="0">
                  <a:pos x="10" y="359"/>
                </a:cxn>
                <a:cxn ang="0">
                  <a:pos x="31" y="361"/>
                </a:cxn>
                <a:cxn ang="0">
                  <a:pos x="51" y="365"/>
                </a:cxn>
                <a:cxn ang="0">
                  <a:pos x="74" y="369"/>
                </a:cxn>
                <a:cxn ang="0">
                  <a:pos x="99" y="369"/>
                </a:cxn>
                <a:cxn ang="0">
                  <a:pos x="120" y="365"/>
                </a:cxn>
                <a:cxn ang="0">
                  <a:pos x="139" y="359"/>
                </a:cxn>
                <a:cxn ang="0">
                  <a:pos x="154" y="336"/>
                </a:cxn>
                <a:cxn ang="0">
                  <a:pos x="154" y="315"/>
                </a:cxn>
                <a:cxn ang="0">
                  <a:pos x="152" y="298"/>
                </a:cxn>
                <a:cxn ang="0">
                  <a:pos x="148" y="281"/>
                </a:cxn>
                <a:cxn ang="0">
                  <a:pos x="139" y="258"/>
                </a:cxn>
                <a:cxn ang="0">
                  <a:pos x="145" y="247"/>
                </a:cxn>
                <a:cxn ang="0">
                  <a:pos x="164" y="239"/>
                </a:cxn>
                <a:cxn ang="0">
                  <a:pos x="186" y="230"/>
                </a:cxn>
                <a:cxn ang="0">
                  <a:pos x="205" y="224"/>
                </a:cxn>
                <a:cxn ang="0">
                  <a:pos x="224" y="217"/>
                </a:cxn>
                <a:cxn ang="0">
                  <a:pos x="247" y="207"/>
                </a:cxn>
                <a:cxn ang="0">
                  <a:pos x="268" y="199"/>
                </a:cxn>
                <a:cxn ang="0">
                  <a:pos x="289" y="190"/>
                </a:cxn>
                <a:cxn ang="0">
                  <a:pos x="312" y="180"/>
                </a:cxn>
                <a:cxn ang="0">
                  <a:pos x="335" y="171"/>
                </a:cxn>
                <a:cxn ang="0">
                  <a:pos x="358" y="161"/>
                </a:cxn>
                <a:cxn ang="0">
                  <a:pos x="379" y="152"/>
                </a:cxn>
                <a:cxn ang="0">
                  <a:pos x="398" y="142"/>
                </a:cxn>
                <a:cxn ang="0">
                  <a:pos x="422" y="129"/>
                </a:cxn>
                <a:cxn ang="0">
                  <a:pos x="449" y="112"/>
                </a:cxn>
                <a:cxn ang="0">
                  <a:pos x="470" y="99"/>
                </a:cxn>
                <a:cxn ang="0">
                  <a:pos x="491" y="80"/>
                </a:cxn>
                <a:cxn ang="0">
                  <a:pos x="502" y="65"/>
                </a:cxn>
                <a:cxn ang="0">
                  <a:pos x="456" y="0"/>
                </a:cxn>
                <a:cxn ang="0">
                  <a:pos x="445" y="44"/>
                </a:cxn>
                <a:cxn ang="0">
                  <a:pos x="428" y="51"/>
                </a:cxn>
                <a:cxn ang="0">
                  <a:pos x="401" y="65"/>
                </a:cxn>
                <a:cxn ang="0">
                  <a:pos x="375" y="78"/>
                </a:cxn>
                <a:cxn ang="0">
                  <a:pos x="356" y="84"/>
                </a:cxn>
                <a:cxn ang="0">
                  <a:pos x="337" y="91"/>
                </a:cxn>
                <a:cxn ang="0">
                  <a:pos x="316" y="101"/>
                </a:cxn>
                <a:cxn ang="0">
                  <a:pos x="297" y="108"/>
                </a:cxn>
                <a:cxn ang="0">
                  <a:pos x="278" y="116"/>
                </a:cxn>
                <a:cxn ang="0">
                  <a:pos x="257" y="125"/>
                </a:cxn>
                <a:cxn ang="0">
                  <a:pos x="240" y="133"/>
                </a:cxn>
                <a:cxn ang="0">
                  <a:pos x="219" y="141"/>
                </a:cxn>
                <a:cxn ang="0">
                  <a:pos x="202" y="144"/>
                </a:cxn>
                <a:cxn ang="0">
                  <a:pos x="183" y="152"/>
                </a:cxn>
                <a:cxn ang="0">
                  <a:pos x="162" y="158"/>
                </a:cxn>
                <a:cxn ang="0">
                  <a:pos x="131" y="165"/>
                </a:cxn>
                <a:cxn ang="0">
                  <a:pos x="105" y="173"/>
                </a:cxn>
                <a:cxn ang="0">
                  <a:pos x="82" y="179"/>
                </a:cxn>
                <a:cxn ang="0">
                  <a:pos x="65" y="180"/>
                </a:cxn>
                <a:cxn ang="0">
                  <a:pos x="50" y="184"/>
                </a:cxn>
              </a:cxnLst>
              <a:rect l="0" t="0" r="r" b="b"/>
              <a:pathLst>
                <a:path w="504" h="369">
                  <a:moveTo>
                    <a:pt x="50" y="186"/>
                  </a:moveTo>
                  <a:lnTo>
                    <a:pt x="51" y="186"/>
                  </a:lnTo>
                  <a:lnTo>
                    <a:pt x="55" y="190"/>
                  </a:lnTo>
                  <a:lnTo>
                    <a:pt x="61" y="194"/>
                  </a:lnTo>
                  <a:lnTo>
                    <a:pt x="69" y="201"/>
                  </a:lnTo>
                  <a:lnTo>
                    <a:pt x="70" y="205"/>
                  </a:lnTo>
                  <a:lnTo>
                    <a:pt x="74" y="211"/>
                  </a:lnTo>
                  <a:lnTo>
                    <a:pt x="76" y="215"/>
                  </a:lnTo>
                  <a:lnTo>
                    <a:pt x="78" y="222"/>
                  </a:lnTo>
                  <a:lnTo>
                    <a:pt x="80" y="228"/>
                  </a:lnTo>
                  <a:lnTo>
                    <a:pt x="80" y="236"/>
                  </a:lnTo>
                  <a:lnTo>
                    <a:pt x="80" y="237"/>
                  </a:lnTo>
                  <a:lnTo>
                    <a:pt x="80" y="241"/>
                  </a:lnTo>
                  <a:lnTo>
                    <a:pt x="78" y="247"/>
                  </a:lnTo>
                  <a:lnTo>
                    <a:pt x="78" y="251"/>
                  </a:lnTo>
                  <a:lnTo>
                    <a:pt x="74" y="258"/>
                  </a:lnTo>
                  <a:lnTo>
                    <a:pt x="70" y="268"/>
                  </a:lnTo>
                  <a:lnTo>
                    <a:pt x="69" y="272"/>
                  </a:lnTo>
                  <a:lnTo>
                    <a:pt x="65" y="275"/>
                  </a:lnTo>
                  <a:lnTo>
                    <a:pt x="63" y="281"/>
                  </a:lnTo>
                  <a:lnTo>
                    <a:pt x="61" y="285"/>
                  </a:lnTo>
                  <a:lnTo>
                    <a:pt x="57" y="289"/>
                  </a:lnTo>
                  <a:lnTo>
                    <a:pt x="53" y="294"/>
                  </a:lnTo>
                  <a:lnTo>
                    <a:pt x="50" y="298"/>
                  </a:lnTo>
                  <a:lnTo>
                    <a:pt x="48" y="304"/>
                  </a:lnTo>
                  <a:lnTo>
                    <a:pt x="44" y="308"/>
                  </a:lnTo>
                  <a:lnTo>
                    <a:pt x="42" y="312"/>
                  </a:lnTo>
                  <a:lnTo>
                    <a:pt x="38" y="315"/>
                  </a:lnTo>
                  <a:lnTo>
                    <a:pt x="34" y="321"/>
                  </a:lnTo>
                  <a:lnTo>
                    <a:pt x="29" y="327"/>
                  </a:lnTo>
                  <a:lnTo>
                    <a:pt x="21" y="334"/>
                  </a:lnTo>
                  <a:lnTo>
                    <a:pt x="15" y="340"/>
                  </a:lnTo>
                  <a:lnTo>
                    <a:pt x="10" y="346"/>
                  </a:lnTo>
                  <a:lnTo>
                    <a:pt x="6" y="350"/>
                  </a:lnTo>
                  <a:lnTo>
                    <a:pt x="2" y="353"/>
                  </a:lnTo>
                  <a:lnTo>
                    <a:pt x="0" y="355"/>
                  </a:lnTo>
                  <a:lnTo>
                    <a:pt x="0" y="357"/>
                  </a:lnTo>
                  <a:lnTo>
                    <a:pt x="2" y="357"/>
                  </a:lnTo>
                  <a:lnTo>
                    <a:pt x="4" y="357"/>
                  </a:lnTo>
                  <a:lnTo>
                    <a:pt x="10" y="359"/>
                  </a:lnTo>
                  <a:lnTo>
                    <a:pt x="17" y="359"/>
                  </a:lnTo>
                  <a:lnTo>
                    <a:pt x="21" y="359"/>
                  </a:lnTo>
                  <a:lnTo>
                    <a:pt x="27" y="361"/>
                  </a:lnTo>
                  <a:lnTo>
                    <a:pt x="31" y="361"/>
                  </a:lnTo>
                  <a:lnTo>
                    <a:pt x="36" y="363"/>
                  </a:lnTo>
                  <a:lnTo>
                    <a:pt x="40" y="363"/>
                  </a:lnTo>
                  <a:lnTo>
                    <a:pt x="46" y="365"/>
                  </a:lnTo>
                  <a:lnTo>
                    <a:pt x="51" y="365"/>
                  </a:lnTo>
                  <a:lnTo>
                    <a:pt x="57" y="367"/>
                  </a:lnTo>
                  <a:lnTo>
                    <a:pt x="63" y="367"/>
                  </a:lnTo>
                  <a:lnTo>
                    <a:pt x="69" y="369"/>
                  </a:lnTo>
                  <a:lnTo>
                    <a:pt x="74" y="369"/>
                  </a:lnTo>
                  <a:lnTo>
                    <a:pt x="80" y="369"/>
                  </a:lnTo>
                  <a:lnTo>
                    <a:pt x="86" y="369"/>
                  </a:lnTo>
                  <a:lnTo>
                    <a:pt x="93" y="369"/>
                  </a:lnTo>
                  <a:lnTo>
                    <a:pt x="99" y="369"/>
                  </a:lnTo>
                  <a:lnTo>
                    <a:pt x="105" y="369"/>
                  </a:lnTo>
                  <a:lnTo>
                    <a:pt x="110" y="367"/>
                  </a:lnTo>
                  <a:lnTo>
                    <a:pt x="116" y="365"/>
                  </a:lnTo>
                  <a:lnTo>
                    <a:pt x="120" y="365"/>
                  </a:lnTo>
                  <a:lnTo>
                    <a:pt x="126" y="363"/>
                  </a:lnTo>
                  <a:lnTo>
                    <a:pt x="129" y="363"/>
                  </a:lnTo>
                  <a:lnTo>
                    <a:pt x="135" y="361"/>
                  </a:lnTo>
                  <a:lnTo>
                    <a:pt x="139" y="359"/>
                  </a:lnTo>
                  <a:lnTo>
                    <a:pt x="143" y="357"/>
                  </a:lnTo>
                  <a:lnTo>
                    <a:pt x="147" y="351"/>
                  </a:lnTo>
                  <a:lnTo>
                    <a:pt x="152" y="344"/>
                  </a:lnTo>
                  <a:lnTo>
                    <a:pt x="154" y="336"/>
                  </a:lnTo>
                  <a:lnTo>
                    <a:pt x="156" y="329"/>
                  </a:lnTo>
                  <a:lnTo>
                    <a:pt x="154" y="323"/>
                  </a:lnTo>
                  <a:lnTo>
                    <a:pt x="154" y="319"/>
                  </a:lnTo>
                  <a:lnTo>
                    <a:pt x="154" y="315"/>
                  </a:lnTo>
                  <a:lnTo>
                    <a:pt x="154" y="312"/>
                  </a:lnTo>
                  <a:lnTo>
                    <a:pt x="154" y="306"/>
                  </a:lnTo>
                  <a:lnTo>
                    <a:pt x="152" y="302"/>
                  </a:lnTo>
                  <a:lnTo>
                    <a:pt x="152" y="298"/>
                  </a:lnTo>
                  <a:lnTo>
                    <a:pt x="152" y="294"/>
                  </a:lnTo>
                  <a:lnTo>
                    <a:pt x="150" y="289"/>
                  </a:lnTo>
                  <a:lnTo>
                    <a:pt x="148" y="285"/>
                  </a:lnTo>
                  <a:lnTo>
                    <a:pt x="148" y="281"/>
                  </a:lnTo>
                  <a:lnTo>
                    <a:pt x="147" y="277"/>
                  </a:lnTo>
                  <a:lnTo>
                    <a:pt x="145" y="270"/>
                  </a:lnTo>
                  <a:lnTo>
                    <a:pt x="143" y="264"/>
                  </a:lnTo>
                  <a:lnTo>
                    <a:pt x="139" y="258"/>
                  </a:lnTo>
                  <a:lnTo>
                    <a:pt x="139" y="255"/>
                  </a:lnTo>
                  <a:lnTo>
                    <a:pt x="137" y="251"/>
                  </a:lnTo>
                  <a:lnTo>
                    <a:pt x="139" y="251"/>
                  </a:lnTo>
                  <a:lnTo>
                    <a:pt x="145" y="247"/>
                  </a:lnTo>
                  <a:lnTo>
                    <a:pt x="148" y="245"/>
                  </a:lnTo>
                  <a:lnTo>
                    <a:pt x="152" y="243"/>
                  </a:lnTo>
                  <a:lnTo>
                    <a:pt x="158" y="241"/>
                  </a:lnTo>
                  <a:lnTo>
                    <a:pt x="164" y="239"/>
                  </a:lnTo>
                  <a:lnTo>
                    <a:pt x="171" y="237"/>
                  </a:lnTo>
                  <a:lnTo>
                    <a:pt x="179" y="234"/>
                  </a:lnTo>
                  <a:lnTo>
                    <a:pt x="183" y="232"/>
                  </a:lnTo>
                  <a:lnTo>
                    <a:pt x="186" y="230"/>
                  </a:lnTo>
                  <a:lnTo>
                    <a:pt x="192" y="228"/>
                  </a:lnTo>
                  <a:lnTo>
                    <a:pt x="196" y="228"/>
                  </a:lnTo>
                  <a:lnTo>
                    <a:pt x="202" y="224"/>
                  </a:lnTo>
                  <a:lnTo>
                    <a:pt x="205" y="224"/>
                  </a:lnTo>
                  <a:lnTo>
                    <a:pt x="211" y="220"/>
                  </a:lnTo>
                  <a:lnTo>
                    <a:pt x="215" y="220"/>
                  </a:lnTo>
                  <a:lnTo>
                    <a:pt x="219" y="217"/>
                  </a:lnTo>
                  <a:lnTo>
                    <a:pt x="224" y="217"/>
                  </a:lnTo>
                  <a:lnTo>
                    <a:pt x="230" y="215"/>
                  </a:lnTo>
                  <a:lnTo>
                    <a:pt x="236" y="213"/>
                  </a:lnTo>
                  <a:lnTo>
                    <a:pt x="242" y="211"/>
                  </a:lnTo>
                  <a:lnTo>
                    <a:pt x="247" y="207"/>
                  </a:lnTo>
                  <a:lnTo>
                    <a:pt x="253" y="205"/>
                  </a:lnTo>
                  <a:lnTo>
                    <a:pt x="257" y="203"/>
                  </a:lnTo>
                  <a:lnTo>
                    <a:pt x="263" y="201"/>
                  </a:lnTo>
                  <a:lnTo>
                    <a:pt x="268" y="199"/>
                  </a:lnTo>
                  <a:lnTo>
                    <a:pt x="274" y="198"/>
                  </a:lnTo>
                  <a:lnTo>
                    <a:pt x="280" y="196"/>
                  </a:lnTo>
                  <a:lnTo>
                    <a:pt x="285" y="192"/>
                  </a:lnTo>
                  <a:lnTo>
                    <a:pt x="289" y="190"/>
                  </a:lnTo>
                  <a:lnTo>
                    <a:pt x="295" y="188"/>
                  </a:lnTo>
                  <a:lnTo>
                    <a:pt x="302" y="186"/>
                  </a:lnTo>
                  <a:lnTo>
                    <a:pt x="306" y="182"/>
                  </a:lnTo>
                  <a:lnTo>
                    <a:pt x="312" y="180"/>
                  </a:lnTo>
                  <a:lnTo>
                    <a:pt x="318" y="179"/>
                  </a:lnTo>
                  <a:lnTo>
                    <a:pt x="323" y="177"/>
                  </a:lnTo>
                  <a:lnTo>
                    <a:pt x="329" y="173"/>
                  </a:lnTo>
                  <a:lnTo>
                    <a:pt x="335" y="171"/>
                  </a:lnTo>
                  <a:lnTo>
                    <a:pt x="340" y="169"/>
                  </a:lnTo>
                  <a:lnTo>
                    <a:pt x="346" y="165"/>
                  </a:lnTo>
                  <a:lnTo>
                    <a:pt x="350" y="163"/>
                  </a:lnTo>
                  <a:lnTo>
                    <a:pt x="358" y="161"/>
                  </a:lnTo>
                  <a:lnTo>
                    <a:pt x="361" y="160"/>
                  </a:lnTo>
                  <a:lnTo>
                    <a:pt x="367" y="158"/>
                  </a:lnTo>
                  <a:lnTo>
                    <a:pt x="373" y="154"/>
                  </a:lnTo>
                  <a:lnTo>
                    <a:pt x="379" y="152"/>
                  </a:lnTo>
                  <a:lnTo>
                    <a:pt x="382" y="150"/>
                  </a:lnTo>
                  <a:lnTo>
                    <a:pt x="388" y="148"/>
                  </a:lnTo>
                  <a:lnTo>
                    <a:pt x="392" y="144"/>
                  </a:lnTo>
                  <a:lnTo>
                    <a:pt x="398" y="142"/>
                  </a:lnTo>
                  <a:lnTo>
                    <a:pt x="401" y="141"/>
                  </a:lnTo>
                  <a:lnTo>
                    <a:pt x="407" y="139"/>
                  </a:lnTo>
                  <a:lnTo>
                    <a:pt x="413" y="135"/>
                  </a:lnTo>
                  <a:lnTo>
                    <a:pt x="422" y="129"/>
                  </a:lnTo>
                  <a:lnTo>
                    <a:pt x="428" y="125"/>
                  </a:lnTo>
                  <a:lnTo>
                    <a:pt x="436" y="120"/>
                  </a:lnTo>
                  <a:lnTo>
                    <a:pt x="441" y="116"/>
                  </a:lnTo>
                  <a:lnTo>
                    <a:pt x="449" y="112"/>
                  </a:lnTo>
                  <a:lnTo>
                    <a:pt x="453" y="108"/>
                  </a:lnTo>
                  <a:lnTo>
                    <a:pt x="460" y="104"/>
                  </a:lnTo>
                  <a:lnTo>
                    <a:pt x="464" y="101"/>
                  </a:lnTo>
                  <a:lnTo>
                    <a:pt x="470" y="99"/>
                  </a:lnTo>
                  <a:lnTo>
                    <a:pt x="474" y="93"/>
                  </a:lnTo>
                  <a:lnTo>
                    <a:pt x="477" y="91"/>
                  </a:lnTo>
                  <a:lnTo>
                    <a:pt x="483" y="85"/>
                  </a:lnTo>
                  <a:lnTo>
                    <a:pt x="491" y="80"/>
                  </a:lnTo>
                  <a:lnTo>
                    <a:pt x="494" y="76"/>
                  </a:lnTo>
                  <a:lnTo>
                    <a:pt x="496" y="72"/>
                  </a:lnTo>
                  <a:lnTo>
                    <a:pt x="500" y="68"/>
                  </a:lnTo>
                  <a:lnTo>
                    <a:pt x="502" y="65"/>
                  </a:lnTo>
                  <a:lnTo>
                    <a:pt x="504" y="61"/>
                  </a:lnTo>
                  <a:lnTo>
                    <a:pt x="504" y="61"/>
                  </a:lnTo>
                  <a:lnTo>
                    <a:pt x="489" y="13"/>
                  </a:lnTo>
                  <a:lnTo>
                    <a:pt x="456" y="0"/>
                  </a:lnTo>
                  <a:lnTo>
                    <a:pt x="456" y="40"/>
                  </a:lnTo>
                  <a:lnTo>
                    <a:pt x="453" y="40"/>
                  </a:lnTo>
                  <a:lnTo>
                    <a:pt x="449" y="42"/>
                  </a:lnTo>
                  <a:lnTo>
                    <a:pt x="445" y="44"/>
                  </a:lnTo>
                  <a:lnTo>
                    <a:pt x="443" y="46"/>
                  </a:lnTo>
                  <a:lnTo>
                    <a:pt x="437" y="47"/>
                  </a:lnTo>
                  <a:lnTo>
                    <a:pt x="434" y="49"/>
                  </a:lnTo>
                  <a:lnTo>
                    <a:pt x="428" y="51"/>
                  </a:lnTo>
                  <a:lnTo>
                    <a:pt x="422" y="55"/>
                  </a:lnTo>
                  <a:lnTo>
                    <a:pt x="415" y="57"/>
                  </a:lnTo>
                  <a:lnTo>
                    <a:pt x="409" y="61"/>
                  </a:lnTo>
                  <a:lnTo>
                    <a:pt x="401" y="65"/>
                  </a:lnTo>
                  <a:lnTo>
                    <a:pt x="394" y="68"/>
                  </a:lnTo>
                  <a:lnTo>
                    <a:pt x="386" y="70"/>
                  </a:lnTo>
                  <a:lnTo>
                    <a:pt x="379" y="76"/>
                  </a:lnTo>
                  <a:lnTo>
                    <a:pt x="375" y="78"/>
                  </a:lnTo>
                  <a:lnTo>
                    <a:pt x="369" y="78"/>
                  </a:lnTo>
                  <a:lnTo>
                    <a:pt x="365" y="80"/>
                  </a:lnTo>
                  <a:lnTo>
                    <a:pt x="359" y="82"/>
                  </a:lnTo>
                  <a:lnTo>
                    <a:pt x="356" y="84"/>
                  </a:lnTo>
                  <a:lnTo>
                    <a:pt x="350" y="85"/>
                  </a:lnTo>
                  <a:lnTo>
                    <a:pt x="346" y="87"/>
                  </a:lnTo>
                  <a:lnTo>
                    <a:pt x="340" y="89"/>
                  </a:lnTo>
                  <a:lnTo>
                    <a:pt x="337" y="91"/>
                  </a:lnTo>
                  <a:lnTo>
                    <a:pt x="331" y="93"/>
                  </a:lnTo>
                  <a:lnTo>
                    <a:pt x="327" y="95"/>
                  </a:lnTo>
                  <a:lnTo>
                    <a:pt x="321" y="99"/>
                  </a:lnTo>
                  <a:lnTo>
                    <a:pt x="316" y="101"/>
                  </a:lnTo>
                  <a:lnTo>
                    <a:pt x="312" y="103"/>
                  </a:lnTo>
                  <a:lnTo>
                    <a:pt x="306" y="104"/>
                  </a:lnTo>
                  <a:lnTo>
                    <a:pt x="302" y="106"/>
                  </a:lnTo>
                  <a:lnTo>
                    <a:pt x="297" y="108"/>
                  </a:lnTo>
                  <a:lnTo>
                    <a:pt x="291" y="110"/>
                  </a:lnTo>
                  <a:lnTo>
                    <a:pt x="287" y="112"/>
                  </a:lnTo>
                  <a:lnTo>
                    <a:pt x="283" y="116"/>
                  </a:lnTo>
                  <a:lnTo>
                    <a:pt x="278" y="116"/>
                  </a:lnTo>
                  <a:lnTo>
                    <a:pt x="272" y="120"/>
                  </a:lnTo>
                  <a:lnTo>
                    <a:pt x="268" y="122"/>
                  </a:lnTo>
                  <a:lnTo>
                    <a:pt x="263" y="123"/>
                  </a:lnTo>
                  <a:lnTo>
                    <a:pt x="257" y="125"/>
                  </a:lnTo>
                  <a:lnTo>
                    <a:pt x="253" y="127"/>
                  </a:lnTo>
                  <a:lnTo>
                    <a:pt x="249" y="129"/>
                  </a:lnTo>
                  <a:lnTo>
                    <a:pt x="243" y="131"/>
                  </a:lnTo>
                  <a:lnTo>
                    <a:pt x="240" y="133"/>
                  </a:lnTo>
                  <a:lnTo>
                    <a:pt x="234" y="135"/>
                  </a:lnTo>
                  <a:lnTo>
                    <a:pt x="230" y="137"/>
                  </a:lnTo>
                  <a:lnTo>
                    <a:pt x="224" y="139"/>
                  </a:lnTo>
                  <a:lnTo>
                    <a:pt x="219" y="141"/>
                  </a:lnTo>
                  <a:lnTo>
                    <a:pt x="215" y="141"/>
                  </a:lnTo>
                  <a:lnTo>
                    <a:pt x="211" y="142"/>
                  </a:lnTo>
                  <a:lnTo>
                    <a:pt x="205" y="144"/>
                  </a:lnTo>
                  <a:lnTo>
                    <a:pt x="202" y="144"/>
                  </a:lnTo>
                  <a:lnTo>
                    <a:pt x="196" y="148"/>
                  </a:lnTo>
                  <a:lnTo>
                    <a:pt x="192" y="148"/>
                  </a:lnTo>
                  <a:lnTo>
                    <a:pt x="188" y="150"/>
                  </a:lnTo>
                  <a:lnTo>
                    <a:pt x="183" y="152"/>
                  </a:lnTo>
                  <a:lnTo>
                    <a:pt x="179" y="154"/>
                  </a:lnTo>
                  <a:lnTo>
                    <a:pt x="173" y="154"/>
                  </a:lnTo>
                  <a:lnTo>
                    <a:pt x="169" y="156"/>
                  </a:lnTo>
                  <a:lnTo>
                    <a:pt x="162" y="158"/>
                  </a:lnTo>
                  <a:lnTo>
                    <a:pt x="154" y="161"/>
                  </a:lnTo>
                  <a:lnTo>
                    <a:pt x="147" y="161"/>
                  </a:lnTo>
                  <a:lnTo>
                    <a:pt x="139" y="165"/>
                  </a:lnTo>
                  <a:lnTo>
                    <a:pt x="131" y="165"/>
                  </a:lnTo>
                  <a:lnTo>
                    <a:pt x="124" y="169"/>
                  </a:lnTo>
                  <a:lnTo>
                    <a:pt x="118" y="171"/>
                  </a:lnTo>
                  <a:lnTo>
                    <a:pt x="110" y="171"/>
                  </a:lnTo>
                  <a:lnTo>
                    <a:pt x="105" y="173"/>
                  </a:lnTo>
                  <a:lnTo>
                    <a:pt x="99" y="175"/>
                  </a:lnTo>
                  <a:lnTo>
                    <a:pt x="93" y="177"/>
                  </a:lnTo>
                  <a:lnTo>
                    <a:pt x="88" y="177"/>
                  </a:lnTo>
                  <a:lnTo>
                    <a:pt x="82" y="179"/>
                  </a:lnTo>
                  <a:lnTo>
                    <a:pt x="78" y="179"/>
                  </a:lnTo>
                  <a:lnTo>
                    <a:pt x="72" y="179"/>
                  </a:lnTo>
                  <a:lnTo>
                    <a:pt x="69" y="180"/>
                  </a:lnTo>
                  <a:lnTo>
                    <a:pt x="65" y="180"/>
                  </a:lnTo>
                  <a:lnTo>
                    <a:pt x="63" y="182"/>
                  </a:lnTo>
                  <a:lnTo>
                    <a:pt x="55" y="182"/>
                  </a:lnTo>
                  <a:lnTo>
                    <a:pt x="51" y="184"/>
                  </a:lnTo>
                  <a:lnTo>
                    <a:pt x="50" y="184"/>
                  </a:lnTo>
                  <a:lnTo>
                    <a:pt x="50" y="186"/>
                  </a:lnTo>
                  <a:lnTo>
                    <a:pt x="50" y="186"/>
                  </a:lnTo>
                  <a:close/>
                </a:path>
              </a:pathLst>
            </a:custGeom>
            <a:solidFill>
              <a:srgbClr val="414B8B"/>
            </a:solidFill>
            <a:ln w="9525">
              <a:noFill/>
              <a:round/>
              <a:headEnd/>
              <a:tailEnd/>
            </a:ln>
          </p:spPr>
          <p:txBody>
            <a:bodyPr/>
            <a:lstStyle/>
            <a:p>
              <a:endParaRPr lang="en-US"/>
            </a:p>
          </p:txBody>
        </p:sp>
        <p:sp>
          <p:nvSpPr>
            <p:cNvPr id="717985" name="Freeform 161"/>
            <p:cNvSpPr>
              <a:spLocks/>
            </p:cNvSpPr>
            <p:nvPr/>
          </p:nvSpPr>
          <p:spPr bwMode="auto">
            <a:xfrm>
              <a:off x="2526" y="2633"/>
              <a:ext cx="120" cy="196"/>
            </a:xfrm>
            <a:custGeom>
              <a:avLst/>
              <a:gdLst/>
              <a:ahLst/>
              <a:cxnLst>
                <a:cxn ang="0">
                  <a:pos x="195" y="6"/>
                </a:cxn>
                <a:cxn ang="0">
                  <a:pos x="188" y="19"/>
                </a:cxn>
                <a:cxn ang="0">
                  <a:pos x="178" y="38"/>
                </a:cxn>
                <a:cxn ang="0">
                  <a:pos x="171" y="50"/>
                </a:cxn>
                <a:cxn ang="0">
                  <a:pos x="163" y="63"/>
                </a:cxn>
                <a:cxn ang="0">
                  <a:pos x="156" y="78"/>
                </a:cxn>
                <a:cxn ang="0">
                  <a:pos x="146" y="93"/>
                </a:cxn>
                <a:cxn ang="0">
                  <a:pos x="137" y="110"/>
                </a:cxn>
                <a:cxn ang="0">
                  <a:pos x="125" y="127"/>
                </a:cxn>
                <a:cxn ang="0">
                  <a:pos x="116" y="145"/>
                </a:cxn>
                <a:cxn ang="0">
                  <a:pos x="104" y="162"/>
                </a:cxn>
                <a:cxn ang="0">
                  <a:pos x="95" y="179"/>
                </a:cxn>
                <a:cxn ang="0">
                  <a:pos x="85" y="194"/>
                </a:cxn>
                <a:cxn ang="0">
                  <a:pos x="74" y="211"/>
                </a:cxn>
                <a:cxn ang="0">
                  <a:pos x="64" y="230"/>
                </a:cxn>
                <a:cxn ang="0">
                  <a:pos x="64" y="234"/>
                </a:cxn>
                <a:cxn ang="0">
                  <a:pos x="78" y="240"/>
                </a:cxn>
                <a:cxn ang="0">
                  <a:pos x="95" y="251"/>
                </a:cxn>
                <a:cxn ang="0">
                  <a:pos x="110" y="264"/>
                </a:cxn>
                <a:cxn ang="0">
                  <a:pos x="121" y="281"/>
                </a:cxn>
                <a:cxn ang="0">
                  <a:pos x="119" y="297"/>
                </a:cxn>
                <a:cxn ang="0">
                  <a:pos x="104" y="312"/>
                </a:cxn>
                <a:cxn ang="0">
                  <a:pos x="81" y="325"/>
                </a:cxn>
                <a:cxn ang="0">
                  <a:pos x="59" y="335"/>
                </a:cxn>
                <a:cxn ang="0">
                  <a:pos x="41" y="342"/>
                </a:cxn>
                <a:cxn ang="0">
                  <a:pos x="34" y="346"/>
                </a:cxn>
                <a:cxn ang="0">
                  <a:pos x="3" y="359"/>
                </a:cxn>
                <a:cxn ang="0">
                  <a:pos x="11" y="371"/>
                </a:cxn>
                <a:cxn ang="0">
                  <a:pos x="24" y="382"/>
                </a:cxn>
                <a:cxn ang="0">
                  <a:pos x="43" y="390"/>
                </a:cxn>
                <a:cxn ang="0">
                  <a:pos x="59" y="392"/>
                </a:cxn>
                <a:cxn ang="0">
                  <a:pos x="72" y="390"/>
                </a:cxn>
                <a:cxn ang="0">
                  <a:pos x="87" y="384"/>
                </a:cxn>
                <a:cxn ang="0">
                  <a:pos x="102" y="374"/>
                </a:cxn>
                <a:cxn ang="0">
                  <a:pos x="118" y="365"/>
                </a:cxn>
                <a:cxn ang="0">
                  <a:pos x="133" y="354"/>
                </a:cxn>
                <a:cxn ang="0">
                  <a:pos x="148" y="344"/>
                </a:cxn>
                <a:cxn ang="0">
                  <a:pos x="159" y="333"/>
                </a:cxn>
                <a:cxn ang="0">
                  <a:pos x="178" y="317"/>
                </a:cxn>
                <a:cxn ang="0">
                  <a:pos x="188" y="306"/>
                </a:cxn>
                <a:cxn ang="0">
                  <a:pos x="190" y="298"/>
                </a:cxn>
                <a:cxn ang="0">
                  <a:pos x="188" y="285"/>
                </a:cxn>
                <a:cxn ang="0">
                  <a:pos x="186" y="272"/>
                </a:cxn>
                <a:cxn ang="0">
                  <a:pos x="182" y="255"/>
                </a:cxn>
                <a:cxn ang="0">
                  <a:pos x="176" y="238"/>
                </a:cxn>
                <a:cxn ang="0">
                  <a:pos x="167" y="224"/>
                </a:cxn>
                <a:cxn ang="0">
                  <a:pos x="152" y="205"/>
                </a:cxn>
                <a:cxn ang="0">
                  <a:pos x="137" y="194"/>
                </a:cxn>
                <a:cxn ang="0">
                  <a:pos x="199" y="0"/>
                </a:cxn>
              </a:cxnLst>
              <a:rect l="0" t="0" r="r" b="b"/>
              <a:pathLst>
                <a:path w="239" h="392">
                  <a:moveTo>
                    <a:pt x="199" y="0"/>
                  </a:moveTo>
                  <a:lnTo>
                    <a:pt x="199" y="2"/>
                  </a:lnTo>
                  <a:lnTo>
                    <a:pt x="195" y="6"/>
                  </a:lnTo>
                  <a:lnTo>
                    <a:pt x="194" y="10"/>
                  </a:lnTo>
                  <a:lnTo>
                    <a:pt x="190" y="13"/>
                  </a:lnTo>
                  <a:lnTo>
                    <a:pt x="188" y="19"/>
                  </a:lnTo>
                  <a:lnTo>
                    <a:pt x="186" y="25"/>
                  </a:lnTo>
                  <a:lnTo>
                    <a:pt x="182" y="31"/>
                  </a:lnTo>
                  <a:lnTo>
                    <a:pt x="178" y="38"/>
                  </a:lnTo>
                  <a:lnTo>
                    <a:pt x="175" y="42"/>
                  </a:lnTo>
                  <a:lnTo>
                    <a:pt x="173" y="46"/>
                  </a:lnTo>
                  <a:lnTo>
                    <a:pt x="171" y="50"/>
                  </a:lnTo>
                  <a:lnTo>
                    <a:pt x="169" y="55"/>
                  </a:lnTo>
                  <a:lnTo>
                    <a:pt x="167" y="59"/>
                  </a:lnTo>
                  <a:lnTo>
                    <a:pt x="163" y="63"/>
                  </a:lnTo>
                  <a:lnTo>
                    <a:pt x="161" y="67"/>
                  </a:lnTo>
                  <a:lnTo>
                    <a:pt x="157" y="72"/>
                  </a:lnTo>
                  <a:lnTo>
                    <a:pt x="156" y="78"/>
                  </a:lnTo>
                  <a:lnTo>
                    <a:pt x="152" y="82"/>
                  </a:lnTo>
                  <a:lnTo>
                    <a:pt x="150" y="88"/>
                  </a:lnTo>
                  <a:lnTo>
                    <a:pt x="146" y="93"/>
                  </a:lnTo>
                  <a:lnTo>
                    <a:pt x="142" y="99"/>
                  </a:lnTo>
                  <a:lnTo>
                    <a:pt x="140" y="105"/>
                  </a:lnTo>
                  <a:lnTo>
                    <a:pt x="137" y="110"/>
                  </a:lnTo>
                  <a:lnTo>
                    <a:pt x="133" y="116"/>
                  </a:lnTo>
                  <a:lnTo>
                    <a:pt x="129" y="120"/>
                  </a:lnTo>
                  <a:lnTo>
                    <a:pt x="125" y="127"/>
                  </a:lnTo>
                  <a:lnTo>
                    <a:pt x="121" y="133"/>
                  </a:lnTo>
                  <a:lnTo>
                    <a:pt x="119" y="139"/>
                  </a:lnTo>
                  <a:lnTo>
                    <a:pt x="116" y="145"/>
                  </a:lnTo>
                  <a:lnTo>
                    <a:pt x="112" y="150"/>
                  </a:lnTo>
                  <a:lnTo>
                    <a:pt x="108" y="156"/>
                  </a:lnTo>
                  <a:lnTo>
                    <a:pt x="104" y="162"/>
                  </a:lnTo>
                  <a:lnTo>
                    <a:pt x="100" y="167"/>
                  </a:lnTo>
                  <a:lnTo>
                    <a:pt x="99" y="173"/>
                  </a:lnTo>
                  <a:lnTo>
                    <a:pt x="95" y="179"/>
                  </a:lnTo>
                  <a:lnTo>
                    <a:pt x="91" y="184"/>
                  </a:lnTo>
                  <a:lnTo>
                    <a:pt x="87" y="190"/>
                  </a:lnTo>
                  <a:lnTo>
                    <a:pt x="85" y="194"/>
                  </a:lnTo>
                  <a:lnTo>
                    <a:pt x="81" y="200"/>
                  </a:lnTo>
                  <a:lnTo>
                    <a:pt x="80" y="203"/>
                  </a:lnTo>
                  <a:lnTo>
                    <a:pt x="74" y="211"/>
                  </a:lnTo>
                  <a:lnTo>
                    <a:pt x="70" y="219"/>
                  </a:lnTo>
                  <a:lnTo>
                    <a:pt x="66" y="224"/>
                  </a:lnTo>
                  <a:lnTo>
                    <a:pt x="64" y="230"/>
                  </a:lnTo>
                  <a:lnTo>
                    <a:pt x="62" y="232"/>
                  </a:lnTo>
                  <a:lnTo>
                    <a:pt x="62" y="232"/>
                  </a:lnTo>
                  <a:lnTo>
                    <a:pt x="64" y="234"/>
                  </a:lnTo>
                  <a:lnTo>
                    <a:pt x="68" y="234"/>
                  </a:lnTo>
                  <a:lnTo>
                    <a:pt x="74" y="238"/>
                  </a:lnTo>
                  <a:lnTo>
                    <a:pt x="78" y="240"/>
                  </a:lnTo>
                  <a:lnTo>
                    <a:pt x="81" y="243"/>
                  </a:lnTo>
                  <a:lnTo>
                    <a:pt x="89" y="247"/>
                  </a:lnTo>
                  <a:lnTo>
                    <a:pt x="95" y="251"/>
                  </a:lnTo>
                  <a:lnTo>
                    <a:pt x="100" y="255"/>
                  </a:lnTo>
                  <a:lnTo>
                    <a:pt x="106" y="260"/>
                  </a:lnTo>
                  <a:lnTo>
                    <a:pt x="110" y="264"/>
                  </a:lnTo>
                  <a:lnTo>
                    <a:pt x="116" y="270"/>
                  </a:lnTo>
                  <a:lnTo>
                    <a:pt x="119" y="276"/>
                  </a:lnTo>
                  <a:lnTo>
                    <a:pt x="121" y="281"/>
                  </a:lnTo>
                  <a:lnTo>
                    <a:pt x="123" y="285"/>
                  </a:lnTo>
                  <a:lnTo>
                    <a:pt x="123" y="293"/>
                  </a:lnTo>
                  <a:lnTo>
                    <a:pt x="119" y="297"/>
                  </a:lnTo>
                  <a:lnTo>
                    <a:pt x="116" y="302"/>
                  </a:lnTo>
                  <a:lnTo>
                    <a:pt x="112" y="306"/>
                  </a:lnTo>
                  <a:lnTo>
                    <a:pt x="104" y="312"/>
                  </a:lnTo>
                  <a:lnTo>
                    <a:pt x="97" y="316"/>
                  </a:lnTo>
                  <a:lnTo>
                    <a:pt x="89" y="321"/>
                  </a:lnTo>
                  <a:lnTo>
                    <a:pt x="81" y="325"/>
                  </a:lnTo>
                  <a:lnTo>
                    <a:pt x="76" y="329"/>
                  </a:lnTo>
                  <a:lnTo>
                    <a:pt x="66" y="333"/>
                  </a:lnTo>
                  <a:lnTo>
                    <a:pt x="59" y="335"/>
                  </a:lnTo>
                  <a:lnTo>
                    <a:pt x="51" y="338"/>
                  </a:lnTo>
                  <a:lnTo>
                    <a:pt x="45" y="340"/>
                  </a:lnTo>
                  <a:lnTo>
                    <a:pt x="41" y="342"/>
                  </a:lnTo>
                  <a:lnTo>
                    <a:pt x="38" y="344"/>
                  </a:lnTo>
                  <a:lnTo>
                    <a:pt x="34" y="344"/>
                  </a:lnTo>
                  <a:lnTo>
                    <a:pt x="34" y="346"/>
                  </a:lnTo>
                  <a:lnTo>
                    <a:pt x="0" y="352"/>
                  </a:lnTo>
                  <a:lnTo>
                    <a:pt x="0" y="354"/>
                  </a:lnTo>
                  <a:lnTo>
                    <a:pt x="3" y="359"/>
                  </a:lnTo>
                  <a:lnTo>
                    <a:pt x="5" y="361"/>
                  </a:lnTo>
                  <a:lnTo>
                    <a:pt x="7" y="367"/>
                  </a:lnTo>
                  <a:lnTo>
                    <a:pt x="11" y="371"/>
                  </a:lnTo>
                  <a:lnTo>
                    <a:pt x="15" y="376"/>
                  </a:lnTo>
                  <a:lnTo>
                    <a:pt x="19" y="378"/>
                  </a:lnTo>
                  <a:lnTo>
                    <a:pt x="24" y="382"/>
                  </a:lnTo>
                  <a:lnTo>
                    <a:pt x="30" y="386"/>
                  </a:lnTo>
                  <a:lnTo>
                    <a:pt x="38" y="390"/>
                  </a:lnTo>
                  <a:lnTo>
                    <a:pt x="43" y="390"/>
                  </a:lnTo>
                  <a:lnTo>
                    <a:pt x="51" y="392"/>
                  </a:lnTo>
                  <a:lnTo>
                    <a:pt x="55" y="392"/>
                  </a:lnTo>
                  <a:lnTo>
                    <a:pt x="59" y="392"/>
                  </a:lnTo>
                  <a:lnTo>
                    <a:pt x="64" y="392"/>
                  </a:lnTo>
                  <a:lnTo>
                    <a:pt x="68" y="392"/>
                  </a:lnTo>
                  <a:lnTo>
                    <a:pt x="72" y="390"/>
                  </a:lnTo>
                  <a:lnTo>
                    <a:pt x="78" y="388"/>
                  </a:lnTo>
                  <a:lnTo>
                    <a:pt x="81" y="386"/>
                  </a:lnTo>
                  <a:lnTo>
                    <a:pt x="87" y="384"/>
                  </a:lnTo>
                  <a:lnTo>
                    <a:pt x="91" y="380"/>
                  </a:lnTo>
                  <a:lnTo>
                    <a:pt x="97" y="378"/>
                  </a:lnTo>
                  <a:lnTo>
                    <a:pt x="102" y="374"/>
                  </a:lnTo>
                  <a:lnTo>
                    <a:pt x="106" y="373"/>
                  </a:lnTo>
                  <a:lnTo>
                    <a:pt x="112" y="369"/>
                  </a:lnTo>
                  <a:lnTo>
                    <a:pt x="118" y="365"/>
                  </a:lnTo>
                  <a:lnTo>
                    <a:pt x="121" y="361"/>
                  </a:lnTo>
                  <a:lnTo>
                    <a:pt x="127" y="357"/>
                  </a:lnTo>
                  <a:lnTo>
                    <a:pt x="133" y="354"/>
                  </a:lnTo>
                  <a:lnTo>
                    <a:pt x="137" y="352"/>
                  </a:lnTo>
                  <a:lnTo>
                    <a:pt x="142" y="348"/>
                  </a:lnTo>
                  <a:lnTo>
                    <a:pt x="148" y="344"/>
                  </a:lnTo>
                  <a:lnTo>
                    <a:pt x="152" y="340"/>
                  </a:lnTo>
                  <a:lnTo>
                    <a:pt x="156" y="336"/>
                  </a:lnTo>
                  <a:lnTo>
                    <a:pt x="159" y="333"/>
                  </a:lnTo>
                  <a:lnTo>
                    <a:pt x="165" y="329"/>
                  </a:lnTo>
                  <a:lnTo>
                    <a:pt x="171" y="323"/>
                  </a:lnTo>
                  <a:lnTo>
                    <a:pt x="178" y="317"/>
                  </a:lnTo>
                  <a:lnTo>
                    <a:pt x="182" y="312"/>
                  </a:lnTo>
                  <a:lnTo>
                    <a:pt x="186" y="308"/>
                  </a:lnTo>
                  <a:lnTo>
                    <a:pt x="188" y="306"/>
                  </a:lnTo>
                  <a:lnTo>
                    <a:pt x="190" y="306"/>
                  </a:lnTo>
                  <a:lnTo>
                    <a:pt x="190" y="302"/>
                  </a:lnTo>
                  <a:lnTo>
                    <a:pt x="190" y="298"/>
                  </a:lnTo>
                  <a:lnTo>
                    <a:pt x="188" y="295"/>
                  </a:lnTo>
                  <a:lnTo>
                    <a:pt x="188" y="291"/>
                  </a:lnTo>
                  <a:lnTo>
                    <a:pt x="188" y="285"/>
                  </a:lnTo>
                  <a:lnTo>
                    <a:pt x="188" y="281"/>
                  </a:lnTo>
                  <a:lnTo>
                    <a:pt x="186" y="276"/>
                  </a:lnTo>
                  <a:lnTo>
                    <a:pt x="186" y="272"/>
                  </a:lnTo>
                  <a:lnTo>
                    <a:pt x="184" y="266"/>
                  </a:lnTo>
                  <a:lnTo>
                    <a:pt x="182" y="260"/>
                  </a:lnTo>
                  <a:lnTo>
                    <a:pt x="182" y="255"/>
                  </a:lnTo>
                  <a:lnTo>
                    <a:pt x="180" y="249"/>
                  </a:lnTo>
                  <a:lnTo>
                    <a:pt x="178" y="243"/>
                  </a:lnTo>
                  <a:lnTo>
                    <a:pt x="176" y="238"/>
                  </a:lnTo>
                  <a:lnTo>
                    <a:pt x="173" y="234"/>
                  </a:lnTo>
                  <a:lnTo>
                    <a:pt x="169" y="228"/>
                  </a:lnTo>
                  <a:lnTo>
                    <a:pt x="167" y="224"/>
                  </a:lnTo>
                  <a:lnTo>
                    <a:pt x="165" y="221"/>
                  </a:lnTo>
                  <a:lnTo>
                    <a:pt x="157" y="213"/>
                  </a:lnTo>
                  <a:lnTo>
                    <a:pt x="152" y="205"/>
                  </a:lnTo>
                  <a:lnTo>
                    <a:pt x="144" y="200"/>
                  </a:lnTo>
                  <a:lnTo>
                    <a:pt x="140" y="196"/>
                  </a:lnTo>
                  <a:lnTo>
                    <a:pt x="137" y="194"/>
                  </a:lnTo>
                  <a:lnTo>
                    <a:pt x="137" y="194"/>
                  </a:lnTo>
                  <a:lnTo>
                    <a:pt x="239" y="21"/>
                  </a:lnTo>
                  <a:lnTo>
                    <a:pt x="199" y="0"/>
                  </a:lnTo>
                  <a:lnTo>
                    <a:pt x="199" y="0"/>
                  </a:lnTo>
                  <a:close/>
                </a:path>
              </a:pathLst>
            </a:custGeom>
            <a:solidFill>
              <a:srgbClr val="414B8B"/>
            </a:solidFill>
            <a:ln w="9525">
              <a:noFill/>
              <a:round/>
              <a:headEnd/>
              <a:tailEnd/>
            </a:ln>
          </p:spPr>
          <p:txBody>
            <a:bodyPr/>
            <a:lstStyle/>
            <a:p>
              <a:endParaRPr lang="en-US"/>
            </a:p>
          </p:txBody>
        </p:sp>
        <p:sp>
          <p:nvSpPr>
            <p:cNvPr id="717986" name="Freeform 162"/>
            <p:cNvSpPr>
              <a:spLocks/>
            </p:cNvSpPr>
            <p:nvPr/>
          </p:nvSpPr>
          <p:spPr bwMode="auto">
            <a:xfrm>
              <a:off x="2605" y="2650"/>
              <a:ext cx="104" cy="123"/>
            </a:xfrm>
            <a:custGeom>
              <a:avLst/>
              <a:gdLst/>
              <a:ahLst/>
              <a:cxnLst>
                <a:cxn ang="0">
                  <a:pos x="151" y="0"/>
                </a:cxn>
                <a:cxn ang="0">
                  <a:pos x="0" y="192"/>
                </a:cxn>
                <a:cxn ang="0">
                  <a:pos x="14" y="245"/>
                </a:cxn>
                <a:cxn ang="0">
                  <a:pos x="210" y="46"/>
                </a:cxn>
                <a:cxn ang="0">
                  <a:pos x="151" y="0"/>
                </a:cxn>
                <a:cxn ang="0">
                  <a:pos x="151" y="0"/>
                </a:cxn>
              </a:cxnLst>
              <a:rect l="0" t="0" r="r" b="b"/>
              <a:pathLst>
                <a:path w="210" h="245">
                  <a:moveTo>
                    <a:pt x="151" y="0"/>
                  </a:moveTo>
                  <a:lnTo>
                    <a:pt x="0" y="192"/>
                  </a:lnTo>
                  <a:lnTo>
                    <a:pt x="14" y="245"/>
                  </a:lnTo>
                  <a:lnTo>
                    <a:pt x="210" y="46"/>
                  </a:lnTo>
                  <a:lnTo>
                    <a:pt x="151" y="0"/>
                  </a:lnTo>
                  <a:lnTo>
                    <a:pt x="151" y="0"/>
                  </a:lnTo>
                  <a:close/>
                </a:path>
              </a:pathLst>
            </a:custGeom>
            <a:solidFill>
              <a:srgbClr val="414B8B"/>
            </a:solidFill>
            <a:ln w="9525">
              <a:noFill/>
              <a:round/>
              <a:headEnd/>
              <a:tailEnd/>
            </a:ln>
          </p:spPr>
          <p:txBody>
            <a:bodyPr/>
            <a:lstStyle/>
            <a:p>
              <a:endParaRPr lang="en-US"/>
            </a:p>
          </p:txBody>
        </p:sp>
        <p:sp>
          <p:nvSpPr>
            <p:cNvPr id="717987" name="Freeform 163"/>
            <p:cNvSpPr>
              <a:spLocks/>
            </p:cNvSpPr>
            <p:nvPr/>
          </p:nvSpPr>
          <p:spPr bwMode="auto">
            <a:xfrm>
              <a:off x="2734" y="2485"/>
              <a:ext cx="264" cy="165"/>
            </a:xfrm>
            <a:custGeom>
              <a:avLst/>
              <a:gdLst/>
              <a:ahLst/>
              <a:cxnLst>
                <a:cxn ang="0">
                  <a:pos x="173" y="2"/>
                </a:cxn>
                <a:cxn ang="0">
                  <a:pos x="150" y="7"/>
                </a:cxn>
                <a:cxn ang="0">
                  <a:pos x="131" y="15"/>
                </a:cxn>
                <a:cxn ang="0">
                  <a:pos x="114" y="21"/>
                </a:cxn>
                <a:cxn ang="0">
                  <a:pos x="95" y="28"/>
                </a:cxn>
                <a:cxn ang="0">
                  <a:pos x="76" y="38"/>
                </a:cxn>
                <a:cxn ang="0">
                  <a:pos x="59" y="45"/>
                </a:cxn>
                <a:cxn ang="0">
                  <a:pos x="34" y="61"/>
                </a:cxn>
                <a:cxn ang="0">
                  <a:pos x="13" y="78"/>
                </a:cxn>
                <a:cxn ang="0">
                  <a:pos x="0" y="91"/>
                </a:cxn>
                <a:cxn ang="0">
                  <a:pos x="76" y="218"/>
                </a:cxn>
                <a:cxn ang="0">
                  <a:pos x="93" y="220"/>
                </a:cxn>
                <a:cxn ang="0">
                  <a:pos x="116" y="222"/>
                </a:cxn>
                <a:cxn ang="0">
                  <a:pos x="143" y="226"/>
                </a:cxn>
                <a:cxn ang="0">
                  <a:pos x="171" y="232"/>
                </a:cxn>
                <a:cxn ang="0">
                  <a:pos x="188" y="233"/>
                </a:cxn>
                <a:cxn ang="0">
                  <a:pos x="207" y="237"/>
                </a:cxn>
                <a:cxn ang="0">
                  <a:pos x="228" y="241"/>
                </a:cxn>
                <a:cxn ang="0">
                  <a:pos x="247" y="247"/>
                </a:cxn>
                <a:cxn ang="0">
                  <a:pos x="268" y="252"/>
                </a:cxn>
                <a:cxn ang="0">
                  <a:pos x="291" y="256"/>
                </a:cxn>
                <a:cxn ang="0">
                  <a:pos x="314" y="264"/>
                </a:cxn>
                <a:cxn ang="0">
                  <a:pos x="337" y="270"/>
                </a:cxn>
                <a:cxn ang="0">
                  <a:pos x="359" y="277"/>
                </a:cxn>
                <a:cxn ang="0">
                  <a:pos x="380" y="283"/>
                </a:cxn>
                <a:cxn ang="0">
                  <a:pos x="403" y="289"/>
                </a:cxn>
                <a:cxn ang="0">
                  <a:pos x="424" y="296"/>
                </a:cxn>
                <a:cxn ang="0">
                  <a:pos x="443" y="302"/>
                </a:cxn>
                <a:cxn ang="0">
                  <a:pos x="462" y="308"/>
                </a:cxn>
                <a:cxn ang="0">
                  <a:pos x="481" y="315"/>
                </a:cxn>
                <a:cxn ang="0">
                  <a:pos x="508" y="323"/>
                </a:cxn>
                <a:cxn ang="0">
                  <a:pos x="527" y="328"/>
                </a:cxn>
                <a:cxn ang="0">
                  <a:pos x="519" y="325"/>
                </a:cxn>
                <a:cxn ang="0">
                  <a:pos x="502" y="317"/>
                </a:cxn>
                <a:cxn ang="0">
                  <a:pos x="477" y="304"/>
                </a:cxn>
                <a:cxn ang="0">
                  <a:pos x="451" y="290"/>
                </a:cxn>
                <a:cxn ang="0">
                  <a:pos x="434" y="283"/>
                </a:cxn>
                <a:cxn ang="0">
                  <a:pos x="415" y="273"/>
                </a:cxn>
                <a:cxn ang="0">
                  <a:pos x="397" y="266"/>
                </a:cxn>
                <a:cxn ang="0">
                  <a:pos x="378" y="256"/>
                </a:cxn>
                <a:cxn ang="0">
                  <a:pos x="358" y="249"/>
                </a:cxn>
                <a:cxn ang="0">
                  <a:pos x="339" y="239"/>
                </a:cxn>
                <a:cxn ang="0">
                  <a:pos x="318" y="230"/>
                </a:cxn>
                <a:cxn ang="0">
                  <a:pos x="299" y="222"/>
                </a:cxn>
                <a:cxn ang="0">
                  <a:pos x="278" y="214"/>
                </a:cxn>
                <a:cxn ang="0">
                  <a:pos x="259" y="207"/>
                </a:cxn>
                <a:cxn ang="0">
                  <a:pos x="240" y="201"/>
                </a:cxn>
                <a:cxn ang="0">
                  <a:pos x="223" y="195"/>
                </a:cxn>
                <a:cxn ang="0">
                  <a:pos x="202" y="188"/>
                </a:cxn>
                <a:cxn ang="0">
                  <a:pos x="173" y="180"/>
                </a:cxn>
                <a:cxn ang="0">
                  <a:pos x="146" y="173"/>
                </a:cxn>
                <a:cxn ang="0">
                  <a:pos x="126" y="167"/>
                </a:cxn>
                <a:cxn ang="0">
                  <a:pos x="108" y="165"/>
                </a:cxn>
                <a:cxn ang="0">
                  <a:pos x="181" y="0"/>
                </a:cxn>
              </a:cxnLst>
              <a:rect l="0" t="0" r="r" b="b"/>
              <a:pathLst>
                <a:path w="529" h="330">
                  <a:moveTo>
                    <a:pt x="181" y="0"/>
                  </a:moveTo>
                  <a:lnTo>
                    <a:pt x="179" y="0"/>
                  </a:lnTo>
                  <a:lnTo>
                    <a:pt x="177" y="0"/>
                  </a:lnTo>
                  <a:lnTo>
                    <a:pt x="173" y="2"/>
                  </a:lnTo>
                  <a:lnTo>
                    <a:pt x="169" y="4"/>
                  </a:lnTo>
                  <a:lnTo>
                    <a:pt x="164" y="4"/>
                  </a:lnTo>
                  <a:lnTo>
                    <a:pt x="158" y="5"/>
                  </a:lnTo>
                  <a:lnTo>
                    <a:pt x="150" y="7"/>
                  </a:lnTo>
                  <a:lnTo>
                    <a:pt x="143" y="11"/>
                  </a:lnTo>
                  <a:lnTo>
                    <a:pt x="139" y="11"/>
                  </a:lnTo>
                  <a:lnTo>
                    <a:pt x="135" y="13"/>
                  </a:lnTo>
                  <a:lnTo>
                    <a:pt x="131" y="15"/>
                  </a:lnTo>
                  <a:lnTo>
                    <a:pt x="126" y="17"/>
                  </a:lnTo>
                  <a:lnTo>
                    <a:pt x="122" y="19"/>
                  </a:lnTo>
                  <a:lnTo>
                    <a:pt x="118" y="21"/>
                  </a:lnTo>
                  <a:lnTo>
                    <a:pt x="114" y="21"/>
                  </a:lnTo>
                  <a:lnTo>
                    <a:pt x="110" y="24"/>
                  </a:lnTo>
                  <a:lnTo>
                    <a:pt x="105" y="24"/>
                  </a:lnTo>
                  <a:lnTo>
                    <a:pt x="101" y="26"/>
                  </a:lnTo>
                  <a:lnTo>
                    <a:pt x="95" y="28"/>
                  </a:lnTo>
                  <a:lnTo>
                    <a:pt x="91" y="30"/>
                  </a:lnTo>
                  <a:lnTo>
                    <a:pt x="86" y="32"/>
                  </a:lnTo>
                  <a:lnTo>
                    <a:pt x="82" y="36"/>
                  </a:lnTo>
                  <a:lnTo>
                    <a:pt x="76" y="38"/>
                  </a:lnTo>
                  <a:lnTo>
                    <a:pt x="72" y="40"/>
                  </a:lnTo>
                  <a:lnTo>
                    <a:pt x="69" y="42"/>
                  </a:lnTo>
                  <a:lnTo>
                    <a:pt x="63" y="43"/>
                  </a:lnTo>
                  <a:lnTo>
                    <a:pt x="59" y="45"/>
                  </a:lnTo>
                  <a:lnTo>
                    <a:pt x="55" y="47"/>
                  </a:lnTo>
                  <a:lnTo>
                    <a:pt x="50" y="53"/>
                  </a:lnTo>
                  <a:lnTo>
                    <a:pt x="42" y="57"/>
                  </a:lnTo>
                  <a:lnTo>
                    <a:pt x="34" y="61"/>
                  </a:lnTo>
                  <a:lnTo>
                    <a:pt x="29" y="66"/>
                  </a:lnTo>
                  <a:lnTo>
                    <a:pt x="23" y="70"/>
                  </a:lnTo>
                  <a:lnTo>
                    <a:pt x="19" y="74"/>
                  </a:lnTo>
                  <a:lnTo>
                    <a:pt x="13" y="78"/>
                  </a:lnTo>
                  <a:lnTo>
                    <a:pt x="10" y="81"/>
                  </a:lnTo>
                  <a:lnTo>
                    <a:pt x="6" y="83"/>
                  </a:lnTo>
                  <a:lnTo>
                    <a:pt x="4" y="87"/>
                  </a:lnTo>
                  <a:lnTo>
                    <a:pt x="0" y="91"/>
                  </a:lnTo>
                  <a:lnTo>
                    <a:pt x="0" y="93"/>
                  </a:lnTo>
                  <a:lnTo>
                    <a:pt x="69" y="218"/>
                  </a:lnTo>
                  <a:lnTo>
                    <a:pt x="72" y="218"/>
                  </a:lnTo>
                  <a:lnTo>
                    <a:pt x="76" y="218"/>
                  </a:lnTo>
                  <a:lnTo>
                    <a:pt x="82" y="220"/>
                  </a:lnTo>
                  <a:lnTo>
                    <a:pt x="86" y="220"/>
                  </a:lnTo>
                  <a:lnTo>
                    <a:pt x="89" y="220"/>
                  </a:lnTo>
                  <a:lnTo>
                    <a:pt x="93" y="220"/>
                  </a:lnTo>
                  <a:lnTo>
                    <a:pt x="99" y="222"/>
                  </a:lnTo>
                  <a:lnTo>
                    <a:pt x="105" y="222"/>
                  </a:lnTo>
                  <a:lnTo>
                    <a:pt x="110" y="222"/>
                  </a:lnTo>
                  <a:lnTo>
                    <a:pt x="116" y="222"/>
                  </a:lnTo>
                  <a:lnTo>
                    <a:pt x="122" y="224"/>
                  </a:lnTo>
                  <a:lnTo>
                    <a:pt x="129" y="224"/>
                  </a:lnTo>
                  <a:lnTo>
                    <a:pt x="135" y="226"/>
                  </a:lnTo>
                  <a:lnTo>
                    <a:pt x="143" y="226"/>
                  </a:lnTo>
                  <a:lnTo>
                    <a:pt x="150" y="228"/>
                  </a:lnTo>
                  <a:lnTo>
                    <a:pt x="158" y="230"/>
                  </a:lnTo>
                  <a:lnTo>
                    <a:pt x="167" y="232"/>
                  </a:lnTo>
                  <a:lnTo>
                    <a:pt x="171" y="232"/>
                  </a:lnTo>
                  <a:lnTo>
                    <a:pt x="175" y="232"/>
                  </a:lnTo>
                  <a:lnTo>
                    <a:pt x="181" y="232"/>
                  </a:lnTo>
                  <a:lnTo>
                    <a:pt x="185" y="233"/>
                  </a:lnTo>
                  <a:lnTo>
                    <a:pt x="188" y="233"/>
                  </a:lnTo>
                  <a:lnTo>
                    <a:pt x="194" y="235"/>
                  </a:lnTo>
                  <a:lnTo>
                    <a:pt x="198" y="235"/>
                  </a:lnTo>
                  <a:lnTo>
                    <a:pt x="202" y="237"/>
                  </a:lnTo>
                  <a:lnTo>
                    <a:pt x="207" y="237"/>
                  </a:lnTo>
                  <a:lnTo>
                    <a:pt x="213" y="239"/>
                  </a:lnTo>
                  <a:lnTo>
                    <a:pt x="217" y="239"/>
                  </a:lnTo>
                  <a:lnTo>
                    <a:pt x="223" y="241"/>
                  </a:lnTo>
                  <a:lnTo>
                    <a:pt x="228" y="241"/>
                  </a:lnTo>
                  <a:lnTo>
                    <a:pt x="232" y="243"/>
                  </a:lnTo>
                  <a:lnTo>
                    <a:pt x="238" y="243"/>
                  </a:lnTo>
                  <a:lnTo>
                    <a:pt x="242" y="245"/>
                  </a:lnTo>
                  <a:lnTo>
                    <a:pt x="247" y="247"/>
                  </a:lnTo>
                  <a:lnTo>
                    <a:pt x="253" y="249"/>
                  </a:lnTo>
                  <a:lnTo>
                    <a:pt x="259" y="249"/>
                  </a:lnTo>
                  <a:lnTo>
                    <a:pt x="264" y="252"/>
                  </a:lnTo>
                  <a:lnTo>
                    <a:pt x="268" y="252"/>
                  </a:lnTo>
                  <a:lnTo>
                    <a:pt x="274" y="254"/>
                  </a:lnTo>
                  <a:lnTo>
                    <a:pt x="280" y="254"/>
                  </a:lnTo>
                  <a:lnTo>
                    <a:pt x="285" y="256"/>
                  </a:lnTo>
                  <a:lnTo>
                    <a:pt x="291" y="256"/>
                  </a:lnTo>
                  <a:lnTo>
                    <a:pt x="297" y="260"/>
                  </a:lnTo>
                  <a:lnTo>
                    <a:pt x="302" y="260"/>
                  </a:lnTo>
                  <a:lnTo>
                    <a:pt x="308" y="262"/>
                  </a:lnTo>
                  <a:lnTo>
                    <a:pt x="314" y="264"/>
                  </a:lnTo>
                  <a:lnTo>
                    <a:pt x="320" y="266"/>
                  </a:lnTo>
                  <a:lnTo>
                    <a:pt x="325" y="266"/>
                  </a:lnTo>
                  <a:lnTo>
                    <a:pt x="331" y="270"/>
                  </a:lnTo>
                  <a:lnTo>
                    <a:pt x="337" y="270"/>
                  </a:lnTo>
                  <a:lnTo>
                    <a:pt x="342" y="271"/>
                  </a:lnTo>
                  <a:lnTo>
                    <a:pt x="348" y="273"/>
                  </a:lnTo>
                  <a:lnTo>
                    <a:pt x="354" y="275"/>
                  </a:lnTo>
                  <a:lnTo>
                    <a:pt x="359" y="277"/>
                  </a:lnTo>
                  <a:lnTo>
                    <a:pt x="365" y="277"/>
                  </a:lnTo>
                  <a:lnTo>
                    <a:pt x="369" y="279"/>
                  </a:lnTo>
                  <a:lnTo>
                    <a:pt x="375" y="281"/>
                  </a:lnTo>
                  <a:lnTo>
                    <a:pt x="380" y="283"/>
                  </a:lnTo>
                  <a:lnTo>
                    <a:pt x="386" y="285"/>
                  </a:lnTo>
                  <a:lnTo>
                    <a:pt x="392" y="285"/>
                  </a:lnTo>
                  <a:lnTo>
                    <a:pt x="397" y="289"/>
                  </a:lnTo>
                  <a:lnTo>
                    <a:pt x="403" y="289"/>
                  </a:lnTo>
                  <a:lnTo>
                    <a:pt x="407" y="290"/>
                  </a:lnTo>
                  <a:lnTo>
                    <a:pt x="413" y="292"/>
                  </a:lnTo>
                  <a:lnTo>
                    <a:pt x="418" y="294"/>
                  </a:lnTo>
                  <a:lnTo>
                    <a:pt x="424" y="296"/>
                  </a:lnTo>
                  <a:lnTo>
                    <a:pt x="428" y="298"/>
                  </a:lnTo>
                  <a:lnTo>
                    <a:pt x="434" y="298"/>
                  </a:lnTo>
                  <a:lnTo>
                    <a:pt x="439" y="302"/>
                  </a:lnTo>
                  <a:lnTo>
                    <a:pt x="443" y="302"/>
                  </a:lnTo>
                  <a:lnTo>
                    <a:pt x="449" y="304"/>
                  </a:lnTo>
                  <a:lnTo>
                    <a:pt x="453" y="306"/>
                  </a:lnTo>
                  <a:lnTo>
                    <a:pt x="458" y="306"/>
                  </a:lnTo>
                  <a:lnTo>
                    <a:pt x="462" y="308"/>
                  </a:lnTo>
                  <a:lnTo>
                    <a:pt x="466" y="309"/>
                  </a:lnTo>
                  <a:lnTo>
                    <a:pt x="470" y="309"/>
                  </a:lnTo>
                  <a:lnTo>
                    <a:pt x="475" y="311"/>
                  </a:lnTo>
                  <a:lnTo>
                    <a:pt x="481" y="315"/>
                  </a:lnTo>
                  <a:lnTo>
                    <a:pt x="489" y="317"/>
                  </a:lnTo>
                  <a:lnTo>
                    <a:pt x="496" y="319"/>
                  </a:lnTo>
                  <a:lnTo>
                    <a:pt x="504" y="321"/>
                  </a:lnTo>
                  <a:lnTo>
                    <a:pt x="508" y="323"/>
                  </a:lnTo>
                  <a:lnTo>
                    <a:pt x="513" y="325"/>
                  </a:lnTo>
                  <a:lnTo>
                    <a:pt x="517" y="327"/>
                  </a:lnTo>
                  <a:lnTo>
                    <a:pt x="521" y="327"/>
                  </a:lnTo>
                  <a:lnTo>
                    <a:pt x="527" y="328"/>
                  </a:lnTo>
                  <a:lnTo>
                    <a:pt x="529" y="330"/>
                  </a:lnTo>
                  <a:lnTo>
                    <a:pt x="527" y="328"/>
                  </a:lnTo>
                  <a:lnTo>
                    <a:pt x="523" y="327"/>
                  </a:lnTo>
                  <a:lnTo>
                    <a:pt x="519" y="325"/>
                  </a:lnTo>
                  <a:lnTo>
                    <a:pt x="515" y="323"/>
                  </a:lnTo>
                  <a:lnTo>
                    <a:pt x="512" y="321"/>
                  </a:lnTo>
                  <a:lnTo>
                    <a:pt x="508" y="319"/>
                  </a:lnTo>
                  <a:lnTo>
                    <a:pt x="502" y="317"/>
                  </a:lnTo>
                  <a:lnTo>
                    <a:pt x="496" y="313"/>
                  </a:lnTo>
                  <a:lnTo>
                    <a:pt x="491" y="309"/>
                  </a:lnTo>
                  <a:lnTo>
                    <a:pt x="485" y="308"/>
                  </a:lnTo>
                  <a:lnTo>
                    <a:pt x="477" y="304"/>
                  </a:lnTo>
                  <a:lnTo>
                    <a:pt x="470" y="300"/>
                  </a:lnTo>
                  <a:lnTo>
                    <a:pt x="462" y="296"/>
                  </a:lnTo>
                  <a:lnTo>
                    <a:pt x="456" y="292"/>
                  </a:lnTo>
                  <a:lnTo>
                    <a:pt x="451" y="290"/>
                  </a:lnTo>
                  <a:lnTo>
                    <a:pt x="447" y="289"/>
                  </a:lnTo>
                  <a:lnTo>
                    <a:pt x="441" y="285"/>
                  </a:lnTo>
                  <a:lnTo>
                    <a:pt x="437" y="285"/>
                  </a:lnTo>
                  <a:lnTo>
                    <a:pt x="434" y="283"/>
                  </a:lnTo>
                  <a:lnTo>
                    <a:pt x="428" y="281"/>
                  </a:lnTo>
                  <a:lnTo>
                    <a:pt x="424" y="277"/>
                  </a:lnTo>
                  <a:lnTo>
                    <a:pt x="420" y="277"/>
                  </a:lnTo>
                  <a:lnTo>
                    <a:pt x="415" y="273"/>
                  </a:lnTo>
                  <a:lnTo>
                    <a:pt x="411" y="271"/>
                  </a:lnTo>
                  <a:lnTo>
                    <a:pt x="407" y="270"/>
                  </a:lnTo>
                  <a:lnTo>
                    <a:pt x="401" y="268"/>
                  </a:lnTo>
                  <a:lnTo>
                    <a:pt x="397" y="266"/>
                  </a:lnTo>
                  <a:lnTo>
                    <a:pt x="392" y="264"/>
                  </a:lnTo>
                  <a:lnTo>
                    <a:pt x="388" y="260"/>
                  </a:lnTo>
                  <a:lnTo>
                    <a:pt x="382" y="260"/>
                  </a:lnTo>
                  <a:lnTo>
                    <a:pt x="378" y="256"/>
                  </a:lnTo>
                  <a:lnTo>
                    <a:pt x="373" y="254"/>
                  </a:lnTo>
                  <a:lnTo>
                    <a:pt x="367" y="252"/>
                  </a:lnTo>
                  <a:lnTo>
                    <a:pt x="363" y="251"/>
                  </a:lnTo>
                  <a:lnTo>
                    <a:pt x="358" y="249"/>
                  </a:lnTo>
                  <a:lnTo>
                    <a:pt x="354" y="245"/>
                  </a:lnTo>
                  <a:lnTo>
                    <a:pt x="348" y="243"/>
                  </a:lnTo>
                  <a:lnTo>
                    <a:pt x="344" y="241"/>
                  </a:lnTo>
                  <a:lnTo>
                    <a:pt x="339" y="239"/>
                  </a:lnTo>
                  <a:lnTo>
                    <a:pt x="333" y="235"/>
                  </a:lnTo>
                  <a:lnTo>
                    <a:pt x="327" y="233"/>
                  </a:lnTo>
                  <a:lnTo>
                    <a:pt x="323" y="232"/>
                  </a:lnTo>
                  <a:lnTo>
                    <a:pt x="318" y="230"/>
                  </a:lnTo>
                  <a:lnTo>
                    <a:pt x="314" y="228"/>
                  </a:lnTo>
                  <a:lnTo>
                    <a:pt x="308" y="226"/>
                  </a:lnTo>
                  <a:lnTo>
                    <a:pt x="304" y="226"/>
                  </a:lnTo>
                  <a:lnTo>
                    <a:pt x="299" y="222"/>
                  </a:lnTo>
                  <a:lnTo>
                    <a:pt x="293" y="220"/>
                  </a:lnTo>
                  <a:lnTo>
                    <a:pt x="287" y="218"/>
                  </a:lnTo>
                  <a:lnTo>
                    <a:pt x="283" y="216"/>
                  </a:lnTo>
                  <a:lnTo>
                    <a:pt x="278" y="214"/>
                  </a:lnTo>
                  <a:lnTo>
                    <a:pt x="274" y="213"/>
                  </a:lnTo>
                  <a:lnTo>
                    <a:pt x="268" y="211"/>
                  </a:lnTo>
                  <a:lnTo>
                    <a:pt x="264" y="209"/>
                  </a:lnTo>
                  <a:lnTo>
                    <a:pt x="259" y="207"/>
                  </a:lnTo>
                  <a:lnTo>
                    <a:pt x="255" y="205"/>
                  </a:lnTo>
                  <a:lnTo>
                    <a:pt x="249" y="205"/>
                  </a:lnTo>
                  <a:lnTo>
                    <a:pt x="245" y="203"/>
                  </a:lnTo>
                  <a:lnTo>
                    <a:pt x="240" y="201"/>
                  </a:lnTo>
                  <a:lnTo>
                    <a:pt x="236" y="199"/>
                  </a:lnTo>
                  <a:lnTo>
                    <a:pt x="232" y="197"/>
                  </a:lnTo>
                  <a:lnTo>
                    <a:pt x="228" y="197"/>
                  </a:lnTo>
                  <a:lnTo>
                    <a:pt x="223" y="195"/>
                  </a:lnTo>
                  <a:lnTo>
                    <a:pt x="219" y="194"/>
                  </a:lnTo>
                  <a:lnTo>
                    <a:pt x="215" y="192"/>
                  </a:lnTo>
                  <a:lnTo>
                    <a:pt x="211" y="192"/>
                  </a:lnTo>
                  <a:lnTo>
                    <a:pt x="202" y="188"/>
                  </a:lnTo>
                  <a:lnTo>
                    <a:pt x="194" y="186"/>
                  </a:lnTo>
                  <a:lnTo>
                    <a:pt x="186" y="184"/>
                  </a:lnTo>
                  <a:lnTo>
                    <a:pt x="179" y="182"/>
                  </a:lnTo>
                  <a:lnTo>
                    <a:pt x="173" y="180"/>
                  </a:lnTo>
                  <a:lnTo>
                    <a:pt x="166" y="178"/>
                  </a:lnTo>
                  <a:lnTo>
                    <a:pt x="160" y="176"/>
                  </a:lnTo>
                  <a:lnTo>
                    <a:pt x="152" y="175"/>
                  </a:lnTo>
                  <a:lnTo>
                    <a:pt x="146" y="173"/>
                  </a:lnTo>
                  <a:lnTo>
                    <a:pt x="141" y="171"/>
                  </a:lnTo>
                  <a:lnTo>
                    <a:pt x="135" y="171"/>
                  </a:lnTo>
                  <a:lnTo>
                    <a:pt x="131" y="169"/>
                  </a:lnTo>
                  <a:lnTo>
                    <a:pt x="126" y="167"/>
                  </a:lnTo>
                  <a:lnTo>
                    <a:pt x="122" y="167"/>
                  </a:lnTo>
                  <a:lnTo>
                    <a:pt x="116" y="165"/>
                  </a:lnTo>
                  <a:lnTo>
                    <a:pt x="112" y="165"/>
                  </a:lnTo>
                  <a:lnTo>
                    <a:pt x="108" y="165"/>
                  </a:lnTo>
                  <a:lnTo>
                    <a:pt x="108" y="165"/>
                  </a:lnTo>
                  <a:lnTo>
                    <a:pt x="78" y="106"/>
                  </a:lnTo>
                  <a:lnTo>
                    <a:pt x="181" y="0"/>
                  </a:lnTo>
                  <a:lnTo>
                    <a:pt x="181" y="0"/>
                  </a:lnTo>
                  <a:close/>
                </a:path>
              </a:pathLst>
            </a:custGeom>
            <a:solidFill>
              <a:srgbClr val="414B8B"/>
            </a:solidFill>
            <a:ln w="9525">
              <a:noFill/>
              <a:round/>
              <a:headEnd/>
              <a:tailEnd/>
            </a:ln>
          </p:spPr>
          <p:txBody>
            <a:bodyPr/>
            <a:lstStyle/>
            <a:p>
              <a:endParaRPr lang="en-US"/>
            </a:p>
          </p:txBody>
        </p:sp>
        <p:sp>
          <p:nvSpPr>
            <p:cNvPr id="717988" name="Freeform 164"/>
            <p:cNvSpPr>
              <a:spLocks/>
            </p:cNvSpPr>
            <p:nvPr/>
          </p:nvSpPr>
          <p:spPr bwMode="auto">
            <a:xfrm>
              <a:off x="2788" y="2505"/>
              <a:ext cx="273" cy="76"/>
            </a:xfrm>
            <a:custGeom>
              <a:avLst/>
              <a:gdLst/>
              <a:ahLst/>
              <a:cxnLst>
                <a:cxn ang="0">
                  <a:pos x="6" y="106"/>
                </a:cxn>
                <a:cxn ang="0">
                  <a:pos x="21" y="97"/>
                </a:cxn>
                <a:cxn ang="0">
                  <a:pos x="42" y="81"/>
                </a:cxn>
                <a:cxn ang="0">
                  <a:pos x="56" y="76"/>
                </a:cxn>
                <a:cxn ang="0">
                  <a:pos x="69" y="68"/>
                </a:cxn>
                <a:cxn ang="0">
                  <a:pos x="86" y="60"/>
                </a:cxn>
                <a:cxn ang="0">
                  <a:pos x="103" y="53"/>
                </a:cxn>
                <a:cxn ang="0">
                  <a:pos x="120" y="45"/>
                </a:cxn>
                <a:cxn ang="0">
                  <a:pos x="137" y="38"/>
                </a:cxn>
                <a:cxn ang="0">
                  <a:pos x="154" y="32"/>
                </a:cxn>
                <a:cxn ang="0">
                  <a:pos x="173" y="26"/>
                </a:cxn>
                <a:cxn ang="0">
                  <a:pos x="191" y="21"/>
                </a:cxn>
                <a:cxn ang="0">
                  <a:pos x="206" y="17"/>
                </a:cxn>
                <a:cxn ang="0">
                  <a:pos x="219" y="13"/>
                </a:cxn>
                <a:cxn ang="0">
                  <a:pos x="232" y="9"/>
                </a:cxn>
                <a:cxn ang="0">
                  <a:pos x="244" y="7"/>
                </a:cxn>
                <a:cxn ang="0">
                  <a:pos x="250" y="9"/>
                </a:cxn>
                <a:cxn ang="0">
                  <a:pos x="259" y="17"/>
                </a:cxn>
                <a:cxn ang="0">
                  <a:pos x="274" y="28"/>
                </a:cxn>
                <a:cxn ang="0">
                  <a:pos x="293" y="40"/>
                </a:cxn>
                <a:cxn ang="0">
                  <a:pos x="314" y="53"/>
                </a:cxn>
                <a:cxn ang="0">
                  <a:pos x="337" y="66"/>
                </a:cxn>
                <a:cxn ang="0">
                  <a:pos x="362" y="78"/>
                </a:cxn>
                <a:cxn ang="0">
                  <a:pos x="383" y="87"/>
                </a:cxn>
                <a:cxn ang="0">
                  <a:pos x="407" y="95"/>
                </a:cxn>
                <a:cxn ang="0">
                  <a:pos x="428" y="98"/>
                </a:cxn>
                <a:cxn ang="0">
                  <a:pos x="447" y="98"/>
                </a:cxn>
                <a:cxn ang="0">
                  <a:pos x="463" y="91"/>
                </a:cxn>
                <a:cxn ang="0">
                  <a:pos x="476" y="83"/>
                </a:cxn>
                <a:cxn ang="0">
                  <a:pos x="485" y="70"/>
                </a:cxn>
                <a:cxn ang="0">
                  <a:pos x="495" y="57"/>
                </a:cxn>
                <a:cxn ang="0">
                  <a:pos x="501" y="43"/>
                </a:cxn>
                <a:cxn ang="0">
                  <a:pos x="506" y="30"/>
                </a:cxn>
                <a:cxn ang="0">
                  <a:pos x="512" y="7"/>
                </a:cxn>
                <a:cxn ang="0">
                  <a:pos x="514" y="0"/>
                </a:cxn>
                <a:cxn ang="0">
                  <a:pos x="544" y="43"/>
                </a:cxn>
                <a:cxn ang="0">
                  <a:pos x="544" y="60"/>
                </a:cxn>
                <a:cxn ang="0">
                  <a:pos x="544" y="79"/>
                </a:cxn>
                <a:cxn ang="0">
                  <a:pos x="542" y="95"/>
                </a:cxn>
                <a:cxn ang="0">
                  <a:pos x="537" y="108"/>
                </a:cxn>
                <a:cxn ang="0">
                  <a:pos x="527" y="121"/>
                </a:cxn>
                <a:cxn ang="0">
                  <a:pos x="516" y="131"/>
                </a:cxn>
                <a:cxn ang="0">
                  <a:pos x="501" y="140"/>
                </a:cxn>
                <a:cxn ang="0">
                  <a:pos x="480" y="144"/>
                </a:cxn>
                <a:cxn ang="0">
                  <a:pos x="466" y="144"/>
                </a:cxn>
                <a:cxn ang="0">
                  <a:pos x="453" y="144"/>
                </a:cxn>
                <a:cxn ang="0">
                  <a:pos x="438" y="142"/>
                </a:cxn>
                <a:cxn ang="0">
                  <a:pos x="421" y="140"/>
                </a:cxn>
                <a:cxn ang="0">
                  <a:pos x="404" y="136"/>
                </a:cxn>
                <a:cxn ang="0">
                  <a:pos x="386" y="133"/>
                </a:cxn>
                <a:cxn ang="0">
                  <a:pos x="371" y="129"/>
                </a:cxn>
                <a:cxn ang="0">
                  <a:pos x="354" y="125"/>
                </a:cxn>
                <a:cxn ang="0">
                  <a:pos x="335" y="119"/>
                </a:cxn>
                <a:cxn ang="0">
                  <a:pos x="318" y="116"/>
                </a:cxn>
                <a:cxn ang="0">
                  <a:pos x="301" y="110"/>
                </a:cxn>
                <a:cxn ang="0">
                  <a:pos x="286" y="104"/>
                </a:cxn>
                <a:cxn ang="0">
                  <a:pos x="270" y="98"/>
                </a:cxn>
                <a:cxn ang="0">
                  <a:pos x="255" y="95"/>
                </a:cxn>
                <a:cxn ang="0">
                  <a:pos x="242" y="89"/>
                </a:cxn>
                <a:cxn ang="0">
                  <a:pos x="232" y="85"/>
                </a:cxn>
                <a:cxn ang="0">
                  <a:pos x="212" y="78"/>
                </a:cxn>
                <a:cxn ang="0">
                  <a:pos x="200" y="72"/>
                </a:cxn>
                <a:cxn ang="0">
                  <a:pos x="0" y="114"/>
                </a:cxn>
              </a:cxnLst>
              <a:rect l="0" t="0" r="r" b="b"/>
              <a:pathLst>
                <a:path w="546" h="152">
                  <a:moveTo>
                    <a:pt x="0" y="114"/>
                  </a:moveTo>
                  <a:lnTo>
                    <a:pt x="2" y="110"/>
                  </a:lnTo>
                  <a:lnTo>
                    <a:pt x="6" y="106"/>
                  </a:lnTo>
                  <a:lnTo>
                    <a:pt x="10" y="102"/>
                  </a:lnTo>
                  <a:lnTo>
                    <a:pt x="14" y="100"/>
                  </a:lnTo>
                  <a:lnTo>
                    <a:pt x="21" y="97"/>
                  </a:lnTo>
                  <a:lnTo>
                    <a:pt x="27" y="93"/>
                  </a:lnTo>
                  <a:lnTo>
                    <a:pt x="35" y="87"/>
                  </a:lnTo>
                  <a:lnTo>
                    <a:pt x="42" y="81"/>
                  </a:lnTo>
                  <a:lnTo>
                    <a:pt x="46" y="79"/>
                  </a:lnTo>
                  <a:lnTo>
                    <a:pt x="50" y="78"/>
                  </a:lnTo>
                  <a:lnTo>
                    <a:pt x="56" y="76"/>
                  </a:lnTo>
                  <a:lnTo>
                    <a:pt x="61" y="72"/>
                  </a:lnTo>
                  <a:lnTo>
                    <a:pt x="65" y="70"/>
                  </a:lnTo>
                  <a:lnTo>
                    <a:pt x="69" y="68"/>
                  </a:lnTo>
                  <a:lnTo>
                    <a:pt x="75" y="64"/>
                  </a:lnTo>
                  <a:lnTo>
                    <a:pt x="80" y="62"/>
                  </a:lnTo>
                  <a:lnTo>
                    <a:pt x="86" y="60"/>
                  </a:lnTo>
                  <a:lnTo>
                    <a:pt x="92" y="57"/>
                  </a:lnTo>
                  <a:lnTo>
                    <a:pt x="97" y="55"/>
                  </a:lnTo>
                  <a:lnTo>
                    <a:pt x="103" y="53"/>
                  </a:lnTo>
                  <a:lnTo>
                    <a:pt x="107" y="49"/>
                  </a:lnTo>
                  <a:lnTo>
                    <a:pt x="115" y="47"/>
                  </a:lnTo>
                  <a:lnTo>
                    <a:pt x="120" y="45"/>
                  </a:lnTo>
                  <a:lnTo>
                    <a:pt x="126" y="43"/>
                  </a:lnTo>
                  <a:lnTo>
                    <a:pt x="130" y="40"/>
                  </a:lnTo>
                  <a:lnTo>
                    <a:pt x="137" y="38"/>
                  </a:lnTo>
                  <a:lnTo>
                    <a:pt x="143" y="36"/>
                  </a:lnTo>
                  <a:lnTo>
                    <a:pt x="149" y="34"/>
                  </a:lnTo>
                  <a:lnTo>
                    <a:pt x="154" y="32"/>
                  </a:lnTo>
                  <a:lnTo>
                    <a:pt x="160" y="30"/>
                  </a:lnTo>
                  <a:lnTo>
                    <a:pt x="168" y="26"/>
                  </a:lnTo>
                  <a:lnTo>
                    <a:pt x="173" y="26"/>
                  </a:lnTo>
                  <a:lnTo>
                    <a:pt x="179" y="22"/>
                  </a:lnTo>
                  <a:lnTo>
                    <a:pt x="185" y="22"/>
                  </a:lnTo>
                  <a:lnTo>
                    <a:pt x="191" y="21"/>
                  </a:lnTo>
                  <a:lnTo>
                    <a:pt x="196" y="19"/>
                  </a:lnTo>
                  <a:lnTo>
                    <a:pt x="202" y="17"/>
                  </a:lnTo>
                  <a:lnTo>
                    <a:pt x="206" y="17"/>
                  </a:lnTo>
                  <a:lnTo>
                    <a:pt x="212" y="15"/>
                  </a:lnTo>
                  <a:lnTo>
                    <a:pt x="215" y="13"/>
                  </a:lnTo>
                  <a:lnTo>
                    <a:pt x="219" y="13"/>
                  </a:lnTo>
                  <a:lnTo>
                    <a:pt x="225" y="11"/>
                  </a:lnTo>
                  <a:lnTo>
                    <a:pt x="229" y="9"/>
                  </a:lnTo>
                  <a:lnTo>
                    <a:pt x="232" y="9"/>
                  </a:lnTo>
                  <a:lnTo>
                    <a:pt x="236" y="7"/>
                  </a:lnTo>
                  <a:lnTo>
                    <a:pt x="242" y="7"/>
                  </a:lnTo>
                  <a:lnTo>
                    <a:pt x="244" y="7"/>
                  </a:lnTo>
                  <a:lnTo>
                    <a:pt x="246" y="7"/>
                  </a:lnTo>
                  <a:lnTo>
                    <a:pt x="246" y="7"/>
                  </a:lnTo>
                  <a:lnTo>
                    <a:pt x="250" y="9"/>
                  </a:lnTo>
                  <a:lnTo>
                    <a:pt x="251" y="13"/>
                  </a:lnTo>
                  <a:lnTo>
                    <a:pt x="255" y="15"/>
                  </a:lnTo>
                  <a:lnTo>
                    <a:pt x="259" y="17"/>
                  </a:lnTo>
                  <a:lnTo>
                    <a:pt x="265" y="21"/>
                  </a:lnTo>
                  <a:lnTo>
                    <a:pt x="269" y="24"/>
                  </a:lnTo>
                  <a:lnTo>
                    <a:pt x="274" y="28"/>
                  </a:lnTo>
                  <a:lnTo>
                    <a:pt x="280" y="30"/>
                  </a:lnTo>
                  <a:lnTo>
                    <a:pt x="286" y="36"/>
                  </a:lnTo>
                  <a:lnTo>
                    <a:pt x="293" y="40"/>
                  </a:lnTo>
                  <a:lnTo>
                    <a:pt x="299" y="43"/>
                  </a:lnTo>
                  <a:lnTo>
                    <a:pt x="307" y="49"/>
                  </a:lnTo>
                  <a:lnTo>
                    <a:pt x="314" y="53"/>
                  </a:lnTo>
                  <a:lnTo>
                    <a:pt x="322" y="57"/>
                  </a:lnTo>
                  <a:lnTo>
                    <a:pt x="329" y="62"/>
                  </a:lnTo>
                  <a:lnTo>
                    <a:pt x="337" y="66"/>
                  </a:lnTo>
                  <a:lnTo>
                    <a:pt x="345" y="70"/>
                  </a:lnTo>
                  <a:lnTo>
                    <a:pt x="352" y="74"/>
                  </a:lnTo>
                  <a:lnTo>
                    <a:pt x="362" y="78"/>
                  </a:lnTo>
                  <a:lnTo>
                    <a:pt x="369" y="81"/>
                  </a:lnTo>
                  <a:lnTo>
                    <a:pt x="377" y="85"/>
                  </a:lnTo>
                  <a:lnTo>
                    <a:pt x="383" y="87"/>
                  </a:lnTo>
                  <a:lnTo>
                    <a:pt x="392" y="91"/>
                  </a:lnTo>
                  <a:lnTo>
                    <a:pt x="400" y="93"/>
                  </a:lnTo>
                  <a:lnTo>
                    <a:pt x="407" y="95"/>
                  </a:lnTo>
                  <a:lnTo>
                    <a:pt x="415" y="97"/>
                  </a:lnTo>
                  <a:lnTo>
                    <a:pt x="421" y="98"/>
                  </a:lnTo>
                  <a:lnTo>
                    <a:pt x="428" y="98"/>
                  </a:lnTo>
                  <a:lnTo>
                    <a:pt x="436" y="100"/>
                  </a:lnTo>
                  <a:lnTo>
                    <a:pt x="442" y="98"/>
                  </a:lnTo>
                  <a:lnTo>
                    <a:pt x="447" y="98"/>
                  </a:lnTo>
                  <a:lnTo>
                    <a:pt x="453" y="97"/>
                  </a:lnTo>
                  <a:lnTo>
                    <a:pt x="459" y="95"/>
                  </a:lnTo>
                  <a:lnTo>
                    <a:pt x="463" y="91"/>
                  </a:lnTo>
                  <a:lnTo>
                    <a:pt x="468" y="89"/>
                  </a:lnTo>
                  <a:lnTo>
                    <a:pt x="472" y="85"/>
                  </a:lnTo>
                  <a:lnTo>
                    <a:pt x="476" y="83"/>
                  </a:lnTo>
                  <a:lnTo>
                    <a:pt x="480" y="78"/>
                  </a:lnTo>
                  <a:lnTo>
                    <a:pt x="483" y="74"/>
                  </a:lnTo>
                  <a:lnTo>
                    <a:pt x="485" y="70"/>
                  </a:lnTo>
                  <a:lnTo>
                    <a:pt x="489" y="66"/>
                  </a:lnTo>
                  <a:lnTo>
                    <a:pt x="493" y="60"/>
                  </a:lnTo>
                  <a:lnTo>
                    <a:pt x="495" y="57"/>
                  </a:lnTo>
                  <a:lnTo>
                    <a:pt x="497" y="51"/>
                  </a:lnTo>
                  <a:lnTo>
                    <a:pt x="501" y="47"/>
                  </a:lnTo>
                  <a:lnTo>
                    <a:pt x="501" y="43"/>
                  </a:lnTo>
                  <a:lnTo>
                    <a:pt x="502" y="40"/>
                  </a:lnTo>
                  <a:lnTo>
                    <a:pt x="504" y="34"/>
                  </a:lnTo>
                  <a:lnTo>
                    <a:pt x="506" y="30"/>
                  </a:lnTo>
                  <a:lnTo>
                    <a:pt x="508" y="21"/>
                  </a:lnTo>
                  <a:lnTo>
                    <a:pt x="510" y="13"/>
                  </a:lnTo>
                  <a:lnTo>
                    <a:pt x="512" y="7"/>
                  </a:lnTo>
                  <a:lnTo>
                    <a:pt x="512" y="3"/>
                  </a:lnTo>
                  <a:lnTo>
                    <a:pt x="512" y="2"/>
                  </a:lnTo>
                  <a:lnTo>
                    <a:pt x="514" y="0"/>
                  </a:lnTo>
                  <a:lnTo>
                    <a:pt x="544" y="40"/>
                  </a:lnTo>
                  <a:lnTo>
                    <a:pt x="544" y="40"/>
                  </a:lnTo>
                  <a:lnTo>
                    <a:pt x="544" y="43"/>
                  </a:lnTo>
                  <a:lnTo>
                    <a:pt x="544" y="47"/>
                  </a:lnTo>
                  <a:lnTo>
                    <a:pt x="546" y="55"/>
                  </a:lnTo>
                  <a:lnTo>
                    <a:pt x="544" y="60"/>
                  </a:lnTo>
                  <a:lnTo>
                    <a:pt x="544" y="70"/>
                  </a:lnTo>
                  <a:lnTo>
                    <a:pt x="544" y="74"/>
                  </a:lnTo>
                  <a:lnTo>
                    <a:pt x="544" y="79"/>
                  </a:lnTo>
                  <a:lnTo>
                    <a:pt x="542" y="83"/>
                  </a:lnTo>
                  <a:lnTo>
                    <a:pt x="542" y="89"/>
                  </a:lnTo>
                  <a:lnTo>
                    <a:pt x="542" y="95"/>
                  </a:lnTo>
                  <a:lnTo>
                    <a:pt x="540" y="98"/>
                  </a:lnTo>
                  <a:lnTo>
                    <a:pt x="539" y="102"/>
                  </a:lnTo>
                  <a:lnTo>
                    <a:pt x="537" y="108"/>
                  </a:lnTo>
                  <a:lnTo>
                    <a:pt x="533" y="112"/>
                  </a:lnTo>
                  <a:lnTo>
                    <a:pt x="531" y="116"/>
                  </a:lnTo>
                  <a:lnTo>
                    <a:pt x="527" y="121"/>
                  </a:lnTo>
                  <a:lnTo>
                    <a:pt x="525" y="125"/>
                  </a:lnTo>
                  <a:lnTo>
                    <a:pt x="521" y="127"/>
                  </a:lnTo>
                  <a:lnTo>
                    <a:pt x="516" y="131"/>
                  </a:lnTo>
                  <a:lnTo>
                    <a:pt x="510" y="135"/>
                  </a:lnTo>
                  <a:lnTo>
                    <a:pt x="506" y="136"/>
                  </a:lnTo>
                  <a:lnTo>
                    <a:pt x="501" y="140"/>
                  </a:lnTo>
                  <a:lnTo>
                    <a:pt x="495" y="142"/>
                  </a:lnTo>
                  <a:lnTo>
                    <a:pt x="487" y="144"/>
                  </a:lnTo>
                  <a:lnTo>
                    <a:pt x="480" y="144"/>
                  </a:lnTo>
                  <a:lnTo>
                    <a:pt x="476" y="144"/>
                  </a:lnTo>
                  <a:lnTo>
                    <a:pt x="472" y="144"/>
                  </a:lnTo>
                  <a:lnTo>
                    <a:pt x="466" y="144"/>
                  </a:lnTo>
                  <a:lnTo>
                    <a:pt x="463" y="144"/>
                  </a:lnTo>
                  <a:lnTo>
                    <a:pt x="457" y="144"/>
                  </a:lnTo>
                  <a:lnTo>
                    <a:pt x="453" y="144"/>
                  </a:lnTo>
                  <a:lnTo>
                    <a:pt x="447" y="144"/>
                  </a:lnTo>
                  <a:lnTo>
                    <a:pt x="444" y="144"/>
                  </a:lnTo>
                  <a:lnTo>
                    <a:pt x="438" y="142"/>
                  </a:lnTo>
                  <a:lnTo>
                    <a:pt x="432" y="142"/>
                  </a:lnTo>
                  <a:lnTo>
                    <a:pt x="426" y="140"/>
                  </a:lnTo>
                  <a:lnTo>
                    <a:pt x="421" y="140"/>
                  </a:lnTo>
                  <a:lnTo>
                    <a:pt x="415" y="138"/>
                  </a:lnTo>
                  <a:lnTo>
                    <a:pt x="409" y="138"/>
                  </a:lnTo>
                  <a:lnTo>
                    <a:pt x="404" y="136"/>
                  </a:lnTo>
                  <a:lnTo>
                    <a:pt x="400" y="136"/>
                  </a:lnTo>
                  <a:lnTo>
                    <a:pt x="392" y="135"/>
                  </a:lnTo>
                  <a:lnTo>
                    <a:pt x="386" y="133"/>
                  </a:lnTo>
                  <a:lnTo>
                    <a:pt x="381" y="131"/>
                  </a:lnTo>
                  <a:lnTo>
                    <a:pt x="375" y="131"/>
                  </a:lnTo>
                  <a:lnTo>
                    <a:pt x="371" y="129"/>
                  </a:lnTo>
                  <a:lnTo>
                    <a:pt x="366" y="127"/>
                  </a:lnTo>
                  <a:lnTo>
                    <a:pt x="358" y="125"/>
                  </a:lnTo>
                  <a:lnTo>
                    <a:pt x="354" y="125"/>
                  </a:lnTo>
                  <a:lnTo>
                    <a:pt x="347" y="123"/>
                  </a:lnTo>
                  <a:lnTo>
                    <a:pt x="341" y="121"/>
                  </a:lnTo>
                  <a:lnTo>
                    <a:pt x="335" y="119"/>
                  </a:lnTo>
                  <a:lnTo>
                    <a:pt x="329" y="119"/>
                  </a:lnTo>
                  <a:lnTo>
                    <a:pt x="324" y="117"/>
                  </a:lnTo>
                  <a:lnTo>
                    <a:pt x="318" y="116"/>
                  </a:lnTo>
                  <a:lnTo>
                    <a:pt x="312" y="114"/>
                  </a:lnTo>
                  <a:lnTo>
                    <a:pt x="307" y="112"/>
                  </a:lnTo>
                  <a:lnTo>
                    <a:pt x="301" y="110"/>
                  </a:lnTo>
                  <a:lnTo>
                    <a:pt x="295" y="108"/>
                  </a:lnTo>
                  <a:lnTo>
                    <a:pt x="289" y="106"/>
                  </a:lnTo>
                  <a:lnTo>
                    <a:pt x="286" y="104"/>
                  </a:lnTo>
                  <a:lnTo>
                    <a:pt x="280" y="102"/>
                  </a:lnTo>
                  <a:lnTo>
                    <a:pt x="274" y="100"/>
                  </a:lnTo>
                  <a:lnTo>
                    <a:pt x="270" y="98"/>
                  </a:lnTo>
                  <a:lnTo>
                    <a:pt x="265" y="98"/>
                  </a:lnTo>
                  <a:lnTo>
                    <a:pt x="259" y="95"/>
                  </a:lnTo>
                  <a:lnTo>
                    <a:pt x="255" y="95"/>
                  </a:lnTo>
                  <a:lnTo>
                    <a:pt x="251" y="93"/>
                  </a:lnTo>
                  <a:lnTo>
                    <a:pt x="248" y="91"/>
                  </a:lnTo>
                  <a:lnTo>
                    <a:pt x="242" y="89"/>
                  </a:lnTo>
                  <a:lnTo>
                    <a:pt x="238" y="87"/>
                  </a:lnTo>
                  <a:lnTo>
                    <a:pt x="234" y="85"/>
                  </a:lnTo>
                  <a:lnTo>
                    <a:pt x="232" y="85"/>
                  </a:lnTo>
                  <a:lnTo>
                    <a:pt x="225" y="81"/>
                  </a:lnTo>
                  <a:lnTo>
                    <a:pt x="217" y="79"/>
                  </a:lnTo>
                  <a:lnTo>
                    <a:pt x="212" y="78"/>
                  </a:lnTo>
                  <a:lnTo>
                    <a:pt x="208" y="76"/>
                  </a:lnTo>
                  <a:lnTo>
                    <a:pt x="202" y="72"/>
                  </a:lnTo>
                  <a:lnTo>
                    <a:pt x="200" y="72"/>
                  </a:lnTo>
                  <a:lnTo>
                    <a:pt x="59" y="152"/>
                  </a:lnTo>
                  <a:lnTo>
                    <a:pt x="0" y="114"/>
                  </a:lnTo>
                  <a:lnTo>
                    <a:pt x="0" y="114"/>
                  </a:lnTo>
                  <a:close/>
                </a:path>
              </a:pathLst>
            </a:custGeom>
            <a:solidFill>
              <a:srgbClr val="414B8B"/>
            </a:solidFill>
            <a:ln w="9525">
              <a:noFill/>
              <a:round/>
              <a:headEnd/>
              <a:tailEnd/>
            </a:ln>
          </p:spPr>
          <p:txBody>
            <a:bodyPr/>
            <a:lstStyle/>
            <a:p>
              <a:endParaRPr lang="en-US"/>
            </a:p>
          </p:txBody>
        </p:sp>
        <p:sp>
          <p:nvSpPr>
            <p:cNvPr id="717989" name="Freeform 165"/>
            <p:cNvSpPr>
              <a:spLocks/>
            </p:cNvSpPr>
            <p:nvPr/>
          </p:nvSpPr>
          <p:spPr bwMode="auto">
            <a:xfrm>
              <a:off x="2998" y="2359"/>
              <a:ext cx="424" cy="278"/>
            </a:xfrm>
            <a:custGeom>
              <a:avLst/>
              <a:gdLst/>
              <a:ahLst/>
              <a:cxnLst>
                <a:cxn ang="0">
                  <a:pos x="9" y="538"/>
                </a:cxn>
                <a:cxn ang="0">
                  <a:pos x="30" y="521"/>
                </a:cxn>
                <a:cxn ang="0">
                  <a:pos x="55" y="500"/>
                </a:cxn>
                <a:cxn ang="0">
                  <a:pos x="72" y="486"/>
                </a:cxn>
                <a:cxn ang="0">
                  <a:pos x="89" y="471"/>
                </a:cxn>
                <a:cxn ang="0">
                  <a:pos x="108" y="456"/>
                </a:cxn>
                <a:cxn ang="0">
                  <a:pos x="133" y="439"/>
                </a:cxn>
                <a:cxn ang="0">
                  <a:pos x="159" y="420"/>
                </a:cxn>
                <a:cxn ang="0">
                  <a:pos x="186" y="401"/>
                </a:cxn>
                <a:cxn ang="0">
                  <a:pos x="215" y="380"/>
                </a:cxn>
                <a:cxn ang="0">
                  <a:pos x="247" y="359"/>
                </a:cxn>
                <a:cxn ang="0">
                  <a:pos x="283" y="338"/>
                </a:cxn>
                <a:cxn ang="0">
                  <a:pos x="317" y="313"/>
                </a:cxn>
                <a:cxn ang="0">
                  <a:pos x="355" y="291"/>
                </a:cxn>
                <a:cxn ang="0">
                  <a:pos x="395" y="266"/>
                </a:cxn>
                <a:cxn ang="0">
                  <a:pos x="435" y="241"/>
                </a:cxn>
                <a:cxn ang="0">
                  <a:pos x="473" y="218"/>
                </a:cxn>
                <a:cxn ang="0">
                  <a:pos x="513" y="196"/>
                </a:cxn>
                <a:cxn ang="0">
                  <a:pos x="551" y="173"/>
                </a:cxn>
                <a:cxn ang="0">
                  <a:pos x="585" y="154"/>
                </a:cxn>
                <a:cxn ang="0">
                  <a:pos x="620" y="135"/>
                </a:cxn>
                <a:cxn ang="0">
                  <a:pos x="652" y="116"/>
                </a:cxn>
                <a:cxn ang="0">
                  <a:pos x="679" y="101"/>
                </a:cxn>
                <a:cxn ang="0">
                  <a:pos x="701" y="87"/>
                </a:cxn>
                <a:cxn ang="0">
                  <a:pos x="720" y="78"/>
                </a:cxn>
                <a:cxn ang="0">
                  <a:pos x="737" y="68"/>
                </a:cxn>
                <a:cxn ang="0">
                  <a:pos x="848" y="0"/>
                </a:cxn>
                <a:cxn ang="0">
                  <a:pos x="776" y="89"/>
                </a:cxn>
                <a:cxn ang="0">
                  <a:pos x="756" y="99"/>
                </a:cxn>
                <a:cxn ang="0">
                  <a:pos x="732" y="112"/>
                </a:cxn>
                <a:cxn ang="0">
                  <a:pos x="703" y="127"/>
                </a:cxn>
                <a:cxn ang="0">
                  <a:pos x="684" y="137"/>
                </a:cxn>
                <a:cxn ang="0">
                  <a:pos x="667" y="146"/>
                </a:cxn>
                <a:cxn ang="0">
                  <a:pos x="646" y="158"/>
                </a:cxn>
                <a:cxn ang="0">
                  <a:pos x="625" y="171"/>
                </a:cxn>
                <a:cxn ang="0">
                  <a:pos x="602" y="182"/>
                </a:cxn>
                <a:cxn ang="0">
                  <a:pos x="582" y="194"/>
                </a:cxn>
                <a:cxn ang="0">
                  <a:pos x="561" y="207"/>
                </a:cxn>
                <a:cxn ang="0">
                  <a:pos x="538" y="220"/>
                </a:cxn>
                <a:cxn ang="0">
                  <a:pos x="515" y="234"/>
                </a:cxn>
                <a:cxn ang="0">
                  <a:pos x="490" y="249"/>
                </a:cxn>
                <a:cxn ang="0">
                  <a:pos x="469" y="262"/>
                </a:cxn>
                <a:cxn ang="0">
                  <a:pos x="447" y="275"/>
                </a:cxn>
                <a:cxn ang="0">
                  <a:pos x="424" y="291"/>
                </a:cxn>
                <a:cxn ang="0">
                  <a:pos x="403" y="304"/>
                </a:cxn>
                <a:cxn ang="0">
                  <a:pos x="380" y="317"/>
                </a:cxn>
                <a:cxn ang="0">
                  <a:pos x="359" y="331"/>
                </a:cxn>
                <a:cxn ang="0">
                  <a:pos x="338" y="344"/>
                </a:cxn>
                <a:cxn ang="0">
                  <a:pos x="317" y="359"/>
                </a:cxn>
                <a:cxn ang="0">
                  <a:pos x="298" y="372"/>
                </a:cxn>
                <a:cxn ang="0">
                  <a:pos x="277" y="386"/>
                </a:cxn>
                <a:cxn ang="0">
                  <a:pos x="258" y="399"/>
                </a:cxn>
                <a:cxn ang="0">
                  <a:pos x="239" y="412"/>
                </a:cxn>
                <a:cxn ang="0">
                  <a:pos x="218" y="429"/>
                </a:cxn>
                <a:cxn ang="0">
                  <a:pos x="196" y="445"/>
                </a:cxn>
                <a:cxn ang="0">
                  <a:pos x="171" y="465"/>
                </a:cxn>
                <a:cxn ang="0">
                  <a:pos x="142" y="486"/>
                </a:cxn>
                <a:cxn ang="0">
                  <a:pos x="118" y="507"/>
                </a:cxn>
                <a:cxn ang="0">
                  <a:pos x="97" y="524"/>
                </a:cxn>
                <a:cxn ang="0">
                  <a:pos x="78" y="540"/>
                </a:cxn>
                <a:cxn ang="0">
                  <a:pos x="64" y="553"/>
                </a:cxn>
              </a:cxnLst>
              <a:rect l="0" t="0" r="r" b="b"/>
              <a:pathLst>
                <a:path w="848" h="555">
                  <a:moveTo>
                    <a:pt x="0" y="547"/>
                  </a:moveTo>
                  <a:lnTo>
                    <a:pt x="0" y="545"/>
                  </a:lnTo>
                  <a:lnTo>
                    <a:pt x="3" y="543"/>
                  </a:lnTo>
                  <a:lnTo>
                    <a:pt x="9" y="538"/>
                  </a:lnTo>
                  <a:lnTo>
                    <a:pt x="17" y="532"/>
                  </a:lnTo>
                  <a:lnTo>
                    <a:pt x="21" y="528"/>
                  </a:lnTo>
                  <a:lnTo>
                    <a:pt x="24" y="524"/>
                  </a:lnTo>
                  <a:lnTo>
                    <a:pt x="30" y="521"/>
                  </a:lnTo>
                  <a:lnTo>
                    <a:pt x="38" y="515"/>
                  </a:lnTo>
                  <a:lnTo>
                    <a:pt x="43" y="509"/>
                  </a:lnTo>
                  <a:lnTo>
                    <a:pt x="51" y="503"/>
                  </a:lnTo>
                  <a:lnTo>
                    <a:pt x="55" y="500"/>
                  </a:lnTo>
                  <a:lnTo>
                    <a:pt x="59" y="498"/>
                  </a:lnTo>
                  <a:lnTo>
                    <a:pt x="62" y="494"/>
                  </a:lnTo>
                  <a:lnTo>
                    <a:pt x="68" y="490"/>
                  </a:lnTo>
                  <a:lnTo>
                    <a:pt x="72" y="486"/>
                  </a:lnTo>
                  <a:lnTo>
                    <a:pt x="74" y="483"/>
                  </a:lnTo>
                  <a:lnTo>
                    <a:pt x="80" y="479"/>
                  </a:lnTo>
                  <a:lnTo>
                    <a:pt x="83" y="477"/>
                  </a:lnTo>
                  <a:lnTo>
                    <a:pt x="89" y="471"/>
                  </a:lnTo>
                  <a:lnTo>
                    <a:pt x="93" y="469"/>
                  </a:lnTo>
                  <a:lnTo>
                    <a:pt x="99" y="464"/>
                  </a:lnTo>
                  <a:lnTo>
                    <a:pt x="104" y="460"/>
                  </a:lnTo>
                  <a:lnTo>
                    <a:pt x="108" y="456"/>
                  </a:lnTo>
                  <a:lnTo>
                    <a:pt x="116" y="452"/>
                  </a:lnTo>
                  <a:lnTo>
                    <a:pt x="121" y="448"/>
                  </a:lnTo>
                  <a:lnTo>
                    <a:pt x="127" y="443"/>
                  </a:lnTo>
                  <a:lnTo>
                    <a:pt x="133" y="439"/>
                  </a:lnTo>
                  <a:lnTo>
                    <a:pt x="138" y="435"/>
                  </a:lnTo>
                  <a:lnTo>
                    <a:pt x="146" y="429"/>
                  </a:lnTo>
                  <a:lnTo>
                    <a:pt x="152" y="426"/>
                  </a:lnTo>
                  <a:lnTo>
                    <a:pt x="159" y="420"/>
                  </a:lnTo>
                  <a:lnTo>
                    <a:pt x="165" y="416"/>
                  </a:lnTo>
                  <a:lnTo>
                    <a:pt x="173" y="412"/>
                  </a:lnTo>
                  <a:lnTo>
                    <a:pt x="178" y="407"/>
                  </a:lnTo>
                  <a:lnTo>
                    <a:pt x="186" y="401"/>
                  </a:lnTo>
                  <a:lnTo>
                    <a:pt x="194" y="397"/>
                  </a:lnTo>
                  <a:lnTo>
                    <a:pt x="199" y="391"/>
                  </a:lnTo>
                  <a:lnTo>
                    <a:pt x="209" y="388"/>
                  </a:lnTo>
                  <a:lnTo>
                    <a:pt x="215" y="380"/>
                  </a:lnTo>
                  <a:lnTo>
                    <a:pt x="222" y="376"/>
                  </a:lnTo>
                  <a:lnTo>
                    <a:pt x="230" y="370"/>
                  </a:lnTo>
                  <a:lnTo>
                    <a:pt x="239" y="365"/>
                  </a:lnTo>
                  <a:lnTo>
                    <a:pt x="247" y="359"/>
                  </a:lnTo>
                  <a:lnTo>
                    <a:pt x="256" y="355"/>
                  </a:lnTo>
                  <a:lnTo>
                    <a:pt x="264" y="348"/>
                  </a:lnTo>
                  <a:lnTo>
                    <a:pt x="274" y="344"/>
                  </a:lnTo>
                  <a:lnTo>
                    <a:pt x="283" y="338"/>
                  </a:lnTo>
                  <a:lnTo>
                    <a:pt x="291" y="331"/>
                  </a:lnTo>
                  <a:lnTo>
                    <a:pt x="300" y="325"/>
                  </a:lnTo>
                  <a:lnTo>
                    <a:pt x="310" y="319"/>
                  </a:lnTo>
                  <a:lnTo>
                    <a:pt x="317" y="313"/>
                  </a:lnTo>
                  <a:lnTo>
                    <a:pt x="327" y="308"/>
                  </a:lnTo>
                  <a:lnTo>
                    <a:pt x="336" y="300"/>
                  </a:lnTo>
                  <a:lnTo>
                    <a:pt x="348" y="296"/>
                  </a:lnTo>
                  <a:lnTo>
                    <a:pt x="355" y="291"/>
                  </a:lnTo>
                  <a:lnTo>
                    <a:pt x="365" y="283"/>
                  </a:lnTo>
                  <a:lnTo>
                    <a:pt x="376" y="277"/>
                  </a:lnTo>
                  <a:lnTo>
                    <a:pt x="386" y="272"/>
                  </a:lnTo>
                  <a:lnTo>
                    <a:pt x="395" y="266"/>
                  </a:lnTo>
                  <a:lnTo>
                    <a:pt x="407" y="260"/>
                  </a:lnTo>
                  <a:lnTo>
                    <a:pt x="414" y="255"/>
                  </a:lnTo>
                  <a:lnTo>
                    <a:pt x="426" y="249"/>
                  </a:lnTo>
                  <a:lnTo>
                    <a:pt x="435" y="241"/>
                  </a:lnTo>
                  <a:lnTo>
                    <a:pt x="445" y="237"/>
                  </a:lnTo>
                  <a:lnTo>
                    <a:pt x="454" y="230"/>
                  </a:lnTo>
                  <a:lnTo>
                    <a:pt x="466" y="224"/>
                  </a:lnTo>
                  <a:lnTo>
                    <a:pt x="473" y="218"/>
                  </a:lnTo>
                  <a:lnTo>
                    <a:pt x="485" y="213"/>
                  </a:lnTo>
                  <a:lnTo>
                    <a:pt x="494" y="207"/>
                  </a:lnTo>
                  <a:lnTo>
                    <a:pt x="504" y="201"/>
                  </a:lnTo>
                  <a:lnTo>
                    <a:pt x="513" y="196"/>
                  </a:lnTo>
                  <a:lnTo>
                    <a:pt x="523" y="190"/>
                  </a:lnTo>
                  <a:lnTo>
                    <a:pt x="532" y="184"/>
                  </a:lnTo>
                  <a:lnTo>
                    <a:pt x="542" y="179"/>
                  </a:lnTo>
                  <a:lnTo>
                    <a:pt x="551" y="173"/>
                  </a:lnTo>
                  <a:lnTo>
                    <a:pt x="561" y="169"/>
                  </a:lnTo>
                  <a:lnTo>
                    <a:pt x="570" y="165"/>
                  </a:lnTo>
                  <a:lnTo>
                    <a:pt x="578" y="160"/>
                  </a:lnTo>
                  <a:lnTo>
                    <a:pt x="585" y="154"/>
                  </a:lnTo>
                  <a:lnTo>
                    <a:pt x="595" y="148"/>
                  </a:lnTo>
                  <a:lnTo>
                    <a:pt x="602" y="144"/>
                  </a:lnTo>
                  <a:lnTo>
                    <a:pt x="612" y="139"/>
                  </a:lnTo>
                  <a:lnTo>
                    <a:pt x="620" y="135"/>
                  </a:lnTo>
                  <a:lnTo>
                    <a:pt x="629" y="129"/>
                  </a:lnTo>
                  <a:lnTo>
                    <a:pt x="637" y="125"/>
                  </a:lnTo>
                  <a:lnTo>
                    <a:pt x="644" y="122"/>
                  </a:lnTo>
                  <a:lnTo>
                    <a:pt x="652" y="116"/>
                  </a:lnTo>
                  <a:lnTo>
                    <a:pt x="658" y="112"/>
                  </a:lnTo>
                  <a:lnTo>
                    <a:pt x="665" y="108"/>
                  </a:lnTo>
                  <a:lnTo>
                    <a:pt x="673" y="104"/>
                  </a:lnTo>
                  <a:lnTo>
                    <a:pt x="679" y="101"/>
                  </a:lnTo>
                  <a:lnTo>
                    <a:pt x="684" y="99"/>
                  </a:lnTo>
                  <a:lnTo>
                    <a:pt x="690" y="93"/>
                  </a:lnTo>
                  <a:lnTo>
                    <a:pt x="698" y="91"/>
                  </a:lnTo>
                  <a:lnTo>
                    <a:pt x="701" y="87"/>
                  </a:lnTo>
                  <a:lnTo>
                    <a:pt x="707" y="85"/>
                  </a:lnTo>
                  <a:lnTo>
                    <a:pt x="713" y="82"/>
                  </a:lnTo>
                  <a:lnTo>
                    <a:pt x="717" y="80"/>
                  </a:lnTo>
                  <a:lnTo>
                    <a:pt x="720" y="78"/>
                  </a:lnTo>
                  <a:lnTo>
                    <a:pt x="724" y="76"/>
                  </a:lnTo>
                  <a:lnTo>
                    <a:pt x="728" y="74"/>
                  </a:lnTo>
                  <a:lnTo>
                    <a:pt x="732" y="72"/>
                  </a:lnTo>
                  <a:lnTo>
                    <a:pt x="737" y="68"/>
                  </a:lnTo>
                  <a:lnTo>
                    <a:pt x="741" y="68"/>
                  </a:lnTo>
                  <a:lnTo>
                    <a:pt x="743" y="66"/>
                  </a:lnTo>
                  <a:lnTo>
                    <a:pt x="745" y="66"/>
                  </a:lnTo>
                  <a:lnTo>
                    <a:pt x="848" y="0"/>
                  </a:lnTo>
                  <a:lnTo>
                    <a:pt x="783" y="85"/>
                  </a:lnTo>
                  <a:lnTo>
                    <a:pt x="781" y="85"/>
                  </a:lnTo>
                  <a:lnTo>
                    <a:pt x="777" y="89"/>
                  </a:lnTo>
                  <a:lnTo>
                    <a:pt x="776" y="89"/>
                  </a:lnTo>
                  <a:lnTo>
                    <a:pt x="772" y="91"/>
                  </a:lnTo>
                  <a:lnTo>
                    <a:pt x="766" y="93"/>
                  </a:lnTo>
                  <a:lnTo>
                    <a:pt x="762" y="97"/>
                  </a:lnTo>
                  <a:lnTo>
                    <a:pt x="756" y="99"/>
                  </a:lnTo>
                  <a:lnTo>
                    <a:pt x="751" y="101"/>
                  </a:lnTo>
                  <a:lnTo>
                    <a:pt x="745" y="104"/>
                  </a:lnTo>
                  <a:lnTo>
                    <a:pt x="739" y="108"/>
                  </a:lnTo>
                  <a:lnTo>
                    <a:pt x="732" y="112"/>
                  </a:lnTo>
                  <a:lnTo>
                    <a:pt x="724" y="116"/>
                  </a:lnTo>
                  <a:lnTo>
                    <a:pt x="717" y="120"/>
                  </a:lnTo>
                  <a:lnTo>
                    <a:pt x="707" y="125"/>
                  </a:lnTo>
                  <a:lnTo>
                    <a:pt x="703" y="127"/>
                  </a:lnTo>
                  <a:lnTo>
                    <a:pt x="699" y="129"/>
                  </a:lnTo>
                  <a:lnTo>
                    <a:pt x="694" y="131"/>
                  </a:lnTo>
                  <a:lnTo>
                    <a:pt x="690" y="135"/>
                  </a:lnTo>
                  <a:lnTo>
                    <a:pt x="684" y="137"/>
                  </a:lnTo>
                  <a:lnTo>
                    <a:pt x="680" y="139"/>
                  </a:lnTo>
                  <a:lnTo>
                    <a:pt x="677" y="141"/>
                  </a:lnTo>
                  <a:lnTo>
                    <a:pt x="673" y="144"/>
                  </a:lnTo>
                  <a:lnTo>
                    <a:pt x="667" y="146"/>
                  </a:lnTo>
                  <a:lnTo>
                    <a:pt x="661" y="148"/>
                  </a:lnTo>
                  <a:lnTo>
                    <a:pt x="656" y="152"/>
                  </a:lnTo>
                  <a:lnTo>
                    <a:pt x="652" y="156"/>
                  </a:lnTo>
                  <a:lnTo>
                    <a:pt x="646" y="158"/>
                  </a:lnTo>
                  <a:lnTo>
                    <a:pt x="640" y="161"/>
                  </a:lnTo>
                  <a:lnTo>
                    <a:pt x="637" y="163"/>
                  </a:lnTo>
                  <a:lnTo>
                    <a:pt x="631" y="167"/>
                  </a:lnTo>
                  <a:lnTo>
                    <a:pt x="625" y="171"/>
                  </a:lnTo>
                  <a:lnTo>
                    <a:pt x="620" y="173"/>
                  </a:lnTo>
                  <a:lnTo>
                    <a:pt x="614" y="175"/>
                  </a:lnTo>
                  <a:lnTo>
                    <a:pt x="610" y="179"/>
                  </a:lnTo>
                  <a:lnTo>
                    <a:pt x="602" y="182"/>
                  </a:lnTo>
                  <a:lnTo>
                    <a:pt x="599" y="184"/>
                  </a:lnTo>
                  <a:lnTo>
                    <a:pt x="593" y="188"/>
                  </a:lnTo>
                  <a:lnTo>
                    <a:pt x="587" y="192"/>
                  </a:lnTo>
                  <a:lnTo>
                    <a:pt x="582" y="194"/>
                  </a:lnTo>
                  <a:lnTo>
                    <a:pt x="576" y="198"/>
                  </a:lnTo>
                  <a:lnTo>
                    <a:pt x="570" y="201"/>
                  </a:lnTo>
                  <a:lnTo>
                    <a:pt x="564" y="205"/>
                  </a:lnTo>
                  <a:lnTo>
                    <a:pt x="561" y="207"/>
                  </a:lnTo>
                  <a:lnTo>
                    <a:pt x="555" y="211"/>
                  </a:lnTo>
                  <a:lnTo>
                    <a:pt x="549" y="215"/>
                  </a:lnTo>
                  <a:lnTo>
                    <a:pt x="544" y="218"/>
                  </a:lnTo>
                  <a:lnTo>
                    <a:pt x="538" y="220"/>
                  </a:lnTo>
                  <a:lnTo>
                    <a:pt x="532" y="224"/>
                  </a:lnTo>
                  <a:lnTo>
                    <a:pt x="526" y="228"/>
                  </a:lnTo>
                  <a:lnTo>
                    <a:pt x="521" y="232"/>
                  </a:lnTo>
                  <a:lnTo>
                    <a:pt x="515" y="234"/>
                  </a:lnTo>
                  <a:lnTo>
                    <a:pt x="509" y="237"/>
                  </a:lnTo>
                  <a:lnTo>
                    <a:pt x="502" y="241"/>
                  </a:lnTo>
                  <a:lnTo>
                    <a:pt x="498" y="245"/>
                  </a:lnTo>
                  <a:lnTo>
                    <a:pt x="490" y="249"/>
                  </a:lnTo>
                  <a:lnTo>
                    <a:pt x="486" y="253"/>
                  </a:lnTo>
                  <a:lnTo>
                    <a:pt x="479" y="255"/>
                  </a:lnTo>
                  <a:lnTo>
                    <a:pt x="475" y="258"/>
                  </a:lnTo>
                  <a:lnTo>
                    <a:pt x="469" y="262"/>
                  </a:lnTo>
                  <a:lnTo>
                    <a:pt x="464" y="266"/>
                  </a:lnTo>
                  <a:lnTo>
                    <a:pt x="456" y="270"/>
                  </a:lnTo>
                  <a:lnTo>
                    <a:pt x="452" y="274"/>
                  </a:lnTo>
                  <a:lnTo>
                    <a:pt x="447" y="275"/>
                  </a:lnTo>
                  <a:lnTo>
                    <a:pt x="441" y="279"/>
                  </a:lnTo>
                  <a:lnTo>
                    <a:pt x="435" y="283"/>
                  </a:lnTo>
                  <a:lnTo>
                    <a:pt x="429" y="287"/>
                  </a:lnTo>
                  <a:lnTo>
                    <a:pt x="424" y="291"/>
                  </a:lnTo>
                  <a:lnTo>
                    <a:pt x="420" y="293"/>
                  </a:lnTo>
                  <a:lnTo>
                    <a:pt x="412" y="296"/>
                  </a:lnTo>
                  <a:lnTo>
                    <a:pt x="409" y="300"/>
                  </a:lnTo>
                  <a:lnTo>
                    <a:pt x="403" y="304"/>
                  </a:lnTo>
                  <a:lnTo>
                    <a:pt x="397" y="308"/>
                  </a:lnTo>
                  <a:lnTo>
                    <a:pt x="391" y="310"/>
                  </a:lnTo>
                  <a:lnTo>
                    <a:pt x="386" y="313"/>
                  </a:lnTo>
                  <a:lnTo>
                    <a:pt x="380" y="317"/>
                  </a:lnTo>
                  <a:lnTo>
                    <a:pt x="374" y="321"/>
                  </a:lnTo>
                  <a:lnTo>
                    <a:pt x="369" y="325"/>
                  </a:lnTo>
                  <a:lnTo>
                    <a:pt x="365" y="329"/>
                  </a:lnTo>
                  <a:lnTo>
                    <a:pt x="359" y="331"/>
                  </a:lnTo>
                  <a:lnTo>
                    <a:pt x="353" y="334"/>
                  </a:lnTo>
                  <a:lnTo>
                    <a:pt x="348" y="338"/>
                  </a:lnTo>
                  <a:lnTo>
                    <a:pt x="344" y="342"/>
                  </a:lnTo>
                  <a:lnTo>
                    <a:pt x="338" y="344"/>
                  </a:lnTo>
                  <a:lnTo>
                    <a:pt x="332" y="348"/>
                  </a:lnTo>
                  <a:lnTo>
                    <a:pt x="327" y="351"/>
                  </a:lnTo>
                  <a:lnTo>
                    <a:pt x="321" y="355"/>
                  </a:lnTo>
                  <a:lnTo>
                    <a:pt x="317" y="359"/>
                  </a:lnTo>
                  <a:lnTo>
                    <a:pt x="313" y="363"/>
                  </a:lnTo>
                  <a:lnTo>
                    <a:pt x="308" y="365"/>
                  </a:lnTo>
                  <a:lnTo>
                    <a:pt x="302" y="369"/>
                  </a:lnTo>
                  <a:lnTo>
                    <a:pt x="298" y="372"/>
                  </a:lnTo>
                  <a:lnTo>
                    <a:pt x="293" y="376"/>
                  </a:lnTo>
                  <a:lnTo>
                    <a:pt x="289" y="380"/>
                  </a:lnTo>
                  <a:lnTo>
                    <a:pt x="283" y="384"/>
                  </a:lnTo>
                  <a:lnTo>
                    <a:pt x="277" y="386"/>
                  </a:lnTo>
                  <a:lnTo>
                    <a:pt x="274" y="389"/>
                  </a:lnTo>
                  <a:lnTo>
                    <a:pt x="268" y="393"/>
                  </a:lnTo>
                  <a:lnTo>
                    <a:pt x="264" y="397"/>
                  </a:lnTo>
                  <a:lnTo>
                    <a:pt x="258" y="399"/>
                  </a:lnTo>
                  <a:lnTo>
                    <a:pt x="254" y="403"/>
                  </a:lnTo>
                  <a:lnTo>
                    <a:pt x="249" y="407"/>
                  </a:lnTo>
                  <a:lnTo>
                    <a:pt x="245" y="410"/>
                  </a:lnTo>
                  <a:lnTo>
                    <a:pt x="239" y="412"/>
                  </a:lnTo>
                  <a:lnTo>
                    <a:pt x="235" y="416"/>
                  </a:lnTo>
                  <a:lnTo>
                    <a:pt x="230" y="418"/>
                  </a:lnTo>
                  <a:lnTo>
                    <a:pt x="226" y="422"/>
                  </a:lnTo>
                  <a:lnTo>
                    <a:pt x="218" y="429"/>
                  </a:lnTo>
                  <a:lnTo>
                    <a:pt x="209" y="435"/>
                  </a:lnTo>
                  <a:lnTo>
                    <a:pt x="205" y="439"/>
                  </a:lnTo>
                  <a:lnTo>
                    <a:pt x="201" y="441"/>
                  </a:lnTo>
                  <a:lnTo>
                    <a:pt x="196" y="445"/>
                  </a:lnTo>
                  <a:lnTo>
                    <a:pt x="194" y="448"/>
                  </a:lnTo>
                  <a:lnTo>
                    <a:pt x="184" y="454"/>
                  </a:lnTo>
                  <a:lnTo>
                    <a:pt x="178" y="460"/>
                  </a:lnTo>
                  <a:lnTo>
                    <a:pt x="171" y="465"/>
                  </a:lnTo>
                  <a:lnTo>
                    <a:pt x="163" y="471"/>
                  </a:lnTo>
                  <a:lnTo>
                    <a:pt x="156" y="477"/>
                  </a:lnTo>
                  <a:lnTo>
                    <a:pt x="150" y="483"/>
                  </a:lnTo>
                  <a:lnTo>
                    <a:pt x="142" y="486"/>
                  </a:lnTo>
                  <a:lnTo>
                    <a:pt x="135" y="492"/>
                  </a:lnTo>
                  <a:lnTo>
                    <a:pt x="129" y="498"/>
                  </a:lnTo>
                  <a:lnTo>
                    <a:pt x="123" y="503"/>
                  </a:lnTo>
                  <a:lnTo>
                    <a:pt x="118" y="507"/>
                  </a:lnTo>
                  <a:lnTo>
                    <a:pt x="112" y="511"/>
                  </a:lnTo>
                  <a:lnTo>
                    <a:pt x="108" y="517"/>
                  </a:lnTo>
                  <a:lnTo>
                    <a:pt x="102" y="521"/>
                  </a:lnTo>
                  <a:lnTo>
                    <a:pt x="97" y="524"/>
                  </a:lnTo>
                  <a:lnTo>
                    <a:pt x="93" y="528"/>
                  </a:lnTo>
                  <a:lnTo>
                    <a:pt x="89" y="532"/>
                  </a:lnTo>
                  <a:lnTo>
                    <a:pt x="85" y="536"/>
                  </a:lnTo>
                  <a:lnTo>
                    <a:pt x="78" y="540"/>
                  </a:lnTo>
                  <a:lnTo>
                    <a:pt x="74" y="545"/>
                  </a:lnTo>
                  <a:lnTo>
                    <a:pt x="68" y="549"/>
                  </a:lnTo>
                  <a:lnTo>
                    <a:pt x="66" y="553"/>
                  </a:lnTo>
                  <a:lnTo>
                    <a:pt x="64" y="553"/>
                  </a:lnTo>
                  <a:lnTo>
                    <a:pt x="64" y="555"/>
                  </a:lnTo>
                  <a:lnTo>
                    <a:pt x="0" y="547"/>
                  </a:lnTo>
                  <a:lnTo>
                    <a:pt x="0" y="547"/>
                  </a:lnTo>
                  <a:close/>
                </a:path>
              </a:pathLst>
            </a:custGeom>
            <a:solidFill>
              <a:srgbClr val="414B8B"/>
            </a:solidFill>
            <a:ln w="9525">
              <a:noFill/>
              <a:round/>
              <a:headEnd/>
              <a:tailEnd/>
            </a:ln>
          </p:spPr>
          <p:txBody>
            <a:bodyPr/>
            <a:lstStyle/>
            <a:p>
              <a:endParaRPr lang="en-US"/>
            </a:p>
          </p:txBody>
        </p:sp>
        <p:sp>
          <p:nvSpPr>
            <p:cNvPr id="717990" name="Freeform 166"/>
            <p:cNvSpPr>
              <a:spLocks/>
            </p:cNvSpPr>
            <p:nvPr/>
          </p:nvSpPr>
          <p:spPr bwMode="auto">
            <a:xfrm>
              <a:off x="3042" y="2563"/>
              <a:ext cx="126" cy="84"/>
            </a:xfrm>
            <a:custGeom>
              <a:avLst/>
              <a:gdLst/>
              <a:ahLst/>
              <a:cxnLst>
                <a:cxn ang="0">
                  <a:pos x="2" y="167"/>
                </a:cxn>
                <a:cxn ang="0">
                  <a:pos x="10" y="159"/>
                </a:cxn>
                <a:cxn ang="0">
                  <a:pos x="19" y="148"/>
                </a:cxn>
                <a:cxn ang="0">
                  <a:pos x="27" y="138"/>
                </a:cxn>
                <a:cxn ang="0">
                  <a:pos x="36" y="129"/>
                </a:cxn>
                <a:cxn ang="0">
                  <a:pos x="48" y="119"/>
                </a:cxn>
                <a:cxn ang="0">
                  <a:pos x="57" y="108"/>
                </a:cxn>
                <a:cxn ang="0">
                  <a:pos x="69" y="96"/>
                </a:cxn>
                <a:cxn ang="0">
                  <a:pos x="82" y="85"/>
                </a:cxn>
                <a:cxn ang="0">
                  <a:pos x="93" y="74"/>
                </a:cxn>
                <a:cxn ang="0">
                  <a:pos x="107" y="62"/>
                </a:cxn>
                <a:cxn ang="0">
                  <a:pos x="118" y="51"/>
                </a:cxn>
                <a:cxn ang="0">
                  <a:pos x="129" y="41"/>
                </a:cxn>
                <a:cxn ang="0">
                  <a:pos x="143" y="32"/>
                </a:cxn>
                <a:cxn ang="0">
                  <a:pos x="152" y="24"/>
                </a:cxn>
                <a:cxn ang="0">
                  <a:pos x="162" y="17"/>
                </a:cxn>
                <a:cxn ang="0">
                  <a:pos x="171" y="11"/>
                </a:cxn>
                <a:cxn ang="0">
                  <a:pos x="181" y="7"/>
                </a:cxn>
                <a:cxn ang="0">
                  <a:pos x="192" y="3"/>
                </a:cxn>
                <a:cxn ang="0">
                  <a:pos x="206" y="0"/>
                </a:cxn>
                <a:cxn ang="0">
                  <a:pos x="215" y="0"/>
                </a:cxn>
                <a:cxn ang="0">
                  <a:pos x="223" y="0"/>
                </a:cxn>
                <a:cxn ang="0">
                  <a:pos x="230" y="1"/>
                </a:cxn>
                <a:cxn ang="0">
                  <a:pos x="251" y="41"/>
                </a:cxn>
                <a:cxn ang="0">
                  <a:pos x="247" y="43"/>
                </a:cxn>
                <a:cxn ang="0">
                  <a:pos x="238" y="49"/>
                </a:cxn>
                <a:cxn ang="0">
                  <a:pos x="230" y="53"/>
                </a:cxn>
                <a:cxn ang="0">
                  <a:pos x="223" y="58"/>
                </a:cxn>
                <a:cxn ang="0">
                  <a:pos x="215" y="62"/>
                </a:cxn>
                <a:cxn ang="0">
                  <a:pos x="206" y="70"/>
                </a:cxn>
                <a:cxn ang="0">
                  <a:pos x="194" y="76"/>
                </a:cxn>
                <a:cxn ang="0">
                  <a:pos x="185" y="81"/>
                </a:cxn>
                <a:cxn ang="0">
                  <a:pos x="175" y="89"/>
                </a:cxn>
                <a:cxn ang="0">
                  <a:pos x="164" y="96"/>
                </a:cxn>
                <a:cxn ang="0">
                  <a:pos x="154" y="102"/>
                </a:cxn>
                <a:cxn ang="0">
                  <a:pos x="145" y="110"/>
                </a:cxn>
                <a:cxn ang="0">
                  <a:pos x="135" y="115"/>
                </a:cxn>
                <a:cxn ang="0">
                  <a:pos x="128" y="121"/>
                </a:cxn>
                <a:cxn ang="0">
                  <a:pos x="114" y="131"/>
                </a:cxn>
                <a:cxn ang="0">
                  <a:pos x="103" y="142"/>
                </a:cxn>
                <a:cxn ang="0">
                  <a:pos x="93" y="150"/>
                </a:cxn>
                <a:cxn ang="0">
                  <a:pos x="88" y="155"/>
                </a:cxn>
                <a:cxn ang="0">
                  <a:pos x="80" y="165"/>
                </a:cxn>
                <a:cxn ang="0">
                  <a:pos x="80" y="169"/>
                </a:cxn>
                <a:cxn ang="0">
                  <a:pos x="0" y="169"/>
                </a:cxn>
              </a:cxnLst>
              <a:rect l="0" t="0" r="r" b="b"/>
              <a:pathLst>
                <a:path w="251" h="169">
                  <a:moveTo>
                    <a:pt x="0" y="169"/>
                  </a:moveTo>
                  <a:lnTo>
                    <a:pt x="2" y="167"/>
                  </a:lnTo>
                  <a:lnTo>
                    <a:pt x="4" y="163"/>
                  </a:lnTo>
                  <a:lnTo>
                    <a:pt x="10" y="159"/>
                  </a:lnTo>
                  <a:lnTo>
                    <a:pt x="15" y="152"/>
                  </a:lnTo>
                  <a:lnTo>
                    <a:pt x="19" y="148"/>
                  </a:lnTo>
                  <a:lnTo>
                    <a:pt x="23" y="142"/>
                  </a:lnTo>
                  <a:lnTo>
                    <a:pt x="27" y="138"/>
                  </a:lnTo>
                  <a:lnTo>
                    <a:pt x="32" y="134"/>
                  </a:lnTo>
                  <a:lnTo>
                    <a:pt x="36" y="129"/>
                  </a:lnTo>
                  <a:lnTo>
                    <a:pt x="42" y="125"/>
                  </a:lnTo>
                  <a:lnTo>
                    <a:pt x="48" y="119"/>
                  </a:lnTo>
                  <a:lnTo>
                    <a:pt x="53" y="114"/>
                  </a:lnTo>
                  <a:lnTo>
                    <a:pt x="57" y="108"/>
                  </a:lnTo>
                  <a:lnTo>
                    <a:pt x="63" y="102"/>
                  </a:lnTo>
                  <a:lnTo>
                    <a:pt x="69" y="96"/>
                  </a:lnTo>
                  <a:lnTo>
                    <a:pt x="76" y="91"/>
                  </a:lnTo>
                  <a:lnTo>
                    <a:pt x="82" y="85"/>
                  </a:lnTo>
                  <a:lnTo>
                    <a:pt x="88" y="79"/>
                  </a:lnTo>
                  <a:lnTo>
                    <a:pt x="93" y="74"/>
                  </a:lnTo>
                  <a:lnTo>
                    <a:pt x="101" y="68"/>
                  </a:lnTo>
                  <a:lnTo>
                    <a:pt x="107" y="62"/>
                  </a:lnTo>
                  <a:lnTo>
                    <a:pt x="112" y="57"/>
                  </a:lnTo>
                  <a:lnTo>
                    <a:pt x="118" y="51"/>
                  </a:lnTo>
                  <a:lnTo>
                    <a:pt x="124" y="45"/>
                  </a:lnTo>
                  <a:lnTo>
                    <a:pt x="129" y="41"/>
                  </a:lnTo>
                  <a:lnTo>
                    <a:pt x="135" y="36"/>
                  </a:lnTo>
                  <a:lnTo>
                    <a:pt x="143" y="32"/>
                  </a:lnTo>
                  <a:lnTo>
                    <a:pt x="148" y="28"/>
                  </a:lnTo>
                  <a:lnTo>
                    <a:pt x="152" y="24"/>
                  </a:lnTo>
                  <a:lnTo>
                    <a:pt x="158" y="20"/>
                  </a:lnTo>
                  <a:lnTo>
                    <a:pt x="162" y="17"/>
                  </a:lnTo>
                  <a:lnTo>
                    <a:pt x="167" y="15"/>
                  </a:lnTo>
                  <a:lnTo>
                    <a:pt x="171" y="11"/>
                  </a:lnTo>
                  <a:lnTo>
                    <a:pt x="177" y="9"/>
                  </a:lnTo>
                  <a:lnTo>
                    <a:pt x="181" y="7"/>
                  </a:lnTo>
                  <a:lnTo>
                    <a:pt x="185" y="7"/>
                  </a:lnTo>
                  <a:lnTo>
                    <a:pt x="192" y="3"/>
                  </a:lnTo>
                  <a:lnTo>
                    <a:pt x="198" y="1"/>
                  </a:lnTo>
                  <a:lnTo>
                    <a:pt x="206" y="0"/>
                  </a:lnTo>
                  <a:lnTo>
                    <a:pt x="211" y="0"/>
                  </a:lnTo>
                  <a:lnTo>
                    <a:pt x="215" y="0"/>
                  </a:lnTo>
                  <a:lnTo>
                    <a:pt x="219" y="0"/>
                  </a:lnTo>
                  <a:lnTo>
                    <a:pt x="223" y="0"/>
                  </a:lnTo>
                  <a:lnTo>
                    <a:pt x="226" y="1"/>
                  </a:lnTo>
                  <a:lnTo>
                    <a:pt x="230" y="1"/>
                  </a:lnTo>
                  <a:lnTo>
                    <a:pt x="230" y="3"/>
                  </a:lnTo>
                  <a:lnTo>
                    <a:pt x="251" y="41"/>
                  </a:lnTo>
                  <a:lnTo>
                    <a:pt x="249" y="41"/>
                  </a:lnTo>
                  <a:lnTo>
                    <a:pt x="247" y="43"/>
                  </a:lnTo>
                  <a:lnTo>
                    <a:pt x="244" y="45"/>
                  </a:lnTo>
                  <a:lnTo>
                    <a:pt x="238" y="49"/>
                  </a:lnTo>
                  <a:lnTo>
                    <a:pt x="234" y="51"/>
                  </a:lnTo>
                  <a:lnTo>
                    <a:pt x="230" y="53"/>
                  </a:lnTo>
                  <a:lnTo>
                    <a:pt x="226" y="55"/>
                  </a:lnTo>
                  <a:lnTo>
                    <a:pt x="223" y="58"/>
                  </a:lnTo>
                  <a:lnTo>
                    <a:pt x="219" y="60"/>
                  </a:lnTo>
                  <a:lnTo>
                    <a:pt x="215" y="62"/>
                  </a:lnTo>
                  <a:lnTo>
                    <a:pt x="209" y="66"/>
                  </a:lnTo>
                  <a:lnTo>
                    <a:pt x="206" y="70"/>
                  </a:lnTo>
                  <a:lnTo>
                    <a:pt x="200" y="72"/>
                  </a:lnTo>
                  <a:lnTo>
                    <a:pt x="194" y="76"/>
                  </a:lnTo>
                  <a:lnTo>
                    <a:pt x="190" y="79"/>
                  </a:lnTo>
                  <a:lnTo>
                    <a:pt x="185" y="81"/>
                  </a:lnTo>
                  <a:lnTo>
                    <a:pt x="179" y="85"/>
                  </a:lnTo>
                  <a:lnTo>
                    <a:pt x="175" y="89"/>
                  </a:lnTo>
                  <a:lnTo>
                    <a:pt x="169" y="93"/>
                  </a:lnTo>
                  <a:lnTo>
                    <a:pt x="164" y="96"/>
                  </a:lnTo>
                  <a:lnTo>
                    <a:pt x="160" y="98"/>
                  </a:lnTo>
                  <a:lnTo>
                    <a:pt x="154" y="102"/>
                  </a:lnTo>
                  <a:lnTo>
                    <a:pt x="150" y="104"/>
                  </a:lnTo>
                  <a:lnTo>
                    <a:pt x="145" y="110"/>
                  </a:lnTo>
                  <a:lnTo>
                    <a:pt x="141" y="112"/>
                  </a:lnTo>
                  <a:lnTo>
                    <a:pt x="135" y="115"/>
                  </a:lnTo>
                  <a:lnTo>
                    <a:pt x="131" y="117"/>
                  </a:lnTo>
                  <a:lnTo>
                    <a:pt x="128" y="121"/>
                  </a:lnTo>
                  <a:lnTo>
                    <a:pt x="120" y="127"/>
                  </a:lnTo>
                  <a:lnTo>
                    <a:pt x="114" y="131"/>
                  </a:lnTo>
                  <a:lnTo>
                    <a:pt x="107" y="136"/>
                  </a:lnTo>
                  <a:lnTo>
                    <a:pt x="103" y="142"/>
                  </a:lnTo>
                  <a:lnTo>
                    <a:pt x="97" y="146"/>
                  </a:lnTo>
                  <a:lnTo>
                    <a:pt x="93" y="150"/>
                  </a:lnTo>
                  <a:lnTo>
                    <a:pt x="90" y="152"/>
                  </a:lnTo>
                  <a:lnTo>
                    <a:pt x="88" y="155"/>
                  </a:lnTo>
                  <a:lnTo>
                    <a:pt x="84" y="161"/>
                  </a:lnTo>
                  <a:lnTo>
                    <a:pt x="80" y="165"/>
                  </a:lnTo>
                  <a:lnTo>
                    <a:pt x="80" y="167"/>
                  </a:lnTo>
                  <a:lnTo>
                    <a:pt x="80" y="169"/>
                  </a:lnTo>
                  <a:lnTo>
                    <a:pt x="0" y="169"/>
                  </a:lnTo>
                  <a:lnTo>
                    <a:pt x="0" y="169"/>
                  </a:lnTo>
                  <a:close/>
                </a:path>
              </a:pathLst>
            </a:custGeom>
            <a:solidFill>
              <a:srgbClr val="414B8B"/>
            </a:solidFill>
            <a:ln w="9525">
              <a:noFill/>
              <a:round/>
              <a:headEnd/>
              <a:tailEnd/>
            </a:ln>
          </p:spPr>
          <p:txBody>
            <a:bodyPr/>
            <a:lstStyle/>
            <a:p>
              <a:endParaRPr lang="en-US"/>
            </a:p>
          </p:txBody>
        </p:sp>
        <p:sp>
          <p:nvSpPr>
            <p:cNvPr id="717991" name="Freeform 167"/>
            <p:cNvSpPr>
              <a:spLocks/>
            </p:cNvSpPr>
            <p:nvPr/>
          </p:nvSpPr>
          <p:spPr bwMode="auto">
            <a:xfrm>
              <a:off x="3202" y="2475"/>
              <a:ext cx="125" cy="90"/>
            </a:xfrm>
            <a:custGeom>
              <a:avLst/>
              <a:gdLst/>
              <a:ahLst/>
              <a:cxnLst>
                <a:cxn ang="0">
                  <a:pos x="0" y="171"/>
                </a:cxn>
                <a:cxn ang="0">
                  <a:pos x="3" y="163"/>
                </a:cxn>
                <a:cxn ang="0">
                  <a:pos x="11" y="154"/>
                </a:cxn>
                <a:cxn ang="0">
                  <a:pos x="15" y="146"/>
                </a:cxn>
                <a:cxn ang="0">
                  <a:pos x="21" y="138"/>
                </a:cxn>
                <a:cxn ang="0">
                  <a:pos x="28" y="129"/>
                </a:cxn>
                <a:cxn ang="0">
                  <a:pos x="36" y="119"/>
                </a:cxn>
                <a:cxn ang="0">
                  <a:pos x="43" y="108"/>
                </a:cxn>
                <a:cxn ang="0">
                  <a:pos x="53" y="99"/>
                </a:cxn>
                <a:cxn ang="0">
                  <a:pos x="62" y="87"/>
                </a:cxn>
                <a:cxn ang="0">
                  <a:pos x="70" y="78"/>
                </a:cxn>
                <a:cxn ang="0">
                  <a:pos x="81" y="68"/>
                </a:cxn>
                <a:cxn ang="0">
                  <a:pos x="91" y="59"/>
                </a:cxn>
                <a:cxn ang="0">
                  <a:pos x="102" y="49"/>
                </a:cxn>
                <a:cxn ang="0">
                  <a:pos x="112" y="42"/>
                </a:cxn>
                <a:cxn ang="0">
                  <a:pos x="121" y="34"/>
                </a:cxn>
                <a:cxn ang="0">
                  <a:pos x="133" y="26"/>
                </a:cxn>
                <a:cxn ang="0">
                  <a:pos x="142" y="23"/>
                </a:cxn>
                <a:cxn ang="0">
                  <a:pos x="152" y="17"/>
                </a:cxn>
                <a:cxn ang="0">
                  <a:pos x="161" y="13"/>
                </a:cxn>
                <a:cxn ang="0">
                  <a:pos x="171" y="9"/>
                </a:cxn>
                <a:cxn ang="0">
                  <a:pos x="178" y="7"/>
                </a:cxn>
                <a:cxn ang="0">
                  <a:pos x="192" y="4"/>
                </a:cxn>
                <a:cxn ang="0">
                  <a:pos x="205" y="2"/>
                </a:cxn>
                <a:cxn ang="0">
                  <a:pos x="214" y="0"/>
                </a:cxn>
                <a:cxn ang="0">
                  <a:pos x="218" y="0"/>
                </a:cxn>
                <a:cxn ang="0">
                  <a:pos x="251" y="32"/>
                </a:cxn>
                <a:cxn ang="0">
                  <a:pos x="241" y="40"/>
                </a:cxn>
                <a:cxn ang="0">
                  <a:pos x="230" y="45"/>
                </a:cxn>
                <a:cxn ang="0">
                  <a:pos x="218" y="55"/>
                </a:cxn>
                <a:cxn ang="0">
                  <a:pos x="201" y="64"/>
                </a:cxn>
                <a:cxn ang="0">
                  <a:pos x="186" y="78"/>
                </a:cxn>
                <a:cxn ang="0">
                  <a:pos x="176" y="85"/>
                </a:cxn>
                <a:cxn ang="0">
                  <a:pos x="167" y="91"/>
                </a:cxn>
                <a:cxn ang="0">
                  <a:pos x="159" y="99"/>
                </a:cxn>
                <a:cxn ang="0">
                  <a:pos x="152" y="106"/>
                </a:cxn>
                <a:cxn ang="0">
                  <a:pos x="142" y="112"/>
                </a:cxn>
                <a:cxn ang="0">
                  <a:pos x="135" y="118"/>
                </a:cxn>
                <a:cxn ang="0">
                  <a:pos x="118" y="131"/>
                </a:cxn>
                <a:cxn ang="0">
                  <a:pos x="102" y="144"/>
                </a:cxn>
                <a:cxn ang="0">
                  <a:pos x="89" y="156"/>
                </a:cxn>
                <a:cxn ang="0">
                  <a:pos x="78" y="165"/>
                </a:cxn>
                <a:cxn ang="0">
                  <a:pos x="70" y="171"/>
                </a:cxn>
                <a:cxn ang="0">
                  <a:pos x="62" y="178"/>
                </a:cxn>
                <a:cxn ang="0">
                  <a:pos x="0" y="173"/>
                </a:cxn>
              </a:cxnLst>
              <a:rect l="0" t="0" r="r" b="b"/>
              <a:pathLst>
                <a:path w="251" h="178">
                  <a:moveTo>
                    <a:pt x="0" y="173"/>
                  </a:moveTo>
                  <a:lnTo>
                    <a:pt x="0" y="171"/>
                  </a:lnTo>
                  <a:lnTo>
                    <a:pt x="2" y="169"/>
                  </a:lnTo>
                  <a:lnTo>
                    <a:pt x="3" y="163"/>
                  </a:lnTo>
                  <a:lnTo>
                    <a:pt x="7" y="157"/>
                  </a:lnTo>
                  <a:lnTo>
                    <a:pt x="11" y="154"/>
                  </a:lnTo>
                  <a:lnTo>
                    <a:pt x="13" y="150"/>
                  </a:lnTo>
                  <a:lnTo>
                    <a:pt x="15" y="146"/>
                  </a:lnTo>
                  <a:lnTo>
                    <a:pt x="19" y="142"/>
                  </a:lnTo>
                  <a:lnTo>
                    <a:pt x="21" y="138"/>
                  </a:lnTo>
                  <a:lnTo>
                    <a:pt x="24" y="133"/>
                  </a:lnTo>
                  <a:lnTo>
                    <a:pt x="28" y="129"/>
                  </a:lnTo>
                  <a:lnTo>
                    <a:pt x="32" y="125"/>
                  </a:lnTo>
                  <a:lnTo>
                    <a:pt x="36" y="119"/>
                  </a:lnTo>
                  <a:lnTo>
                    <a:pt x="40" y="114"/>
                  </a:lnTo>
                  <a:lnTo>
                    <a:pt x="43" y="108"/>
                  </a:lnTo>
                  <a:lnTo>
                    <a:pt x="47" y="104"/>
                  </a:lnTo>
                  <a:lnTo>
                    <a:pt x="53" y="99"/>
                  </a:lnTo>
                  <a:lnTo>
                    <a:pt x="57" y="93"/>
                  </a:lnTo>
                  <a:lnTo>
                    <a:pt x="62" y="87"/>
                  </a:lnTo>
                  <a:lnTo>
                    <a:pt x="66" y="83"/>
                  </a:lnTo>
                  <a:lnTo>
                    <a:pt x="70" y="78"/>
                  </a:lnTo>
                  <a:lnTo>
                    <a:pt x="76" y="72"/>
                  </a:lnTo>
                  <a:lnTo>
                    <a:pt x="81" y="68"/>
                  </a:lnTo>
                  <a:lnTo>
                    <a:pt x="87" y="62"/>
                  </a:lnTo>
                  <a:lnTo>
                    <a:pt x="91" y="59"/>
                  </a:lnTo>
                  <a:lnTo>
                    <a:pt x="97" y="53"/>
                  </a:lnTo>
                  <a:lnTo>
                    <a:pt x="102" y="49"/>
                  </a:lnTo>
                  <a:lnTo>
                    <a:pt x="108" y="45"/>
                  </a:lnTo>
                  <a:lnTo>
                    <a:pt x="112" y="42"/>
                  </a:lnTo>
                  <a:lnTo>
                    <a:pt x="118" y="38"/>
                  </a:lnTo>
                  <a:lnTo>
                    <a:pt x="121" y="34"/>
                  </a:lnTo>
                  <a:lnTo>
                    <a:pt x="127" y="30"/>
                  </a:lnTo>
                  <a:lnTo>
                    <a:pt x="133" y="26"/>
                  </a:lnTo>
                  <a:lnTo>
                    <a:pt x="137" y="24"/>
                  </a:lnTo>
                  <a:lnTo>
                    <a:pt x="142" y="23"/>
                  </a:lnTo>
                  <a:lnTo>
                    <a:pt x="148" y="21"/>
                  </a:lnTo>
                  <a:lnTo>
                    <a:pt x="152" y="17"/>
                  </a:lnTo>
                  <a:lnTo>
                    <a:pt x="156" y="15"/>
                  </a:lnTo>
                  <a:lnTo>
                    <a:pt x="161" y="13"/>
                  </a:lnTo>
                  <a:lnTo>
                    <a:pt x="167" y="11"/>
                  </a:lnTo>
                  <a:lnTo>
                    <a:pt x="171" y="9"/>
                  </a:lnTo>
                  <a:lnTo>
                    <a:pt x="175" y="9"/>
                  </a:lnTo>
                  <a:lnTo>
                    <a:pt x="178" y="7"/>
                  </a:lnTo>
                  <a:lnTo>
                    <a:pt x="184" y="5"/>
                  </a:lnTo>
                  <a:lnTo>
                    <a:pt x="192" y="4"/>
                  </a:lnTo>
                  <a:lnTo>
                    <a:pt x="197" y="2"/>
                  </a:lnTo>
                  <a:lnTo>
                    <a:pt x="205" y="2"/>
                  </a:lnTo>
                  <a:lnTo>
                    <a:pt x="211" y="2"/>
                  </a:lnTo>
                  <a:lnTo>
                    <a:pt x="214" y="0"/>
                  </a:lnTo>
                  <a:lnTo>
                    <a:pt x="218" y="0"/>
                  </a:lnTo>
                  <a:lnTo>
                    <a:pt x="218" y="0"/>
                  </a:lnTo>
                  <a:lnTo>
                    <a:pt x="220" y="0"/>
                  </a:lnTo>
                  <a:lnTo>
                    <a:pt x="251" y="32"/>
                  </a:lnTo>
                  <a:lnTo>
                    <a:pt x="247" y="34"/>
                  </a:lnTo>
                  <a:lnTo>
                    <a:pt x="241" y="40"/>
                  </a:lnTo>
                  <a:lnTo>
                    <a:pt x="235" y="42"/>
                  </a:lnTo>
                  <a:lnTo>
                    <a:pt x="230" y="45"/>
                  </a:lnTo>
                  <a:lnTo>
                    <a:pt x="224" y="49"/>
                  </a:lnTo>
                  <a:lnTo>
                    <a:pt x="218" y="55"/>
                  </a:lnTo>
                  <a:lnTo>
                    <a:pt x="209" y="61"/>
                  </a:lnTo>
                  <a:lnTo>
                    <a:pt x="201" y="64"/>
                  </a:lnTo>
                  <a:lnTo>
                    <a:pt x="194" y="70"/>
                  </a:lnTo>
                  <a:lnTo>
                    <a:pt x="186" y="78"/>
                  </a:lnTo>
                  <a:lnTo>
                    <a:pt x="180" y="81"/>
                  </a:lnTo>
                  <a:lnTo>
                    <a:pt x="176" y="85"/>
                  </a:lnTo>
                  <a:lnTo>
                    <a:pt x="171" y="87"/>
                  </a:lnTo>
                  <a:lnTo>
                    <a:pt x="167" y="91"/>
                  </a:lnTo>
                  <a:lnTo>
                    <a:pt x="163" y="95"/>
                  </a:lnTo>
                  <a:lnTo>
                    <a:pt x="159" y="99"/>
                  </a:lnTo>
                  <a:lnTo>
                    <a:pt x="154" y="102"/>
                  </a:lnTo>
                  <a:lnTo>
                    <a:pt x="152" y="106"/>
                  </a:lnTo>
                  <a:lnTo>
                    <a:pt x="146" y="108"/>
                  </a:lnTo>
                  <a:lnTo>
                    <a:pt x="142" y="112"/>
                  </a:lnTo>
                  <a:lnTo>
                    <a:pt x="138" y="114"/>
                  </a:lnTo>
                  <a:lnTo>
                    <a:pt x="135" y="118"/>
                  </a:lnTo>
                  <a:lnTo>
                    <a:pt x="125" y="123"/>
                  </a:lnTo>
                  <a:lnTo>
                    <a:pt x="118" y="131"/>
                  </a:lnTo>
                  <a:lnTo>
                    <a:pt x="110" y="137"/>
                  </a:lnTo>
                  <a:lnTo>
                    <a:pt x="102" y="144"/>
                  </a:lnTo>
                  <a:lnTo>
                    <a:pt x="95" y="148"/>
                  </a:lnTo>
                  <a:lnTo>
                    <a:pt x="89" y="156"/>
                  </a:lnTo>
                  <a:lnTo>
                    <a:pt x="83" y="159"/>
                  </a:lnTo>
                  <a:lnTo>
                    <a:pt x="78" y="165"/>
                  </a:lnTo>
                  <a:lnTo>
                    <a:pt x="74" y="167"/>
                  </a:lnTo>
                  <a:lnTo>
                    <a:pt x="70" y="171"/>
                  </a:lnTo>
                  <a:lnTo>
                    <a:pt x="64" y="176"/>
                  </a:lnTo>
                  <a:lnTo>
                    <a:pt x="62" y="178"/>
                  </a:lnTo>
                  <a:lnTo>
                    <a:pt x="0" y="173"/>
                  </a:lnTo>
                  <a:lnTo>
                    <a:pt x="0" y="173"/>
                  </a:lnTo>
                  <a:close/>
                </a:path>
              </a:pathLst>
            </a:custGeom>
            <a:solidFill>
              <a:srgbClr val="414B8B"/>
            </a:solidFill>
            <a:ln w="9525">
              <a:noFill/>
              <a:round/>
              <a:headEnd/>
              <a:tailEnd/>
            </a:ln>
          </p:spPr>
          <p:txBody>
            <a:bodyPr/>
            <a:lstStyle/>
            <a:p>
              <a:endParaRPr lang="en-US"/>
            </a:p>
          </p:txBody>
        </p:sp>
        <p:sp>
          <p:nvSpPr>
            <p:cNvPr id="717992" name="Freeform 168"/>
            <p:cNvSpPr>
              <a:spLocks/>
            </p:cNvSpPr>
            <p:nvPr/>
          </p:nvSpPr>
          <p:spPr bwMode="auto">
            <a:xfrm>
              <a:off x="2489" y="2697"/>
              <a:ext cx="318" cy="211"/>
            </a:xfrm>
            <a:custGeom>
              <a:avLst/>
              <a:gdLst/>
              <a:ahLst/>
              <a:cxnLst>
                <a:cxn ang="0">
                  <a:pos x="626" y="52"/>
                </a:cxn>
                <a:cxn ang="0">
                  <a:pos x="605" y="65"/>
                </a:cxn>
                <a:cxn ang="0">
                  <a:pos x="577" y="82"/>
                </a:cxn>
                <a:cxn ang="0">
                  <a:pos x="558" y="95"/>
                </a:cxn>
                <a:cxn ang="0">
                  <a:pos x="537" y="109"/>
                </a:cxn>
                <a:cxn ang="0">
                  <a:pos x="512" y="122"/>
                </a:cxn>
                <a:cxn ang="0">
                  <a:pos x="489" y="137"/>
                </a:cxn>
                <a:cxn ang="0">
                  <a:pos x="464" y="154"/>
                </a:cxn>
                <a:cxn ang="0">
                  <a:pos x="438" y="171"/>
                </a:cxn>
                <a:cxn ang="0">
                  <a:pos x="411" y="189"/>
                </a:cxn>
                <a:cxn ang="0">
                  <a:pos x="383" y="206"/>
                </a:cxn>
                <a:cxn ang="0">
                  <a:pos x="356" y="225"/>
                </a:cxn>
                <a:cxn ang="0">
                  <a:pos x="328" y="242"/>
                </a:cxn>
                <a:cxn ang="0">
                  <a:pos x="297" y="259"/>
                </a:cxn>
                <a:cxn ang="0">
                  <a:pos x="269" y="276"/>
                </a:cxn>
                <a:cxn ang="0">
                  <a:pos x="242" y="293"/>
                </a:cxn>
                <a:cxn ang="0">
                  <a:pos x="215" y="310"/>
                </a:cxn>
                <a:cxn ang="0">
                  <a:pos x="189" y="325"/>
                </a:cxn>
                <a:cxn ang="0">
                  <a:pos x="164" y="341"/>
                </a:cxn>
                <a:cxn ang="0">
                  <a:pos x="139" y="354"/>
                </a:cxn>
                <a:cxn ang="0">
                  <a:pos x="118" y="367"/>
                </a:cxn>
                <a:cxn ang="0">
                  <a:pos x="99" y="380"/>
                </a:cxn>
                <a:cxn ang="0">
                  <a:pos x="80" y="390"/>
                </a:cxn>
                <a:cxn ang="0">
                  <a:pos x="61" y="401"/>
                </a:cxn>
                <a:cxn ang="0">
                  <a:pos x="39" y="415"/>
                </a:cxn>
                <a:cxn ang="0">
                  <a:pos x="0" y="377"/>
                </a:cxn>
                <a:cxn ang="0">
                  <a:pos x="18" y="367"/>
                </a:cxn>
                <a:cxn ang="0">
                  <a:pos x="39" y="356"/>
                </a:cxn>
                <a:cxn ang="0">
                  <a:pos x="58" y="346"/>
                </a:cxn>
                <a:cxn ang="0">
                  <a:pos x="78" y="335"/>
                </a:cxn>
                <a:cxn ang="0">
                  <a:pos x="103" y="322"/>
                </a:cxn>
                <a:cxn ang="0">
                  <a:pos x="126" y="308"/>
                </a:cxn>
                <a:cxn ang="0">
                  <a:pos x="153" y="293"/>
                </a:cxn>
                <a:cxn ang="0">
                  <a:pos x="181" y="278"/>
                </a:cxn>
                <a:cxn ang="0">
                  <a:pos x="210" y="263"/>
                </a:cxn>
                <a:cxn ang="0">
                  <a:pos x="240" y="246"/>
                </a:cxn>
                <a:cxn ang="0">
                  <a:pos x="269" y="228"/>
                </a:cxn>
                <a:cxn ang="0">
                  <a:pos x="297" y="211"/>
                </a:cxn>
                <a:cxn ang="0">
                  <a:pos x="326" y="194"/>
                </a:cxn>
                <a:cxn ang="0">
                  <a:pos x="354" y="175"/>
                </a:cxn>
                <a:cxn ang="0">
                  <a:pos x="379" y="158"/>
                </a:cxn>
                <a:cxn ang="0">
                  <a:pos x="404" y="141"/>
                </a:cxn>
                <a:cxn ang="0">
                  <a:pos x="426" y="124"/>
                </a:cxn>
                <a:cxn ang="0">
                  <a:pos x="449" y="107"/>
                </a:cxn>
                <a:cxn ang="0">
                  <a:pos x="470" y="92"/>
                </a:cxn>
                <a:cxn ang="0">
                  <a:pos x="489" y="78"/>
                </a:cxn>
                <a:cxn ang="0">
                  <a:pos x="506" y="63"/>
                </a:cxn>
                <a:cxn ang="0">
                  <a:pos x="529" y="44"/>
                </a:cxn>
                <a:cxn ang="0">
                  <a:pos x="556" y="23"/>
                </a:cxn>
                <a:cxn ang="0">
                  <a:pos x="579" y="4"/>
                </a:cxn>
                <a:cxn ang="0">
                  <a:pos x="637" y="46"/>
                </a:cxn>
              </a:cxnLst>
              <a:rect l="0" t="0" r="r" b="b"/>
              <a:pathLst>
                <a:path w="637" h="422">
                  <a:moveTo>
                    <a:pt x="637" y="46"/>
                  </a:moveTo>
                  <a:lnTo>
                    <a:pt x="634" y="46"/>
                  </a:lnTo>
                  <a:lnTo>
                    <a:pt x="630" y="50"/>
                  </a:lnTo>
                  <a:lnTo>
                    <a:pt x="626" y="52"/>
                  </a:lnTo>
                  <a:lnTo>
                    <a:pt x="620" y="54"/>
                  </a:lnTo>
                  <a:lnTo>
                    <a:pt x="615" y="57"/>
                  </a:lnTo>
                  <a:lnTo>
                    <a:pt x="611" y="61"/>
                  </a:lnTo>
                  <a:lnTo>
                    <a:pt x="605" y="65"/>
                  </a:lnTo>
                  <a:lnTo>
                    <a:pt x="598" y="71"/>
                  </a:lnTo>
                  <a:lnTo>
                    <a:pt x="588" y="75"/>
                  </a:lnTo>
                  <a:lnTo>
                    <a:pt x="580" y="80"/>
                  </a:lnTo>
                  <a:lnTo>
                    <a:pt x="577" y="82"/>
                  </a:lnTo>
                  <a:lnTo>
                    <a:pt x="571" y="86"/>
                  </a:lnTo>
                  <a:lnTo>
                    <a:pt x="567" y="90"/>
                  </a:lnTo>
                  <a:lnTo>
                    <a:pt x="563" y="92"/>
                  </a:lnTo>
                  <a:lnTo>
                    <a:pt x="558" y="95"/>
                  </a:lnTo>
                  <a:lnTo>
                    <a:pt x="552" y="99"/>
                  </a:lnTo>
                  <a:lnTo>
                    <a:pt x="546" y="103"/>
                  </a:lnTo>
                  <a:lnTo>
                    <a:pt x="542" y="105"/>
                  </a:lnTo>
                  <a:lnTo>
                    <a:pt x="537" y="109"/>
                  </a:lnTo>
                  <a:lnTo>
                    <a:pt x="531" y="113"/>
                  </a:lnTo>
                  <a:lnTo>
                    <a:pt x="525" y="114"/>
                  </a:lnTo>
                  <a:lnTo>
                    <a:pt x="520" y="120"/>
                  </a:lnTo>
                  <a:lnTo>
                    <a:pt x="512" y="122"/>
                  </a:lnTo>
                  <a:lnTo>
                    <a:pt x="508" y="126"/>
                  </a:lnTo>
                  <a:lnTo>
                    <a:pt x="501" y="130"/>
                  </a:lnTo>
                  <a:lnTo>
                    <a:pt x="495" y="135"/>
                  </a:lnTo>
                  <a:lnTo>
                    <a:pt x="489" y="137"/>
                  </a:lnTo>
                  <a:lnTo>
                    <a:pt x="483" y="141"/>
                  </a:lnTo>
                  <a:lnTo>
                    <a:pt x="478" y="145"/>
                  </a:lnTo>
                  <a:lnTo>
                    <a:pt x="472" y="151"/>
                  </a:lnTo>
                  <a:lnTo>
                    <a:pt x="464" y="154"/>
                  </a:lnTo>
                  <a:lnTo>
                    <a:pt x="459" y="158"/>
                  </a:lnTo>
                  <a:lnTo>
                    <a:pt x="451" y="162"/>
                  </a:lnTo>
                  <a:lnTo>
                    <a:pt x="445" y="168"/>
                  </a:lnTo>
                  <a:lnTo>
                    <a:pt x="438" y="171"/>
                  </a:lnTo>
                  <a:lnTo>
                    <a:pt x="432" y="175"/>
                  </a:lnTo>
                  <a:lnTo>
                    <a:pt x="425" y="179"/>
                  </a:lnTo>
                  <a:lnTo>
                    <a:pt x="417" y="185"/>
                  </a:lnTo>
                  <a:lnTo>
                    <a:pt x="411" y="189"/>
                  </a:lnTo>
                  <a:lnTo>
                    <a:pt x="404" y="192"/>
                  </a:lnTo>
                  <a:lnTo>
                    <a:pt x="396" y="198"/>
                  </a:lnTo>
                  <a:lnTo>
                    <a:pt x="390" y="202"/>
                  </a:lnTo>
                  <a:lnTo>
                    <a:pt x="383" y="206"/>
                  </a:lnTo>
                  <a:lnTo>
                    <a:pt x="375" y="211"/>
                  </a:lnTo>
                  <a:lnTo>
                    <a:pt x="369" y="215"/>
                  </a:lnTo>
                  <a:lnTo>
                    <a:pt x="362" y="221"/>
                  </a:lnTo>
                  <a:lnTo>
                    <a:pt x="356" y="225"/>
                  </a:lnTo>
                  <a:lnTo>
                    <a:pt x="348" y="228"/>
                  </a:lnTo>
                  <a:lnTo>
                    <a:pt x="341" y="232"/>
                  </a:lnTo>
                  <a:lnTo>
                    <a:pt x="335" y="238"/>
                  </a:lnTo>
                  <a:lnTo>
                    <a:pt x="328" y="242"/>
                  </a:lnTo>
                  <a:lnTo>
                    <a:pt x="320" y="246"/>
                  </a:lnTo>
                  <a:lnTo>
                    <a:pt x="312" y="249"/>
                  </a:lnTo>
                  <a:lnTo>
                    <a:pt x="305" y="255"/>
                  </a:lnTo>
                  <a:lnTo>
                    <a:pt x="297" y="259"/>
                  </a:lnTo>
                  <a:lnTo>
                    <a:pt x="290" y="263"/>
                  </a:lnTo>
                  <a:lnTo>
                    <a:pt x="284" y="266"/>
                  </a:lnTo>
                  <a:lnTo>
                    <a:pt x="276" y="272"/>
                  </a:lnTo>
                  <a:lnTo>
                    <a:pt x="269" y="276"/>
                  </a:lnTo>
                  <a:lnTo>
                    <a:pt x="263" y="280"/>
                  </a:lnTo>
                  <a:lnTo>
                    <a:pt x="255" y="284"/>
                  </a:lnTo>
                  <a:lnTo>
                    <a:pt x="248" y="289"/>
                  </a:lnTo>
                  <a:lnTo>
                    <a:pt x="242" y="293"/>
                  </a:lnTo>
                  <a:lnTo>
                    <a:pt x="236" y="297"/>
                  </a:lnTo>
                  <a:lnTo>
                    <a:pt x="229" y="303"/>
                  </a:lnTo>
                  <a:lnTo>
                    <a:pt x="223" y="306"/>
                  </a:lnTo>
                  <a:lnTo>
                    <a:pt x="215" y="310"/>
                  </a:lnTo>
                  <a:lnTo>
                    <a:pt x="208" y="314"/>
                  </a:lnTo>
                  <a:lnTo>
                    <a:pt x="202" y="318"/>
                  </a:lnTo>
                  <a:lnTo>
                    <a:pt x="194" y="322"/>
                  </a:lnTo>
                  <a:lnTo>
                    <a:pt x="189" y="325"/>
                  </a:lnTo>
                  <a:lnTo>
                    <a:pt x="181" y="331"/>
                  </a:lnTo>
                  <a:lnTo>
                    <a:pt x="175" y="333"/>
                  </a:lnTo>
                  <a:lnTo>
                    <a:pt x="170" y="339"/>
                  </a:lnTo>
                  <a:lnTo>
                    <a:pt x="164" y="341"/>
                  </a:lnTo>
                  <a:lnTo>
                    <a:pt x="158" y="344"/>
                  </a:lnTo>
                  <a:lnTo>
                    <a:pt x="153" y="348"/>
                  </a:lnTo>
                  <a:lnTo>
                    <a:pt x="147" y="350"/>
                  </a:lnTo>
                  <a:lnTo>
                    <a:pt x="139" y="354"/>
                  </a:lnTo>
                  <a:lnTo>
                    <a:pt x="135" y="358"/>
                  </a:lnTo>
                  <a:lnTo>
                    <a:pt x="130" y="361"/>
                  </a:lnTo>
                  <a:lnTo>
                    <a:pt x="124" y="365"/>
                  </a:lnTo>
                  <a:lnTo>
                    <a:pt x="118" y="367"/>
                  </a:lnTo>
                  <a:lnTo>
                    <a:pt x="115" y="371"/>
                  </a:lnTo>
                  <a:lnTo>
                    <a:pt x="109" y="375"/>
                  </a:lnTo>
                  <a:lnTo>
                    <a:pt x="105" y="377"/>
                  </a:lnTo>
                  <a:lnTo>
                    <a:pt x="99" y="380"/>
                  </a:lnTo>
                  <a:lnTo>
                    <a:pt x="94" y="382"/>
                  </a:lnTo>
                  <a:lnTo>
                    <a:pt x="90" y="384"/>
                  </a:lnTo>
                  <a:lnTo>
                    <a:pt x="86" y="388"/>
                  </a:lnTo>
                  <a:lnTo>
                    <a:pt x="80" y="390"/>
                  </a:lnTo>
                  <a:lnTo>
                    <a:pt x="77" y="394"/>
                  </a:lnTo>
                  <a:lnTo>
                    <a:pt x="73" y="396"/>
                  </a:lnTo>
                  <a:lnTo>
                    <a:pt x="69" y="398"/>
                  </a:lnTo>
                  <a:lnTo>
                    <a:pt x="61" y="401"/>
                  </a:lnTo>
                  <a:lnTo>
                    <a:pt x="56" y="407"/>
                  </a:lnTo>
                  <a:lnTo>
                    <a:pt x="48" y="411"/>
                  </a:lnTo>
                  <a:lnTo>
                    <a:pt x="44" y="413"/>
                  </a:lnTo>
                  <a:lnTo>
                    <a:pt x="39" y="415"/>
                  </a:lnTo>
                  <a:lnTo>
                    <a:pt x="37" y="418"/>
                  </a:lnTo>
                  <a:lnTo>
                    <a:pt x="31" y="422"/>
                  </a:lnTo>
                  <a:lnTo>
                    <a:pt x="31" y="422"/>
                  </a:lnTo>
                  <a:lnTo>
                    <a:pt x="0" y="377"/>
                  </a:lnTo>
                  <a:lnTo>
                    <a:pt x="2" y="375"/>
                  </a:lnTo>
                  <a:lnTo>
                    <a:pt x="8" y="373"/>
                  </a:lnTo>
                  <a:lnTo>
                    <a:pt x="12" y="369"/>
                  </a:lnTo>
                  <a:lnTo>
                    <a:pt x="18" y="367"/>
                  </a:lnTo>
                  <a:lnTo>
                    <a:pt x="25" y="363"/>
                  </a:lnTo>
                  <a:lnTo>
                    <a:pt x="33" y="360"/>
                  </a:lnTo>
                  <a:lnTo>
                    <a:pt x="35" y="358"/>
                  </a:lnTo>
                  <a:lnTo>
                    <a:pt x="39" y="356"/>
                  </a:lnTo>
                  <a:lnTo>
                    <a:pt x="44" y="352"/>
                  </a:lnTo>
                  <a:lnTo>
                    <a:pt x="48" y="350"/>
                  </a:lnTo>
                  <a:lnTo>
                    <a:pt x="54" y="348"/>
                  </a:lnTo>
                  <a:lnTo>
                    <a:pt x="58" y="346"/>
                  </a:lnTo>
                  <a:lnTo>
                    <a:pt x="63" y="342"/>
                  </a:lnTo>
                  <a:lnTo>
                    <a:pt x="69" y="341"/>
                  </a:lnTo>
                  <a:lnTo>
                    <a:pt x="73" y="337"/>
                  </a:lnTo>
                  <a:lnTo>
                    <a:pt x="78" y="335"/>
                  </a:lnTo>
                  <a:lnTo>
                    <a:pt x="84" y="331"/>
                  </a:lnTo>
                  <a:lnTo>
                    <a:pt x="90" y="329"/>
                  </a:lnTo>
                  <a:lnTo>
                    <a:pt x="96" y="325"/>
                  </a:lnTo>
                  <a:lnTo>
                    <a:pt x="103" y="322"/>
                  </a:lnTo>
                  <a:lnTo>
                    <a:pt x="109" y="318"/>
                  </a:lnTo>
                  <a:lnTo>
                    <a:pt x="115" y="316"/>
                  </a:lnTo>
                  <a:lnTo>
                    <a:pt x="120" y="312"/>
                  </a:lnTo>
                  <a:lnTo>
                    <a:pt x="126" y="308"/>
                  </a:lnTo>
                  <a:lnTo>
                    <a:pt x="132" y="304"/>
                  </a:lnTo>
                  <a:lnTo>
                    <a:pt x="139" y="301"/>
                  </a:lnTo>
                  <a:lnTo>
                    <a:pt x="147" y="297"/>
                  </a:lnTo>
                  <a:lnTo>
                    <a:pt x="153" y="293"/>
                  </a:lnTo>
                  <a:lnTo>
                    <a:pt x="160" y="289"/>
                  </a:lnTo>
                  <a:lnTo>
                    <a:pt x="168" y="285"/>
                  </a:lnTo>
                  <a:lnTo>
                    <a:pt x="174" y="282"/>
                  </a:lnTo>
                  <a:lnTo>
                    <a:pt x="181" y="278"/>
                  </a:lnTo>
                  <a:lnTo>
                    <a:pt x="189" y="274"/>
                  </a:lnTo>
                  <a:lnTo>
                    <a:pt x="194" y="270"/>
                  </a:lnTo>
                  <a:lnTo>
                    <a:pt x="202" y="266"/>
                  </a:lnTo>
                  <a:lnTo>
                    <a:pt x="210" y="263"/>
                  </a:lnTo>
                  <a:lnTo>
                    <a:pt x="217" y="259"/>
                  </a:lnTo>
                  <a:lnTo>
                    <a:pt x="225" y="255"/>
                  </a:lnTo>
                  <a:lnTo>
                    <a:pt x="232" y="249"/>
                  </a:lnTo>
                  <a:lnTo>
                    <a:pt x="240" y="246"/>
                  </a:lnTo>
                  <a:lnTo>
                    <a:pt x="246" y="240"/>
                  </a:lnTo>
                  <a:lnTo>
                    <a:pt x="253" y="236"/>
                  </a:lnTo>
                  <a:lnTo>
                    <a:pt x="261" y="232"/>
                  </a:lnTo>
                  <a:lnTo>
                    <a:pt x="269" y="228"/>
                  </a:lnTo>
                  <a:lnTo>
                    <a:pt x="274" y="225"/>
                  </a:lnTo>
                  <a:lnTo>
                    <a:pt x="282" y="221"/>
                  </a:lnTo>
                  <a:lnTo>
                    <a:pt x="290" y="215"/>
                  </a:lnTo>
                  <a:lnTo>
                    <a:pt x="297" y="211"/>
                  </a:lnTo>
                  <a:lnTo>
                    <a:pt x="303" y="206"/>
                  </a:lnTo>
                  <a:lnTo>
                    <a:pt x="312" y="202"/>
                  </a:lnTo>
                  <a:lnTo>
                    <a:pt x="318" y="198"/>
                  </a:lnTo>
                  <a:lnTo>
                    <a:pt x="326" y="194"/>
                  </a:lnTo>
                  <a:lnTo>
                    <a:pt x="333" y="189"/>
                  </a:lnTo>
                  <a:lnTo>
                    <a:pt x="341" y="185"/>
                  </a:lnTo>
                  <a:lnTo>
                    <a:pt x="347" y="181"/>
                  </a:lnTo>
                  <a:lnTo>
                    <a:pt x="354" y="175"/>
                  </a:lnTo>
                  <a:lnTo>
                    <a:pt x="360" y="171"/>
                  </a:lnTo>
                  <a:lnTo>
                    <a:pt x="366" y="166"/>
                  </a:lnTo>
                  <a:lnTo>
                    <a:pt x="371" y="162"/>
                  </a:lnTo>
                  <a:lnTo>
                    <a:pt x="379" y="158"/>
                  </a:lnTo>
                  <a:lnTo>
                    <a:pt x="385" y="152"/>
                  </a:lnTo>
                  <a:lnTo>
                    <a:pt x="390" y="149"/>
                  </a:lnTo>
                  <a:lnTo>
                    <a:pt x="396" y="145"/>
                  </a:lnTo>
                  <a:lnTo>
                    <a:pt x="404" y="141"/>
                  </a:lnTo>
                  <a:lnTo>
                    <a:pt x="409" y="135"/>
                  </a:lnTo>
                  <a:lnTo>
                    <a:pt x="415" y="132"/>
                  </a:lnTo>
                  <a:lnTo>
                    <a:pt x="421" y="128"/>
                  </a:lnTo>
                  <a:lnTo>
                    <a:pt x="426" y="124"/>
                  </a:lnTo>
                  <a:lnTo>
                    <a:pt x="432" y="120"/>
                  </a:lnTo>
                  <a:lnTo>
                    <a:pt x="438" y="116"/>
                  </a:lnTo>
                  <a:lnTo>
                    <a:pt x="444" y="111"/>
                  </a:lnTo>
                  <a:lnTo>
                    <a:pt x="449" y="107"/>
                  </a:lnTo>
                  <a:lnTo>
                    <a:pt x="455" y="103"/>
                  </a:lnTo>
                  <a:lnTo>
                    <a:pt x="459" y="99"/>
                  </a:lnTo>
                  <a:lnTo>
                    <a:pt x="464" y="95"/>
                  </a:lnTo>
                  <a:lnTo>
                    <a:pt x="470" y="92"/>
                  </a:lnTo>
                  <a:lnTo>
                    <a:pt x="476" y="88"/>
                  </a:lnTo>
                  <a:lnTo>
                    <a:pt x="480" y="84"/>
                  </a:lnTo>
                  <a:lnTo>
                    <a:pt x="485" y="80"/>
                  </a:lnTo>
                  <a:lnTo>
                    <a:pt x="489" y="78"/>
                  </a:lnTo>
                  <a:lnTo>
                    <a:pt x="493" y="73"/>
                  </a:lnTo>
                  <a:lnTo>
                    <a:pt x="499" y="71"/>
                  </a:lnTo>
                  <a:lnTo>
                    <a:pt x="502" y="67"/>
                  </a:lnTo>
                  <a:lnTo>
                    <a:pt x="506" y="63"/>
                  </a:lnTo>
                  <a:lnTo>
                    <a:pt x="512" y="59"/>
                  </a:lnTo>
                  <a:lnTo>
                    <a:pt x="516" y="57"/>
                  </a:lnTo>
                  <a:lnTo>
                    <a:pt x="523" y="50"/>
                  </a:lnTo>
                  <a:lnTo>
                    <a:pt x="529" y="44"/>
                  </a:lnTo>
                  <a:lnTo>
                    <a:pt x="537" y="38"/>
                  </a:lnTo>
                  <a:lnTo>
                    <a:pt x="544" y="33"/>
                  </a:lnTo>
                  <a:lnTo>
                    <a:pt x="550" y="27"/>
                  </a:lnTo>
                  <a:lnTo>
                    <a:pt x="556" y="23"/>
                  </a:lnTo>
                  <a:lnTo>
                    <a:pt x="560" y="18"/>
                  </a:lnTo>
                  <a:lnTo>
                    <a:pt x="565" y="16"/>
                  </a:lnTo>
                  <a:lnTo>
                    <a:pt x="573" y="8"/>
                  </a:lnTo>
                  <a:lnTo>
                    <a:pt x="579" y="4"/>
                  </a:lnTo>
                  <a:lnTo>
                    <a:pt x="582" y="0"/>
                  </a:lnTo>
                  <a:lnTo>
                    <a:pt x="584" y="0"/>
                  </a:lnTo>
                  <a:lnTo>
                    <a:pt x="637" y="46"/>
                  </a:lnTo>
                  <a:lnTo>
                    <a:pt x="637" y="46"/>
                  </a:lnTo>
                  <a:close/>
                </a:path>
              </a:pathLst>
            </a:custGeom>
            <a:solidFill>
              <a:srgbClr val="414B8B"/>
            </a:solidFill>
            <a:ln w="9525">
              <a:noFill/>
              <a:round/>
              <a:headEnd/>
              <a:tailEnd/>
            </a:ln>
          </p:spPr>
          <p:txBody>
            <a:bodyPr/>
            <a:lstStyle/>
            <a:p>
              <a:endParaRPr lang="en-US"/>
            </a:p>
          </p:txBody>
        </p:sp>
        <p:sp>
          <p:nvSpPr>
            <p:cNvPr id="717993" name="Freeform 169"/>
            <p:cNvSpPr>
              <a:spLocks/>
            </p:cNvSpPr>
            <p:nvPr/>
          </p:nvSpPr>
          <p:spPr bwMode="auto">
            <a:xfrm>
              <a:off x="2700" y="2746"/>
              <a:ext cx="121" cy="79"/>
            </a:xfrm>
            <a:custGeom>
              <a:avLst/>
              <a:gdLst/>
              <a:ahLst/>
              <a:cxnLst>
                <a:cxn ang="0">
                  <a:pos x="190" y="0"/>
                </a:cxn>
                <a:cxn ang="0">
                  <a:pos x="53" y="72"/>
                </a:cxn>
                <a:cxn ang="0">
                  <a:pos x="0" y="120"/>
                </a:cxn>
                <a:cxn ang="0">
                  <a:pos x="15" y="158"/>
                </a:cxn>
                <a:cxn ang="0">
                  <a:pos x="15" y="158"/>
                </a:cxn>
                <a:cxn ang="0">
                  <a:pos x="17" y="156"/>
                </a:cxn>
                <a:cxn ang="0">
                  <a:pos x="21" y="152"/>
                </a:cxn>
                <a:cxn ang="0">
                  <a:pos x="28" y="150"/>
                </a:cxn>
                <a:cxn ang="0">
                  <a:pos x="30" y="148"/>
                </a:cxn>
                <a:cxn ang="0">
                  <a:pos x="34" y="147"/>
                </a:cxn>
                <a:cxn ang="0">
                  <a:pos x="40" y="145"/>
                </a:cxn>
                <a:cxn ang="0">
                  <a:pos x="43" y="143"/>
                </a:cxn>
                <a:cxn ang="0">
                  <a:pos x="47" y="141"/>
                </a:cxn>
                <a:cxn ang="0">
                  <a:pos x="53" y="139"/>
                </a:cxn>
                <a:cxn ang="0">
                  <a:pos x="57" y="135"/>
                </a:cxn>
                <a:cxn ang="0">
                  <a:pos x="62" y="133"/>
                </a:cxn>
                <a:cxn ang="0">
                  <a:pos x="68" y="129"/>
                </a:cxn>
                <a:cxn ang="0">
                  <a:pos x="72" y="128"/>
                </a:cxn>
                <a:cxn ang="0">
                  <a:pos x="78" y="126"/>
                </a:cxn>
                <a:cxn ang="0">
                  <a:pos x="85" y="122"/>
                </a:cxn>
                <a:cxn ang="0">
                  <a:pos x="89" y="118"/>
                </a:cxn>
                <a:cxn ang="0">
                  <a:pos x="97" y="116"/>
                </a:cxn>
                <a:cxn ang="0">
                  <a:pos x="102" y="112"/>
                </a:cxn>
                <a:cxn ang="0">
                  <a:pos x="110" y="110"/>
                </a:cxn>
                <a:cxn ang="0">
                  <a:pos x="116" y="107"/>
                </a:cxn>
                <a:cxn ang="0">
                  <a:pos x="121" y="105"/>
                </a:cxn>
                <a:cxn ang="0">
                  <a:pos x="127" y="101"/>
                </a:cxn>
                <a:cxn ang="0">
                  <a:pos x="133" y="97"/>
                </a:cxn>
                <a:cxn ang="0">
                  <a:pos x="138" y="95"/>
                </a:cxn>
                <a:cxn ang="0">
                  <a:pos x="144" y="91"/>
                </a:cxn>
                <a:cxn ang="0">
                  <a:pos x="150" y="88"/>
                </a:cxn>
                <a:cxn ang="0">
                  <a:pos x="157" y="86"/>
                </a:cxn>
                <a:cxn ang="0">
                  <a:pos x="161" y="82"/>
                </a:cxn>
                <a:cxn ang="0">
                  <a:pos x="165" y="80"/>
                </a:cxn>
                <a:cxn ang="0">
                  <a:pos x="171" y="76"/>
                </a:cxn>
                <a:cxn ang="0">
                  <a:pos x="176" y="74"/>
                </a:cxn>
                <a:cxn ang="0">
                  <a:pos x="180" y="71"/>
                </a:cxn>
                <a:cxn ang="0">
                  <a:pos x="184" y="69"/>
                </a:cxn>
                <a:cxn ang="0">
                  <a:pos x="188" y="67"/>
                </a:cxn>
                <a:cxn ang="0">
                  <a:pos x="192" y="63"/>
                </a:cxn>
                <a:cxn ang="0">
                  <a:pos x="199" y="59"/>
                </a:cxn>
                <a:cxn ang="0">
                  <a:pos x="207" y="53"/>
                </a:cxn>
                <a:cxn ang="0">
                  <a:pos x="213" y="50"/>
                </a:cxn>
                <a:cxn ang="0">
                  <a:pos x="218" y="48"/>
                </a:cxn>
                <a:cxn ang="0">
                  <a:pos x="224" y="44"/>
                </a:cxn>
                <a:cxn ang="0">
                  <a:pos x="228" y="40"/>
                </a:cxn>
                <a:cxn ang="0">
                  <a:pos x="232" y="38"/>
                </a:cxn>
                <a:cxn ang="0">
                  <a:pos x="235" y="36"/>
                </a:cxn>
                <a:cxn ang="0">
                  <a:pos x="239" y="33"/>
                </a:cxn>
                <a:cxn ang="0">
                  <a:pos x="241" y="33"/>
                </a:cxn>
                <a:cxn ang="0">
                  <a:pos x="190" y="0"/>
                </a:cxn>
                <a:cxn ang="0">
                  <a:pos x="190" y="0"/>
                </a:cxn>
              </a:cxnLst>
              <a:rect l="0" t="0" r="r" b="b"/>
              <a:pathLst>
                <a:path w="241" h="158">
                  <a:moveTo>
                    <a:pt x="190" y="0"/>
                  </a:moveTo>
                  <a:lnTo>
                    <a:pt x="53" y="72"/>
                  </a:lnTo>
                  <a:lnTo>
                    <a:pt x="0" y="120"/>
                  </a:lnTo>
                  <a:lnTo>
                    <a:pt x="15" y="158"/>
                  </a:lnTo>
                  <a:lnTo>
                    <a:pt x="15" y="158"/>
                  </a:lnTo>
                  <a:lnTo>
                    <a:pt x="17" y="156"/>
                  </a:lnTo>
                  <a:lnTo>
                    <a:pt x="21" y="152"/>
                  </a:lnTo>
                  <a:lnTo>
                    <a:pt x="28" y="150"/>
                  </a:lnTo>
                  <a:lnTo>
                    <a:pt x="30" y="148"/>
                  </a:lnTo>
                  <a:lnTo>
                    <a:pt x="34" y="147"/>
                  </a:lnTo>
                  <a:lnTo>
                    <a:pt x="40" y="145"/>
                  </a:lnTo>
                  <a:lnTo>
                    <a:pt x="43" y="143"/>
                  </a:lnTo>
                  <a:lnTo>
                    <a:pt x="47" y="141"/>
                  </a:lnTo>
                  <a:lnTo>
                    <a:pt x="53" y="139"/>
                  </a:lnTo>
                  <a:lnTo>
                    <a:pt x="57" y="135"/>
                  </a:lnTo>
                  <a:lnTo>
                    <a:pt x="62" y="133"/>
                  </a:lnTo>
                  <a:lnTo>
                    <a:pt x="68" y="129"/>
                  </a:lnTo>
                  <a:lnTo>
                    <a:pt x="72" y="128"/>
                  </a:lnTo>
                  <a:lnTo>
                    <a:pt x="78" y="126"/>
                  </a:lnTo>
                  <a:lnTo>
                    <a:pt x="85" y="122"/>
                  </a:lnTo>
                  <a:lnTo>
                    <a:pt x="89" y="118"/>
                  </a:lnTo>
                  <a:lnTo>
                    <a:pt x="97" y="116"/>
                  </a:lnTo>
                  <a:lnTo>
                    <a:pt x="102" y="112"/>
                  </a:lnTo>
                  <a:lnTo>
                    <a:pt x="110" y="110"/>
                  </a:lnTo>
                  <a:lnTo>
                    <a:pt x="116" y="107"/>
                  </a:lnTo>
                  <a:lnTo>
                    <a:pt x="121" y="105"/>
                  </a:lnTo>
                  <a:lnTo>
                    <a:pt x="127" y="101"/>
                  </a:lnTo>
                  <a:lnTo>
                    <a:pt x="133" y="97"/>
                  </a:lnTo>
                  <a:lnTo>
                    <a:pt x="138" y="95"/>
                  </a:lnTo>
                  <a:lnTo>
                    <a:pt x="144" y="91"/>
                  </a:lnTo>
                  <a:lnTo>
                    <a:pt x="150" y="88"/>
                  </a:lnTo>
                  <a:lnTo>
                    <a:pt x="157" y="86"/>
                  </a:lnTo>
                  <a:lnTo>
                    <a:pt x="161" y="82"/>
                  </a:lnTo>
                  <a:lnTo>
                    <a:pt x="165" y="80"/>
                  </a:lnTo>
                  <a:lnTo>
                    <a:pt x="171" y="76"/>
                  </a:lnTo>
                  <a:lnTo>
                    <a:pt x="176" y="74"/>
                  </a:lnTo>
                  <a:lnTo>
                    <a:pt x="180" y="71"/>
                  </a:lnTo>
                  <a:lnTo>
                    <a:pt x="184" y="69"/>
                  </a:lnTo>
                  <a:lnTo>
                    <a:pt x="188" y="67"/>
                  </a:lnTo>
                  <a:lnTo>
                    <a:pt x="192" y="63"/>
                  </a:lnTo>
                  <a:lnTo>
                    <a:pt x="199" y="59"/>
                  </a:lnTo>
                  <a:lnTo>
                    <a:pt x="207" y="53"/>
                  </a:lnTo>
                  <a:lnTo>
                    <a:pt x="213" y="50"/>
                  </a:lnTo>
                  <a:lnTo>
                    <a:pt x="218" y="48"/>
                  </a:lnTo>
                  <a:lnTo>
                    <a:pt x="224" y="44"/>
                  </a:lnTo>
                  <a:lnTo>
                    <a:pt x="228" y="40"/>
                  </a:lnTo>
                  <a:lnTo>
                    <a:pt x="232" y="38"/>
                  </a:lnTo>
                  <a:lnTo>
                    <a:pt x="235" y="36"/>
                  </a:lnTo>
                  <a:lnTo>
                    <a:pt x="239" y="33"/>
                  </a:lnTo>
                  <a:lnTo>
                    <a:pt x="241" y="33"/>
                  </a:lnTo>
                  <a:lnTo>
                    <a:pt x="190" y="0"/>
                  </a:lnTo>
                  <a:lnTo>
                    <a:pt x="190" y="0"/>
                  </a:lnTo>
                  <a:close/>
                </a:path>
              </a:pathLst>
            </a:custGeom>
            <a:solidFill>
              <a:srgbClr val="414B8B"/>
            </a:solidFill>
            <a:ln w="9525">
              <a:noFill/>
              <a:round/>
              <a:headEnd/>
              <a:tailEnd/>
            </a:ln>
          </p:spPr>
          <p:txBody>
            <a:bodyPr/>
            <a:lstStyle/>
            <a:p>
              <a:endParaRPr lang="en-US"/>
            </a:p>
          </p:txBody>
        </p:sp>
        <p:sp>
          <p:nvSpPr>
            <p:cNvPr id="717994" name="Freeform 170"/>
            <p:cNvSpPr>
              <a:spLocks/>
            </p:cNvSpPr>
            <p:nvPr/>
          </p:nvSpPr>
          <p:spPr bwMode="auto">
            <a:xfrm>
              <a:off x="2543" y="2852"/>
              <a:ext cx="101" cy="66"/>
            </a:xfrm>
            <a:custGeom>
              <a:avLst/>
              <a:gdLst/>
              <a:ahLst/>
              <a:cxnLst>
                <a:cxn ang="0">
                  <a:pos x="201" y="0"/>
                </a:cxn>
                <a:cxn ang="0">
                  <a:pos x="133" y="13"/>
                </a:cxn>
                <a:cxn ang="0">
                  <a:pos x="0" y="107"/>
                </a:cxn>
                <a:cxn ang="0">
                  <a:pos x="25" y="133"/>
                </a:cxn>
                <a:cxn ang="0">
                  <a:pos x="25" y="131"/>
                </a:cxn>
                <a:cxn ang="0">
                  <a:pos x="26" y="131"/>
                </a:cxn>
                <a:cxn ang="0">
                  <a:pos x="28" y="129"/>
                </a:cxn>
                <a:cxn ang="0">
                  <a:pos x="34" y="127"/>
                </a:cxn>
                <a:cxn ang="0">
                  <a:pos x="38" y="126"/>
                </a:cxn>
                <a:cxn ang="0">
                  <a:pos x="44" y="122"/>
                </a:cxn>
                <a:cxn ang="0">
                  <a:pos x="51" y="120"/>
                </a:cxn>
                <a:cxn ang="0">
                  <a:pos x="59" y="116"/>
                </a:cxn>
                <a:cxn ang="0">
                  <a:pos x="65" y="112"/>
                </a:cxn>
                <a:cxn ang="0">
                  <a:pos x="74" y="108"/>
                </a:cxn>
                <a:cxn ang="0">
                  <a:pos x="78" y="105"/>
                </a:cxn>
                <a:cxn ang="0">
                  <a:pos x="82" y="103"/>
                </a:cxn>
                <a:cxn ang="0">
                  <a:pos x="87" y="101"/>
                </a:cxn>
                <a:cxn ang="0">
                  <a:pos x="91" y="99"/>
                </a:cxn>
                <a:cxn ang="0">
                  <a:pos x="95" y="95"/>
                </a:cxn>
                <a:cxn ang="0">
                  <a:pos x="101" y="93"/>
                </a:cxn>
                <a:cxn ang="0">
                  <a:pos x="104" y="91"/>
                </a:cxn>
                <a:cxn ang="0">
                  <a:pos x="110" y="89"/>
                </a:cxn>
                <a:cxn ang="0">
                  <a:pos x="114" y="88"/>
                </a:cxn>
                <a:cxn ang="0">
                  <a:pos x="118" y="84"/>
                </a:cxn>
                <a:cxn ang="0">
                  <a:pos x="123" y="82"/>
                </a:cxn>
                <a:cxn ang="0">
                  <a:pos x="127" y="80"/>
                </a:cxn>
                <a:cxn ang="0">
                  <a:pos x="135" y="74"/>
                </a:cxn>
                <a:cxn ang="0">
                  <a:pos x="142" y="69"/>
                </a:cxn>
                <a:cxn ang="0">
                  <a:pos x="148" y="61"/>
                </a:cxn>
                <a:cxn ang="0">
                  <a:pos x="156" y="55"/>
                </a:cxn>
                <a:cxn ang="0">
                  <a:pos x="163" y="48"/>
                </a:cxn>
                <a:cxn ang="0">
                  <a:pos x="169" y="42"/>
                </a:cxn>
                <a:cxn ang="0">
                  <a:pos x="175" y="36"/>
                </a:cxn>
                <a:cxn ang="0">
                  <a:pos x="181" y="31"/>
                </a:cxn>
                <a:cxn ang="0">
                  <a:pos x="184" y="23"/>
                </a:cxn>
                <a:cxn ang="0">
                  <a:pos x="188" y="17"/>
                </a:cxn>
                <a:cxn ang="0">
                  <a:pos x="192" y="12"/>
                </a:cxn>
                <a:cxn ang="0">
                  <a:pos x="196" y="8"/>
                </a:cxn>
                <a:cxn ang="0">
                  <a:pos x="200" y="2"/>
                </a:cxn>
                <a:cxn ang="0">
                  <a:pos x="201" y="0"/>
                </a:cxn>
                <a:cxn ang="0">
                  <a:pos x="201" y="0"/>
                </a:cxn>
              </a:cxnLst>
              <a:rect l="0" t="0" r="r" b="b"/>
              <a:pathLst>
                <a:path w="201" h="133">
                  <a:moveTo>
                    <a:pt x="201" y="0"/>
                  </a:moveTo>
                  <a:lnTo>
                    <a:pt x="133" y="13"/>
                  </a:lnTo>
                  <a:lnTo>
                    <a:pt x="0" y="107"/>
                  </a:lnTo>
                  <a:lnTo>
                    <a:pt x="25" y="133"/>
                  </a:lnTo>
                  <a:lnTo>
                    <a:pt x="25" y="131"/>
                  </a:lnTo>
                  <a:lnTo>
                    <a:pt x="26" y="131"/>
                  </a:lnTo>
                  <a:lnTo>
                    <a:pt x="28" y="129"/>
                  </a:lnTo>
                  <a:lnTo>
                    <a:pt x="34" y="127"/>
                  </a:lnTo>
                  <a:lnTo>
                    <a:pt x="38" y="126"/>
                  </a:lnTo>
                  <a:lnTo>
                    <a:pt x="44" y="122"/>
                  </a:lnTo>
                  <a:lnTo>
                    <a:pt x="51" y="120"/>
                  </a:lnTo>
                  <a:lnTo>
                    <a:pt x="59" y="116"/>
                  </a:lnTo>
                  <a:lnTo>
                    <a:pt x="65" y="112"/>
                  </a:lnTo>
                  <a:lnTo>
                    <a:pt x="74" y="108"/>
                  </a:lnTo>
                  <a:lnTo>
                    <a:pt x="78" y="105"/>
                  </a:lnTo>
                  <a:lnTo>
                    <a:pt x="82" y="103"/>
                  </a:lnTo>
                  <a:lnTo>
                    <a:pt x="87" y="101"/>
                  </a:lnTo>
                  <a:lnTo>
                    <a:pt x="91" y="99"/>
                  </a:lnTo>
                  <a:lnTo>
                    <a:pt x="95" y="95"/>
                  </a:lnTo>
                  <a:lnTo>
                    <a:pt x="101" y="93"/>
                  </a:lnTo>
                  <a:lnTo>
                    <a:pt x="104" y="91"/>
                  </a:lnTo>
                  <a:lnTo>
                    <a:pt x="110" y="89"/>
                  </a:lnTo>
                  <a:lnTo>
                    <a:pt x="114" y="88"/>
                  </a:lnTo>
                  <a:lnTo>
                    <a:pt x="118" y="84"/>
                  </a:lnTo>
                  <a:lnTo>
                    <a:pt x="123" y="82"/>
                  </a:lnTo>
                  <a:lnTo>
                    <a:pt x="127" y="80"/>
                  </a:lnTo>
                  <a:lnTo>
                    <a:pt x="135" y="74"/>
                  </a:lnTo>
                  <a:lnTo>
                    <a:pt x="142" y="69"/>
                  </a:lnTo>
                  <a:lnTo>
                    <a:pt x="148" y="61"/>
                  </a:lnTo>
                  <a:lnTo>
                    <a:pt x="156" y="55"/>
                  </a:lnTo>
                  <a:lnTo>
                    <a:pt x="163" y="48"/>
                  </a:lnTo>
                  <a:lnTo>
                    <a:pt x="169" y="42"/>
                  </a:lnTo>
                  <a:lnTo>
                    <a:pt x="175" y="36"/>
                  </a:lnTo>
                  <a:lnTo>
                    <a:pt x="181" y="31"/>
                  </a:lnTo>
                  <a:lnTo>
                    <a:pt x="184" y="23"/>
                  </a:lnTo>
                  <a:lnTo>
                    <a:pt x="188" y="17"/>
                  </a:lnTo>
                  <a:lnTo>
                    <a:pt x="192" y="12"/>
                  </a:lnTo>
                  <a:lnTo>
                    <a:pt x="196" y="8"/>
                  </a:lnTo>
                  <a:lnTo>
                    <a:pt x="200" y="2"/>
                  </a:lnTo>
                  <a:lnTo>
                    <a:pt x="201" y="0"/>
                  </a:lnTo>
                  <a:lnTo>
                    <a:pt x="201" y="0"/>
                  </a:lnTo>
                  <a:close/>
                </a:path>
              </a:pathLst>
            </a:custGeom>
            <a:solidFill>
              <a:srgbClr val="414B8B"/>
            </a:solidFill>
            <a:ln w="9525">
              <a:noFill/>
              <a:round/>
              <a:headEnd/>
              <a:tailEnd/>
            </a:ln>
          </p:spPr>
          <p:txBody>
            <a:bodyPr/>
            <a:lstStyle/>
            <a:p>
              <a:endParaRPr lang="en-US"/>
            </a:p>
          </p:txBody>
        </p:sp>
        <p:sp>
          <p:nvSpPr>
            <p:cNvPr id="717995" name="Freeform 171"/>
            <p:cNvSpPr>
              <a:spLocks/>
            </p:cNvSpPr>
            <p:nvPr/>
          </p:nvSpPr>
          <p:spPr bwMode="auto">
            <a:xfrm>
              <a:off x="2428" y="2885"/>
              <a:ext cx="42" cy="37"/>
            </a:xfrm>
            <a:custGeom>
              <a:avLst/>
              <a:gdLst/>
              <a:ahLst/>
              <a:cxnLst>
                <a:cxn ang="0">
                  <a:pos x="44" y="0"/>
                </a:cxn>
                <a:cxn ang="0">
                  <a:pos x="42" y="0"/>
                </a:cxn>
                <a:cxn ang="0">
                  <a:pos x="36" y="3"/>
                </a:cxn>
                <a:cxn ang="0">
                  <a:pos x="30" y="11"/>
                </a:cxn>
                <a:cxn ang="0">
                  <a:pos x="21" y="19"/>
                </a:cxn>
                <a:cxn ang="0">
                  <a:pos x="17" y="22"/>
                </a:cxn>
                <a:cxn ang="0">
                  <a:pos x="13" y="26"/>
                </a:cxn>
                <a:cxn ang="0">
                  <a:pos x="9" y="30"/>
                </a:cxn>
                <a:cxn ang="0">
                  <a:pos x="5" y="36"/>
                </a:cxn>
                <a:cxn ang="0">
                  <a:pos x="4" y="40"/>
                </a:cxn>
                <a:cxn ang="0">
                  <a:pos x="2" y="43"/>
                </a:cxn>
                <a:cxn ang="0">
                  <a:pos x="0" y="47"/>
                </a:cxn>
                <a:cxn ang="0">
                  <a:pos x="0" y="53"/>
                </a:cxn>
                <a:cxn ang="0">
                  <a:pos x="0" y="59"/>
                </a:cxn>
                <a:cxn ang="0">
                  <a:pos x="5" y="66"/>
                </a:cxn>
                <a:cxn ang="0">
                  <a:pos x="9" y="68"/>
                </a:cxn>
                <a:cxn ang="0">
                  <a:pos x="13" y="70"/>
                </a:cxn>
                <a:cxn ang="0">
                  <a:pos x="17" y="72"/>
                </a:cxn>
                <a:cxn ang="0">
                  <a:pos x="23" y="74"/>
                </a:cxn>
                <a:cxn ang="0">
                  <a:pos x="28" y="74"/>
                </a:cxn>
                <a:cxn ang="0">
                  <a:pos x="34" y="74"/>
                </a:cxn>
                <a:cxn ang="0">
                  <a:pos x="38" y="74"/>
                </a:cxn>
                <a:cxn ang="0">
                  <a:pos x="44" y="74"/>
                </a:cxn>
                <a:cxn ang="0">
                  <a:pos x="49" y="72"/>
                </a:cxn>
                <a:cxn ang="0">
                  <a:pos x="53" y="70"/>
                </a:cxn>
                <a:cxn ang="0">
                  <a:pos x="59" y="68"/>
                </a:cxn>
                <a:cxn ang="0">
                  <a:pos x="63" y="66"/>
                </a:cxn>
                <a:cxn ang="0">
                  <a:pos x="66" y="62"/>
                </a:cxn>
                <a:cxn ang="0">
                  <a:pos x="70" y="59"/>
                </a:cxn>
                <a:cxn ang="0">
                  <a:pos x="72" y="53"/>
                </a:cxn>
                <a:cxn ang="0">
                  <a:pos x="74" y="49"/>
                </a:cxn>
                <a:cxn ang="0">
                  <a:pos x="76" y="43"/>
                </a:cxn>
                <a:cxn ang="0">
                  <a:pos x="78" y="40"/>
                </a:cxn>
                <a:cxn ang="0">
                  <a:pos x="80" y="34"/>
                </a:cxn>
                <a:cxn ang="0">
                  <a:pos x="82" y="30"/>
                </a:cxn>
                <a:cxn ang="0">
                  <a:pos x="82" y="24"/>
                </a:cxn>
                <a:cxn ang="0">
                  <a:pos x="82" y="21"/>
                </a:cxn>
                <a:cxn ang="0">
                  <a:pos x="82" y="17"/>
                </a:cxn>
                <a:cxn ang="0">
                  <a:pos x="83" y="13"/>
                </a:cxn>
                <a:cxn ang="0">
                  <a:pos x="83" y="7"/>
                </a:cxn>
                <a:cxn ang="0">
                  <a:pos x="83" y="7"/>
                </a:cxn>
                <a:cxn ang="0">
                  <a:pos x="44" y="0"/>
                </a:cxn>
                <a:cxn ang="0">
                  <a:pos x="44" y="0"/>
                </a:cxn>
              </a:cxnLst>
              <a:rect l="0" t="0" r="r" b="b"/>
              <a:pathLst>
                <a:path w="83" h="74">
                  <a:moveTo>
                    <a:pt x="44" y="0"/>
                  </a:moveTo>
                  <a:lnTo>
                    <a:pt x="42" y="0"/>
                  </a:lnTo>
                  <a:lnTo>
                    <a:pt x="36" y="3"/>
                  </a:lnTo>
                  <a:lnTo>
                    <a:pt x="30" y="11"/>
                  </a:lnTo>
                  <a:lnTo>
                    <a:pt x="21" y="19"/>
                  </a:lnTo>
                  <a:lnTo>
                    <a:pt x="17" y="22"/>
                  </a:lnTo>
                  <a:lnTo>
                    <a:pt x="13" y="26"/>
                  </a:lnTo>
                  <a:lnTo>
                    <a:pt x="9" y="30"/>
                  </a:lnTo>
                  <a:lnTo>
                    <a:pt x="5" y="36"/>
                  </a:lnTo>
                  <a:lnTo>
                    <a:pt x="4" y="40"/>
                  </a:lnTo>
                  <a:lnTo>
                    <a:pt x="2" y="43"/>
                  </a:lnTo>
                  <a:lnTo>
                    <a:pt x="0" y="47"/>
                  </a:lnTo>
                  <a:lnTo>
                    <a:pt x="0" y="53"/>
                  </a:lnTo>
                  <a:lnTo>
                    <a:pt x="0" y="59"/>
                  </a:lnTo>
                  <a:lnTo>
                    <a:pt x="5" y="66"/>
                  </a:lnTo>
                  <a:lnTo>
                    <a:pt x="9" y="68"/>
                  </a:lnTo>
                  <a:lnTo>
                    <a:pt x="13" y="70"/>
                  </a:lnTo>
                  <a:lnTo>
                    <a:pt x="17" y="72"/>
                  </a:lnTo>
                  <a:lnTo>
                    <a:pt x="23" y="74"/>
                  </a:lnTo>
                  <a:lnTo>
                    <a:pt x="28" y="74"/>
                  </a:lnTo>
                  <a:lnTo>
                    <a:pt x="34" y="74"/>
                  </a:lnTo>
                  <a:lnTo>
                    <a:pt x="38" y="74"/>
                  </a:lnTo>
                  <a:lnTo>
                    <a:pt x="44" y="74"/>
                  </a:lnTo>
                  <a:lnTo>
                    <a:pt x="49" y="72"/>
                  </a:lnTo>
                  <a:lnTo>
                    <a:pt x="53" y="70"/>
                  </a:lnTo>
                  <a:lnTo>
                    <a:pt x="59" y="68"/>
                  </a:lnTo>
                  <a:lnTo>
                    <a:pt x="63" y="66"/>
                  </a:lnTo>
                  <a:lnTo>
                    <a:pt x="66" y="62"/>
                  </a:lnTo>
                  <a:lnTo>
                    <a:pt x="70" y="59"/>
                  </a:lnTo>
                  <a:lnTo>
                    <a:pt x="72" y="53"/>
                  </a:lnTo>
                  <a:lnTo>
                    <a:pt x="74" y="49"/>
                  </a:lnTo>
                  <a:lnTo>
                    <a:pt x="76" y="43"/>
                  </a:lnTo>
                  <a:lnTo>
                    <a:pt x="78" y="40"/>
                  </a:lnTo>
                  <a:lnTo>
                    <a:pt x="80" y="34"/>
                  </a:lnTo>
                  <a:lnTo>
                    <a:pt x="82" y="30"/>
                  </a:lnTo>
                  <a:lnTo>
                    <a:pt x="82" y="24"/>
                  </a:lnTo>
                  <a:lnTo>
                    <a:pt x="82" y="21"/>
                  </a:lnTo>
                  <a:lnTo>
                    <a:pt x="82" y="17"/>
                  </a:lnTo>
                  <a:lnTo>
                    <a:pt x="83" y="13"/>
                  </a:lnTo>
                  <a:lnTo>
                    <a:pt x="83" y="7"/>
                  </a:lnTo>
                  <a:lnTo>
                    <a:pt x="83" y="7"/>
                  </a:lnTo>
                  <a:lnTo>
                    <a:pt x="44" y="0"/>
                  </a:lnTo>
                  <a:lnTo>
                    <a:pt x="44" y="0"/>
                  </a:lnTo>
                  <a:close/>
                </a:path>
              </a:pathLst>
            </a:custGeom>
            <a:solidFill>
              <a:srgbClr val="414B8B"/>
            </a:solidFill>
            <a:ln w="9525">
              <a:noFill/>
              <a:round/>
              <a:headEnd/>
              <a:tailEnd/>
            </a:ln>
          </p:spPr>
          <p:txBody>
            <a:bodyPr/>
            <a:lstStyle/>
            <a:p>
              <a:endParaRPr lang="en-US"/>
            </a:p>
          </p:txBody>
        </p:sp>
        <p:sp>
          <p:nvSpPr>
            <p:cNvPr id="717996" name="Freeform 172"/>
            <p:cNvSpPr>
              <a:spLocks/>
            </p:cNvSpPr>
            <p:nvPr/>
          </p:nvSpPr>
          <p:spPr bwMode="auto">
            <a:xfrm>
              <a:off x="2414" y="2885"/>
              <a:ext cx="104" cy="76"/>
            </a:xfrm>
            <a:custGeom>
              <a:avLst/>
              <a:gdLst/>
              <a:ahLst/>
              <a:cxnLst>
                <a:cxn ang="0">
                  <a:pos x="147" y="0"/>
                </a:cxn>
                <a:cxn ang="0">
                  <a:pos x="147" y="2"/>
                </a:cxn>
                <a:cxn ang="0">
                  <a:pos x="147" y="7"/>
                </a:cxn>
                <a:cxn ang="0">
                  <a:pos x="145" y="13"/>
                </a:cxn>
                <a:cxn ang="0">
                  <a:pos x="145" y="19"/>
                </a:cxn>
                <a:cxn ang="0">
                  <a:pos x="143" y="24"/>
                </a:cxn>
                <a:cxn ang="0">
                  <a:pos x="143" y="30"/>
                </a:cxn>
                <a:cxn ang="0">
                  <a:pos x="143" y="38"/>
                </a:cxn>
                <a:cxn ang="0">
                  <a:pos x="141" y="43"/>
                </a:cxn>
                <a:cxn ang="0">
                  <a:pos x="139" y="51"/>
                </a:cxn>
                <a:cxn ang="0">
                  <a:pos x="137" y="57"/>
                </a:cxn>
                <a:cxn ang="0">
                  <a:pos x="133" y="62"/>
                </a:cxn>
                <a:cxn ang="0">
                  <a:pos x="130" y="68"/>
                </a:cxn>
                <a:cxn ang="0">
                  <a:pos x="126" y="74"/>
                </a:cxn>
                <a:cxn ang="0">
                  <a:pos x="122" y="79"/>
                </a:cxn>
                <a:cxn ang="0">
                  <a:pos x="116" y="83"/>
                </a:cxn>
                <a:cxn ang="0">
                  <a:pos x="111" y="87"/>
                </a:cxn>
                <a:cxn ang="0">
                  <a:pos x="103" y="89"/>
                </a:cxn>
                <a:cxn ang="0">
                  <a:pos x="97" y="91"/>
                </a:cxn>
                <a:cxn ang="0">
                  <a:pos x="90" y="93"/>
                </a:cxn>
                <a:cxn ang="0">
                  <a:pos x="82" y="93"/>
                </a:cxn>
                <a:cxn ang="0">
                  <a:pos x="76" y="93"/>
                </a:cxn>
                <a:cxn ang="0">
                  <a:pos x="69" y="93"/>
                </a:cxn>
                <a:cxn ang="0">
                  <a:pos x="63" y="93"/>
                </a:cxn>
                <a:cxn ang="0">
                  <a:pos x="55" y="93"/>
                </a:cxn>
                <a:cxn ang="0">
                  <a:pos x="50" y="93"/>
                </a:cxn>
                <a:cxn ang="0">
                  <a:pos x="46" y="93"/>
                </a:cxn>
                <a:cxn ang="0">
                  <a:pos x="38" y="93"/>
                </a:cxn>
                <a:cxn ang="0">
                  <a:pos x="38" y="93"/>
                </a:cxn>
                <a:cxn ang="0">
                  <a:pos x="0" y="152"/>
                </a:cxn>
                <a:cxn ang="0">
                  <a:pos x="42" y="144"/>
                </a:cxn>
                <a:cxn ang="0">
                  <a:pos x="88" y="112"/>
                </a:cxn>
                <a:cxn ang="0">
                  <a:pos x="90" y="112"/>
                </a:cxn>
                <a:cxn ang="0">
                  <a:pos x="93" y="112"/>
                </a:cxn>
                <a:cxn ang="0">
                  <a:pos x="97" y="112"/>
                </a:cxn>
                <a:cxn ang="0">
                  <a:pos x="103" y="112"/>
                </a:cxn>
                <a:cxn ang="0">
                  <a:pos x="109" y="112"/>
                </a:cxn>
                <a:cxn ang="0">
                  <a:pos x="114" y="110"/>
                </a:cxn>
                <a:cxn ang="0">
                  <a:pos x="122" y="110"/>
                </a:cxn>
                <a:cxn ang="0">
                  <a:pos x="130" y="110"/>
                </a:cxn>
                <a:cxn ang="0">
                  <a:pos x="137" y="108"/>
                </a:cxn>
                <a:cxn ang="0">
                  <a:pos x="145" y="106"/>
                </a:cxn>
                <a:cxn ang="0">
                  <a:pos x="152" y="104"/>
                </a:cxn>
                <a:cxn ang="0">
                  <a:pos x="160" y="100"/>
                </a:cxn>
                <a:cxn ang="0">
                  <a:pos x="168" y="98"/>
                </a:cxn>
                <a:cxn ang="0">
                  <a:pos x="173" y="95"/>
                </a:cxn>
                <a:cxn ang="0">
                  <a:pos x="181" y="93"/>
                </a:cxn>
                <a:cxn ang="0">
                  <a:pos x="185" y="87"/>
                </a:cxn>
                <a:cxn ang="0">
                  <a:pos x="189" y="83"/>
                </a:cxn>
                <a:cxn ang="0">
                  <a:pos x="194" y="76"/>
                </a:cxn>
                <a:cxn ang="0">
                  <a:pos x="198" y="72"/>
                </a:cxn>
                <a:cxn ang="0">
                  <a:pos x="200" y="64"/>
                </a:cxn>
                <a:cxn ang="0">
                  <a:pos x="202" y="59"/>
                </a:cxn>
                <a:cxn ang="0">
                  <a:pos x="204" y="53"/>
                </a:cxn>
                <a:cxn ang="0">
                  <a:pos x="206" y="47"/>
                </a:cxn>
                <a:cxn ang="0">
                  <a:pos x="208" y="41"/>
                </a:cxn>
                <a:cxn ang="0">
                  <a:pos x="208" y="36"/>
                </a:cxn>
                <a:cxn ang="0">
                  <a:pos x="209" y="32"/>
                </a:cxn>
                <a:cxn ang="0">
                  <a:pos x="209" y="28"/>
                </a:cxn>
                <a:cxn ang="0">
                  <a:pos x="209" y="21"/>
                </a:cxn>
                <a:cxn ang="0">
                  <a:pos x="209" y="21"/>
                </a:cxn>
                <a:cxn ang="0">
                  <a:pos x="147" y="0"/>
                </a:cxn>
                <a:cxn ang="0">
                  <a:pos x="147" y="0"/>
                </a:cxn>
              </a:cxnLst>
              <a:rect l="0" t="0" r="r" b="b"/>
              <a:pathLst>
                <a:path w="209" h="152">
                  <a:moveTo>
                    <a:pt x="147" y="0"/>
                  </a:moveTo>
                  <a:lnTo>
                    <a:pt x="147" y="2"/>
                  </a:lnTo>
                  <a:lnTo>
                    <a:pt x="147" y="7"/>
                  </a:lnTo>
                  <a:lnTo>
                    <a:pt x="145" y="13"/>
                  </a:lnTo>
                  <a:lnTo>
                    <a:pt x="145" y="19"/>
                  </a:lnTo>
                  <a:lnTo>
                    <a:pt x="143" y="24"/>
                  </a:lnTo>
                  <a:lnTo>
                    <a:pt x="143" y="30"/>
                  </a:lnTo>
                  <a:lnTo>
                    <a:pt x="143" y="38"/>
                  </a:lnTo>
                  <a:lnTo>
                    <a:pt x="141" y="43"/>
                  </a:lnTo>
                  <a:lnTo>
                    <a:pt x="139" y="51"/>
                  </a:lnTo>
                  <a:lnTo>
                    <a:pt x="137" y="57"/>
                  </a:lnTo>
                  <a:lnTo>
                    <a:pt x="133" y="62"/>
                  </a:lnTo>
                  <a:lnTo>
                    <a:pt x="130" y="68"/>
                  </a:lnTo>
                  <a:lnTo>
                    <a:pt x="126" y="74"/>
                  </a:lnTo>
                  <a:lnTo>
                    <a:pt x="122" y="79"/>
                  </a:lnTo>
                  <a:lnTo>
                    <a:pt x="116" y="83"/>
                  </a:lnTo>
                  <a:lnTo>
                    <a:pt x="111" y="87"/>
                  </a:lnTo>
                  <a:lnTo>
                    <a:pt x="103" y="89"/>
                  </a:lnTo>
                  <a:lnTo>
                    <a:pt x="97" y="91"/>
                  </a:lnTo>
                  <a:lnTo>
                    <a:pt x="90" y="93"/>
                  </a:lnTo>
                  <a:lnTo>
                    <a:pt x="82" y="93"/>
                  </a:lnTo>
                  <a:lnTo>
                    <a:pt x="76" y="93"/>
                  </a:lnTo>
                  <a:lnTo>
                    <a:pt x="69" y="93"/>
                  </a:lnTo>
                  <a:lnTo>
                    <a:pt x="63" y="93"/>
                  </a:lnTo>
                  <a:lnTo>
                    <a:pt x="55" y="93"/>
                  </a:lnTo>
                  <a:lnTo>
                    <a:pt x="50" y="93"/>
                  </a:lnTo>
                  <a:lnTo>
                    <a:pt x="46" y="93"/>
                  </a:lnTo>
                  <a:lnTo>
                    <a:pt x="38" y="93"/>
                  </a:lnTo>
                  <a:lnTo>
                    <a:pt x="38" y="93"/>
                  </a:lnTo>
                  <a:lnTo>
                    <a:pt x="0" y="152"/>
                  </a:lnTo>
                  <a:lnTo>
                    <a:pt x="42" y="144"/>
                  </a:lnTo>
                  <a:lnTo>
                    <a:pt x="88" y="112"/>
                  </a:lnTo>
                  <a:lnTo>
                    <a:pt x="90" y="112"/>
                  </a:lnTo>
                  <a:lnTo>
                    <a:pt x="93" y="112"/>
                  </a:lnTo>
                  <a:lnTo>
                    <a:pt x="97" y="112"/>
                  </a:lnTo>
                  <a:lnTo>
                    <a:pt x="103" y="112"/>
                  </a:lnTo>
                  <a:lnTo>
                    <a:pt x="109" y="112"/>
                  </a:lnTo>
                  <a:lnTo>
                    <a:pt x="114" y="110"/>
                  </a:lnTo>
                  <a:lnTo>
                    <a:pt x="122" y="110"/>
                  </a:lnTo>
                  <a:lnTo>
                    <a:pt x="130" y="110"/>
                  </a:lnTo>
                  <a:lnTo>
                    <a:pt x="137" y="108"/>
                  </a:lnTo>
                  <a:lnTo>
                    <a:pt x="145" y="106"/>
                  </a:lnTo>
                  <a:lnTo>
                    <a:pt x="152" y="104"/>
                  </a:lnTo>
                  <a:lnTo>
                    <a:pt x="160" y="100"/>
                  </a:lnTo>
                  <a:lnTo>
                    <a:pt x="168" y="98"/>
                  </a:lnTo>
                  <a:lnTo>
                    <a:pt x="173" y="95"/>
                  </a:lnTo>
                  <a:lnTo>
                    <a:pt x="181" y="93"/>
                  </a:lnTo>
                  <a:lnTo>
                    <a:pt x="185" y="87"/>
                  </a:lnTo>
                  <a:lnTo>
                    <a:pt x="189" y="83"/>
                  </a:lnTo>
                  <a:lnTo>
                    <a:pt x="194" y="76"/>
                  </a:lnTo>
                  <a:lnTo>
                    <a:pt x="198" y="72"/>
                  </a:lnTo>
                  <a:lnTo>
                    <a:pt x="200" y="64"/>
                  </a:lnTo>
                  <a:lnTo>
                    <a:pt x="202" y="59"/>
                  </a:lnTo>
                  <a:lnTo>
                    <a:pt x="204" y="53"/>
                  </a:lnTo>
                  <a:lnTo>
                    <a:pt x="206" y="47"/>
                  </a:lnTo>
                  <a:lnTo>
                    <a:pt x="208" y="41"/>
                  </a:lnTo>
                  <a:lnTo>
                    <a:pt x="208" y="36"/>
                  </a:lnTo>
                  <a:lnTo>
                    <a:pt x="209" y="32"/>
                  </a:lnTo>
                  <a:lnTo>
                    <a:pt x="209" y="28"/>
                  </a:lnTo>
                  <a:lnTo>
                    <a:pt x="209" y="21"/>
                  </a:lnTo>
                  <a:lnTo>
                    <a:pt x="209" y="21"/>
                  </a:lnTo>
                  <a:lnTo>
                    <a:pt x="147" y="0"/>
                  </a:lnTo>
                  <a:lnTo>
                    <a:pt x="147" y="0"/>
                  </a:lnTo>
                  <a:close/>
                </a:path>
              </a:pathLst>
            </a:custGeom>
            <a:solidFill>
              <a:srgbClr val="414B8B"/>
            </a:solidFill>
            <a:ln w="9525">
              <a:noFill/>
              <a:round/>
              <a:headEnd/>
              <a:tailEnd/>
            </a:ln>
          </p:spPr>
          <p:txBody>
            <a:bodyPr/>
            <a:lstStyle/>
            <a:p>
              <a:endParaRPr lang="en-US"/>
            </a:p>
          </p:txBody>
        </p:sp>
        <p:sp>
          <p:nvSpPr>
            <p:cNvPr id="717997" name="Freeform 173"/>
            <p:cNvSpPr>
              <a:spLocks/>
            </p:cNvSpPr>
            <p:nvPr/>
          </p:nvSpPr>
          <p:spPr bwMode="auto">
            <a:xfrm>
              <a:off x="2513" y="2758"/>
              <a:ext cx="37" cy="45"/>
            </a:xfrm>
            <a:custGeom>
              <a:avLst/>
              <a:gdLst/>
              <a:ahLst/>
              <a:cxnLst>
                <a:cxn ang="0">
                  <a:pos x="17" y="89"/>
                </a:cxn>
                <a:cxn ang="0">
                  <a:pos x="19" y="87"/>
                </a:cxn>
                <a:cxn ang="0">
                  <a:pos x="23" y="84"/>
                </a:cxn>
                <a:cxn ang="0">
                  <a:pos x="25" y="82"/>
                </a:cxn>
                <a:cxn ang="0">
                  <a:pos x="30" y="80"/>
                </a:cxn>
                <a:cxn ang="0">
                  <a:pos x="34" y="78"/>
                </a:cxn>
                <a:cxn ang="0">
                  <a:pos x="40" y="76"/>
                </a:cxn>
                <a:cxn ang="0">
                  <a:pos x="44" y="72"/>
                </a:cxn>
                <a:cxn ang="0">
                  <a:pos x="48" y="70"/>
                </a:cxn>
                <a:cxn ang="0">
                  <a:pos x="53" y="66"/>
                </a:cxn>
                <a:cxn ang="0">
                  <a:pos x="57" y="63"/>
                </a:cxn>
                <a:cxn ang="0">
                  <a:pos x="65" y="55"/>
                </a:cxn>
                <a:cxn ang="0">
                  <a:pos x="70" y="47"/>
                </a:cxn>
                <a:cxn ang="0">
                  <a:pos x="72" y="44"/>
                </a:cxn>
                <a:cxn ang="0">
                  <a:pos x="74" y="40"/>
                </a:cxn>
                <a:cxn ang="0">
                  <a:pos x="74" y="34"/>
                </a:cxn>
                <a:cxn ang="0">
                  <a:pos x="74" y="30"/>
                </a:cxn>
                <a:cxn ang="0">
                  <a:pos x="72" y="23"/>
                </a:cxn>
                <a:cxn ang="0">
                  <a:pos x="70" y="17"/>
                </a:cxn>
                <a:cxn ang="0">
                  <a:pos x="67" y="9"/>
                </a:cxn>
                <a:cxn ang="0">
                  <a:pos x="61" y="6"/>
                </a:cxn>
                <a:cxn ang="0">
                  <a:pos x="53" y="2"/>
                </a:cxn>
                <a:cxn ang="0">
                  <a:pos x="46" y="0"/>
                </a:cxn>
                <a:cxn ang="0">
                  <a:pos x="38" y="0"/>
                </a:cxn>
                <a:cxn ang="0">
                  <a:pos x="30" y="4"/>
                </a:cxn>
                <a:cxn ang="0">
                  <a:pos x="25" y="8"/>
                </a:cxn>
                <a:cxn ang="0">
                  <a:pos x="17" y="11"/>
                </a:cxn>
                <a:cxn ang="0">
                  <a:pos x="11" y="17"/>
                </a:cxn>
                <a:cxn ang="0">
                  <a:pos x="8" y="25"/>
                </a:cxn>
                <a:cxn ang="0">
                  <a:pos x="4" y="32"/>
                </a:cxn>
                <a:cxn ang="0">
                  <a:pos x="2" y="42"/>
                </a:cxn>
                <a:cxn ang="0">
                  <a:pos x="0" y="49"/>
                </a:cxn>
                <a:cxn ang="0">
                  <a:pos x="2" y="57"/>
                </a:cxn>
                <a:cxn ang="0">
                  <a:pos x="4" y="65"/>
                </a:cxn>
                <a:cxn ang="0">
                  <a:pos x="8" y="72"/>
                </a:cxn>
                <a:cxn ang="0">
                  <a:pos x="11" y="80"/>
                </a:cxn>
                <a:cxn ang="0">
                  <a:pos x="13" y="84"/>
                </a:cxn>
                <a:cxn ang="0">
                  <a:pos x="15" y="87"/>
                </a:cxn>
                <a:cxn ang="0">
                  <a:pos x="17" y="89"/>
                </a:cxn>
                <a:cxn ang="0">
                  <a:pos x="17" y="89"/>
                </a:cxn>
              </a:cxnLst>
              <a:rect l="0" t="0" r="r" b="b"/>
              <a:pathLst>
                <a:path w="74" h="89">
                  <a:moveTo>
                    <a:pt x="17" y="89"/>
                  </a:moveTo>
                  <a:lnTo>
                    <a:pt x="19" y="87"/>
                  </a:lnTo>
                  <a:lnTo>
                    <a:pt x="23" y="84"/>
                  </a:lnTo>
                  <a:lnTo>
                    <a:pt x="25" y="82"/>
                  </a:lnTo>
                  <a:lnTo>
                    <a:pt x="30" y="80"/>
                  </a:lnTo>
                  <a:lnTo>
                    <a:pt x="34" y="78"/>
                  </a:lnTo>
                  <a:lnTo>
                    <a:pt x="40" y="76"/>
                  </a:lnTo>
                  <a:lnTo>
                    <a:pt x="44" y="72"/>
                  </a:lnTo>
                  <a:lnTo>
                    <a:pt x="48" y="70"/>
                  </a:lnTo>
                  <a:lnTo>
                    <a:pt x="53" y="66"/>
                  </a:lnTo>
                  <a:lnTo>
                    <a:pt x="57" y="63"/>
                  </a:lnTo>
                  <a:lnTo>
                    <a:pt x="65" y="55"/>
                  </a:lnTo>
                  <a:lnTo>
                    <a:pt x="70" y="47"/>
                  </a:lnTo>
                  <a:lnTo>
                    <a:pt x="72" y="44"/>
                  </a:lnTo>
                  <a:lnTo>
                    <a:pt x="74" y="40"/>
                  </a:lnTo>
                  <a:lnTo>
                    <a:pt x="74" y="34"/>
                  </a:lnTo>
                  <a:lnTo>
                    <a:pt x="74" y="30"/>
                  </a:lnTo>
                  <a:lnTo>
                    <a:pt x="72" y="23"/>
                  </a:lnTo>
                  <a:lnTo>
                    <a:pt x="70" y="17"/>
                  </a:lnTo>
                  <a:lnTo>
                    <a:pt x="67" y="9"/>
                  </a:lnTo>
                  <a:lnTo>
                    <a:pt x="61" y="6"/>
                  </a:lnTo>
                  <a:lnTo>
                    <a:pt x="53" y="2"/>
                  </a:lnTo>
                  <a:lnTo>
                    <a:pt x="46" y="0"/>
                  </a:lnTo>
                  <a:lnTo>
                    <a:pt x="38" y="0"/>
                  </a:lnTo>
                  <a:lnTo>
                    <a:pt x="30" y="4"/>
                  </a:lnTo>
                  <a:lnTo>
                    <a:pt x="25" y="8"/>
                  </a:lnTo>
                  <a:lnTo>
                    <a:pt x="17" y="11"/>
                  </a:lnTo>
                  <a:lnTo>
                    <a:pt x="11" y="17"/>
                  </a:lnTo>
                  <a:lnTo>
                    <a:pt x="8" y="25"/>
                  </a:lnTo>
                  <a:lnTo>
                    <a:pt x="4" y="32"/>
                  </a:lnTo>
                  <a:lnTo>
                    <a:pt x="2" y="42"/>
                  </a:lnTo>
                  <a:lnTo>
                    <a:pt x="0" y="49"/>
                  </a:lnTo>
                  <a:lnTo>
                    <a:pt x="2" y="57"/>
                  </a:lnTo>
                  <a:lnTo>
                    <a:pt x="4" y="65"/>
                  </a:lnTo>
                  <a:lnTo>
                    <a:pt x="8" y="72"/>
                  </a:lnTo>
                  <a:lnTo>
                    <a:pt x="11" y="80"/>
                  </a:lnTo>
                  <a:lnTo>
                    <a:pt x="13" y="84"/>
                  </a:lnTo>
                  <a:lnTo>
                    <a:pt x="15" y="87"/>
                  </a:lnTo>
                  <a:lnTo>
                    <a:pt x="17" y="89"/>
                  </a:lnTo>
                  <a:lnTo>
                    <a:pt x="17" y="89"/>
                  </a:lnTo>
                  <a:close/>
                </a:path>
              </a:pathLst>
            </a:custGeom>
            <a:solidFill>
              <a:srgbClr val="414B8B"/>
            </a:solidFill>
            <a:ln w="9525">
              <a:noFill/>
              <a:round/>
              <a:headEnd/>
              <a:tailEnd/>
            </a:ln>
          </p:spPr>
          <p:txBody>
            <a:bodyPr/>
            <a:lstStyle/>
            <a:p>
              <a:endParaRPr lang="en-US"/>
            </a:p>
          </p:txBody>
        </p:sp>
        <p:sp>
          <p:nvSpPr>
            <p:cNvPr id="717998" name="Freeform 174"/>
            <p:cNvSpPr>
              <a:spLocks/>
            </p:cNvSpPr>
            <p:nvPr/>
          </p:nvSpPr>
          <p:spPr bwMode="auto">
            <a:xfrm>
              <a:off x="2477" y="2806"/>
              <a:ext cx="41" cy="63"/>
            </a:xfrm>
            <a:custGeom>
              <a:avLst/>
              <a:gdLst/>
              <a:ahLst/>
              <a:cxnLst>
                <a:cxn ang="0">
                  <a:pos x="81" y="0"/>
                </a:cxn>
                <a:cxn ang="0">
                  <a:pos x="47" y="125"/>
                </a:cxn>
                <a:cxn ang="0">
                  <a:pos x="0" y="125"/>
                </a:cxn>
                <a:cxn ang="0">
                  <a:pos x="81" y="0"/>
                </a:cxn>
                <a:cxn ang="0">
                  <a:pos x="81" y="0"/>
                </a:cxn>
              </a:cxnLst>
              <a:rect l="0" t="0" r="r" b="b"/>
              <a:pathLst>
                <a:path w="81" h="125">
                  <a:moveTo>
                    <a:pt x="81" y="0"/>
                  </a:moveTo>
                  <a:lnTo>
                    <a:pt x="47" y="125"/>
                  </a:lnTo>
                  <a:lnTo>
                    <a:pt x="0" y="125"/>
                  </a:lnTo>
                  <a:lnTo>
                    <a:pt x="81" y="0"/>
                  </a:lnTo>
                  <a:lnTo>
                    <a:pt x="81" y="0"/>
                  </a:lnTo>
                  <a:close/>
                </a:path>
              </a:pathLst>
            </a:custGeom>
            <a:solidFill>
              <a:srgbClr val="414B8B"/>
            </a:solidFill>
            <a:ln w="9525">
              <a:noFill/>
              <a:round/>
              <a:headEnd/>
              <a:tailEnd/>
            </a:ln>
          </p:spPr>
          <p:txBody>
            <a:bodyPr/>
            <a:lstStyle/>
            <a:p>
              <a:endParaRPr lang="en-US"/>
            </a:p>
          </p:txBody>
        </p:sp>
        <p:sp>
          <p:nvSpPr>
            <p:cNvPr id="717999" name="Freeform 175"/>
            <p:cNvSpPr>
              <a:spLocks/>
            </p:cNvSpPr>
            <p:nvPr/>
          </p:nvSpPr>
          <p:spPr bwMode="auto">
            <a:xfrm>
              <a:off x="2416" y="2373"/>
              <a:ext cx="389" cy="152"/>
            </a:xfrm>
            <a:custGeom>
              <a:avLst/>
              <a:gdLst/>
              <a:ahLst/>
              <a:cxnLst>
                <a:cxn ang="0">
                  <a:pos x="11" y="1"/>
                </a:cxn>
                <a:cxn ang="0">
                  <a:pos x="32" y="7"/>
                </a:cxn>
                <a:cxn ang="0">
                  <a:pos x="55" y="13"/>
                </a:cxn>
                <a:cxn ang="0">
                  <a:pos x="80" y="19"/>
                </a:cxn>
                <a:cxn ang="0">
                  <a:pos x="108" y="24"/>
                </a:cxn>
                <a:cxn ang="0">
                  <a:pos x="143" y="34"/>
                </a:cxn>
                <a:cxn ang="0">
                  <a:pos x="175" y="41"/>
                </a:cxn>
                <a:cxn ang="0">
                  <a:pos x="211" y="53"/>
                </a:cxn>
                <a:cxn ang="0">
                  <a:pos x="247" y="62"/>
                </a:cxn>
                <a:cxn ang="0">
                  <a:pos x="283" y="74"/>
                </a:cxn>
                <a:cxn ang="0">
                  <a:pos x="321" y="85"/>
                </a:cxn>
                <a:cxn ang="0">
                  <a:pos x="359" y="98"/>
                </a:cxn>
                <a:cxn ang="0">
                  <a:pos x="394" y="112"/>
                </a:cxn>
                <a:cxn ang="0">
                  <a:pos x="426" y="125"/>
                </a:cxn>
                <a:cxn ang="0">
                  <a:pos x="458" y="138"/>
                </a:cxn>
                <a:cxn ang="0">
                  <a:pos x="489" y="152"/>
                </a:cxn>
                <a:cxn ang="0">
                  <a:pos x="515" y="165"/>
                </a:cxn>
                <a:cxn ang="0">
                  <a:pos x="542" y="180"/>
                </a:cxn>
                <a:cxn ang="0">
                  <a:pos x="569" y="195"/>
                </a:cxn>
                <a:cxn ang="0">
                  <a:pos x="591" y="209"/>
                </a:cxn>
                <a:cxn ang="0">
                  <a:pos x="612" y="224"/>
                </a:cxn>
                <a:cxn ang="0">
                  <a:pos x="633" y="237"/>
                </a:cxn>
                <a:cxn ang="0">
                  <a:pos x="660" y="256"/>
                </a:cxn>
                <a:cxn ang="0">
                  <a:pos x="686" y="277"/>
                </a:cxn>
                <a:cxn ang="0">
                  <a:pos x="707" y="292"/>
                </a:cxn>
                <a:cxn ang="0">
                  <a:pos x="719" y="304"/>
                </a:cxn>
                <a:cxn ang="0">
                  <a:pos x="770" y="260"/>
                </a:cxn>
                <a:cxn ang="0">
                  <a:pos x="749" y="245"/>
                </a:cxn>
                <a:cxn ang="0">
                  <a:pos x="726" y="231"/>
                </a:cxn>
                <a:cxn ang="0">
                  <a:pos x="704" y="218"/>
                </a:cxn>
                <a:cxn ang="0">
                  <a:pos x="679" y="205"/>
                </a:cxn>
                <a:cxn ang="0">
                  <a:pos x="652" y="190"/>
                </a:cxn>
                <a:cxn ang="0">
                  <a:pos x="624" y="172"/>
                </a:cxn>
                <a:cxn ang="0">
                  <a:pos x="593" y="155"/>
                </a:cxn>
                <a:cxn ang="0">
                  <a:pos x="559" y="138"/>
                </a:cxn>
                <a:cxn ang="0">
                  <a:pos x="527" y="123"/>
                </a:cxn>
                <a:cxn ang="0">
                  <a:pos x="492" y="106"/>
                </a:cxn>
                <a:cxn ang="0">
                  <a:pos x="456" y="89"/>
                </a:cxn>
                <a:cxn ang="0">
                  <a:pos x="422" y="76"/>
                </a:cxn>
                <a:cxn ang="0">
                  <a:pos x="388" y="62"/>
                </a:cxn>
                <a:cxn ang="0">
                  <a:pos x="354" y="49"/>
                </a:cxn>
                <a:cxn ang="0">
                  <a:pos x="319" y="39"/>
                </a:cxn>
                <a:cxn ang="0">
                  <a:pos x="283" y="30"/>
                </a:cxn>
                <a:cxn ang="0">
                  <a:pos x="251" y="22"/>
                </a:cxn>
                <a:cxn ang="0">
                  <a:pos x="219" y="17"/>
                </a:cxn>
                <a:cxn ang="0">
                  <a:pos x="186" y="11"/>
                </a:cxn>
                <a:cxn ang="0">
                  <a:pos x="156" y="7"/>
                </a:cxn>
                <a:cxn ang="0">
                  <a:pos x="127" y="3"/>
                </a:cxn>
                <a:cxn ang="0">
                  <a:pos x="101" y="1"/>
                </a:cxn>
                <a:cxn ang="0">
                  <a:pos x="76" y="0"/>
                </a:cxn>
                <a:cxn ang="0">
                  <a:pos x="55" y="0"/>
                </a:cxn>
                <a:cxn ang="0">
                  <a:pos x="36" y="0"/>
                </a:cxn>
                <a:cxn ang="0">
                  <a:pos x="11" y="0"/>
                </a:cxn>
                <a:cxn ang="0">
                  <a:pos x="0" y="0"/>
                </a:cxn>
              </a:cxnLst>
              <a:rect l="0" t="0" r="r" b="b"/>
              <a:pathLst>
                <a:path w="778" h="304">
                  <a:moveTo>
                    <a:pt x="0" y="0"/>
                  </a:moveTo>
                  <a:lnTo>
                    <a:pt x="2" y="0"/>
                  </a:lnTo>
                  <a:lnTo>
                    <a:pt x="6" y="0"/>
                  </a:lnTo>
                  <a:lnTo>
                    <a:pt x="11" y="1"/>
                  </a:lnTo>
                  <a:lnTo>
                    <a:pt x="17" y="3"/>
                  </a:lnTo>
                  <a:lnTo>
                    <a:pt x="23" y="3"/>
                  </a:lnTo>
                  <a:lnTo>
                    <a:pt x="28" y="5"/>
                  </a:lnTo>
                  <a:lnTo>
                    <a:pt x="32" y="7"/>
                  </a:lnTo>
                  <a:lnTo>
                    <a:pt x="38" y="7"/>
                  </a:lnTo>
                  <a:lnTo>
                    <a:pt x="44" y="9"/>
                  </a:lnTo>
                  <a:lnTo>
                    <a:pt x="49" y="11"/>
                  </a:lnTo>
                  <a:lnTo>
                    <a:pt x="55" y="13"/>
                  </a:lnTo>
                  <a:lnTo>
                    <a:pt x="61" y="13"/>
                  </a:lnTo>
                  <a:lnTo>
                    <a:pt x="67" y="15"/>
                  </a:lnTo>
                  <a:lnTo>
                    <a:pt x="74" y="17"/>
                  </a:lnTo>
                  <a:lnTo>
                    <a:pt x="80" y="19"/>
                  </a:lnTo>
                  <a:lnTo>
                    <a:pt x="87" y="20"/>
                  </a:lnTo>
                  <a:lnTo>
                    <a:pt x="95" y="22"/>
                  </a:lnTo>
                  <a:lnTo>
                    <a:pt x="103" y="22"/>
                  </a:lnTo>
                  <a:lnTo>
                    <a:pt x="108" y="24"/>
                  </a:lnTo>
                  <a:lnTo>
                    <a:pt x="116" y="26"/>
                  </a:lnTo>
                  <a:lnTo>
                    <a:pt x="125" y="28"/>
                  </a:lnTo>
                  <a:lnTo>
                    <a:pt x="133" y="32"/>
                  </a:lnTo>
                  <a:lnTo>
                    <a:pt x="143" y="34"/>
                  </a:lnTo>
                  <a:lnTo>
                    <a:pt x="150" y="36"/>
                  </a:lnTo>
                  <a:lnTo>
                    <a:pt x="158" y="38"/>
                  </a:lnTo>
                  <a:lnTo>
                    <a:pt x="167" y="39"/>
                  </a:lnTo>
                  <a:lnTo>
                    <a:pt x="175" y="41"/>
                  </a:lnTo>
                  <a:lnTo>
                    <a:pt x="183" y="45"/>
                  </a:lnTo>
                  <a:lnTo>
                    <a:pt x="192" y="47"/>
                  </a:lnTo>
                  <a:lnTo>
                    <a:pt x="202" y="49"/>
                  </a:lnTo>
                  <a:lnTo>
                    <a:pt x="211" y="53"/>
                  </a:lnTo>
                  <a:lnTo>
                    <a:pt x="221" y="55"/>
                  </a:lnTo>
                  <a:lnTo>
                    <a:pt x="230" y="58"/>
                  </a:lnTo>
                  <a:lnTo>
                    <a:pt x="238" y="60"/>
                  </a:lnTo>
                  <a:lnTo>
                    <a:pt x="247" y="62"/>
                  </a:lnTo>
                  <a:lnTo>
                    <a:pt x="257" y="66"/>
                  </a:lnTo>
                  <a:lnTo>
                    <a:pt x="266" y="68"/>
                  </a:lnTo>
                  <a:lnTo>
                    <a:pt x="276" y="72"/>
                  </a:lnTo>
                  <a:lnTo>
                    <a:pt x="283" y="74"/>
                  </a:lnTo>
                  <a:lnTo>
                    <a:pt x="293" y="77"/>
                  </a:lnTo>
                  <a:lnTo>
                    <a:pt x="304" y="79"/>
                  </a:lnTo>
                  <a:lnTo>
                    <a:pt x="312" y="83"/>
                  </a:lnTo>
                  <a:lnTo>
                    <a:pt x="321" y="85"/>
                  </a:lnTo>
                  <a:lnTo>
                    <a:pt x="331" y="89"/>
                  </a:lnTo>
                  <a:lnTo>
                    <a:pt x="340" y="93"/>
                  </a:lnTo>
                  <a:lnTo>
                    <a:pt x="350" y="95"/>
                  </a:lnTo>
                  <a:lnTo>
                    <a:pt x="359" y="98"/>
                  </a:lnTo>
                  <a:lnTo>
                    <a:pt x="369" y="100"/>
                  </a:lnTo>
                  <a:lnTo>
                    <a:pt x="376" y="104"/>
                  </a:lnTo>
                  <a:lnTo>
                    <a:pt x="386" y="108"/>
                  </a:lnTo>
                  <a:lnTo>
                    <a:pt x="394" y="112"/>
                  </a:lnTo>
                  <a:lnTo>
                    <a:pt x="401" y="114"/>
                  </a:lnTo>
                  <a:lnTo>
                    <a:pt x="411" y="117"/>
                  </a:lnTo>
                  <a:lnTo>
                    <a:pt x="418" y="121"/>
                  </a:lnTo>
                  <a:lnTo>
                    <a:pt x="426" y="125"/>
                  </a:lnTo>
                  <a:lnTo>
                    <a:pt x="435" y="129"/>
                  </a:lnTo>
                  <a:lnTo>
                    <a:pt x="443" y="133"/>
                  </a:lnTo>
                  <a:lnTo>
                    <a:pt x="451" y="134"/>
                  </a:lnTo>
                  <a:lnTo>
                    <a:pt x="458" y="138"/>
                  </a:lnTo>
                  <a:lnTo>
                    <a:pt x="466" y="142"/>
                  </a:lnTo>
                  <a:lnTo>
                    <a:pt x="473" y="144"/>
                  </a:lnTo>
                  <a:lnTo>
                    <a:pt x="481" y="148"/>
                  </a:lnTo>
                  <a:lnTo>
                    <a:pt x="489" y="152"/>
                  </a:lnTo>
                  <a:lnTo>
                    <a:pt x="494" y="155"/>
                  </a:lnTo>
                  <a:lnTo>
                    <a:pt x="502" y="159"/>
                  </a:lnTo>
                  <a:lnTo>
                    <a:pt x="508" y="161"/>
                  </a:lnTo>
                  <a:lnTo>
                    <a:pt x="515" y="165"/>
                  </a:lnTo>
                  <a:lnTo>
                    <a:pt x="523" y="169"/>
                  </a:lnTo>
                  <a:lnTo>
                    <a:pt x="529" y="172"/>
                  </a:lnTo>
                  <a:lnTo>
                    <a:pt x="534" y="176"/>
                  </a:lnTo>
                  <a:lnTo>
                    <a:pt x="542" y="180"/>
                  </a:lnTo>
                  <a:lnTo>
                    <a:pt x="550" y="184"/>
                  </a:lnTo>
                  <a:lnTo>
                    <a:pt x="557" y="188"/>
                  </a:lnTo>
                  <a:lnTo>
                    <a:pt x="561" y="191"/>
                  </a:lnTo>
                  <a:lnTo>
                    <a:pt x="569" y="195"/>
                  </a:lnTo>
                  <a:lnTo>
                    <a:pt x="572" y="197"/>
                  </a:lnTo>
                  <a:lnTo>
                    <a:pt x="580" y="201"/>
                  </a:lnTo>
                  <a:lnTo>
                    <a:pt x="586" y="205"/>
                  </a:lnTo>
                  <a:lnTo>
                    <a:pt x="591" y="209"/>
                  </a:lnTo>
                  <a:lnTo>
                    <a:pt x="597" y="212"/>
                  </a:lnTo>
                  <a:lnTo>
                    <a:pt x="603" y="216"/>
                  </a:lnTo>
                  <a:lnTo>
                    <a:pt x="607" y="220"/>
                  </a:lnTo>
                  <a:lnTo>
                    <a:pt x="612" y="224"/>
                  </a:lnTo>
                  <a:lnTo>
                    <a:pt x="618" y="228"/>
                  </a:lnTo>
                  <a:lnTo>
                    <a:pt x="624" y="231"/>
                  </a:lnTo>
                  <a:lnTo>
                    <a:pt x="627" y="233"/>
                  </a:lnTo>
                  <a:lnTo>
                    <a:pt x="633" y="237"/>
                  </a:lnTo>
                  <a:lnTo>
                    <a:pt x="637" y="241"/>
                  </a:lnTo>
                  <a:lnTo>
                    <a:pt x="643" y="245"/>
                  </a:lnTo>
                  <a:lnTo>
                    <a:pt x="650" y="250"/>
                  </a:lnTo>
                  <a:lnTo>
                    <a:pt x="660" y="256"/>
                  </a:lnTo>
                  <a:lnTo>
                    <a:pt x="667" y="262"/>
                  </a:lnTo>
                  <a:lnTo>
                    <a:pt x="675" y="267"/>
                  </a:lnTo>
                  <a:lnTo>
                    <a:pt x="681" y="271"/>
                  </a:lnTo>
                  <a:lnTo>
                    <a:pt x="686" y="277"/>
                  </a:lnTo>
                  <a:lnTo>
                    <a:pt x="692" y="281"/>
                  </a:lnTo>
                  <a:lnTo>
                    <a:pt x="698" y="286"/>
                  </a:lnTo>
                  <a:lnTo>
                    <a:pt x="704" y="290"/>
                  </a:lnTo>
                  <a:lnTo>
                    <a:pt x="707" y="292"/>
                  </a:lnTo>
                  <a:lnTo>
                    <a:pt x="711" y="294"/>
                  </a:lnTo>
                  <a:lnTo>
                    <a:pt x="713" y="298"/>
                  </a:lnTo>
                  <a:lnTo>
                    <a:pt x="717" y="302"/>
                  </a:lnTo>
                  <a:lnTo>
                    <a:pt x="719" y="304"/>
                  </a:lnTo>
                  <a:lnTo>
                    <a:pt x="778" y="264"/>
                  </a:lnTo>
                  <a:lnTo>
                    <a:pt x="776" y="264"/>
                  </a:lnTo>
                  <a:lnTo>
                    <a:pt x="774" y="262"/>
                  </a:lnTo>
                  <a:lnTo>
                    <a:pt x="770" y="260"/>
                  </a:lnTo>
                  <a:lnTo>
                    <a:pt x="766" y="256"/>
                  </a:lnTo>
                  <a:lnTo>
                    <a:pt x="761" y="252"/>
                  </a:lnTo>
                  <a:lnTo>
                    <a:pt x="755" y="250"/>
                  </a:lnTo>
                  <a:lnTo>
                    <a:pt x="749" y="245"/>
                  </a:lnTo>
                  <a:lnTo>
                    <a:pt x="742" y="241"/>
                  </a:lnTo>
                  <a:lnTo>
                    <a:pt x="736" y="237"/>
                  </a:lnTo>
                  <a:lnTo>
                    <a:pt x="730" y="235"/>
                  </a:lnTo>
                  <a:lnTo>
                    <a:pt x="726" y="231"/>
                  </a:lnTo>
                  <a:lnTo>
                    <a:pt x="721" y="229"/>
                  </a:lnTo>
                  <a:lnTo>
                    <a:pt x="715" y="226"/>
                  </a:lnTo>
                  <a:lnTo>
                    <a:pt x="709" y="222"/>
                  </a:lnTo>
                  <a:lnTo>
                    <a:pt x="704" y="218"/>
                  </a:lnTo>
                  <a:lnTo>
                    <a:pt x="698" y="216"/>
                  </a:lnTo>
                  <a:lnTo>
                    <a:pt x="692" y="212"/>
                  </a:lnTo>
                  <a:lnTo>
                    <a:pt x="686" y="209"/>
                  </a:lnTo>
                  <a:lnTo>
                    <a:pt x="679" y="205"/>
                  </a:lnTo>
                  <a:lnTo>
                    <a:pt x="673" y="201"/>
                  </a:lnTo>
                  <a:lnTo>
                    <a:pt x="665" y="197"/>
                  </a:lnTo>
                  <a:lnTo>
                    <a:pt x="660" y="193"/>
                  </a:lnTo>
                  <a:lnTo>
                    <a:pt x="652" y="190"/>
                  </a:lnTo>
                  <a:lnTo>
                    <a:pt x="646" y="186"/>
                  </a:lnTo>
                  <a:lnTo>
                    <a:pt x="639" y="180"/>
                  </a:lnTo>
                  <a:lnTo>
                    <a:pt x="631" y="176"/>
                  </a:lnTo>
                  <a:lnTo>
                    <a:pt x="624" y="172"/>
                  </a:lnTo>
                  <a:lnTo>
                    <a:pt x="616" y="169"/>
                  </a:lnTo>
                  <a:lnTo>
                    <a:pt x="608" y="163"/>
                  </a:lnTo>
                  <a:lnTo>
                    <a:pt x="601" y="159"/>
                  </a:lnTo>
                  <a:lnTo>
                    <a:pt x="593" y="155"/>
                  </a:lnTo>
                  <a:lnTo>
                    <a:pt x="586" y="152"/>
                  </a:lnTo>
                  <a:lnTo>
                    <a:pt x="576" y="146"/>
                  </a:lnTo>
                  <a:lnTo>
                    <a:pt x="569" y="144"/>
                  </a:lnTo>
                  <a:lnTo>
                    <a:pt x="559" y="138"/>
                  </a:lnTo>
                  <a:lnTo>
                    <a:pt x="551" y="134"/>
                  </a:lnTo>
                  <a:lnTo>
                    <a:pt x="544" y="131"/>
                  </a:lnTo>
                  <a:lnTo>
                    <a:pt x="534" y="127"/>
                  </a:lnTo>
                  <a:lnTo>
                    <a:pt x="527" y="123"/>
                  </a:lnTo>
                  <a:lnTo>
                    <a:pt x="519" y="119"/>
                  </a:lnTo>
                  <a:lnTo>
                    <a:pt x="510" y="114"/>
                  </a:lnTo>
                  <a:lnTo>
                    <a:pt x="502" y="110"/>
                  </a:lnTo>
                  <a:lnTo>
                    <a:pt x="492" y="106"/>
                  </a:lnTo>
                  <a:lnTo>
                    <a:pt x="483" y="102"/>
                  </a:lnTo>
                  <a:lnTo>
                    <a:pt x="473" y="96"/>
                  </a:lnTo>
                  <a:lnTo>
                    <a:pt x="466" y="93"/>
                  </a:lnTo>
                  <a:lnTo>
                    <a:pt x="456" y="89"/>
                  </a:lnTo>
                  <a:lnTo>
                    <a:pt x="449" y="87"/>
                  </a:lnTo>
                  <a:lnTo>
                    <a:pt x="439" y="81"/>
                  </a:lnTo>
                  <a:lnTo>
                    <a:pt x="430" y="79"/>
                  </a:lnTo>
                  <a:lnTo>
                    <a:pt x="422" y="76"/>
                  </a:lnTo>
                  <a:lnTo>
                    <a:pt x="413" y="72"/>
                  </a:lnTo>
                  <a:lnTo>
                    <a:pt x="405" y="68"/>
                  </a:lnTo>
                  <a:lnTo>
                    <a:pt x="395" y="64"/>
                  </a:lnTo>
                  <a:lnTo>
                    <a:pt x="388" y="62"/>
                  </a:lnTo>
                  <a:lnTo>
                    <a:pt x="380" y="58"/>
                  </a:lnTo>
                  <a:lnTo>
                    <a:pt x="371" y="55"/>
                  </a:lnTo>
                  <a:lnTo>
                    <a:pt x="363" y="53"/>
                  </a:lnTo>
                  <a:lnTo>
                    <a:pt x="354" y="49"/>
                  </a:lnTo>
                  <a:lnTo>
                    <a:pt x="346" y="47"/>
                  </a:lnTo>
                  <a:lnTo>
                    <a:pt x="337" y="43"/>
                  </a:lnTo>
                  <a:lnTo>
                    <a:pt x="327" y="41"/>
                  </a:lnTo>
                  <a:lnTo>
                    <a:pt x="319" y="39"/>
                  </a:lnTo>
                  <a:lnTo>
                    <a:pt x="310" y="38"/>
                  </a:lnTo>
                  <a:lnTo>
                    <a:pt x="300" y="34"/>
                  </a:lnTo>
                  <a:lnTo>
                    <a:pt x="293" y="32"/>
                  </a:lnTo>
                  <a:lnTo>
                    <a:pt x="283" y="30"/>
                  </a:lnTo>
                  <a:lnTo>
                    <a:pt x="276" y="28"/>
                  </a:lnTo>
                  <a:lnTo>
                    <a:pt x="266" y="24"/>
                  </a:lnTo>
                  <a:lnTo>
                    <a:pt x="260" y="24"/>
                  </a:lnTo>
                  <a:lnTo>
                    <a:pt x="251" y="22"/>
                  </a:lnTo>
                  <a:lnTo>
                    <a:pt x="243" y="22"/>
                  </a:lnTo>
                  <a:lnTo>
                    <a:pt x="234" y="20"/>
                  </a:lnTo>
                  <a:lnTo>
                    <a:pt x="226" y="19"/>
                  </a:lnTo>
                  <a:lnTo>
                    <a:pt x="219" y="17"/>
                  </a:lnTo>
                  <a:lnTo>
                    <a:pt x="211" y="15"/>
                  </a:lnTo>
                  <a:lnTo>
                    <a:pt x="202" y="13"/>
                  </a:lnTo>
                  <a:lnTo>
                    <a:pt x="194" y="13"/>
                  </a:lnTo>
                  <a:lnTo>
                    <a:pt x="186" y="11"/>
                  </a:lnTo>
                  <a:lnTo>
                    <a:pt x="179" y="11"/>
                  </a:lnTo>
                  <a:lnTo>
                    <a:pt x="171" y="9"/>
                  </a:lnTo>
                  <a:lnTo>
                    <a:pt x="162" y="9"/>
                  </a:lnTo>
                  <a:lnTo>
                    <a:pt x="156" y="7"/>
                  </a:lnTo>
                  <a:lnTo>
                    <a:pt x="148" y="7"/>
                  </a:lnTo>
                  <a:lnTo>
                    <a:pt x="143" y="5"/>
                  </a:lnTo>
                  <a:lnTo>
                    <a:pt x="135" y="5"/>
                  </a:lnTo>
                  <a:lnTo>
                    <a:pt x="127" y="3"/>
                  </a:lnTo>
                  <a:lnTo>
                    <a:pt x="122" y="3"/>
                  </a:lnTo>
                  <a:lnTo>
                    <a:pt x="114" y="3"/>
                  </a:lnTo>
                  <a:lnTo>
                    <a:pt x="108" y="3"/>
                  </a:lnTo>
                  <a:lnTo>
                    <a:pt x="101" y="1"/>
                  </a:lnTo>
                  <a:lnTo>
                    <a:pt x="95" y="1"/>
                  </a:lnTo>
                  <a:lnTo>
                    <a:pt x="87" y="1"/>
                  </a:lnTo>
                  <a:lnTo>
                    <a:pt x="82" y="0"/>
                  </a:lnTo>
                  <a:lnTo>
                    <a:pt x="76" y="0"/>
                  </a:lnTo>
                  <a:lnTo>
                    <a:pt x="70" y="0"/>
                  </a:lnTo>
                  <a:lnTo>
                    <a:pt x="65" y="0"/>
                  </a:lnTo>
                  <a:lnTo>
                    <a:pt x="59" y="0"/>
                  </a:lnTo>
                  <a:lnTo>
                    <a:pt x="55" y="0"/>
                  </a:lnTo>
                  <a:lnTo>
                    <a:pt x="49" y="0"/>
                  </a:lnTo>
                  <a:lnTo>
                    <a:pt x="44" y="0"/>
                  </a:lnTo>
                  <a:lnTo>
                    <a:pt x="40" y="0"/>
                  </a:lnTo>
                  <a:lnTo>
                    <a:pt x="36" y="0"/>
                  </a:lnTo>
                  <a:lnTo>
                    <a:pt x="32" y="0"/>
                  </a:lnTo>
                  <a:lnTo>
                    <a:pt x="23" y="0"/>
                  </a:lnTo>
                  <a:lnTo>
                    <a:pt x="19" y="0"/>
                  </a:lnTo>
                  <a:lnTo>
                    <a:pt x="11" y="0"/>
                  </a:lnTo>
                  <a:lnTo>
                    <a:pt x="8" y="0"/>
                  </a:lnTo>
                  <a:lnTo>
                    <a:pt x="0" y="0"/>
                  </a:lnTo>
                  <a:lnTo>
                    <a:pt x="0" y="0"/>
                  </a:lnTo>
                  <a:lnTo>
                    <a:pt x="0" y="0"/>
                  </a:lnTo>
                  <a:close/>
                </a:path>
              </a:pathLst>
            </a:custGeom>
            <a:solidFill>
              <a:srgbClr val="414B8B"/>
            </a:solidFill>
            <a:ln w="9525">
              <a:noFill/>
              <a:round/>
              <a:headEnd/>
              <a:tailEnd/>
            </a:ln>
          </p:spPr>
          <p:txBody>
            <a:bodyPr/>
            <a:lstStyle/>
            <a:p>
              <a:endParaRPr lang="en-US"/>
            </a:p>
          </p:txBody>
        </p:sp>
        <p:sp>
          <p:nvSpPr>
            <p:cNvPr id="718000" name="Freeform 176"/>
            <p:cNvSpPr>
              <a:spLocks/>
            </p:cNvSpPr>
            <p:nvPr/>
          </p:nvSpPr>
          <p:spPr bwMode="auto">
            <a:xfrm>
              <a:off x="3015" y="2630"/>
              <a:ext cx="174" cy="96"/>
            </a:xfrm>
            <a:custGeom>
              <a:avLst/>
              <a:gdLst/>
              <a:ahLst/>
              <a:cxnLst>
                <a:cxn ang="0">
                  <a:pos x="65" y="0"/>
                </a:cxn>
                <a:cxn ang="0">
                  <a:pos x="74" y="2"/>
                </a:cxn>
                <a:cxn ang="0">
                  <a:pos x="85" y="8"/>
                </a:cxn>
                <a:cxn ang="0">
                  <a:pos x="95" y="14"/>
                </a:cxn>
                <a:cxn ang="0">
                  <a:pos x="104" y="19"/>
                </a:cxn>
                <a:cxn ang="0">
                  <a:pos x="118" y="25"/>
                </a:cxn>
                <a:cxn ang="0">
                  <a:pos x="131" y="31"/>
                </a:cxn>
                <a:cxn ang="0">
                  <a:pos x="146" y="38"/>
                </a:cxn>
                <a:cxn ang="0">
                  <a:pos x="160" y="46"/>
                </a:cxn>
                <a:cxn ang="0">
                  <a:pos x="175" y="54"/>
                </a:cxn>
                <a:cxn ang="0">
                  <a:pos x="188" y="63"/>
                </a:cxn>
                <a:cxn ang="0">
                  <a:pos x="203" y="71"/>
                </a:cxn>
                <a:cxn ang="0">
                  <a:pos x="219" y="80"/>
                </a:cxn>
                <a:cxn ang="0">
                  <a:pos x="232" y="90"/>
                </a:cxn>
                <a:cxn ang="0">
                  <a:pos x="247" y="97"/>
                </a:cxn>
                <a:cxn ang="0">
                  <a:pos x="259" y="107"/>
                </a:cxn>
                <a:cxn ang="0">
                  <a:pos x="270" y="116"/>
                </a:cxn>
                <a:cxn ang="0">
                  <a:pos x="281" y="124"/>
                </a:cxn>
                <a:cxn ang="0">
                  <a:pos x="291" y="133"/>
                </a:cxn>
                <a:cxn ang="0">
                  <a:pos x="300" y="141"/>
                </a:cxn>
                <a:cxn ang="0">
                  <a:pos x="312" y="152"/>
                </a:cxn>
                <a:cxn ang="0">
                  <a:pos x="327" y="168"/>
                </a:cxn>
                <a:cxn ang="0">
                  <a:pos x="336" y="177"/>
                </a:cxn>
                <a:cxn ang="0">
                  <a:pos x="346" y="189"/>
                </a:cxn>
                <a:cxn ang="0">
                  <a:pos x="346" y="192"/>
                </a:cxn>
                <a:cxn ang="0">
                  <a:pos x="340" y="189"/>
                </a:cxn>
                <a:cxn ang="0">
                  <a:pos x="329" y="185"/>
                </a:cxn>
                <a:cxn ang="0">
                  <a:pos x="317" y="181"/>
                </a:cxn>
                <a:cxn ang="0">
                  <a:pos x="308" y="177"/>
                </a:cxn>
                <a:cxn ang="0">
                  <a:pos x="298" y="175"/>
                </a:cxn>
                <a:cxn ang="0">
                  <a:pos x="287" y="170"/>
                </a:cxn>
                <a:cxn ang="0">
                  <a:pos x="276" y="166"/>
                </a:cxn>
                <a:cxn ang="0">
                  <a:pos x="262" y="162"/>
                </a:cxn>
                <a:cxn ang="0">
                  <a:pos x="249" y="156"/>
                </a:cxn>
                <a:cxn ang="0">
                  <a:pos x="234" y="152"/>
                </a:cxn>
                <a:cxn ang="0">
                  <a:pos x="220" y="147"/>
                </a:cxn>
                <a:cxn ang="0">
                  <a:pos x="205" y="141"/>
                </a:cxn>
                <a:cxn ang="0">
                  <a:pos x="192" y="137"/>
                </a:cxn>
                <a:cxn ang="0">
                  <a:pos x="182" y="133"/>
                </a:cxn>
                <a:cxn ang="0">
                  <a:pos x="175" y="130"/>
                </a:cxn>
                <a:cxn ang="0">
                  <a:pos x="165" y="128"/>
                </a:cxn>
                <a:cxn ang="0">
                  <a:pos x="158" y="124"/>
                </a:cxn>
                <a:cxn ang="0">
                  <a:pos x="150" y="122"/>
                </a:cxn>
                <a:cxn ang="0">
                  <a:pos x="141" y="118"/>
                </a:cxn>
                <a:cxn ang="0">
                  <a:pos x="133" y="116"/>
                </a:cxn>
                <a:cxn ang="0">
                  <a:pos x="124" y="113"/>
                </a:cxn>
                <a:cxn ang="0">
                  <a:pos x="116" y="111"/>
                </a:cxn>
                <a:cxn ang="0">
                  <a:pos x="103" y="105"/>
                </a:cxn>
                <a:cxn ang="0">
                  <a:pos x="87" y="99"/>
                </a:cxn>
                <a:cxn ang="0">
                  <a:pos x="72" y="94"/>
                </a:cxn>
                <a:cxn ang="0">
                  <a:pos x="57" y="88"/>
                </a:cxn>
                <a:cxn ang="0">
                  <a:pos x="44" y="84"/>
                </a:cxn>
                <a:cxn ang="0">
                  <a:pos x="32" y="78"/>
                </a:cxn>
                <a:cxn ang="0">
                  <a:pos x="23" y="75"/>
                </a:cxn>
                <a:cxn ang="0">
                  <a:pos x="13" y="71"/>
                </a:cxn>
                <a:cxn ang="0">
                  <a:pos x="8" y="69"/>
                </a:cxn>
                <a:cxn ang="0">
                  <a:pos x="2" y="67"/>
                </a:cxn>
                <a:cxn ang="0">
                  <a:pos x="65" y="0"/>
                </a:cxn>
              </a:cxnLst>
              <a:rect l="0" t="0" r="r" b="b"/>
              <a:pathLst>
                <a:path w="348" h="192">
                  <a:moveTo>
                    <a:pt x="65" y="0"/>
                  </a:moveTo>
                  <a:lnTo>
                    <a:pt x="65" y="0"/>
                  </a:lnTo>
                  <a:lnTo>
                    <a:pt x="68" y="2"/>
                  </a:lnTo>
                  <a:lnTo>
                    <a:pt x="74" y="2"/>
                  </a:lnTo>
                  <a:lnTo>
                    <a:pt x="82" y="8"/>
                  </a:lnTo>
                  <a:lnTo>
                    <a:pt x="85" y="8"/>
                  </a:lnTo>
                  <a:lnTo>
                    <a:pt x="89" y="12"/>
                  </a:lnTo>
                  <a:lnTo>
                    <a:pt x="95" y="14"/>
                  </a:lnTo>
                  <a:lnTo>
                    <a:pt x="101" y="16"/>
                  </a:lnTo>
                  <a:lnTo>
                    <a:pt x="104" y="19"/>
                  </a:lnTo>
                  <a:lnTo>
                    <a:pt x="112" y="21"/>
                  </a:lnTo>
                  <a:lnTo>
                    <a:pt x="118" y="25"/>
                  </a:lnTo>
                  <a:lnTo>
                    <a:pt x="125" y="29"/>
                  </a:lnTo>
                  <a:lnTo>
                    <a:pt x="131" y="31"/>
                  </a:lnTo>
                  <a:lnTo>
                    <a:pt x="139" y="35"/>
                  </a:lnTo>
                  <a:lnTo>
                    <a:pt x="146" y="38"/>
                  </a:lnTo>
                  <a:lnTo>
                    <a:pt x="152" y="42"/>
                  </a:lnTo>
                  <a:lnTo>
                    <a:pt x="160" y="46"/>
                  </a:lnTo>
                  <a:lnTo>
                    <a:pt x="167" y="50"/>
                  </a:lnTo>
                  <a:lnTo>
                    <a:pt x="175" y="54"/>
                  </a:lnTo>
                  <a:lnTo>
                    <a:pt x="182" y="59"/>
                  </a:lnTo>
                  <a:lnTo>
                    <a:pt x="188" y="63"/>
                  </a:lnTo>
                  <a:lnTo>
                    <a:pt x="196" y="67"/>
                  </a:lnTo>
                  <a:lnTo>
                    <a:pt x="203" y="71"/>
                  </a:lnTo>
                  <a:lnTo>
                    <a:pt x="211" y="76"/>
                  </a:lnTo>
                  <a:lnTo>
                    <a:pt x="219" y="80"/>
                  </a:lnTo>
                  <a:lnTo>
                    <a:pt x="226" y="84"/>
                  </a:lnTo>
                  <a:lnTo>
                    <a:pt x="232" y="90"/>
                  </a:lnTo>
                  <a:lnTo>
                    <a:pt x="240" y="94"/>
                  </a:lnTo>
                  <a:lnTo>
                    <a:pt x="247" y="97"/>
                  </a:lnTo>
                  <a:lnTo>
                    <a:pt x="253" y="103"/>
                  </a:lnTo>
                  <a:lnTo>
                    <a:pt x="259" y="107"/>
                  </a:lnTo>
                  <a:lnTo>
                    <a:pt x="264" y="113"/>
                  </a:lnTo>
                  <a:lnTo>
                    <a:pt x="270" y="116"/>
                  </a:lnTo>
                  <a:lnTo>
                    <a:pt x="276" y="120"/>
                  </a:lnTo>
                  <a:lnTo>
                    <a:pt x="281" y="124"/>
                  </a:lnTo>
                  <a:lnTo>
                    <a:pt x="285" y="130"/>
                  </a:lnTo>
                  <a:lnTo>
                    <a:pt x="291" y="133"/>
                  </a:lnTo>
                  <a:lnTo>
                    <a:pt x="295" y="137"/>
                  </a:lnTo>
                  <a:lnTo>
                    <a:pt x="300" y="141"/>
                  </a:lnTo>
                  <a:lnTo>
                    <a:pt x="304" y="145"/>
                  </a:lnTo>
                  <a:lnTo>
                    <a:pt x="312" y="152"/>
                  </a:lnTo>
                  <a:lnTo>
                    <a:pt x="319" y="160"/>
                  </a:lnTo>
                  <a:lnTo>
                    <a:pt x="327" y="168"/>
                  </a:lnTo>
                  <a:lnTo>
                    <a:pt x="331" y="173"/>
                  </a:lnTo>
                  <a:lnTo>
                    <a:pt x="336" y="177"/>
                  </a:lnTo>
                  <a:lnTo>
                    <a:pt x="340" y="183"/>
                  </a:lnTo>
                  <a:lnTo>
                    <a:pt x="346" y="189"/>
                  </a:lnTo>
                  <a:lnTo>
                    <a:pt x="348" y="192"/>
                  </a:lnTo>
                  <a:lnTo>
                    <a:pt x="346" y="192"/>
                  </a:lnTo>
                  <a:lnTo>
                    <a:pt x="344" y="190"/>
                  </a:lnTo>
                  <a:lnTo>
                    <a:pt x="340" y="189"/>
                  </a:lnTo>
                  <a:lnTo>
                    <a:pt x="336" y="189"/>
                  </a:lnTo>
                  <a:lnTo>
                    <a:pt x="329" y="185"/>
                  </a:lnTo>
                  <a:lnTo>
                    <a:pt x="321" y="183"/>
                  </a:lnTo>
                  <a:lnTo>
                    <a:pt x="317" y="181"/>
                  </a:lnTo>
                  <a:lnTo>
                    <a:pt x="314" y="181"/>
                  </a:lnTo>
                  <a:lnTo>
                    <a:pt x="308" y="177"/>
                  </a:lnTo>
                  <a:lnTo>
                    <a:pt x="304" y="177"/>
                  </a:lnTo>
                  <a:lnTo>
                    <a:pt x="298" y="175"/>
                  </a:lnTo>
                  <a:lnTo>
                    <a:pt x="293" y="171"/>
                  </a:lnTo>
                  <a:lnTo>
                    <a:pt x="287" y="170"/>
                  </a:lnTo>
                  <a:lnTo>
                    <a:pt x="281" y="168"/>
                  </a:lnTo>
                  <a:lnTo>
                    <a:pt x="276" y="166"/>
                  </a:lnTo>
                  <a:lnTo>
                    <a:pt x="270" y="164"/>
                  </a:lnTo>
                  <a:lnTo>
                    <a:pt x="262" y="162"/>
                  </a:lnTo>
                  <a:lnTo>
                    <a:pt x="257" y="160"/>
                  </a:lnTo>
                  <a:lnTo>
                    <a:pt x="249" y="156"/>
                  </a:lnTo>
                  <a:lnTo>
                    <a:pt x="241" y="154"/>
                  </a:lnTo>
                  <a:lnTo>
                    <a:pt x="234" y="152"/>
                  </a:lnTo>
                  <a:lnTo>
                    <a:pt x="228" y="151"/>
                  </a:lnTo>
                  <a:lnTo>
                    <a:pt x="220" y="147"/>
                  </a:lnTo>
                  <a:lnTo>
                    <a:pt x="213" y="145"/>
                  </a:lnTo>
                  <a:lnTo>
                    <a:pt x="205" y="141"/>
                  </a:lnTo>
                  <a:lnTo>
                    <a:pt x="196" y="139"/>
                  </a:lnTo>
                  <a:lnTo>
                    <a:pt x="192" y="137"/>
                  </a:lnTo>
                  <a:lnTo>
                    <a:pt x="188" y="135"/>
                  </a:lnTo>
                  <a:lnTo>
                    <a:pt x="182" y="133"/>
                  </a:lnTo>
                  <a:lnTo>
                    <a:pt x="179" y="133"/>
                  </a:lnTo>
                  <a:lnTo>
                    <a:pt x="175" y="130"/>
                  </a:lnTo>
                  <a:lnTo>
                    <a:pt x="171" y="130"/>
                  </a:lnTo>
                  <a:lnTo>
                    <a:pt x="165" y="128"/>
                  </a:lnTo>
                  <a:lnTo>
                    <a:pt x="162" y="126"/>
                  </a:lnTo>
                  <a:lnTo>
                    <a:pt x="158" y="124"/>
                  </a:lnTo>
                  <a:lnTo>
                    <a:pt x="154" y="122"/>
                  </a:lnTo>
                  <a:lnTo>
                    <a:pt x="150" y="122"/>
                  </a:lnTo>
                  <a:lnTo>
                    <a:pt x="146" y="120"/>
                  </a:lnTo>
                  <a:lnTo>
                    <a:pt x="141" y="118"/>
                  </a:lnTo>
                  <a:lnTo>
                    <a:pt x="137" y="116"/>
                  </a:lnTo>
                  <a:lnTo>
                    <a:pt x="133" y="116"/>
                  </a:lnTo>
                  <a:lnTo>
                    <a:pt x="129" y="114"/>
                  </a:lnTo>
                  <a:lnTo>
                    <a:pt x="124" y="113"/>
                  </a:lnTo>
                  <a:lnTo>
                    <a:pt x="120" y="111"/>
                  </a:lnTo>
                  <a:lnTo>
                    <a:pt x="116" y="111"/>
                  </a:lnTo>
                  <a:lnTo>
                    <a:pt x="112" y="109"/>
                  </a:lnTo>
                  <a:lnTo>
                    <a:pt x="103" y="105"/>
                  </a:lnTo>
                  <a:lnTo>
                    <a:pt x="95" y="103"/>
                  </a:lnTo>
                  <a:lnTo>
                    <a:pt x="87" y="99"/>
                  </a:lnTo>
                  <a:lnTo>
                    <a:pt x="78" y="97"/>
                  </a:lnTo>
                  <a:lnTo>
                    <a:pt x="72" y="94"/>
                  </a:lnTo>
                  <a:lnTo>
                    <a:pt x="65" y="92"/>
                  </a:lnTo>
                  <a:lnTo>
                    <a:pt x="57" y="88"/>
                  </a:lnTo>
                  <a:lnTo>
                    <a:pt x="49" y="86"/>
                  </a:lnTo>
                  <a:lnTo>
                    <a:pt x="44" y="84"/>
                  </a:lnTo>
                  <a:lnTo>
                    <a:pt x="38" y="80"/>
                  </a:lnTo>
                  <a:lnTo>
                    <a:pt x="32" y="78"/>
                  </a:lnTo>
                  <a:lnTo>
                    <a:pt x="27" y="76"/>
                  </a:lnTo>
                  <a:lnTo>
                    <a:pt x="23" y="75"/>
                  </a:lnTo>
                  <a:lnTo>
                    <a:pt x="19" y="73"/>
                  </a:lnTo>
                  <a:lnTo>
                    <a:pt x="13" y="71"/>
                  </a:lnTo>
                  <a:lnTo>
                    <a:pt x="9" y="71"/>
                  </a:lnTo>
                  <a:lnTo>
                    <a:pt x="8" y="69"/>
                  </a:lnTo>
                  <a:lnTo>
                    <a:pt x="4" y="69"/>
                  </a:lnTo>
                  <a:lnTo>
                    <a:pt x="2" y="67"/>
                  </a:lnTo>
                  <a:lnTo>
                    <a:pt x="0" y="67"/>
                  </a:lnTo>
                  <a:lnTo>
                    <a:pt x="65" y="0"/>
                  </a:lnTo>
                  <a:lnTo>
                    <a:pt x="65" y="0"/>
                  </a:lnTo>
                  <a:close/>
                </a:path>
              </a:pathLst>
            </a:custGeom>
            <a:solidFill>
              <a:srgbClr val="414B8B"/>
            </a:solidFill>
            <a:ln w="9525">
              <a:noFill/>
              <a:round/>
              <a:headEnd/>
              <a:tailEnd/>
            </a:ln>
          </p:spPr>
          <p:txBody>
            <a:bodyPr/>
            <a:lstStyle/>
            <a:p>
              <a:endParaRPr lang="en-US"/>
            </a:p>
          </p:txBody>
        </p:sp>
        <p:sp>
          <p:nvSpPr>
            <p:cNvPr id="718001" name="Freeform 177"/>
            <p:cNvSpPr>
              <a:spLocks/>
            </p:cNvSpPr>
            <p:nvPr/>
          </p:nvSpPr>
          <p:spPr bwMode="auto">
            <a:xfrm>
              <a:off x="3162" y="2649"/>
              <a:ext cx="162" cy="68"/>
            </a:xfrm>
            <a:custGeom>
              <a:avLst/>
              <a:gdLst/>
              <a:ahLst/>
              <a:cxnLst>
                <a:cxn ang="0">
                  <a:pos x="2" y="80"/>
                </a:cxn>
                <a:cxn ang="0">
                  <a:pos x="9" y="78"/>
                </a:cxn>
                <a:cxn ang="0">
                  <a:pos x="19" y="76"/>
                </a:cxn>
                <a:cxn ang="0">
                  <a:pos x="30" y="73"/>
                </a:cxn>
                <a:cxn ang="0">
                  <a:pos x="43" y="67"/>
                </a:cxn>
                <a:cxn ang="0">
                  <a:pos x="59" y="63"/>
                </a:cxn>
                <a:cxn ang="0">
                  <a:pos x="72" y="59"/>
                </a:cxn>
                <a:cxn ang="0">
                  <a:pos x="82" y="57"/>
                </a:cxn>
                <a:cxn ang="0">
                  <a:pos x="89" y="54"/>
                </a:cxn>
                <a:cxn ang="0">
                  <a:pos x="99" y="50"/>
                </a:cxn>
                <a:cxn ang="0">
                  <a:pos x="108" y="48"/>
                </a:cxn>
                <a:cxn ang="0">
                  <a:pos x="118" y="46"/>
                </a:cxn>
                <a:cxn ang="0">
                  <a:pos x="125" y="42"/>
                </a:cxn>
                <a:cxn ang="0">
                  <a:pos x="135" y="40"/>
                </a:cxn>
                <a:cxn ang="0">
                  <a:pos x="144" y="38"/>
                </a:cxn>
                <a:cxn ang="0">
                  <a:pos x="154" y="35"/>
                </a:cxn>
                <a:cxn ang="0">
                  <a:pos x="165" y="31"/>
                </a:cxn>
                <a:cxn ang="0">
                  <a:pos x="175" y="29"/>
                </a:cxn>
                <a:cxn ang="0">
                  <a:pos x="184" y="27"/>
                </a:cxn>
                <a:cxn ang="0">
                  <a:pos x="192" y="25"/>
                </a:cxn>
                <a:cxn ang="0">
                  <a:pos x="201" y="21"/>
                </a:cxn>
                <a:cxn ang="0">
                  <a:pos x="209" y="19"/>
                </a:cxn>
                <a:cxn ang="0">
                  <a:pos x="218" y="18"/>
                </a:cxn>
                <a:cxn ang="0">
                  <a:pos x="226" y="16"/>
                </a:cxn>
                <a:cxn ang="0">
                  <a:pos x="237" y="14"/>
                </a:cxn>
                <a:cxn ang="0">
                  <a:pos x="251" y="10"/>
                </a:cxn>
                <a:cxn ang="0">
                  <a:pos x="262" y="8"/>
                </a:cxn>
                <a:cxn ang="0">
                  <a:pos x="274" y="4"/>
                </a:cxn>
                <a:cxn ang="0">
                  <a:pos x="283" y="4"/>
                </a:cxn>
                <a:cxn ang="0">
                  <a:pos x="291" y="2"/>
                </a:cxn>
                <a:cxn ang="0">
                  <a:pos x="302" y="2"/>
                </a:cxn>
                <a:cxn ang="0">
                  <a:pos x="312" y="0"/>
                </a:cxn>
                <a:cxn ang="0">
                  <a:pos x="317" y="0"/>
                </a:cxn>
                <a:cxn ang="0">
                  <a:pos x="323" y="2"/>
                </a:cxn>
                <a:cxn ang="0">
                  <a:pos x="325" y="42"/>
                </a:cxn>
                <a:cxn ang="0">
                  <a:pos x="319" y="42"/>
                </a:cxn>
                <a:cxn ang="0">
                  <a:pos x="310" y="44"/>
                </a:cxn>
                <a:cxn ang="0">
                  <a:pos x="300" y="46"/>
                </a:cxn>
                <a:cxn ang="0">
                  <a:pos x="293" y="48"/>
                </a:cxn>
                <a:cxn ang="0">
                  <a:pos x="281" y="50"/>
                </a:cxn>
                <a:cxn ang="0">
                  <a:pos x="272" y="54"/>
                </a:cxn>
                <a:cxn ang="0">
                  <a:pos x="258" y="56"/>
                </a:cxn>
                <a:cxn ang="0">
                  <a:pos x="247" y="59"/>
                </a:cxn>
                <a:cxn ang="0">
                  <a:pos x="234" y="61"/>
                </a:cxn>
                <a:cxn ang="0">
                  <a:pos x="222" y="67"/>
                </a:cxn>
                <a:cxn ang="0">
                  <a:pos x="209" y="69"/>
                </a:cxn>
                <a:cxn ang="0">
                  <a:pos x="198" y="73"/>
                </a:cxn>
                <a:cxn ang="0">
                  <a:pos x="184" y="78"/>
                </a:cxn>
                <a:cxn ang="0">
                  <a:pos x="173" y="82"/>
                </a:cxn>
                <a:cxn ang="0">
                  <a:pos x="161" y="86"/>
                </a:cxn>
                <a:cxn ang="0">
                  <a:pos x="150" y="90"/>
                </a:cxn>
                <a:cxn ang="0">
                  <a:pos x="139" y="95"/>
                </a:cxn>
                <a:cxn ang="0">
                  <a:pos x="129" y="99"/>
                </a:cxn>
                <a:cxn ang="0">
                  <a:pos x="120" y="103"/>
                </a:cxn>
                <a:cxn ang="0">
                  <a:pos x="112" y="109"/>
                </a:cxn>
                <a:cxn ang="0">
                  <a:pos x="97" y="116"/>
                </a:cxn>
                <a:cxn ang="0">
                  <a:pos x="85" y="124"/>
                </a:cxn>
                <a:cxn ang="0">
                  <a:pos x="76" y="130"/>
                </a:cxn>
                <a:cxn ang="0">
                  <a:pos x="70" y="135"/>
                </a:cxn>
                <a:cxn ang="0">
                  <a:pos x="0" y="82"/>
                </a:cxn>
              </a:cxnLst>
              <a:rect l="0" t="0" r="r" b="b"/>
              <a:pathLst>
                <a:path w="325" h="135">
                  <a:moveTo>
                    <a:pt x="0" y="82"/>
                  </a:moveTo>
                  <a:lnTo>
                    <a:pt x="2" y="80"/>
                  </a:lnTo>
                  <a:lnTo>
                    <a:pt x="7" y="80"/>
                  </a:lnTo>
                  <a:lnTo>
                    <a:pt x="9" y="78"/>
                  </a:lnTo>
                  <a:lnTo>
                    <a:pt x="13" y="76"/>
                  </a:lnTo>
                  <a:lnTo>
                    <a:pt x="19" y="76"/>
                  </a:lnTo>
                  <a:lnTo>
                    <a:pt x="24" y="75"/>
                  </a:lnTo>
                  <a:lnTo>
                    <a:pt x="30" y="73"/>
                  </a:lnTo>
                  <a:lnTo>
                    <a:pt x="38" y="69"/>
                  </a:lnTo>
                  <a:lnTo>
                    <a:pt x="43" y="67"/>
                  </a:lnTo>
                  <a:lnTo>
                    <a:pt x="51" y="65"/>
                  </a:lnTo>
                  <a:lnTo>
                    <a:pt x="59" y="63"/>
                  </a:lnTo>
                  <a:lnTo>
                    <a:pt x="66" y="61"/>
                  </a:lnTo>
                  <a:lnTo>
                    <a:pt x="72" y="59"/>
                  </a:lnTo>
                  <a:lnTo>
                    <a:pt x="76" y="59"/>
                  </a:lnTo>
                  <a:lnTo>
                    <a:pt x="82" y="57"/>
                  </a:lnTo>
                  <a:lnTo>
                    <a:pt x="85" y="56"/>
                  </a:lnTo>
                  <a:lnTo>
                    <a:pt x="89" y="54"/>
                  </a:lnTo>
                  <a:lnTo>
                    <a:pt x="95" y="54"/>
                  </a:lnTo>
                  <a:lnTo>
                    <a:pt x="99" y="50"/>
                  </a:lnTo>
                  <a:lnTo>
                    <a:pt x="104" y="50"/>
                  </a:lnTo>
                  <a:lnTo>
                    <a:pt x="108" y="48"/>
                  </a:lnTo>
                  <a:lnTo>
                    <a:pt x="112" y="46"/>
                  </a:lnTo>
                  <a:lnTo>
                    <a:pt x="118" y="46"/>
                  </a:lnTo>
                  <a:lnTo>
                    <a:pt x="121" y="44"/>
                  </a:lnTo>
                  <a:lnTo>
                    <a:pt x="125" y="42"/>
                  </a:lnTo>
                  <a:lnTo>
                    <a:pt x="131" y="42"/>
                  </a:lnTo>
                  <a:lnTo>
                    <a:pt x="135" y="40"/>
                  </a:lnTo>
                  <a:lnTo>
                    <a:pt x="140" y="38"/>
                  </a:lnTo>
                  <a:lnTo>
                    <a:pt x="144" y="38"/>
                  </a:lnTo>
                  <a:lnTo>
                    <a:pt x="150" y="37"/>
                  </a:lnTo>
                  <a:lnTo>
                    <a:pt x="154" y="35"/>
                  </a:lnTo>
                  <a:lnTo>
                    <a:pt x="159" y="33"/>
                  </a:lnTo>
                  <a:lnTo>
                    <a:pt x="165" y="31"/>
                  </a:lnTo>
                  <a:lnTo>
                    <a:pt x="169" y="31"/>
                  </a:lnTo>
                  <a:lnTo>
                    <a:pt x="175" y="29"/>
                  </a:lnTo>
                  <a:lnTo>
                    <a:pt x="178" y="29"/>
                  </a:lnTo>
                  <a:lnTo>
                    <a:pt x="184" y="27"/>
                  </a:lnTo>
                  <a:lnTo>
                    <a:pt x="188" y="25"/>
                  </a:lnTo>
                  <a:lnTo>
                    <a:pt x="192" y="25"/>
                  </a:lnTo>
                  <a:lnTo>
                    <a:pt x="198" y="23"/>
                  </a:lnTo>
                  <a:lnTo>
                    <a:pt x="201" y="21"/>
                  </a:lnTo>
                  <a:lnTo>
                    <a:pt x="205" y="21"/>
                  </a:lnTo>
                  <a:lnTo>
                    <a:pt x="209" y="19"/>
                  </a:lnTo>
                  <a:lnTo>
                    <a:pt x="215" y="19"/>
                  </a:lnTo>
                  <a:lnTo>
                    <a:pt x="218" y="18"/>
                  </a:lnTo>
                  <a:lnTo>
                    <a:pt x="222" y="18"/>
                  </a:lnTo>
                  <a:lnTo>
                    <a:pt x="226" y="16"/>
                  </a:lnTo>
                  <a:lnTo>
                    <a:pt x="232" y="16"/>
                  </a:lnTo>
                  <a:lnTo>
                    <a:pt x="237" y="14"/>
                  </a:lnTo>
                  <a:lnTo>
                    <a:pt x="245" y="12"/>
                  </a:lnTo>
                  <a:lnTo>
                    <a:pt x="251" y="10"/>
                  </a:lnTo>
                  <a:lnTo>
                    <a:pt x="256" y="8"/>
                  </a:lnTo>
                  <a:lnTo>
                    <a:pt x="262" y="8"/>
                  </a:lnTo>
                  <a:lnTo>
                    <a:pt x="268" y="6"/>
                  </a:lnTo>
                  <a:lnTo>
                    <a:pt x="274" y="4"/>
                  </a:lnTo>
                  <a:lnTo>
                    <a:pt x="279" y="4"/>
                  </a:lnTo>
                  <a:lnTo>
                    <a:pt x="283" y="4"/>
                  </a:lnTo>
                  <a:lnTo>
                    <a:pt x="287" y="2"/>
                  </a:lnTo>
                  <a:lnTo>
                    <a:pt x="291" y="2"/>
                  </a:lnTo>
                  <a:lnTo>
                    <a:pt x="294" y="2"/>
                  </a:lnTo>
                  <a:lnTo>
                    <a:pt x="302" y="2"/>
                  </a:lnTo>
                  <a:lnTo>
                    <a:pt x="308" y="2"/>
                  </a:lnTo>
                  <a:lnTo>
                    <a:pt x="312" y="0"/>
                  </a:lnTo>
                  <a:lnTo>
                    <a:pt x="315" y="0"/>
                  </a:lnTo>
                  <a:lnTo>
                    <a:pt x="317" y="0"/>
                  </a:lnTo>
                  <a:lnTo>
                    <a:pt x="321" y="2"/>
                  </a:lnTo>
                  <a:lnTo>
                    <a:pt x="323" y="2"/>
                  </a:lnTo>
                  <a:lnTo>
                    <a:pt x="325" y="2"/>
                  </a:lnTo>
                  <a:lnTo>
                    <a:pt x="325" y="42"/>
                  </a:lnTo>
                  <a:lnTo>
                    <a:pt x="323" y="42"/>
                  </a:lnTo>
                  <a:lnTo>
                    <a:pt x="319" y="42"/>
                  </a:lnTo>
                  <a:lnTo>
                    <a:pt x="315" y="42"/>
                  </a:lnTo>
                  <a:lnTo>
                    <a:pt x="310" y="44"/>
                  </a:lnTo>
                  <a:lnTo>
                    <a:pt x="304" y="44"/>
                  </a:lnTo>
                  <a:lnTo>
                    <a:pt x="300" y="46"/>
                  </a:lnTo>
                  <a:lnTo>
                    <a:pt x="296" y="46"/>
                  </a:lnTo>
                  <a:lnTo>
                    <a:pt x="293" y="48"/>
                  </a:lnTo>
                  <a:lnTo>
                    <a:pt x="287" y="48"/>
                  </a:lnTo>
                  <a:lnTo>
                    <a:pt x="281" y="50"/>
                  </a:lnTo>
                  <a:lnTo>
                    <a:pt x="275" y="50"/>
                  </a:lnTo>
                  <a:lnTo>
                    <a:pt x="272" y="54"/>
                  </a:lnTo>
                  <a:lnTo>
                    <a:pt x="266" y="54"/>
                  </a:lnTo>
                  <a:lnTo>
                    <a:pt x="258" y="56"/>
                  </a:lnTo>
                  <a:lnTo>
                    <a:pt x="253" y="57"/>
                  </a:lnTo>
                  <a:lnTo>
                    <a:pt x="247" y="59"/>
                  </a:lnTo>
                  <a:lnTo>
                    <a:pt x="241" y="59"/>
                  </a:lnTo>
                  <a:lnTo>
                    <a:pt x="234" y="61"/>
                  </a:lnTo>
                  <a:lnTo>
                    <a:pt x="230" y="63"/>
                  </a:lnTo>
                  <a:lnTo>
                    <a:pt x="222" y="67"/>
                  </a:lnTo>
                  <a:lnTo>
                    <a:pt x="217" y="67"/>
                  </a:lnTo>
                  <a:lnTo>
                    <a:pt x="209" y="69"/>
                  </a:lnTo>
                  <a:lnTo>
                    <a:pt x="203" y="71"/>
                  </a:lnTo>
                  <a:lnTo>
                    <a:pt x="198" y="73"/>
                  </a:lnTo>
                  <a:lnTo>
                    <a:pt x="190" y="76"/>
                  </a:lnTo>
                  <a:lnTo>
                    <a:pt x="184" y="78"/>
                  </a:lnTo>
                  <a:lnTo>
                    <a:pt x="178" y="80"/>
                  </a:lnTo>
                  <a:lnTo>
                    <a:pt x="173" y="82"/>
                  </a:lnTo>
                  <a:lnTo>
                    <a:pt x="167" y="84"/>
                  </a:lnTo>
                  <a:lnTo>
                    <a:pt x="161" y="86"/>
                  </a:lnTo>
                  <a:lnTo>
                    <a:pt x="154" y="88"/>
                  </a:lnTo>
                  <a:lnTo>
                    <a:pt x="150" y="90"/>
                  </a:lnTo>
                  <a:lnTo>
                    <a:pt x="144" y="92"/>
                  </a:lnTo>
                  <a:lnTo>
                    <a:pt x="139" y="95"/>
                  </a:lnTo>
                  <a:lnTo>
                    <a:pt x="133" y="97"/>
                  </a:lnTo>
                  <a:lnTo>
                    <a:pt x="129" y="99"/>
                  </a:lnTo>
                  <a:lnTo>
                    <a:pt x="123" y="101"/>
                  </a:lnTo>
                  <a:lnTo>
                    <a:pt x="120" y="103"/>
                  </a:lnTo>
                  <a:lnTo>
                    <a:pt x="114" y="105"/>
                  </a:lnTo>
                  <a:lnTo>
                    <a:pt x="112" y="109"/>
                  </a:lnTo>
                  <a:lnTo>
                    <a:pt x="104" y="113"/>
                  </a:lnTo>
                  <a:lnTo>
                    <a:pt x="97" y="116"/>
                  </a:lnTo>
                  <a:lnTo>
                    <a:pt x="91" y="120"/>
                  </a:lnTo>
                  <a:lnTo>
                    <a:pt x="85" y="124"/>
                  </a:lnTo>
                  <a:lnTo>
                    <a:pt x="80" y="126"/>
                  </a:lnTo>
                  <a:lnTo>
                    <a:pt x="76" y="130"/>
                  </a:lnTo>
                  <a:lnTo>
                    <a:pt x="72" y="133"/>
                  </a:lnTo>
                  <a:lnTo>
                    <a:pt x="70" y="135"/>
                  </a:lnTo>
                  <a:lnTo>
                    <a:pt x="0" y="82"/>
                  </a:lnTo>
                  <a:lnTo>
                    <a:pt x="0" y="82"/>
                  </a:lnTo>
                  <a:close/>
                </a:path>
              </a:pathLst>
            </a:custGeom>
            <a:solidFill>
              <a:srgbClr val="414B8B"/>
            </a:solidFill>
            <a:ln w="9525">
              <a:noFill/>
              <a:round/>
              <a:headEnd/>
              <a:tailEnd/>
            </a:ln>
          </p:spPr>
          <p:txBody>
            <a:bodyPr/>
            <a:lstStyle/>
            <a:p>
              <a:endParaRPr lang="en-US"/>
            </a:p>
          </p:txBody>
        </p:sp>
        <p:sp>
          <p:nvSpPr>
            <p:cNvPr id="718002" name="Freeform 178"/>
            <p:cNvSpPr>
              <a:spLocks/>
            </p:cNvSpPr>
            <p:nvPr/>
          </p:nvSpPr>
          <p:spPr bwMode="auto">
            <a:xfrm>
              <a:off x="3023" y="2762"/>
              <a:ext cx="80" cy="60"/>
            </a:xfrm>
            <a:custGeom>
              <a:avLst/>
              <a:gdLst/>
              <a:ahLst/>
              <a:cxnLst>
                <a:cxn ang="0">
                  <a:pos x="88" y="0"/>
                </a:cxn>
                <a:cxn ang="0">
                  <a:pos x="38" y="58"/>
                </a:cxn>
                <a:cxn ang="0">
                  <a:pos x="0" y="119"/>
                </a:cxn>
                <a:cxn ang="0">
                  <a:pos x="34" y="119"/>
                </a:cxn>
                <a:cxn ang="0">
                  <a:pos x="160" y="0"/>
                </a:cxn>
                <a:cxn ang="0">
                  <a:pos x="88" y="0"/>
                </a:cxn>
                <a:cxn ang="0">
                  <a:pos x="88" y="0"/>
                </a:cxn>
              </a:cxnLst>
              <a:rect l="0" t="0" r="r" b="b"/>
              <a:pathLst>
                <a:path w="160" h="119">
                  <a:moveTo>
                    <a:pt x="88" y="0"/>
                  </a:moveTo>
                  <a:lnTo>
                    <a:pt x="38" y="58"/>
                  </a:lnTo>
                  <a:lnTo>
                    <a:pt x="0" y="119"/>
                  </a:lnTo>
                  <a:lnTo>
                    <a:pt x="34" y="119"/>
                  </a:lnTo>
                  <a:lnTo>
                    <a:pt x="160" y="0"/>
                  </a:lnTo>
                  <a:lnTo>
                    <a:pt x="88" y="0"/>
                  </a:lnTo>
                  <a:lnTo>
                    <a:pt x="88" y="0"/>
                  </a:lnTo>
                  <a:close/>
                </a:path>
              </a:pathLst>
            </a:custGeom>
            <a:solidFill>
              <a:srgbClr val="414B8B"/>
            </a:solidFill>
            <a:ln w="9525">
              <a:noFill/>
              <a:round/>
              <a:headEnd/>
              <a:tailEnd/>
            </a:ln>
          </p:spPr>
          <p:txBody>
            <a:bodyPr/>
            <a:lstStyle/>
            <a:p>
              <a:endParaRPr lang="en-US"/>
            </a:p>
          </p:txBody>
        </p:sp>
        <p:sp>
          <p:nvSpPr>
            <p:cNvPr id="718003" name="Freeform 179"/>
            <p:cNvSpPr>
              <a:spLocks/>
            </p:cNvSpPr>
            <p:nvPr/>
          </p:nvSpPr>
          <p:spPr bwMode="auto">
            <a:xfrm>
              <a:off x="3094" y="2611"/>
              <a:ext cx="49" cy="66"/>
            </a:xfrm>
            <a:custGeom>
              <a:avLst/>
              <a:gdLst/>
              <a:ahLst/>
              <a:cxnLst>
                <a:cxn ang="0">
                  <a:pos x="0" y="33"/>
                </a:cxn>
                <a:cxn ang="0">
                  <a:pos x="97" y="132"/>
                </a:cxn>
                <a:cxn ang="0">
                  <a:pos x="38" y="0"/>
                </a:cxn>
                <a:cxn ang="0">
                  <a:pos x="0" y="33"/>
                </a:cxn>
                <a:cxn ang="0">
                  <a:pos x="0" y="33"/>
                </a:cxn>
              </a:cxnLst>
              <a:rect l="0" t="0" r="r" b="b"/>
              <a:pathLst>
                <a:path w="97" h="132">
                  <a:moveTo>
                    <a:pt x="0" y="33"/>
                  </a:moveTo>
                  <a:lnTo>
                    <a:pt x="97" y="132"/>
                  </a:lnTo>
                  <a:lnTo>
                    <a:pt x="38" y="0"/>
                  </a:lnTo>
                  <a:lnTo>
                    <a:pt x="0" y="33"/>
                  </a:lnTo>
                  <a:lnTo>
                    <a:pt x="0" y="33"/>
                  </a:lnTo>
                  <a:close/>
                </a:path>
              </a:pathLst>
            </a:custGeom>
            <a:solidFill>
              <a:srgbClr val="414B8B"/>
            </a:solidFill>
            <a:ln w="9525">
              <a:noFill/>
              <a:round/>
              <a:headEnd/>
              <a:tailEnd/>
            </a:ln>
          </p:spPr>
          <p:txBody>
            <a:bodyPr/>
            <a:lstStyle/>
            <a:p>
              <a:endParaRPr lang="en-US"/>
            </a:p>
          </p:txBody>
        </p:sp>
        <p:sp>
          <p:nvSpPr>
            <p:cNvPr id="718004" name="Freeform 180"/>
            <p:cNvSpPr>
              <a:spLocks/>
            </p:cNvSpPr>
            <p:nvPr/>
          </p:nvSpPr>
          <p:spPr bwMode="auto">
            <a:xfrm>
              <a:off x="3189" y="2700"/>
              <a:ext cx="33" cy="49"/>
            </a:xfrm>
            <a:custGeom>
              <a:avLst/>
              <a:gdLst/>
              <a:ahLst/>
              <a:cxnLst>
                <a:cxn ang="0">
                  <a:pos x="0" y="0"/>
                </a:cxn>
                <a:cxn ang="0">
                  <a:pos x="65" y="99"/>
                </a:cxn>
                <a:cxn ang="0">
                  <a:pos x="65" y="0"/>
                </a:cxn>
                <a:cxn ang="0">
                  <a:pos x="0" y="0"/>
                </a:cxn>
                <a:cxn ang="0">
                  <a:pos x="0" y="0"/>
                </a:cxn>
              </a:cxnLst>
              <a:rect l="0" t="0" r="r" b="b"/>
              <a:pathLst>
                <a:path w="65" h="99">
                  <a:moveTo>
                    <a:pt x="0" y="0"/>
                  </a:moveTo>
                  <a:lnTo>
                    <a:pt x="65" y="99"/>
                  </a:lnTo>
                  <a:lnTo>
                    <a:pt x="65" y="0"/>
                  </a:lnTo>
                  <a:lnTo>
                    <a:pt x="0" y="0"/>
                  </a:lnTo>
                  <a:lnTo>
                    <a:pt x="0" y="0"/>
                  </a:lnTo>
                  <a:close/>
                </a:path>
              </a:pathLst>
            </a:custGeom>
            <a:solidFill>
              <a:srgbClr val="414B8B"/>
            </a:solidFill>
            <a:ln w="9525">
              <a:noFill/>
              <a:round/>
              <a:headEnd/>
              <a:tailEnd/>
            </a:ln>
          </p:spPr>
          <p:txBody>
            <a:bodyPr/>
            <a:lstStyle/>
            <a:p>
              <a:endParaRPr lang="en-US"/>
            </a:p>
          </p:txBody>
        </p:sp>
      </p:grpSp>
      <p:sp>
        <p:nvSpPr>
          <p:cNvPr id="718005" name="Text Box 181"/>
          <p:cNvSpPr txBox="1">
            <a:spLocks noChangeArrowheads="1"/>
          </p:cNvSpPr>
          <p:nvPr/>
        </p:nvSpPr>
        <p:spPr bwMode="auto">
          <a:xfrm>
            <a:off x="685800" y="3581400"/>
            <a:ext cx="3048000" cy="1006475"/>
          </a:xfrm>
          <a:prstGeom prst="rect">
            <a:avLst/>
          </a:prstGeom>
          <a:noFill/>
          <a:ln w="9525">
            <a:noFill/>
            <a:miter lim="800000"/>
            <a:headEnd/>
            <a:tailEnd/>
          </a:ln>
          <a:effectLst/>
        </p:spPr>
        <p:txBody>
          <a:bodyPr>
            <a:spAutoFit/>
          </a:bodyPr>
          <a:lstStyle/>
          <a:p>
            <a:pPr>
              <a:spcBef>
                <a:spcPct val="0"/>
              </a:spcBef>
              <a:buFontTx/>
              <a:buNone/>
            </a:pPr>
            <a:r>
              <a:rPr lang="en-US">
                <a:solidFill>
                  <a:schemeClr val="tx1"/>
                </a:solidFill>
              </a:rPr>
              <a:t>Wireless ad-hoc </a:t>
            </a:r>
            <a:br>
              <a:rPr lang="en-US">
                <a:solidFill>
                  <a:schemeClr val="tx1"/>
                </a:solidFill>
              </a:rPr>
            </a:br>
            <a:r>
              <a:rPr lang="en-US">
                <a:solidFill>
                  <a:schemeClr val="tx1"/>
                </a:solidFill>
              </a:rPr>
              <a:t>nodes (“terminodes”) </a:t>
            </a:r>
            <a:br>
              <a:rPr lang="en-US">
                <a:solidFill>
                  <a:schemeClr val="tx1"/>
                </a:solidFill>
              </a:rPr>
            </a:br>
            <a:r>
              <a:rPr lang="en-US">
                <a:solidFill>
                  <a:schemeClr val="tx1"/>
                </a:solidFill>
              </a:rPr>
              <a:t>are distributed</a:t>
            </a:r>
          </a:p>
        </p:txBody>
      </p:sp>
      <p:sp>
        <p:nvSpPr>
          <p:cNvPr id="718006" name="Text Box 182"/>
          <p:cNvSpPr txBox="1">
            <a:spLocks noChangeArrowheads="1"/>
          </p:cNvSpPr>
          <p:nvPr/>
        </p:nvSpPr>
        <p:spPr bwMode="auto">
          <a:xfrm>
            <a:off x="4648200" y="3324225"/>
            <a:ext cx="849313" cy="396875"/>
          </a:xfrm>
          <a:prstGeom prst="rect">
            <a:avLst/>
          </a:prstGeom>
          <a:noFill/>
          <a:ln w="9525">
            <a:noFill/>
            <a:miter lim="800000"/>
            <a:headEnd/>
            <a:tailEnd/>
          </a:ln>
          <a:effectLst/>
        </p:spPr>
        <p:txBody>
          <a:bodyPr wrap="none">
            <a:spAutoFit/>
          </a:bodyPr>
          <a:lstStyle/>
          <a:p>
            <a:pPr>
              <a:spcBef>
                <a:spcPct val="0"/>
              </a:spcBef>
              <a:buFontTx/>
              <a:buNone/>
            </a:pPr>
            <a:r>
              <a:rPr lang="en-US">
                <a:solidFill>
                  <a:schemeClr val="tx1"/>
                </a:solidFill>
              </a:rPr>
              <a:t>Radio</a:t>
            </a:r>
          </a:p>
        </p:txBody>
      </p:sp>
      <p:sp>
        <p:nvSpPr>
          <p:cNvPr id="718007" name="Text Box 183"/>
          <p:cNvSpPr txBox="1">
            <a:spLocks noChangeArrowheads="1"/>
          </p:cNvSpPr>
          <p:nvPr/>
        </p:nvSpPr>
        <p:spPr bwMode="auto">
          <a:xfrm>
            <a:off x="6781800" y="4479925"/>
            <a:ext cx="1130300" cy="396875"/>
          </a:xfrm>
          <a:prstGeom prst="rect">
            <a:avLst/>
          </a:prstGeom>
          <a:noFill/>
          <a:ln w="9525">
            <a:noFill/>
            <a:miter lim="800000"/>
            <a:headEnd/>
            <a:tailEnd/>
          </a:ln>
          <a:effectLst/>
        </p:spPr>
        <p:txBody>
          <a:bodyPr wrap="none">
            <a:spAutoFit/>
          </a:bodyPr>
          <a:lstStyle/>
          <a:p>
            <a:pPr>
              <a:spcBef>
                <a:spcPct val="0"/>
              </a:spcBef>
              <a:buFontTx/>
              <a:buNone/>
            </a:pPr>
            <a:r>
              <a:rPr lang="en-US">
                <a:solidFill>
                  <a:schemeClr val="tx1"/>
                </a:solidFill>
              </a:rPr>
              <a:t>Sensor?</a:t>
            </a:r>
          </a:p>
        </p:txBody>
      </p:sp>
      <p:sp>
        <p:nvSpPr>
          <p:cNvPr id="718008" name="Text Box 184"/>
          <p:cNvSpPr txBox="1">
            <a:spLocks noChangeArrowheads="1"/>
          </p:cNvSpPr>
          <p:nvPr/>
        </p:nvSpPr>
        <p:spPr bwMode="auto">
          <a:xfrm>
            <a:off x="4194175" y="4768850"/>
            <a:ext cx="1100138" cy="396875"/>
          </a:xfrm>
          <a:prstGeom prst="rect">
            <a:avLst/>
          </a:prstGeom>
          <a:noFill/>
          <a:ln w="9525">
            <a:noFill/>
            <a:miter lim="800000"/>
            <a:headEnd/>
            <a:tailEnd/>
          </a:ln>
          <a:effectLst/>
        </p:spPr>
        <p:txBody>
          <a:bodyPr wrap="none">
            <a:spAutoFit/>
          </a:bodyPr>
          <a:lstStyle/>
          <a:p>
            <a:pPr>
              <a:spcBef>
                <a:spcPct val="0"/>
              </a:spcBef>
              <a:buFontTx/>
              <a:buNone/>
            </a:pPr>
            <a:r>
              <a:rPr lang="en-US">
                <a:solidFill>
                  <a:schemeClr val="tx1"/>
                </a:solidFill>
              </a:rPr>
              <a:t>Memory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Footer Placeholder 3"/>
          <p:cNvSpPr>
            <a:spLocks noGrp="1"/>
          </p:cNvSpPr>
          <p:nvPr>
            <p:ph type="ftr" sz="quarter" idx="10"/>
          </p:nvPr>
        </p:nvSpPr>
        <p:spPr/>
        <p:txBody>
          <a:bodyPr/>
          <a:lstStyle/>
          <a:p>
            <a:r>
              <a:rPr lang="en-US"/>
              <a:t>Roger Wattenhofer, ETH Zurich @ IZS 2004</a:t>
            </a:r>
            <a:endParaRPr lang="de-CH"/>
          </a:p>
        </p:txBody>
      </p:sp>
      <p:sp>
        <p:nvSpPr>
          <p:cNvPr id="72" name="Slide Number Placeholder 4"/>
          <p:cNvSpPr>
            <a:spLocks noGrp="1"/>
          </p:cNvSpPr>
          <p:nvPr>
            <p:ph type="sldNum" sz="quarter" idx="11"/>
          </p:nvPr>
        </p:nvSpPr>
        <p:spPr/>
        <p:txBody>
          <a:bodyPr/>
          <a:lstStyle/>
          <a:p>
            <a:fld id="{1579595B-637A-400C-AA27-55628296D4AA}" type="slidenum">
              <a:rPr lang="de-CH"/>
              <a:pPr/>
              <a:t>4</a:t>
            </a:fld>
            <a:endParaRPr lang="de-CH"/>
          </a:p>
        </p:txBody>
      </p:sp>
      <p:grpSp>
        <p:nvGrpSpPr>
          <p:cNvPr id="719944" name="Group 72"/>
          <p:cNvGrpSpPr>
            <a:grpSpLocks/>
          </p:cNvGrpSpPr>
          <p:nvPr/>
        </p:nvGrpSpPr>
        <p:grpSpPr bwMode="auto">
          <a:xfrm>
            <a:off x="1114425" y="1028700"/>
            <a:ext cx="7086600" cy="5105400"/>
            <a:chOff x="816" y="528"/>
            <a:chExt cx="4464" cy="3216"/>
          </a:xfrm>
        </p:grpSpPr>
        <p:grpSp>
          <p:nvGrpSpPr>
            <p:cNvPr id="719874" name="Group 2"/>
            <p:cNvGrpSpPr>
              <a:grpSpLocks/>
            </p:cNvGrpSpPr>
            <p:nvPr/>
          </p:nvGrpSpPr>
          <p:grpSpPr bwMode="auto">
            <a:xfrm>
              <a:off x="2256" y="1824"/>
              <a:ext cx="144" cy="144"/>
              <a:chOff x="3216" y="1188"/>
              <a:chExt cx="1920" cy="1775"/>
            </a:xfrm>
          </p:grpSpPr>
          <p:pic>
            <p:nvPicPr>
              <p:cNvPr id="719875" name="Picture 3"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76" name="Rectangle 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77" name="Group 5"/>
            <p:cNvGrpSpPr>
              <a:grpSpLocks/>
            </p:cNvGrpSpPr>
            <p:nvPr/>
          </p:nvGrpSpPr>
          <p:grpSpPr bwMode="auto">
            <a:xfrm>
              <a:off x="2352" y="1920"/>
              <a:ext cx="144" cy="144"/>
              <a:chOff x="3216" y="1188"/>
              <a:chExt cx="1920" cy="1775"/>
            </a:xfrm>
          </p:grpSpPr>
          <p:pic>
            <p:nvPicPr>
              <p:cNvPr id="719878" name="Picture 6"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79" name="Rectangle 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80" name="Group 8"/>
            <p:cNvGrpSpPr>
              <a:grpSpLocks/>
            </p:cNvGrpSpPr>
            <p:nvPr/>
          </p:nvGrpSpPr>
          <p:grpSpPr bwMode="auto">
            <a:xfrm>
              <a:off x="2592" y="720"/>
              <a:ext cx="144" cy="144"/>
              <a:chOff x="3216" y="1188"/>
              <a:chExt cx="1920" cy="1775"/>
            </a:xfrm>
          </p:grpSpPr>
          <p:pic>
            <p:nvPicPr>
              <p:cNvPr id="719881" name="Picture 9"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82" name="Rectangle 10"/>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83" name="Group 11"/>
            <p:cNvGrpSpPr>
              <a:grpSpLocks/>
            </p:cNvGrpSpPr>
            <p:nvPr/>
          </p:nvGrpSpPr>
          <p:grpSpPr bwMode="auto">
            <a:xfrm>
              <a:off x="1680" y="1008"/>
              <a:ext cx="144" cy="144"/>
              <a:chOff x="3216" y="1188"/>
              <a:chExt cx="1920" cy="1775"/>
            </a:xfrm>
          </p:grpSpPr>
          <p:pic>
            <p:nvPicPr>
              <p:cNvPr id="719884" name="Picture 12"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85" name="Rectangle 13"/>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86" name="Group 14"/>
            <p:cNvGrpSpPr>
              <a:grpSpLocks/>
            </p:cNvGrpSpPr>
            <p:nvPr/>
          </p:nvGrpSpPr>
          <p:grpSpPr bwMode="auto">
            <a:xfrm>
              <a:off x="1056" y="720"/>
              <a:ext cx="144" cy="144"/>
              <a:chOff x="3216" y="1188"/>
              <a:chExt cx="1920" cy="1775"/>
            </a:xfrm>
          </p:grpSpPr>
          <p:pic>
            <p:nvPicPr>
              <p:cNvPr id="719887" name="Picture 15"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88" name="Rectangle 16"/>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89" name="Group 17"/>
            <p:cNvGrpSpPr>
              <a:grpSpLocks/>
            </p:cNvGrpSpPr>
            <p:nvPr/>
          </p:nvGrpSpPr>
          <p:grpSpPr bwMode="auto">
            <a:xfrm>
              <a:off x="816" y="3024"/>
              <a:ext cx="144" cy="144"/>
              <a:chOff x="3216" y="1188"/>
              <a:chExt cx="1920" cy="1775"/>
            </a:xfrm>
          </p:grpSpPr>
          <p:pic>
            <p:nvPicPr>
              <p:cNvPr id="719890" name="Picture 18"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91" name="Rectangle 19"/>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92" name="Group 20"/>
            <p:cNvGrpSpPr>
              <a:grpSpLocks/>
            </p:cNvGrpSpPr>
            <p:nvPr/>
          </p:nvGrpSpPr>
          <p:grpSpPr bwMode="auto">
            <a:xfrm>
              <a:off x="1152" y="2256"/>
              <a:ext cx="144" cy="144"/>
              <a:chOff x="3216" y="1188"/>
              <a:chExt cx="1920" cy="1775"/>
            </a:xfrm>
          </p:grpSpPr>
          <p:pic>
            <p:nvPicPr>
              <p:cNvPr id="719893" name="Picture 21"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94" name="Rectangle 22"/>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95" name="Group 23"/>
            <p:cNvGrpSpPr>
              <a:grpSpLocks/>
            </p:cNvGrpSpPr>
            <p:nvPr/>
          </p:nvGrpSpPr>
          <p:grpSpPr bwMode="auto">
            <a:xfrm>
              <a:off x="3120" y="3600"/>
              <a:ext cx="144" cy="144"/>
              <a:chOff x="3216" y="1188"/>
              <a:chExt cx="1920" cy="1775"/>
            </a:xfrm>
          </p:grpSpPr>
          <p:pic>
            <p:nvPicPr>
              <p:cNvPr id="719896" name="Picture 24"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897" name="Rectangle 25"/>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898" name="Group 26"/>
            <p:cNvGrpSpPr>
              <a:grpSpLocks/>
            </p:cNvGrpSpPr>
            <p:nvPr/>
          </p:nvGrpSpPr>
          <p:grpSpPr bwMode="auto">
            <a:xfrm>
              <a:off x="4080" y="2160"/>
              <a:ext cx="144" cy="144"/>
              <a:chOff x="3216" y="1188"/>
              <a:chExt cx="1920" cy="1775"/>
            </a:xfrm>
          </p:grpSpPr>
          <p:pic>
            <p:nvPicPr>
              <p:cNvPr id="719899" name="Picture 27"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00" name="Rectangle 28"/>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01" name="Group 29"/>
            <p:cNvGrpSpPr>
              <a:grpSpLocks/>
            </p:cNvGrpSpPr>
            <p:nvPr/>
          </p:nvGrpSpPr>
          <p:grpSpPr bwMode="auto">
            <a:xfrm>
              <a:off x="3216" y="1200"/>
              <a:ext cx="144" cy="144"/>
              <a:chOff x="3216" y="1188"/>
              <a:chExt cx="1920" cy="1775"/>
            </a:xfrm>
          </p:grpSpPr>
          <p:pic>
            <p:nvPicPr>
              <p:cNvPr id="719902" name="Picture 30"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03" name="Rectangle 31"/>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04" name="Group 32"/>
            <p:cNvGrpSpPr>
              <a:grpSpLocks/>
            </p:cNvGrpSpPr>
            <p:nvPr/>
          </p:nvGrpSpPr>
          <p:grpSpPr bwMode="auto">
            <a:xfrm>
              <a:off x="4992" y="528"/>
              <a:ext cx="144" cy="144"/>
              <a:chOff x="3216" y="1188"/>
              <a:chExt cx="1920" cy="1775"/>
            </a:xfrm>
          </p:grpSpPr>
          <p:pic>
            <p:nvPicPr>
              <p:cNvPr id="719905" name="Picture 33"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06" name="Rectangle 34"/>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07" name="Group 35"/>
            <p:cNvGrpSpPr>
              <a:grpSpLocks/>
            </p:cNvGrpSpPr>
            <p:nvPr/>
          </p:nvGrpSpPr>
          <p:grpSpPr bwMode="auto">
            <a:xfrm>
              <a:off x="4368" y="1440"/>
              <a:ext cx="144" cy="144"/>
              <a:chOff x="3216" y="1188"/>
              <a:chExt cx="1920" cy="1775"/>
            </a:xfrm>
          </p:grpSpPr>
          <p:pic>
            <p:nvPicPr>
              <p:cNvPr id="719908" name="Picture 36"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09" name="Rectangle 37"/>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10" name="Group 38"/>
            <p:cNvGrpSpPr>
              <a:grpSpLocks/>
            </p:cNvGrpSpPr>
            <p:nvPr/>
          </p:nvGrpSpPr>
          <p:grpSpPr bwMode="auto">
            <a:xfrm>
              <a:off x="5136" y="3360"/>
              <a:ext cx="144" cy="144"/>
              <a:chOff x="3216" y="1188"/>
              <a:chExt cx="1920" cy="1775"/>
            </a:xfrm>
          </p:grpSpPr>
          <p:pic>
            <p:nvPicPr>
              <p:cNvPr id="719911" name="Picture 39"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12" name="Rectangle 40"/>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13" name="Group 41"/>
            <p:cNvGrpSpPr>
              <a:grpSpLocks/>
            </p:cNvGrpSpPr>
            <p:nvPr/>
          </p:nvGrpSpPr>
          <p:grpSpPr bwMode="auto">
            <a:xfrm>
              <a:off x="2640" y="3312"/>
              <a:ext cx="144" cy="144"/>
              <a:chOff x="3216" y="1188"/>
              <a:chExt cx="1920" cy="1775"/>
            </a:xfrm>
          </p:grpSpPr>
          <p:pic>
            <p:nvPicPr>
              <p:cNvPr id="719914" name="Picture 42"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15" name="Rectangle 43"/>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nvGrpSpPr>
            <p:cNvPr id="719916" name="Group 44"/>
            <p:cNvGrpSpPr>
              <a:grpSpLocks/>
            </p:cNvGrpSpPr>
            <p:nvPr/>
          </p:nvGrpSpPr>
          <p:grpSpPr bwMode="auto">
            <a:xfrm>
              <a:off x="3648" y="3552"/>
              <a:ext cx="144" cy="144"/>
              <a:chOff x="3216" y="1188"/>
              <a:chExt cx="1920" cy="1775"/>
            </a:xfrm>
          </p:grpSpPr>
          <p:pic>
            <p:nvPicPr>
              <p:cNvPr id="719917" name="Picture 45" descr="sensor"/>
              <p:cNvPicPr>
                <a:picLocks noChangeAspect="1" noChangeArrowheads="1"/>
              </p:cNvPicPr>
              <p:nvPr/>
            </p:nvPicPr>
            <p:blipFill>
              <a:blip r:embed="rId2" cstate="print"/>
              <a:srcRect/>
              <a:stretch>
                <a:fillRect/>
              </a:stretch>
            </p:blipFill>
            <p:spPr bwMode="auto">
              <a:xfrm>
                <a:off x="3216" y="1188"/>
                <a:ext cx="1920" cy="1775"/>
              </a:xfrm>
              <a:prstGeom prst="rect">
                <a:avLst/>
              </a:prstGeom>
              <a:noFill/>
              <a:ln w="9525">
                <a:noFill/>
                <a:miter lim="800000"/>
                <a:headEnd/>
                <a:tailEnd/>
              </a:ln>
            </p:spPr>
          </p:pic>
          <p:sp>
            <p:nvSpPr>
              <p:cNvPr id="719918" name="Rectangle 46"/>
              <p:cNvSpPr>
                <a:spLocks noChangeArrowheads="1"/>
              </p:cNvSpPr>
              <p:nvPr/>
            </p:nvSpPr>
            <p:spPr bwMode="auto">
              <a:xfrm>
                <a:off x="4560" y="2448"/>
                <a:ext cx="576" cy="432"/>
              </a:xfrm>
              <a:prstGeom prst="rect">
                <a:avLst/>
              </a:prstGeom>
              <a:solidFill>
                <a:schemeClr val="bg1"/>
              </a:solidFill>
              <a:ln w="9525">
                <a:noFill/>
                <a:miter lim="800000"/>
                <a:headEnd/>
                <a:tailEnd/>
              </a:ln>
              <a:effectLst/>
            </p:spPr>
            <p:txBody>
              <a:bodyPr wrap="none" anchor="ctr"/>
              <a:lstStyle/>
              <a:p>
                <a:endParaRPr lang="en-US"/>
              </a:p>
            </p:txBody>
          </p:sp>
        </p:grpSp>
      </p:grpSp>
      <p:grpSp>
        <p:nvGrpSpPr>
          <p:cNvPr id="719948" name="Group 76"/>
          <p:cNvGrpSpPr>
            <a:grpSpLocks/>
          </p:cNvGrpSpPr>
          <p:nvPr/>
        </p:nvGrpSpPr>
        <p:grpSpPr bwMode="auto">
          <a:xfrm>
            <a:off x="1266825" y="1381125"/>
            <a:ext cx="6705600" cy="4724400"/>
            <a:chOff x="798" y="870"/>
            <a:chExt cx="4224" cy="2976"/>
          </a:xfrm>
        </p:grpSpPr>
        <p:sp>
          <p:nvSpPr>
            <p:cNvPr id="719919" name="Line 47"/>
            <p:cNvSpPr>
              <a:spLocks noChangeShapeType="1"/>
            </p:cNvSpPr>
            <p:nvPr/>
          </p:nvSpPr>
          <p:spPr bwMode="auto">
            <a:xfrm>
              <a:off x="2622" y="1014"/>
              <a:ext cx="480" cy="336"/>
            </a:xfrm>
            <a:prstGeom prst="line">
              <a:avLst/>
            </a:prstGeom>
            <a:noFill/>
            <a:ln w="57150">
              <a:solidFill>
                <a:srgbClr val="00FF00"/>
              </a:solidFill>
              <a:round/>
              <a:headEnd/>
              <a:tailEnd/>
            </a:ln>
            <a:effectLst/>
          </p:spPr>
          <p:txBody>
            <a:bodyPr/>
            <a:lstStyle/>
            <a:p>
              <a:endParaRPr lang="en-US"/>
            </a:p>
          </p:txBody>
        </p:sp>
        <p:sp>
          <p:nvSpPr>
            <p:cNvPr id="719920" name="Line 48"/>
            <p:cNvSpPr>
              <a:spLocks noChangeShapeType="1"/>
            </p:cNvSpPr>
            <p:nvPr/>
          </p:nvSpPr>
          <p:spPr bwMode="auto">
            <a:xfrm>
              <a:off x="1710" y="1254"/>
              <a:ext cx="1344" cy="144"/>
            </a:xfrm>
            <a:prstGeom prst="line">
              <a:avLst/>
            </a:prstGeom>
            <a:noFill/>
            <a:ln w="57150">
              <a:solidFill>
                <a:srgbClr val="00FF00"/>
              </a:solidFill>
              <a:round/>
              <a:headEnd/>
              <a:tailEnd/>
            </a:ln>
            <a:effectLst/>
          </p:spPr>
          <p:txBody>
            <a:bodyPr/>
            <a:lstStyle/>
            <a:p>
              <a:endParaRPr lang="en-US"/>
            </a:p>
          </p:txBody>
        </p:sp>
        <p:sp>
          <p:nvSpPr>
            <p:cNvPr id="719921" name="Line 49"/>
            <p:cNvSpPr>
              <a:spLocks noChangeShapeType="1"/>
            </p:cNvSpPr>
            <p:nvPr/>
          </p:nvSpPr>
          <p:spPr bwMode="auto">
            <a:xfrm flipV="1">
              <a:off x="2286" y="1446"/>
              <a:ext cx="768" cy="528"/>
            </a:xfrm>
            <a:prstGeom prst="line">
              <a:avLst/>
            </a:prstGeom>
            <a:noFill/>
            <a:ln w="57150">
              <a:solidFill>
                <a:srgbClr val="00FF00"/>
              </a:solidFill>
              <a:round/>
              <a:headEnd/>
              <a:tailEnd/>
            </a:ln>
            <a:effectLst/>
          </p:spPr>
          <p:txBody>
            <a:bodyPr/>
            <a:lstStyle/>
            <a:p>
              <a:endParaRPr lang="en-US"/>
            </a:p>
          </p:txBody>
        </p:sp>
        <p:sp>
          <p:nvSpPr>
            <p:cNvPr id="719923" name="Line 51"/>
            <p:cNvSpPr>
              <a:spLocks noChangeShapeType="1"/>
            </p:cNvSpPr>
            <p:nvPr/>
          </p:nvSpPr>
          <p:spPr bwMode="auto">
            <a:xfrm flipH="1" flipV="1">
              <a:off x="3246" y="1494"/>
              <a:ext cx="720" cy="816"/>
            </a:xfrm>
            <a:prstGeom prst="line">
              <a:avLst/>
            </a:prstGeom>
            <a:noFill/>
            <a:ln w="57150">
              <a:solidFill>
                <a:srgbClr val="00FF00"/>
              </a:solidFill>
              <a:round/>
              <a:headEnd/>
              <a:tailEnd/>
            </a:ln>
            <a:effectLst/>
          </p:spPr>
          <p:txBody>
            <a:bodyPr/>
            <a:lstStyle/>
            <a:p>
              <a:endParaRPr lang="en-US"/>
            </a:p>
          </p:txBody>
        </p:sp>
        <p:sp>
          <p:nvSpPr>
            <p:cNvPr id="719924" name="Line 52"/>
            <p:cNvSpPr>
              <a:spLocks noChangeShapeType="1"/>
            </p:cNvSpPr>
            <p:nvPr/>
          </p:nvSpPr>
          <p:spPr bwMode="auto">
            <a:xfrm flipH="1" flipV="1">
              <a:off x="3294" y="1446"/>
              <a:ext cx="960" cy="192"/>
            </a:xfrm>
            <a:prstGeom prst="line">
              <a:avLst/>
            </a:prstGeom>
            <a:noFill/>
            <a:ln w="57150">
              <a:solidFill>
                <a:srgbClr val="00FF00"/>
              </a:solidFill>
              <a:round/>
              <a:headEnd/>
              <a:tailEnd/>
            </a:ln>
            <a:effectLst/>
          </p:spPr>
          <p:txBody>
            <a:bodyPr/>
            <a:lstStyle/>
            <a:p>
              <a:endParaRPr lang="en-US"/>
            </a:p>
          </p:txBody>
        </p:sp>
        <p:sp>
          <p:nvSpPr>
            <p:cNvPr id="719925" name="Line 53"/>
            <p:cNvSpPr>
              <a:spLocks noChangeShapeType="1"/>
            </p:cNvSpPr>
            <p:nvPr/>
          </p:nvSpPr>
          <p:spPr bwMode="auto">
            <a:xfrm>
              <a:off x="1134" y="966"/>
              <a:ext cx="432" cy="192"/>
            </a:xfrm>
            <a:prstGeom prst="line">
              <a:avLst/>
            </a:prstGeom>
            <a:noFill/>
            <a:ln w="57150">
              <a:solidFill>
                <a:srgbClr val="00FF00"/>
              </a:solidFill>
              <a:round/>
              <a:headEnd/>
              <a:tailEnd/>
            </a:ln>
            <a:effectLst/>
          </p:spPr>
          <p:txBody>
            <a:bodyPr/>
            <a:lstStyle/>
            <a:p>
              <a:endParaRPr lang="en-US"/>
            </a:p>
          </p:txBody>
        </p:sp>
        <p:sp>
          <p:nvSpPr>
            <p:cNvPr id="719926" name="Line 54"/>
            <p:cNvSpPr>
              <a:spLocks noChangeShapeType="1"/>
            </p:cNvSpPr>
            <p:nvPr/>
          </p:nvSpPr>
          <p:spPr bwMode="auto">
            <a:xfrm flipH="1" flipV="1">
              <a:off x="1134" y="918"/>
              <a:ext cx="1296" cy="0"/>
            </a:xfrm>
            <a:prstGeom prst="line">
              <a:avLst/>
            </a:prstGeom>
            <a:noFill/>
            <a:ln w="57150">
              <a:solidFill>
                <a:srgbClr val="00FF00"/>
              </a:solidFill>
              <a:round/>
              <a:headEnd/>
              <a:tailEnd/>
            </a:ln>
            <a:effectLst/>
          </p:spPr>
          <p:txBody>
            <a:bodyPr/>
            <a:lstStyle/>
            <a:p>
              <a:endParaRPr lang="en-US"/>
            </a:p>
          </p:txBody>
        </p:sp>
        <p:sp>
          <p:nvSpPr>
            <p:cNvPr id="719928" name="Line 56"/>
            <p:cNvSpPr>
              <a:spLocks noChangeShapeType="1"/>
            </p:cNvSpPr>
            <p:nvPr/>
          </p:nvSpPr>
          <p:spPr bwMode="auto">
            <a:xfrm flipH="1" flipV="1">
              <a:off x="990" y="1062"/>
              <a:ext cx="96" cy="1296"/>
            </a:xfrm>
            <a:prstGeom prst="line">
              <a:avLst/>
            </a:prstGeom>
            <a:noFill/>
            <a:ln w="57150">
              <a:solidFill>
                <a:srgbClr val="00FF00"/>
              </a:solidFill>
              <a:round/>
              <a:headEnd/>
              <a:tailEnd/>
            </a:ln>
            <a:effectLst/>
          </p:spPr>
          <p:txBody>
            <a:bodyPr/>
            <a:lstStyle/>
            <a:p>
              <a:endParaRPr lang="en-US"/>
            </a:p>
          </p:txBody>
        </p:sp>
        <p:sp>
          <p:nvSpPr>
            <p:cNvPr id="719929" name="Line 57"/>
            <p:cNvSpPr>
              <a:spLocks noChangeShapeType="1"/>
            </p:cNvSpPr>
            <p:nvPr/>
          </p:nvSpPr>
          <p:spPr bwMode="auto">
            <a:xfrm flipV="1">
              <a:off x="1230" y="2118"/>
              <a:ext cx="864" cy="336"/>
            </a:xfrm>
            <a:prstGeom prst="line">
              <a:avLst/>
            </a:prstGeom>
            <a:noFill/>
            <a:ln w="57150">
              <a:solidFill>
                <a:srgbClr val="00FF00"/>
              </a:solidFill>
              <a:round/>
              <a:headEnd/>
              <a:tailEnd/>
            </a:ln>
            <a:effectLst/>
          </p:spPr>
          <p:txBody>
            <a:bodyPr/>
            <a:lstStyle/>
            <a:p>
              <a:endParaRPr lang="en-US"/>
            </a:p>
          </p:txBody>
        </p:sp>
        <p:sp>
          <p:nvSpPr>
            <p:cNvPr id="719931" name="Line 59"/>
            <p:cNvSpPr>
              <a:spLocks noChangeShapeType="1"/>
            </p:cNvSpPr>
            <p:nvPr/>
          </p:nvSpPr>
          <p:spPr bwMode="auto">
            <a:xfrm flipV="1">
              <a:off x="1182" y="1350"/>
              <a:ext cx="384" cy="1008"/>
            </a:xfrm>
            <a:prstGeom prst="line">
              <a:avLst/>
            </a:prstGeom>
            <a:noFill/>
            <a:ln w="57150">
              <a:solidFill>
                <a:srgbClr val="00FF00"/>
              </a:solidFill>
              <a:round/>
              <a:headEnd/>
              <a:tailEnd/>
            </a:ln>
            <a:effectLst/>
          </p:spPr>
          <p:txBody>
            <a:bodyPr/>
            <a:lstStyle/>
            <a:p>
              <a:endParaRPr lang="en-US"/>
            </a:p>
          </p:txBody>
        </p:sp>
        <p:sp>
          <p:nvSpPr>
            <p:cNvPr id="719932" name="Line 60"/>
            <p:cNvSpPr>
              <a:spLocks noChangeShapeType="1"/>
            </p:cNvSpPr>
            <p:nvPr/>
          </p:nvSpPr>
          <p:spPr bwMode="auto">
            <a:xfrm flipH="1">
              <a:off x="798" y="2598"/>
              <a:ext cx="240" cy="528"/>
            </a:xfrm>
            <a:prstGeom prst="line">
              <a:avLst/>
            </a:prstGeom>
            <a:noFill/>
            <a:ln w="57150">
              <a:solidFill>
                <a:srgbClr val="00FF00"/>
              </a:solidFill>
              <a:round/>
              <a:headEnd/>
              <a:tailEnd/>
            </a:ln>
            <a:effectLst/>
          </p:spPr>
          <p:txBody>
            <a:bodyPr/>
            <a:lstStyle/>
            <a:p>
              <a:endParaRPr lang="en-US"/>
            </a:p>
          </p:txBody>
        </p:sp>
        <p:sp>
          <p:nvSpPr>
            <p:cNvPr id="719934" name="Line 62"/>
            <p:cNvSpPr>
              <a:spLocks noChangeShapeType="1"/>
            </p:cNvSpPr>
            <p:nvPr/>
          </p:nvSpPr>
          <p:spPr bwMode="auto">
            <a:xfrm>
              <a:off x="2334" y="2220"/>
              <a:ext cx="240" cy="1242"/>
            </a:xfrm>
            <a:prstGeom prst="line">
              <a:avLst/>
            </a:prstGeom>
            <a:noFill/>
            <a:ln w="57150">
              <a:solidFill>
                <a:srgbClr val="00FF00"/>
              </a:solidFill>
              <a:round/>
              <a:headEnd/>
              <a:tailEnd/>
            </a:ln>
            <a:effectLst/>
          </p:spPr>
          <p:txBody>
            <a:bodyPr/>
            <a:lstStyle/>
            <a:p>
              <a:endParaRPr lang="en-US"/>
            </a:p>
          </p:txBody>
        </p:sp>
        <p:sp>
          <p:nvSpPr>
            <p:cNvPr id="719935" name="Line 63"/>
            <p:cNvSpPr>
              <a:spLocks noChangeShapeType="1"/>
            </p:cNvSpPr>
            <p:nvPr/>
          </p:nvSpPr>
          <p:spPr bwMode="auto">
            <a:xfrm>
              <a:off x="2670" y="3558"/>
              <a:ext cx="336" cy="240"/>
            </a:xfrm>
            <a:prstGeom prst="line">
              <a:avLst/>
            </a:prstGeom>
            <a:noFill/>
            <a:ln w="57150">
              <a:solidFill>
                <a:srgbClr val="00FF00"/>
              </a:solidFill>
              <a:round/>
              <a:headEnd/>
              <a:tailEnd/>
            </a:ln>
            <a:effectLst/>
          </p:spPr>
          <p:txBody>
            <a:bodyPr/>
            <a:lstStyle/>
            <a:p>
              <a:endParaRPr lang="en-US"/>
            </a:p>
          </p:txBody>
        </p:sp>
        <p:sp>
          <p:nvSpPr>
            <p:cNvPr id="719936" name="Line 64"/>
            <p:cNvSpPr>
              <a:spLocks noChangeShapeType="1"/>
            </p:cNvSpPr>
            <p:nvPr/>
          </p:nvSpPr>
          <p:spPr bwMode="auto">
            <a:xfrm>
              <a:off x="2718" y="3510"/>
              <a:ext cx="816" cy="192"/>
            </a:xfrm>
            <a:prstGeom prst="line">
              <a:avLst/>
            </a:prstGeom>
            <a:noFill/>
            <a:ln w="57150">
              <a:solidFill>
                <a:srgbClr val="00FF00"/>
              </a:solidFill>
              <a:round/>
              <a:headEnd/>
              <a:tailEnd/>
            </a:ln>
            <a:effectLst/>
          </p:spPr>
          <p:txBody>
            <a:bodyPr/>
            <a:lstStyle/>
            <a:p>
              <a:endParaRPr lang="en-US"/>
            </a:p>
          </p:txBody>
        </p:sp>
        <p:sp>
          <p:nvSpPr>
            <p:cNvPr id="719937" name="Line 65"/>
            <p:cNvSpPr>
              <a:spLocks noChangeShapeType="1"/>
            </p:cNvSpPr>
            <p:nvPr/>
          </p:nvSpPr>
          <p:spPr bwMode="auto">
            <a:xfrm flipV="1">
              <a:off x="3198" y="3798"/>
              <a:ext cx="288" cy="48"/>
            </a:xfrm>
            <a:prstGeom prst="line">
              <a:avLst/>
            </a:prstGeom>
            <a:noFill/>
            <a:ln w="57150">
              <a:solidFill>
                <a:srgbClr val="00FF00"/>
              </a:solidFill>
              <a:round/>
              <a:headEnd/>
              <a:tailEnd/>
            </a:ln>
            <a:effectLst/>
          </p:spPr>
          <p:txBody>
            <a:bodyPr/>
            <a:lstStyle/>
            <a:p>
              <a:endParaRPr lang="en-US"/>
            </a:p>
          </p:txBody>
        </p:sp>
        <p:sp>
          <p:nvSpPr>
            <p:cNvPr id="719938" name="Line 66"/>
            <p:cNvSpPr>
              <a:spLocks noChangeShapeType="1"/>
            </p:cNvSpPr>
            <p:nvPr/>
          </p:nvSpPr>
          <p:spPr bwMode="auto">
            <a:xfrm flipV="1">
              <a:off x="3726" y="3606"/>
              <a:ext cx="1248" cy="144"/>
            </a:xfrm>
            <a:prstGeom prst="line">
              <a:avLst/>
            </a:prstGeom>
            <a:noFill/>
            <a:ln w="57150">
              <a:solidFill>
                <a:srgbClr val="00FF00"/>
              </a:solidFill>
              <a:round/>
              <a:headEnd/>
              <a:tailEnd/>
            </a:ln>
            <a:effectLst/>
          </p:spPr>
          <p:txBody>
            <a:bodyPr/>
            <a:lstStyle/>
            <a:p>
              <a:endParaRPr lang="en-US"/>
            </a:p>
          </p:txBody>
        </p:sp>
        <p:sp>
          <p:nvSpPr>
            <p:cNvPr id="719939" name="Line 67"/>
            <p:cNvSpPr>
              <a:spLocks noChangeShapeType="1"/>
            </p:cNvSpPr>
            <p:nvPr/>
          </p:nvSpPr>
          <p:spPr bwMode="auto">
            <a:xfrm flipH="1">
              <a:off x="3630" y="2502"/>
              <a:ext cx="336" cy="1152"/>
            </a:xfrm>
            <a:prstGeom prst="line">
              <a:avLst/>
            </a:prstGeom>
            <a:noFill/>
            <a:ln w="57150">
              <a:solidFill>
                <a:srgbClr val="00FF00"/>
              </a:solidFill>
              <a:round/>
              <a:headEnd/>
              <a:tailEnd/>
            </a:ln>
            <a:effectLst/>
          </p:spPr>
          <p:txBody>
            <a:bodyPr/>
            <a:lstStyle/>
            <a:p>
              <a:endParaRPr lang="en-US"/>
            </a:p>
          </p:txBody>
        </p:sp>
        <p:sp>
          <p:nvSpPr>
            <p:cNvPr id="719940" name="Line 68"/>
            <p:cNvSpPr>
              <a:spLocks noChangeShapeType="1"/>
            </p:cNvSpPr>
            <p:nvPr/>
          </p:nvSpPr>
          <p:spPr bwMode="auto">
            <a:xfrm>
              <a:off x="4062" y="2502"/>
              <a:ext cx="960" cy="1008"/>
            </a:xfrm>
            <a:prstGeom prst="line">
              <a:avLst/>
            </a:prstGeom>
            <a:noFill/>
            <a:ln w="57150">
              <a:solidFill>
                <a:srgbClr val="00FF00"/>
              </a:solidFill>
              <a:round/>
              <a:headEnd/>
              <a:tailEnd/>
            </a:ln>
            <a:effectLst/>
          </p:spPr>
          <p:txBody>
            <a:bodyPr/>
            <a:lstStyle/>
            <a:p>
              <a:endParaRPr lang="en-US"/>
            </a:p>
          </p:txBody>
        </p:sp>
        <p:sp>
          <p:nvSpPr>
            <p:cNvPr id="719941" name="Line 69"/>
            <p:cNvSpPr>
              <a:spLocks noChangeShapeType="1"/>
            </p:cNvSpPr>
            <p:nvPr/>
          </p:nvSpPr>
          <p:spPr bwMode="auto">
            <a:xfrm flipV="1">
              <a:off x="4110" y="1782"/>
              <a:ext cx="192" cy="480"/>
            </a:xfrm>
            <a:prstGeom prst="line">
              <a:avLst/>
            </a:prstGeom>
            <a:noFill/>
            <a:ln w="57150">
              <a:solidFill>
                <a:srgbClr val="00FF00"/>
              </a:solidFill>
              <a:round/>
              <a:headEnd/>
              <a:tailEnd/>
            </a:ln>
            <a:effectLst/>
          </p:spPr>
          <p:txBody>
            <a:bodyPr/>
            <a:lstStyle/>
            <a:p>
              <a:endParaRPr lang="en-US"/>
            </a:p>
          </p:txBody>
        </p:sp>
        <p:sp>
          <p:nvSpPr>
            <p:cNvPr id="719942" name="Line 70"/>
            <p:cNvSpPr>
              <a:spLocks noChangeShapeType="1"/>
            </p:cNvSpPr>
            <p:nvPr/>
          </p:nvSpPr>
          <p:spPr bwMode="auto">
            <a:xfrm flipV="1">
              <a:off x="4398" y="870"/>
              <a:ext cx="480" cy="672"/>
            </a:xfrm>
            <a:prstGeom prst="line">
              <a:avLst/>
            </a:prstGeom>
            <a:noFill/>
            <a:ln w="57150">
              <a:solidFill>
                <a:srgbClr val="00FF00"/>
              </a:solidFill>
              <a:round/>
              <a:headEnd/>
              <a:tailEnd/>
            </a:ln>
            <a:effectLst/>
          </p:spPr>
          <p:txBody>
            <a:bodyPr/>
            <a:lstStyle/>
            <a:p>
              <a:endParaRPr lang="en-US"/>
            </a:p>
          </p:txBody>
        </p:sp>
        <p:sp>
          <p:nvSpPr>
            <p:cNvPr id="719943" name="Line 71"/>
            <p:cNvSpPr>
              <a:spLocks noChangeShapeType="1"/>
            </p:cNvSpPr>
            <p:nvPr/>
          </p:nvSpPr>
          <p:spPr bwMode="auto">
            <a:xfrm flipV="1">
              <a:off x="2238" y="2070"/>
              <a:ext cx="48" cy="48"/>
            </a:xfrm>
            <a:prstGeom prst="line">
              <a:avLst/>
            </a:prstGeom>
            <a:noFill/>
            <a:ln w="57150">
              <a:solidFill>
                <a:srgbClr val="00FF00"/>
              </a:solidFill>
              <a:round/>
              <a:headEnd/>
              <a:tailEnd/>
            </a:ln>
            <a:effectLst/>
          </p:spPr>
          <p:txBody>
            <a:bodyPr/>
            <a:lstStyle/>
            <a:p>
              <a:endParaRPr lang="en-US"/>
            </a:p>
          </p:txBody>
        </p:sp>
      </p:grpSp>
      <p:sp>
        <p:nvSpPr>
          <p:cNvPr id="719946" name="Rectangle 74"/>
          <p:cNvSpPr>
            <a:spLocks noGrp="1" noChangeArrowheads="1"/>
          </p:cNvSpPr>
          <p:nvPr>
            <p:ph type="title"/>
          </p:nvPr>
        </p:nvSpPr>
        <p:spPr/>
        <p:txBody>
          <a:bodyPr/>
          <a:lstStyle/>
          <a:p>
            <a:r>
              <a:rPr lang="en-US"/>
              <a:t>What are Ad-Hoc Networks?</a:t>
            </a:r>
            <a:endParaRPr lang="de-C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99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6AF21AF5-8F66-4CE6-8A16-5FB65AC8064B}" type="slidenum">
              <a:rPr lang="de-CH"/>
              <a:pPr/>
              <a:t>5</a:t>
            </a:fld>
            <a:endParaRPr lang="de-CH"/>
          </a:p>
        </p:txBody>
      </p:sp>
      <p:sp>
        <p:nvSpPr>
          <p:cNvPr id="723970" name="Rectangle 2"/>
          <p:cNvSpPr>
            <a:spLocks noGrp="1" noChangeArrowheads="1"/>
          </p:cNvSpPr>
          <p:nvPr>
            <p:ph type="title"/>
          </p:nvPr>
        </p:nvSpPr>
        <p:spPr/>
        <p:txBody>
          <a:bodyPr/>
          <a:lstStyle/>
          <a:p>
            <a:r>
              <a:rPr lang="en-US"/>
              <a:t>Routing in Ad-Hoc Networks</a:t>
            </a:r>
            <a:endParaRPr lang="de-CH"/>
          </a:p>
        </p:txBody>
      </p:sp>
      <p:sp>
        <p:nvSpPr>
          <p:cNvPr id="723971" name="Rectangle 3"/>
          <p:cNvSpPr>
            <a:spLocks noGrp="1" noChangeArrowheads="1"/>
          </p:cNvSpPr>
          <p:nvPr>
            <p:ph type="body" idx="1"/>
          </p:nvPr>
        </p:nvSpPr>
        <p:spPr/>
        <p:txBody>
          <a:bodyPr/>
          <a:lstStyle/>
          <a:p>
            <a:endParaRPr lang="en-US"/>
          </a:p>
          <a:p>
            <a:r>
              <a:rPr lang="en-US">
                <a:solidFill>
                  <a:srgbClr val="FF0000"/>
                </a:solidFill>
              </a:rPr>
              <a:t>Multi-Hop Routing</a:t>
            </a:r>
          </a:p>
          <a:p>
            <a:pPr lvl="1"/>
            <a:r>
              <a:rPr lang="en-US" sz="2000"/>
              <a:t>Moving information through a network from a source to a destination if source and destination are not within </a:t>
            </a:r>
            <a:br>
              <a:rPr lang="en-US" sz="2000"/>
            </a:br>
            <a:r>
              <a:rPr lang="en-US" sz="2000"/>
              <a:t>transmission range of each other</a:t>
            </a:r>
          </a:p>
          <a:p>
            <a:endParaRPr lang="en-US"/>
          </a:p>
          <a:p>
            <a:r>
              <a:rPr lang="en-US">
                <a:solidFill>
                  <a:srgbClr val="FF0000"/>
                </a:solidFill>
              </a:rPr>
              <a:t>Reliability</a:t>
            </a:r>
          </a:p>
          <a:p>
            <a:pPr lvl="1"/>
            <a:r>
              <a:rPr lang="en-US" sz="2000"/>
              <a:t>Nodes in an ad-hoc network are not 100% reliable</a:t>
            </a:r>
          </a:p>
          <a:p>
            <a:pPr lvl="1"/>
            <a:r>
              <a:rPr lang="en-US" sz="2000"/>
              <a:t>Algorithms need to find alternate routes when nodes are failing</a:t>
            </a:r>
          </a:p>
          <a:p>
            <a:endParaRPr lang="en-US"/>
          </a:p>
          <a:p>
            <a:r>
              <a:rPr lang="en-US">
                <a:solidFill>
                  <a:srgbClr val="FF0000"/>
                </a:solidFill>
              </a:rPr>
              <a:t>Mobile Ad-Hoc Network (MANET)</a:t>
            </a:r>
          </a:p>
          <a:p>
            <a:pPr lvl="1"/>
            <a:r>
              <a:rPr lang="en-US" sz="2000"/>
              <a:t>It is often assumed that the nodes are mobile (“Moteran”)</a:t>
            </a:r>
          </a:p>
          <a:p>
            <a:pPr lvl="1"/>
            <a:endParaRPr lang="en-US" sz="2000"/>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3971">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23971">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23971">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23971">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2397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4"/>
          <p:cNvSpPr>
            <a:spLocks noGrp="1"/>
          </p:cNvSpPr>
          <p:nvPr>
            <p:ph type="ftr" sz="quarter" idx="10"/>
          </p:nvPr>
        </p:nvSpPr>
        <p:spPr/>
        <p:txBody>
          <a:bodyPr/>
          <a:lstStyle/>
          <a:p>
            <a:r>
              <a:rPr lang="en-US"/>
              <a:t>Roger Wattenhofer, ETH Zurich @ IZS 2004</a:t>
            </a:r>
            <a:endParaRPr lang="de-CH"/>
          </a:p>
        </p:txBody>
      </p:sp>
      <p:sp>
        <p:nvSpPr>
          <p:cNvPr id="13" name="Slide Number Placeholder 5"/>
          <p:cNvSpPr>
            <a:spLocks noGrp="1"/>
          </p:cNvSpPr>
          <p:nvPr>
            <p:ph type="sldNum" sz="quarter" idx="11"/>
          </p:nvPr>
        </p:nvSpPr>
        <p:spPr/>
        <p:txBody>
          <a:bodyPr/>
          <a:lstStyle/>
          <a:p>
            <a:fld id="{9EFF94DD-A906-4850-82CE-978B037241BE}" type="slidenum">
              <a:rPr lang="de-CH"/>
              <a:pPr/>
              <a:t>6</a:t>
            </a:fld>
            <a:endParaRPr lang="de-CH"/>
          </a:p>
        </p:txBody>
      </p:sp>
      <p:sp>
        <p:nvSpPr>
          <p:cNvPr id="724994" name="Rectangle 2"/>
          <p:cNvSpPr>
            <a:spLocks noGrp="1" noChangeArrowheads="1"/>
          </p:cNvSpPr>
          <p:nvPr>
            <p:ph type="title"/>
          </p:nvPr>
        </p:nvSpPr>
        <p:spPr/>
        <p:txBody>
          <a:bodyPr/>
          <a:lstStyle/>
          <a:p>
            <a:r>
              <a:rPr lang="en-US"/>
              <a:t>Simple Classification of Ad-hoc Routing Algorithms</a:t>
            </a:r>
            <a:endParaRPr lang="de-CH"/>
          </a:p>
        </p:txBody>
      </p:sp>
      <p:sp>
        <p:nvSpPr>
          <p:cNvPr id="724995" name="Rectangle 3"/>
          <p:cNvSpPr>
            <a:spLocks noGrp="1" noChangeArrowheads="1"/>
          </p:cNvSpPr>
          <p:nvPr>
            <p:ph type="body" sz="half" idx="1"/>
          </p:nvPr>
        </p:nvSpPr>
        <p:spPr>
          <a:xfrm>
            <a:off x="468313" y="836613"/>
            <a:ext cx="4141787" cy="5289550"/>
          </a:xfrm>
        </p:spPr>
        <p:txBody>
          <a:bodyPr/>
          <a:lstStyle/>
          <a:p>
            <a:endParaRPr lang="en-US" sz="2000"/>
          </a:p>
          <a:p>
            <a:r>
              <a:rPr lang="en-US" sz="2000"/>
              <a:t>Proactive Routing</a:t>
            </a:r>
          </a:p>
          <a:p>
            <a:endParaRPr lang="en-US" sz="2000"/>
          </a:p>
          <a:p>
            <a:endParaRPr lang="en-US" sz="2000"/>
          </a:p>
          <a:p>
            <a:endParaRPr lang="en-US" sz="2000"/>
          </a:p>
          <a:p>
            <a:endParaRPr lang="en-US" sz="2000"/>
          </a:p>
          <a:p>
            <a:endParaRPr lang="en-US" sz="2000"/>
          </a:p>
          <a:p>
            <a:r>
              <a:rPr lang="en-US" sz="2000"/>
              <a:t>Small topology changes trigger a lot of updates, even when there is no communication </a:t>
            </a:r>
            <a:br>
              <a:rPr lang="en-US" sz="2000"/>
            </a:br>
            <a:r>
              <a:rPr lang="en-US" sz="2000">
                <a:sym typeface="Wingdings" pitchFamily="2" charset="2"/>
              </a:rPr>
              <a:t></a:t>
            </a:r>
            <a:r>
              <a:rPr lang="en-US" sz="2000"/>
              <a:t> </a:t>
            </a:r>
            <a:r>
              <a:rPr lang="en-US" sz="2000">
                <a:solidFill>
                  <a:srgbClr val="FF0000"/>
                </a:solidFill>
              </a:rPr>
              <a:t>does not scale</a:t>
            </a:r>
            <a:endParaRPr lang="de-CH" sz="2000">
              <a:solidFill>
                <a:srgbClr val="FF0000"/>
              </a:solidFill>
            </a:endParaRPr>
          </a:p>
        </p:txBody>
      </p:sp>
      <p:sp>
        <p:nvSpPr>
          <p:cNvPr id="724997" name="Rectangle 5"/>
          <p:cNvSpPr>
            <a:spLocks noChangeArrowheads="1"/>
          </p:cNvSpPr>
          <p:nvPr/>
        </p:nvSpPr>
        <p:spPr bwMode="auto">
          <a:xfrm>
            <a:off x="5029200" y="1704975"/>
            <a:ext cx="3114675" cy="1533525"/>
          </a:xfrm>
          <a:prstGeom prst="rect">
            <a:avLst/>
          </a:prstGeom>
          <a:solidFill>
            <a:schemeClr val="accent1">
              <a:alpha val="50000"/>
            </a:schemeClr>
          </a:solidFill>
          <a:ln w="9525" algn="ctr">
            <a:solidFill>
              <a:schemeClr val="tx1"/>
            </a:solidFill>
            <a:miter lim="800000"/>
            <a:headEnd/>
            <a:tailEnd/>
          </a:ln>
          <a:effectLst/>
        </p:spPr>
        <p:txBody>
          <a:bodyPr wrap="none" anchor="ctr"/>
          <a:lstStyle/>
          <a:p>
            <a:pPr marL="381000" indent="-381000">
              <a:buFontTx/>
              <a:buNone/>
            </a:pPr>
            <a:r>
              <a:rPr lang="en-US">
                <a:solidFill>
                  <a:schemeClr val="tx1"/>
                </a:solidFill>
              </a:rPr>
              <a:t>Flooding:</a:t>
            </a:r>
          </a:p>
          <a:p>
            <a:pPr marL="381000" indent="-381000">
              <a:buFontTx/>
              <a:buNone/>
            </a:pPr>
            <a:r>
              <a:rPr lang="en-US">
                <a:solidFill>
                  <a:schemeClr val="tx1"/>
                </a:solidFill>
              </a:rPr>
              <a:t>when node received </a:t>
            </a:r>
          </a:p>
          <a:p>
            <a:pPr marL="381000" indent="-381000">
              <a:buFontTx/>
              <a:buNone/>
            </a:pPr>
            <a:r>
              <a:rPr lang="en-US">
                <a:solidFill>
                  <a:schemeClr val="tx1"/>
                </a:solidFill>
              </a:rPr>
              <a:t>message the first time, </a:t>
            </a:r>
          </a:p>
          <a:p>
            <a:pPr marL="381000" indent="-381000">
              <a:buFontTx/>
              <a:buNone/>
            </a:pPr>
            <a:r>
              <a:rPr lang="en-US">
                <a:solidFill>
                  <a:schemeClr val="tx1"/>
                </a:solidFill>
              </a:rPr>
              <a:t>forward it to all neighbors</a:t>
            </a:r>
            <a:endParaRPr lang="de-CH">
              <a:solidFill>
                <a:schemeClr val="tx1"/>
              </a:solidFill>
            </a:endParaRPr>
          </a:p>
        </p:txBody>
      </p:sp>
      <p:sp>
        <p:nvSpPr>
          <p:cNvPr id="724999" name="Rectangle 7"/>
          <p:cNvSpPr>
            <a:spLocks noChangeArrowheads="1"/>
          </p:cNvSpPr>
          <p:nvPr/>
        </p:nvSpPr>
        <p:spPr bwMode="auto">
          <a:xfrm>
            <a:off x="806450" y="1711325"/>
            <a:ext cx="3114675" cy="1533525"/>
          </a:xfrm>
          <a:prstGeom prst="rect">
            <a:avLst/>
          </a:prstGeom>
          <a:solidFill>
            <a:schemeClr val="accent1">
              <a:alpha val="50000"/>
            </a:schemeClr>
          </a:solidFill>
          <a:ln w="9525" algn="ctr">
            <a:solidFill>
              <a:schemeClr val="tx1"/>
            </a:solidFill>
            <a:miter lim="800000"/>
            <a:headEnd/>
            <a:tailEnd/>
          </a:ln>
          <a:effectLst/>
        </p:spPr>
        <p:txBody>
          <a:bodyPr wrap="none" anchor="ctr"/>
          <a:lstStyle/>
          <a:p>
            <a:pPr marL="381000" indent="-381000">
              <a:buFontTx/>
              <a:buNone/>
            </a:pPr>
            <a:r>
              <a:rPr lang="en-US">
                <a:solidFill>
                  <a:schemeClr val="tx1"/>
                </a:solidFill>
              </a:rPr>
              <a:t>Distance Vector Routing:</a:t>
            </a:r>
          </a:p>
          <a:p>
            <a:pPr marL="381000" indent="-381000">
              <a:buFontTx/>
              <a:buNone/>
            </a:pPr>
            <a:r>
              <a:rPr lang="en-US">
                <a:solidFill>
                  <a:schemeClr val="tx1"/>
                </a:solidFill>
              </a:rPr>
              <a:t>as in a fixnet nodes</a:t>
            </a:r>
          </a:p>
          <a:p>
            <a:pPr marL="381000" indent="-381000">
              <a:buFontTx/>
              <a:buNone/>
            </a:pPr>
            <a:r>
              <a:rPr lang="en-US">
                <a:solidFill>
                  <a:schemeClr val="tx1"/>
                </a:solidFill>
              </a:rPr>
              <a:t>maintain routing tables</a:t>
            </a:r>
          </a:p>
          <a:p>
            <a:pPr marL="381000" indent="-381000">
              <a:buFontTx/>
              <a:buNone/>
            </a:pPr>
            <a:r>
              <a:rPr lang="en-US">
                <a:solidFill>
                  <a:schemeClr val="tx1"/>
                </a:solidFill>
              </a:rPr>
              <a:t>using update messages</a:t>
            </a:r>
            <a:endParaRPr lang="de-CH">
              <a:solidFill>
                <a:schemeClr val="tx1"/>
              </a:solidFill>
            </a:endParaRPr>
          </a:p>
        </p:txBody>
      </p:sp>
      <p:sp>
        <p:nvSpPr>
          <p:cNvPr id="725000" name="Rectangle 8"/>
          <p:cNvSpPr>
            <a:spLocks noGrp="1" noChangeArrowheads="1"/>
          </p:cNvSpPr>
          <p:nvPr>
            <p:ph type="body" sz="half" idx="2"/>
          </p:nvPr>
        </p:nvSpPr>
        <p:spPr/>
        <p:txBody>
          <a:bodyPr/>
          <a:lstStyle/>
          <a:p>
            <a:endParaRPr lang="en-US" sz="2000"/>
          </a:p>
          <a:p>
            <a:r>
              <a:rPr lang="en-US" sz="2000"/>
              <a:t>Reactive Routing</a:t>
            </a:r>
          </a:p>
          <a:p>
            <a:endParaRPr lang="en-US" sz="2000"/>
          </a:p>
          <a:p>
            <a:endParaRPr lang="en-US" sz="2000"/>
          </a:p>
          <a:p>
            <a:endParaRPr lang="en-US" sz="2000"/>
          </a:p>
          <a:p>
            <a:endParaRPr lang="en-US" sz="2000"/>
          </a:p>
          <a:p>
            <a:endParaRPr lang="en-US" sz="2000"/>
          </a:p>
          <a:p>
            <a:r>
              <a:rPr lang="en-US" sz="2000"/>
              <a:t>Flooding the whole network </a:t>
            </a:r>
            <a:r>
              <a:rPr lang="en-US" sz="2000">
                <a:solidFill>
                  <a:srgbClr val="FF0000"/>
                </a:solidFill>
              </a:rPr>
              <a:t>does not scale</a:t>
            </a:r>
            <a:endParaRPr lang="de-CH" sz="2000">
              <a:solidFill>
                <a:srgbClr val="FF0000"/>
              </a:solidFill>
            </a:endParaRPr>
          </a:p>
        </p:txBody>
      </p:sp>
      <p:sp>
        <p:nvSpPr>
          <p:cNvPr id="725001" name="AutoShape 9"/>
          <p:cNvSpPr>
            <a:spLocks noChangeArrowheads="1"/>
          </p:cNvSpPr>
          <p:nvPr/>
        </p:nvSpPr>
        <p:spPr bwMode="auto">
          <a:xfrm>
            <a:off x="504825" y="4733925"/>
            <a:ext cx="8086725" cy="542925"/>
          </a:xfrm>
          <a:prstGeom prst="leftRightArrow">
            <a:avLst>
              <a:gd name="adj1" fmla="val 53213"/>
              <a:gd name="adj2" fmla="val 90954"/>
            </a:avLst>
          </a:prstGeom>
          <a:solidFill>
            <a:schemeClr val="accent1">
              <a:alpha val="50000"/>
            </a:schemeClr>
          </a:solidFill>
          <a:ln w="9525" algn="ctr">
            <a:noFill/>
            <a:miter lim="800000"/>
            <a:headEnd/>
            <a:tailEnd/>
          </a:ln>
          <a:effectLst/>
        </p:spPr>
        <p:txBody>
          <a:bodyPr wrap="none" anchor="ctr"/>
          <a:lstStyle/>
          <a:p>
            <a:pPr marL="381000" indent="-381000" algn="ctr">
              <a:buFontTx/>
              <a:buNone/>
            </a:pPr>
            <a:endParaRPr lang="de-CH" sz="1800">
              <a:solidFill>
                <a:schemeClr val="tx1"/>
              </a:solidFill>
            </a:endParaRPr>
          </a:p>
        </p:txBody>
      </p:sp>
      <p:sp>
        <p:nvSpPr>
          <p:cNvPr id="725002" name="Text Box 10"/>
          <p:cNvSpPr txBox="1">
            <a:spLocks noChangeArrowheads="1"/>
          </p:cNvSpPr>
          <p:nvPr/>
        </p:nvSpPr>
        <p:spPr bwMode="auto">
          <a:xfrm>
            <a:off x="908050" y="4822825"/>
            <a:ext cx="1276350" cy="366713"/>
          </a:xfrm>
          <a:prstGeom prst="rect">
            <a:avLst/>
          </a:prstGeom>
          <a:noFill/>
          <a:ln w="9525" algn="ctr">
            <a:noFill/>
            <a:miter lim="800000"/>
            <a:headEnd/>
            <a:tailEnd/>
          </a:ln>
          <a:effectLst/>
        </p:spPr>
        <p:txBody>
          <a:bodyPr wrap="none">
            <a:spAutoFit/>
          </a:bodyPr>
          <a:lstStyle/>
          <a:p>
            <a:pPr marL="381000" indent="-381000">
              <a:buFontTx/>
              <a:buNone/>
            </a:pPr>
            <a:r>
              <a:rPr lang="en-US" sz="1800">
                <a:solidFill>
                  <a:schemeClr val="tx1"/>
                </a:solidFill>
              </a:rPr>
              <a:t>no mobility</a:t>
            </a:r>
            <a:endParaRPr lang="de-CH" sz="1800">
              <a:solidFill>
                <a:schemeClr val="tx1"/>
              </a:solidFill>
            </a:endParaRPr>
          </a:p>
        </p:txBody>
      </p:sp>
      <p:sp>
        <p:nvSpPr>
          <p:cNvPr id="725003" name="Text Box 11"/>
          <p:cNvSpPr txBox="1">
            <a:spLocks noChangeArrowheads="1"/>
          </p:cNvSpPr>
          <p:nvPr/>
        </p:nvSpPr>
        <p:spPr bwMode="auto">
          <a:xfrm>
            <a:off x="6267450" y="4822825"/>
            <a:ext cx="1949450" cy="366713"/>
          </a:xfrm>
          <a:prstGeom prst="rect">
            <a:avLst/>
          </a:prstGeom>
          <a:noFill/>
          <a:ln w="9525" algn="ctr">
            <a:noFill/>
            <a:miter lim="800000"/>
            <a:headEnd/>
            <a:tailEnd/>
          </a:ln>
          <a:effectLst/>
        </p:spPr>
        <p:txBody>
          <a:bodyPr wrap="none">
            <a:spAutoFit/>
          </a:bodyPr>
          <a:lstStyle/>
          <a:p>
            <a:pPr marL="381000" indent="-381000">
              <a:buFontTx/>
              <a:buNone/>
            </a:pPr>
            <a:r>
              <a:rPr lang="en-US" sz="1800">
                <a:solidFill>
                  <a:schemeClr val="tx1"/>
                </a:solidFill>
              </a:rPr>
              <a:t>mobility very high</a:t>
            </a:r>
            <a:endParaRPr lang="de-CH" sz="1800">
              <a:solidFill>
                <a:schemeClr val="tx1"/>
              </a:solidFill>
            </a:endParaRPr>
          </a:p>
        </p:txBody>
      </p:sp>
      <p:sp>
        <p:nvSpPr>
          <p:cNvPr id="725004" name="Text Box 12"/>
          <p:cNvSpPr txBox="1">
            <a:spLocks noChangeArrowheads="1"/>
          </p:cNvSpPr>
          <p:nvPr/>
        </p:nvSpPr>
        <p:spPr bwMode="auto">
          <a:xfrm>
            <a:off x="3711575" y="4822825"/>
            <a:ext cx="1670050" cy="366713"/>
          </a:xfrm>
          <a:prstGeom prst="rect">
            <a:avLst/>
          </a:prstGeom>
          <a:noFill/>
          <a:ln w="9525" algn="ctr">
            <a:noFill/>
            <a:miter lim="800000"/>
            <a:headEnd/>
            <a:tailEnd/>
          </a:ln>
          <a:effectLst/>
        </p:spPr>
        <p:txBody>
          <a:bodyPr wrap="none">
            <a:spAutoFit/>
          </a:bodyPr>
          <a:lstStyle/>
          <a:p>
            <a:pPr marL="381000" indent="-381000">
              <a:buFontTx/>
              <a:buNone/>
            </a:pPr>
            <a:r>
              <a:rPr lang="en-US" sz="1800">
                <a:solidFill>
                  <a:schemeClr val="tx1"/>
                </a:solidFill>
              </a:rPr>
              <a:t>critical mobility</a:t>
            </a:r>
            <a:endParaRPr lang="de-CH" sz="1800">
              <a:solidFill>
                <a:schemeClr val="tx1"/>
              </a:solidFill>
            </a:endParaRPr>
          </a:p>
        </p:txBody>
      </p:sp>
      <p:sp>
        <p:nvSpPr>
          <p:cNvPr id="725005" name="Rectangle 13"/>
          <p:cNvSpPr>
            <a:spLocks noChangeArrowheads="1"/>
          </p:cNvSpPr>
          <p:nvPr/>
        </p:nvSpPr>
        <p:spPr bwMode="auto">
          <a:xfrm>
            <a:off x="2625725" y="5340350"/>
            <a:ext cx="3733800" cy="828675"/>
          </a:xfrm>
          <a:prstGeom prst="rect">
            <a:avLst/>
          </a:prstGeom>
          <a:solidFill>
            <a:schemeClr val="accent1">
              <a:alpha val="50000"/>
            </a:schemeClr>
          </a:solidFill>
          <a:ln w="9525" algn="ctr">
            <a:solidFill>
              <a:schemeClr val="tx1"/>
            </a:solidFill>
            <a:miter lim="800000"/>
            <a:headEnd/>
            <a:tailEnd/>
          </a:ln>
          <a:effectLst/>
        </p:spPr>
        <p:txBody>
          <a:bodyPr wrap="none" anchor="ctr"/>
          <a:lstStyle/>
          <a:p>
            <a:pPr marL="381000" indent="-381000">
              <a:buFontTx/>
              <a:buNone/>
            </a:pPr>
            <a:r>
              <a:rPr lang="en-US">
                <a:solidFill>
                  <a:schemeClr val="tx1"/>
                </a:solidFill>
              </a:rPr>
              <a:t>Source Routing (DSR, AODV):</a:t>
            </a:r>
          </a:p>
          <a:p>
            <a:pPr marL="381000" indent="-381000">
              <a:buFontTx/>
              <a:buNone/>
            </a:pPr>
            <a:r>
              <a:rPr lang="en-US">
                <a:solidFill>
                  <a:schemeClr val="tx1"/>
                </a:solidFill>
              </a:rPr>
              <a:t>flooding, but re-use old routes </a:t>
            </a:r>
            <a:endParaRPr lang="de-CH">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249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2499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25000">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2500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2500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2500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2500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25000">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2499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250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4999" grpId="0" animBg="1"/>
      <p:bldP spid="725001" grpId="0" animBg="1"/>
      <p:bldP spid="725002" grpId="0"/>
      <p:bldP spid="725003" grpId="0"/>
      <p:bldP spid="725004" grpId="0"/>
      <p:bldP spid="72500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DA777D72-AD87-45FF-9C24-B7BC7CEFE972}" type="slidenum">
              <a:rPr lang="de-CH"/>
              <a:pPr/>
              <a:t>7</a:t>
            </a:fld>
            <a:endParaRPr lang="de-CH"/>
          </a:p>
        </p:txBody>
      </p:sp>
      <p:sp>
        <p:nvSpPr>
          <p:cNvPr id="729090" name="Rectangle 2"/>
          <p:cNvSpPr>
            <a:spLocks noGrp="1" noChangeArrowheads="1"/>
          </p:cNvSpPr>
          <p:nvPr>
            <p:ph type="title"/>
          </p:nvPr>
        </p:nvSpPr>
        <p:spPr/>
        <p:txBody>
          <a:bodyPr/>
          <a:lstStyle/>
          <a:p>
            <a:r>
              <a:rPr lang="en-US"/>
              <a:t>Discussion</a:t>
            </a:r>
            <a:endParaRPr lang="de-CH"/>
          </a:p>
        </p:txBody>
      </p:sp>
      <p:sp>
        <p:nvSpPr>
          <p:cNvPr id="729091" name="Rectangle 3"/>
          <p:cNvSpPr>
            <a:spLocks noGrp="1" noChangeArrowheads="1"/>
          </p:cNvSpPr>
          <p:nvPr>
            <p:ph type="body" idx="1"/>
          </p:nvPr>
        </p:nvSpPr>
        <p:spPr/>
        <p:txBody>
          <a:bodyPr/>
          <a:lstStyle/>
          <a:p>
            <a:endParaRPr lang="en-US"/>
          </a:p>
          <a:p>
            <a:r>
              <a:rPr lang="en-US"/>
              <a:t>Lecture “Mobile Computing”: </a:t>
            </a:r>
            <a:r>
              <a:rPr lang="en-US">
                <a:solidFill>
                  <a:srgbClr val="FF0000"/>
                </a:solidFill>
              </a:rPr>
              <a:t>10 Tricks</a:t>
            </a:r>
            <a:r>
              <a:rPr lang="en-US"/>
              <a:t> </a:t>
            </a:r>
            <a:r>
              <a:rPr lang="en-US">
                <a:sym typeface="Wingdings" pitchFamily="2" charset="2"/>
              </a:rPr>
              <a:t> 2</a:t>
            </a:r>
            <a:r>
              <a:rPr lang="en-US" b="1" baseline="30000">
                <a:sym typeface="Wingdings" pitchFamily="2" charset="2"/>
              </a:rPr>
              <a:t>10</a:t>
            </a:r>
            <a:r>
              <a:rPr lang="en-US">
                <a:sym typeface="Wingdings" pitchFamily="2" charset="2"/>
              </a:rPr>
              <a:t> routing algorithms</a:t>
            </a:r>
          </a:p>
          <a:p>
            <a:r>
              <a:rPr lang="en-US">
                <a:sym typeface="Wingdings" pitchFamily="2" charset="2"/>
              </a:rPr>
              <a:t>In reality there are almost that many!</a:t>
            </a:r>
            <a:endParaRPr lang="en-US"/>
          </a:p>
          <a:p>
            <a:endParaRPr lang="en-US"/>
          </a:p>
          <a:p>
            <a:r>
              <a:rPr lang="en-US"/>
              <a:t>Q: How good are these routing algorithms?!? </a:t>
            </a:r>
            <a:r>
              <a:rPr lang="en-US">
                <a:solidFill>
                  <a:srgbClr val="FF0000"/>
                </a:solidFill>
              </a:rPr>
              <a:t>Any hard results?</a:t>
            </a:r>
          </a:p>
          <a:p>
            <a:r>
              <a:rPr lang="en-US"/>
              <a:t>A: Almost none! Method-of-choice is simulation…</a:t>
            </a:r>
          </a:p>
          <a:p>
            <a:r>
              <a:rPr lang="en-US"/>
              <a:t>Perkins: “if you simulate three times, you get three different results”</a:t>
            </a:r>
          </a:p>
          <a:p>
            <a:endParaRPr lang="en-US"/>
          </a:p>
          <a:p>
            <a:pPr>
              <a:buClr>
                <a:schemeClr val="tx1"/>
              </a:buClr>
            </a:pPr>
            <a:r>
              <a:rPr lang="en-US">
                <a:solidFill>
                  <a:srgbClr val="FF0000"/>
                </a:solidFill>
              </a:rPr>
              <a:t>Flooding</a:t>
            </a:r>
            <a:r>
              <a:rPr lang="en-US"/>
              <a:t> is key component of (many) proposed algorithms</a:t>
            </a:r>
          </a:p>
          <a:p>
            <a:r>
              <a:rPr lang="en-US"/>
              <a:t>At least flooding should be efficient</a:t>
            </a:r>
            <a:endParaRPr lang="de-C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9091">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29091">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29091">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29091">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2909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002162AE-E041-4D45-A4A2-3C49A548D0FC}" type="slidenum">
              <a:rPr lang="de-CH"/>
              <a:pPr/>
              <a:t>8</a:t>
            </a:fld>
            <a:endParaRPr lang="de-CH"/>
          </a:p>
        </p:txBody>
      </p:sp>
      <p:sp>
        <p:nvSpPr>
          <p:cNvPr id="977922" name="Rectangle 2"/>
          <p:cNvSpPr>
            <a:spLocks noGrp="1" noChangeArrowheads="1"/>
          </p:cNvSpPr>
          <p:nvPr>
            <p:ph type="title"/>
          </p:nvPr>
        </p:nvSpPr>
        <p:spPr/>
        <p:txBody>
          <a:bodyPr/>
          <a:lstStyle/>
          <a:p>
            <a:r>
              <a:rPr lang="en-US"/>
              <a:t>Overview</a:t>
            </a:r>
            <a:endParaRPr lang="de-CH"/>
          </a:p>
        </p:txBody>
      </p:sp>
      <p:sp>
        <p:nvSpPr>
          <p:cNvPr id="977923" name="Rectangle 3"/>
          <p:cNvSpPr>
            <a:spLocks noGrp="1" noChangeArrowheads="1"/>
          </p:cNvSpPr>
          <p:nvPr>
            <p:ph type="body" idx="1"/>
          </p:nvPr>
        </p:nvSpPr>
        <p:spPr/>
        <p:txBody>
          <a:bodyPr/>
          <a:lstStyle/>
          <a:p>
            <a:endParaRPr lang="en-US" sz="1000"/>
          </a:p>
          <a:p>
            <a:r>
              <a:rPr lang="en-US"/>
              <a:t>Paper is a short survey, err… </a:t>
            </a:r>
            <a:r>
              <a:rPr lang="en-US" i="1"/>
              <a:t>opinion!</a:t>
            </a:r>
          </a:p>
          <a:p>
            <a:endParaRPr lang="en-US">
              <a:solidFill>
                <a:srgbClr val="FF0000"/>
              </a:solidFill>
            </a:endParaRPr>
          </a:p>
          <a:p>
            <a:r>
              <a:rPr lang="en-US">
                <a:solidFill>
                  <a:schemeClr val="tx1"/>
                </a:solidFill>
              </a:rPr>
              <a:t>Routing in Ad-Hoc Networks</a:t>
            </a:r>
          </a:p>
          <a:p>
            <a:pPr lvl="1"/>
            <a:endParaRPr lang="en-US"/>
          </a:p>
          <a:p>
            <a:r>
              <a:rPr lang="en-US">
                <a:solidFill>
                  <a:srgbClr val="FF0000"/>
                </a:solidFill>
              </a:rPr>
              <a:t>Dominating Set Based Routing</a:t>
            </a:r>
          </a:p>
          <a:p>
            <a:pPr lvl="1"/>
            <a:r>
              <a:rPr lang="en-US">
                <a:solidFill>
                  <a:srgbClr val="FF0000"/>
                </a:solidFill>
              </a:rPr>
              <a:t>Flooding vs. Dominating Sets</a:t>
            </a:r>
          </a:p>
          <a:p>
            <a:pPr lvl="1"/>
            <a:r>
              <a:rPr lang="en-US"/>
              <a:t>Algorithm Overview</a:t>
            </a:r>
          </a:p>
          <a:p>
            <a:pPr lvl="1"/>
            <a:r>
              <a:rPr lang="en-US"/>
              <a:t>Phase A</a:t>
            </a:r>
          </a:p>
          <a:p>
            <a:pPr lvl="1"/>
            <a:r>
              <a:rPr lang="en-US"/>
              <a:t>Phase B</a:t>
            </a:r>
          </a:p>
          <a:p>
            <a:endParaRPr lang="en-US"/>
          </a:p>
          <a:p>
            <a:r>
              <a:rPr lang="en-US"/>
              <a:t>… even more opinion!</a:t>
            </a:r>
          </a:p>
          <a:p>
            <a:pPr lvl="1"/>
            <a:endParaRPr lang="de-C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Footer Placeholder 2"/>
          <p:cNvSpPr>
            <a:spLocks noGrp="1"/>
          </p:cNvSpPr>
          <p:nvPr>
            <p:ph type="ftr" sz="quarter" idx="10"/>
          </p:nvPr>
        </p:nvSpPr>
        <p:spPr/>
        <p:txBody>
          <a:bodyPr/>
          <a:lstStyle/>
          <a:p>
            <a:r>
              <a:rPr lang="en-US"/>
              <a:t>Roger Wattenhofer, ETH Zurich @ IZS 2004</a:t>
            </a:r>
            <a:endParaRPr lang="de-CH"/>
          </a:p>
        </p:txBody>
      </p:sp>
      <p:sp>
        <p:nvSpPr>
          <p:cNvPr id="260" name="Slide Number Placeholder 3"/>
          <p:cNvSpPr>
            <a:spLocks noGrp="1"/>
          </p:cNvSpPr>
          <p:nvPr>
            <p:ph type="sldNum" sz="quarter" idx="11"/>
          </p:nvPr>
        </p:nvSpPr>
        <p:spPr/>
        <p:txBody>
          <a:bodyPr/>
          <a:lstStyle/>
          <a:p>
            <a:fld id="{A847399E-B67B-4383-B5A1-073C717B5590}" type="slidenum">
              <a:rPr lang="de-CH"/>
              <a:pPr/>
              <a:t>9</a:t>
            </a:fld>
            <a:endParaRPr lang="de-CH"/>
          </a:p>
        </p:txBody>
      </p:sp>
      <p:sp>
        <p:nvSpPr>
          <p:cNvPr id="751619" name="Rectangle 3"/>
          <p:cNvSpPr>
            <a:spLocks noGrp="1" noChangeArrowheads="1"/>
          </p:cNvSpPr>
          <p:nvPr>
            <p:ph type="title"/>
          </p:nvPr>
        </p:nvSpPr>
        <p:spPr/>
        <p:txBody>
          <a:bodyPr/>
          <a:lstStyle/>
          <a:p>
            <a:r>
              <a:rPr lang="en-US"/>
              <a:t>Finding a Destination by Flooding</a:t>
            </a:r>
            <a:endParaRPr lang="de-CH"/>
          </a:p>
        </p:txBody>
      </p:sp>
      <p:sp>
        <p:nvSpPr>
          <p:cNvPr id="751620" name="Oval 4"/>
          <p:cNvSpPr>
            <a:spLocks noChangeArrowheads="1"/>
          </p:cNvSpPr>
          <p:nvPr/>
        </p:nvSpPr>
        <p:spPr bwMode="auto">
          <a:xfrm>
            <a:off x="2725738" y="2182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2" name="Oval 6"/>
          <p:cNvSpPr>
            <a:spLocks noChangeArrowheads="1"/>
          </p:cNvSpPr>
          <p:nvPr/>
        </p:nvSpPr>
        <p:spPr bwMode="auto">
          <a:xfrm>
            <a:off x="2493963" y="221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4" name="Oval 8"/>
          <p:cNvSpPr>
            <a:spLocks noChangeArrowheads="1"/>
          </p:cNvSpPr>
          <p:nvPr/>
        </p:nvSpPr>
        <p:spPr bwMode="auto">
          <a:xfrm>
            <a:off x="32527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5" name="Oval 9"/>
          <p:cNvSpPr>
            <a:spLocks noChangeArrowheads="1"/>
          </p:cNvSpPr>
          <p:nvPr/>
        </p:nvSpPr>
        <p:spPr bwMode="auto">
          <a:xfrm>
            <a:off x="1973263" y="274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6" name="Oval 10"/>
          <p:cNvSpPr>
            <a:spLocks noChangeArrowheads="1"/>
          </p:cNvSpPr>
          <p:nvPr/>
        </p:nvSpPr>
        <p:spPr bwMode="auto">
          <a:xfrm>
            <a:off x="2300288" y="240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7" name="Oval 11"/>
          <p:cNvSpPr>
            <a:spLocks noChangeArrowheads="1"/>
          </p:cNvSpPr>
          <p:nvPr/>
        </p:nvSpPr>
        <p:spPr bwMode="auto">
          <a:xfrm>
            <a:off x="2189163" y="296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8" name="Oval 12"/>
          <p:cNvSpPr>
            <a:spLocks noChangeArrowheads="1"/>
          </p:cNvSpPr>
          <p:nvPr/>
        </p:nvSpPr>
        <p:spPr bwMode="auto">
          <a:xfrm>
            <a:off x="2516188" y="261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9" name="Oval 13"/>
          <p:cNvSpPr>
            <a:spLocks noChangeArrowheads="1"/>
          </p:cNvSpPr>
          <p:nvPr/>
        </p:nvSpPr>
        <p:spPr bwMode="auto">
          <a:xfrm>
            <a:off x="1957388"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0" name="Oval 14"/>
          <p:cNvSpPr>
            <a:spLocks noChangeArrowheads="1"/>
          </p:cNvSpPr>
          <p:nvPr/>
        </p:nvSpPr>
        <p:spPr bwMode="auto">
          <a:xfrm>
            <a:off x="2284413" y="2747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1" name="Oval 15"/>
          <p:cNvSpPr>
            <a:spLocks noChangeArrowheads="1"/>
          </p:cNvSpPr>
          <p:nvPr/>
        </p:nvSpPr>
        <p:spPr bwMode="auto">
          <a:xfrm>
            <a:off x="2557463" y="239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2" name="Oval 16"/>
          <p:cNvSpPr>
            <a:spLocks noChangeArrowheads="1"/>
          </p:cNvSpPr>
          <p:nvPr/>
        </p:nvSpPr>
        <p:spPr bwMode="auto">
          <a:xfrm>
            <a:off x="2449513" y="2036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3" name="Oval 17"/>
          <p:cNvSpPr>
            <a:spLocks noChangeArrowheads="1"/>
          </p:cNvSpPr>
          <p:nvPr/>
        </p:nvSpPr>
        <p:spPr bwMode="auto">
          <a:xfrm>
            <a:off x="1436688" y="3617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4" name="Oval 18"/>
          <p:cNvSpPr>
            <a:spLocks noChangeArrowheads="1"/>
          </p:cNvSpPr>
          <p:nvPr/>
        </p:nvSpPr>
        <p:spPr bwMode="auto">
          <a:xfrm>
            <a:off x="1763713" y="327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5" name="Oval 19"/>
          <p:cNvSpPr>
            <a:spLocks noChangeArrowheads="1"/>
          </p:cNvSpPr>
          <p:nvPr/>
        </p:nvSpPr>
        <p:spPr bwMode="auto">
          <a:xfrm>
            <a:off x="1652588" y="383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6" name="Oval 20"/>
          <p:cNvSpPr>
            <a:spLocks noChangeArrowheads="1"/>
          </p:cNvSpPr>
          <p:nvPr/>
        </p:nvSpPr>
        <p:spPr bwMode="auto">
          <a:xfrm>
            <a:off x="1979613" y="3490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7" name="Oval 21"/>
          <p:cNvSpPr>
            <a:spLocks noChangeArrowheads="1"/>
          </p:cNvSpPr>
          <p:nvPr/>
        </p:nvSpPr>
        <p:spPr bwMode="auto">
          <a:xfrm>
            <a:off x="1420813"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8" name="Oval 22"/>
          <p:cNvSpPr>
            <a:spLocks noChangeArrowheads="1"/>
          </p:cNvSpPr>
          <p:nvPr/>
        </p:nvSpPr>
        <p:spPr bwMode="auto">
          <a:xfrm>
            <a:off x="1747838"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39" name="Oval 23"/>
          <p:cNvSpPr>
            <a:spLocks noChangeArrowheads="1"/>
          </p:cNvSpPr>
          <p:nvPr/>
        </p:nvSpPr>
        <p:spPr bwMode="auto">
          <a:xfrm>
            <a:off x="1516063" y="3332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0" name="Oval 24"/>
          <p:cNvSpPr>
            <a:spLocks noChangeArrowheads="1"/>
          </p:cNvSpPr>
          <p:nvPr/>
        </p:nvSpPr>
        <p:spPr bwMode="auto">
          <a:xfrm>
            <a:off x="900113" y="4491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1" name="Oval 25"/>
          <p:cNvSpPr>
            <a:spLocks noChangeArrowheads="1"/>
          </p:cNvSpPr>
          <p:nvPr/>
        </p:nvSpPr>
        <p:spPr bwMode="auto">
          <a:xfrm>
            <a:off x="1227138" y="4148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2" name="Oval 26"/>
          <p:cNvSpPr>
            <a:spLocks noChangeArrowheads="1"/>
          </p:cNvSpPr>
          <p:nvPr/>
        </p:nvSpPr>
        <p:spPr bwMode="auto">
          <a:xfrm>
            <a:off x="1116013" y="4706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3" name="Oval 27"/>
          <p:cNvSpPr>
            <a:spLocks noChangeArrowheads="1"/>
          </p:cNvSpPr>
          <p:nvPr/>
        </p:nvSpPr>
        <p:spPr bwMode="auto">
          <a:xfrm>
            <a:off x="1443038" y="4364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4" name="Oval 28"/>
          <p:cNvSpPr>
            <a:spLocks noChangeArrowheads="1"/>
          </p:cNvSpPr>
          <p:nvPr/>
        </p:nvSpPr>
        <p:spPr bwMode="auto">
          <a:xfrm>
            <a:off x="884238"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5" name="Oval 29"/>
          <p:cNvSpPr>
            <a:spLocks noChangeArrowheads="1"/>
          </p:cNvSpPr>
          <p:nvPr/>
        </p:nvSpPr>
        <p:spPr bwMode="auto">
          <a:xfrm>
            <a:off x="1211263"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6" name="Oval 30"/>
          <p:cNvSpPr>
            <a:spLocks noChangeArrowheads="1"/>
          </p:cNvSpPr>
          <p:nvPr/>
        </p:nvSpPr>
        <p:spPr bwMode="auto">
          <a:xfrm>
            <a:off x="1023938" y="4948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7" name="Oval 31"/>
          <p:cNvSpPr>
            <a:spLocks noChangeArrowheads="1"/>
          </p:cNvSpPr>
          <p:nvPr/>
        </p:nvSpPr>
        <p:spPr bwMode="auto">
          <a:xfrm>
            <a:off x="998538" y="4119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8" name="Oval 32"/>
          <p:cNvSpPr>
            <a:spLocks noChangeArrowheads="1"/>
          </p:cNvSpPr>
          <p:nvPr/>
        </p:nvSpPr>
        <p:spPr bwMode="auto">
          <a:xfrm>
            <a:off x="1058863" y="4335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49" name="Oval 33"/>
          <p:cNvSpPr>
            <a:spLocks noChangeArrowheads="1"/>
          </p:cNvSpPr>
          <p:nvPr/>
        </p:nvSpPr>
        <p:spPr bwMode="auto">
          <a:xfrm>
            <a:off x="2290763" y="376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0" name="Oval 34"/>
          <p:cNvSpPr>
            <a:spLocks noChangeArrowheads="1"/>
          </p:cNvSpPr>
          <p:nvPr/>
        </p:nvSpPr>
        <p:spPr bwMode="auto">
          <a:xfrm>
            <a:off x="31067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2" name="Oval 36"/>
          <p:cNvSpPr>
            <a:spLocks noChangeArrowheads="1"/>
          </p:cNvSpPr>
          <p:nvPr/>
        </p:nvSpPr>
        <p:spPr bwMode="auto">
          <a:xfrm>
            <a:off x="3322638" y="282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4" name="Oval 38"/>
          <p:cNvSpPr>
            <a:spLocks noChangeArrowheads="1"/>
          </p:cNvSpPr>
          <p:nvPr/>
        </p:nvSpPr>
        <p:spPr bwMode="auto">
          <a:xfrm>
            <a:off x="3090863" y="2957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6" name="Oval 40"/>
          <p:cNvSpPr>
            <a:spLocks noChangeArrowheads="1"/>
          </p:cNvSpPr>
          <p:nvPr/>
        </p:nvSpPr>
        <p:spPr bwMode="auto">
          <a:xfrm>
            <a:off x="2754313" y="2640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7" name="Oval 41"/>
          <p:cNvSpPr>
            <a:spLocks noChangeArrowheads="1"/>
          </p:cNvSpPr>
          <p:nvPr/>
        </p:nvSpPr>
        <p:spPr bwMode="auto">
          <a:xfrm>
            <a:off x="3081338"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8" name="Oval 42"/>
          <p:cNvSpPr>
            <a:spLocks noChangeArrowheads="1"/>
          </p:cNvSpPr>
          <p:nvPr/>
        </p:nvSpPr>
        <p:spPr bwMode="auto">
          <a:xfrm>
            <a:off x="2808288" y="2370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9" name="Oval 43"/>
          <p:cNvSpPr>
            <a:spLocks noChangeArrowheads="1"/>
          </p:cNvSpPr>
          <p:nvPr/>
        </p:nvSpPr>
        <p:spPr bwMode="auto">
          <a:xfrm>
            <a:off x="3135313" y="202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0" name="Oval 44"/>
          <p:cNvSpPr>
            <a:spLocks noChangeArrowheads="1"/>
          </p:cNvSpPr>
          <p:nvPr/>
        </p:nvSpPr>
        <p:spPr bwMode="auto">
          <a:xfrm>
            <a:off x="25701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1" name="Oval 45"/>
          <p:cNvSpPr>
            <a:spLocks noChangeArrowheads="1"/>
          </p:cNvSpPr>
          <p:nvPr/>
        </p:nvSpPr>
        <p:spPr bwMode="auto">
          <a:xfrm>
            <a:off x="2897188" y="314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2" name="Oval 46"/>
          <p:cNvSpPr>
            <a:spLocks noChangeArrowheads="1"/>
          </p:cNvSpPr>
          <p:nvPr/>
        </p:nvSpPr>
        <p:spPr bwMode="auto">
          <a:xfrm>
            <a:off x="2786063" y="3700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3" name="Oval 47"/>
          <p:cNvSpPr>
            <a:spLocks noChangeArrowheads="1"/>
          </p:cNvSpPr>
          <p:nvPr/>
        </p:nvSpPr>
        <p:spPr bwMode="auto">
          <a:xfrm>
            <a:off x="3113088" y="335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4" name="Oval 48"/>
          <p:cNvSpPr>
            <a:spLocks noChangeArrowheads="1"/>
          </p:cNvSpPr>
          <p:nvPr/>
        </p:nvSpPr>
        <p:spPr bwMode="auto">
          <a:xfrm>
            <a:off x="2554288" y="3830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5" name="Oval 49"/>
          <p:cNvSpPr>
            <a:spLocks noChangeArrowheads="1"/>
          </p:cNvSpPr>
          <p:nvPr/>
        </p:nvSpPr>
        <p:spPr bwMode="auto">
          <a:xfrm>
            <a:off x="2881313" y="348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6" name="Oval 50"/>
          <p:cNvSpPr>
            <a:spLocks noChangeArrowheads="1"/>
          </p:cNvSpPr>
          <p:nvPr/>
        </p:nvSpPr>
        <p:spPr bwMode="auto">
          <a:xfrm>
            <a:off x="2217738" y="3513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7" name="Oval 51"/>
          <p:cNvSpPr>
            <a:spLocks noChangeArrowheads="1"/>
          </p:cNvSpPr>
          <p:nvPr/>
        </p:nvSpPr>
        <p:spPr bwMode="auto">
          <a:xfrm>
            <a:off x="2544763" y="317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8" name="Oval 52"/>
          <p:cNvSpPr>
            <a:spLocks noChangeArrowheads="1"/>
          </p:cNvSpPr>
          <p:nvPr/>
        </p:nvSpPr>
        <p:spPr bwMode="auto">
          <a:xfrm>
            <a:off x="2271713" y="324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69" name="Oval 53"/>
          <p:cNvSpPr>
            <a:spLocks noChangeArrowheads="1"/>
          </p:cNvSpPr>
          <p:nvPr/>
        </p:nvSpPr>
        <p:spPr bwMode="auto">
          <a:xfrm>
            <a:off x="2598738" y="290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0" name="Oval 54"/>
          <p:cNvSpPr>
            <a:spLocks noChangeArrowheads="1"/>
          </p:cNvSpPr>
          <p:nvPr/>
        </p:nvSpPr>
        <p:spPr bwMode="auto">
          <a:xfrm>
            <a:off x="20335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1" name="Oval 55"/>
          <p:cNvSpPr>
            <a:spLocks noChangeArrowheads="1"/>
          </p:cNvSpPr>
          <p:nvPr/>
        </p:nvSpPr>
        <p:spPr bwMode="auto">
          <a:xfrm>
            <a:off x="2360613" y="401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2" name="Oval 56"/>
          <p:cNvSpPr>
            <a:spLocks noChangeArrowheads="1"/>
          </p:cNvSpPr>
          <p:nvPr/>
        </p:nvSpPr>
        <p:spPr bwMode="auto">
          <a:xfrm>
            <a:off x="2249488" y="4573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3" name="Oval 57"/>
          <p:cNvSpPr>
            <a:spLocks noChangeArrowheads="1"/>
          </p:cNvSpPr>
          <p:nvPr/>
        </p:nvSpPr>
        <p:spPr bwMode="auto">
          <a:xfrm>
            <a:off x="2576513" y="423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4" name="Oval 58"/>
          <p:cNvSpPr>
            <a:spLocks noChangeArrowheads="1"/>
          </p:cNvSpPr>
          <p:nvPr/>
        </p:nvSpPr>
        <p:spPr bwMode="auto">
          <a:xfrm>
            <a:off x="2017713" y="470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5" name="Oval 59"/>
          <p:cNvSpPr>
            <a:spLocks noChangeArrowheads="1"/>
          </p:cNvSpPr>
          <p:nvPr/>
        </p:nvSpPr>
        <p:spPr bwMode="auto">
          <a:xfrm>
            <a:off x="2344738" y="436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6" name="Oval 60"/>
          <p:cNvSpPr>
            <a:spLocks noChangeArrowheads="1"/>
          </p:cNvSpPr>
          <p:nvPr/>
        </p:nvSpPr>
        <p:spPr bwMode="auto">
          <a:xfrm>
            <a:off x="1681163" y="4386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7" name="Oval 61"/>
          <p:cNvSpPr>
            <a:spLocks noChangeArrowheads="1"/>
          </p:cNvSpPr>
          <p:nvPr/>
        </p:nvSpPr>
        <p:spPr bwMode="auto">
          <a:xfrm>
            <a:off x="2008188" y="4043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8" name="Oval 62"/>
          <p:cNvSpPr>
            <a:spLocks noChangeArrowheads="1"/>
          </p:cNvSpPr>
          <p:nvPr/>
        </p:nvSpPr>
        <p:spPr bwMode="auto">
          <a:xfrm>
            <a:off x="1735138" y="4116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79" name="Oval 63"/>
          <p:cNvSpPr>
            <a:spLocks noChangeArrowheads="1"/>
          </p:cNvSpPr>
          <p:nvPr/>
        </p:nvSpPr>
        <p:spPr bwMode="auto">
          <a:xfrm>
            <a:off x="2062163" y="3773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1" name="Oval 65"/>
          <p:cNvSpPr>
            <a:spLocks noChangeArrowheads="1"/>
          </p:cNvSpPr>
          <p:nvPr/>
        </p:nvSpPr>
        <p:spPr bwMode="auto">
          <a:xfrm>
            <a:off x="4719638"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3" name="Oval 67"/>
          <p:cNvSpPr>
            <a:spLocks noChangeArrowheads="1"/>
          </p:cNvSpPr>
          <p:nvPr/>
        </p:nvSpPr>
        <p:spPr bwMode="auto">
          <a:xfrm>
            <a:off x="2039938" y="510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5" name="Oval 69"/>
          <p:cNvSpPr>
            <a:spLocks noChangeArrowheads="1"/>
          </p:cNvSpPr>
          <p:nvPr/>
        </p:nvSpPr>
        <p:spPr bwMode="auto">
          <a:xfrm>
            <a:off x="2227263" y="4786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8" name="Oval 72"/>
          <p:cNvSpPr>
            <a:spLocks noChangeArrowheads="1"/>
          </p:cNvSpPr>
          <p:nvPr/>
        </p:nvSpPr>
        <p:spPr bwMode="auto">
          <a:xfrm>
            <a:off x="750888" y="5084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9" name="Oval 73"/>
          <p:cNvSpPr>
            <a:spLocks noChangeArrowheads="1"/>
          </p:cNvSpPr>
          <p:nvPr/>
        </p:nvSpPr>
        <p:spPr bwMode="auto">
          <a:xfrm>
            <a:off x="1535113" y="417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0" name="Oval 94"/>
          <p:cNvSpPr>
            <a:spLocks noChangeArrowheads="1"/>
          </p:cNvSpPr>
          <p:nvPr/>
        </p:nvSpPr>
        <p:spPr bwMode="auto">
          <a:xfrm>
            <a:off x="3443288" y="384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1" name="Oval 95"/>
          <p:cNvSpPr>
            <a:spLocks noChangeArrowheads="1"/>
          </p:cNvSpPr>
          <p:nvPr/>
        </p:nvSpPr>
        <p:spPr bwMode="auto">
          <a:xfrm>
            <a:off x="3770313" y="3500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2" name="Oval 96"/>
          <p:cNvSpPr>
            <a:spLocks noChangeArrowheads="1"/>
          </p:cNvSpPr>
          <p:nvPr/>
        </p:nvSpPr>
        <p:spPr bwMode="auto">
          <a:xfrm>
            <a:off x="3659188" y="405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3" name="Oval 97"/>
          <p:cNvSpPr>
            <a:spLocks noChangeArrowheads="1"/>
          </p:cNvSpPr>
          <p:nvPr/>
        </p:nvSpPr>
        <p:spPr bwMode="auto">
          <a:xfrm>
            <a:off x="3986213" y="3716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4" name="Oval 98"/>
          <p:cNvSpPr>
            <a:spLocks noChangeArrowheads="1"/>
          </p:cNvSpPr>
          <p:nvPr/>
        </p:nvSpPr>
        <p:spPr bwMode="auto">
          <a:xfrm>
            <a:off x="3427413" y="418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5" name="Oval 99"/>
          <p:cNvSpPr>
            <a:spLocks noChangeArrowheads="1"/>
          </p:cNvSpPr>
          <p:nvPr/>
        </p:nvSpPr>
        <p:spPr bwMode="auto">
          <a:xfrm>
            <a:off x="3754438" y="3846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6" name="Oval 100"/>
          <p:cNvSpPr>
            <a:spLocks noChangeArrowheads="1"/>
          </p:cNvSpPr>
          <p:nvPr/>
        </p:nvSpPr>
        <p:spPr bwMode="auto">
          <a:xfrm>
            <a:off x="3090863" y="387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7" name="Oval 101"/>
          <p:cNvSpPr>
            <a:spLocks noChangeArrowheads="1"/>
          </p:cNvSpPr>
          <p:nvPr/>
        </p:nvSpPr>
        <p:spPr bwMode="auto">
          <a:xfrm>
            <a:off x="3417888" y="352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8" name="Oval 102"/>
          <p:cNvSpPr>
            <a:spLocks noChangeArrowheads="1"/>
          </p:cNvSpPr>
          <p:nvPr/>
        </p:nvSpPr>
        <p:spPr bwMode="auto">
          <a:xfrm>
            <a:off x="3144838" y="360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19" name="Oval 103"/>
          <p:cNvSpPr>
            <a:spLocks noChangeArrowheads="1"/>
          </p:cNvSpPr>
          <p:nvPr/>
        </p:nvSpPr>
        <p:spPr bwMode="auto">
          <a:xfrm>
            <a:off x="3471863" y="3259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0" name="Oval 104"/>
          <p:cNvSpPr>
            <a:spLocks noChangeArrowheads="1"/>
          </p:cNvSpPr>
          <p:nvPr/>
        </p:nvSpPr>
        <p:spPr bwMode="auto">
          <a:xfrm>
            <a:off x="2906713" y="4716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1" name="Oval 105"/>
          <p:cNvSpPr>
            <a:spLocks noChangeArrowheads="1"/>
          </p:cNvSpPr>
          <p:nvPr/>
        </p:nvSpPr>
        <p:spPr bwMode="auto">
          <a:xfrm>
            <a:off x="3233738" y="4373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2" name="Oval 106"/>
          <p:cNvSpPr>
            <a:spLocks noChangeArrowheads="1"/>
          </p:cNvSpPr>
          <p:nvPr/>
        </p:nvSpPr>
        <p:spPr bwMode="auto">
          <a:xfrm>
            <a:off x="3122613" y="493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3" name="Oval 107"/>
          <p:cNvSpPr>
            <a:spLocks noChangeArrowheads="1"/>
          </p:cNvSpPr>
          <p:nvPr/>
        </p:nvSpPr>
        <p:spPr bwMode="auto">
          <a:xfrm>
            <a:off x="3449638" y="4589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4" name="Oval 108"/>
          <p:cNvSpPr>
            <a:spLocks noChangeArrowheads="1"/>
          </p:cNvSpPr>
          <p:nvPr/>
        </p:nvSpPr>
        <p:spPr bwMode="auto">
          <a:xfrm>
            <a:off x="2890838" y="506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5" name="Oval 109"/>
          <p:cNvSpPr>
            <a:spLocks noChangeArrowheads="1"/>
          </p:cNvSpPr>
          <p:nvPr/>
        </p:nvSpPr>
        <p:spPr bwMode="auto">
          <a:xfrm>
            <a:off x="3217863" y="4719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6" name="Oval 110"/>
          <p:cNvSpPr>
            <a:spLocks noChangeArrowheads="1"/>
          </p:cNvSpPr>
          <p:nvPr/>
        </p:nvSpPr>
        <p:spPr bwMode="auto">
          <a:xfrm>
            <a:off x="2554288" y="474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7" name="Oval 111"/>
          <p:cNvSpPr>
            <a:spLocks noChangeArrowheads="1"/>
          </p:cNvSpPr>
          <p:nvPr/>
        </p:nvSpPr>
        <p:spPr bwMode="auto">
          <a:xfrm>
            <a:off x="2881313" y="440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8" name="Oval 112"/>
          <p:cNvSpPr>
            <a:spLocks noChangeArrowheads="1"/>
          </p:cNvSpPr>
          <p:nvPr/>
        </p:nvSpPr>
        <p:spPr bwMode="auto">
          <a:xfrm>
            <a:off x="2608263" y="4475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29" name="Oval 113"/>
          <p:cNvSpPr>
            <a:spLocks noChangeArrowheads="1"/>
          </p:cNvSpPr>
          <p:nvPr/>
        </p:nvSpPr>
        <p:spPr bwMode="auto">
          <a:xfrm>
            <a:off x="2935288" y="4132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2" name="Oval 126"/>
          <p:cNvSpPr>
            <a:spLocks noChangeArrowheads="1"/>
          </p:cNvSpPr>
          <p:nvPr/>
        </p:nvSpPr>
        <p:spPr bwMode="auto">
          <a:xfrm>
            <a:off x="47926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4" name="Oval 128"/>
          <p:cNvSpPr>
            <a:spLocks noChangeArrowheads="1"/>
          </p:cNvSpPr>
          <p:nvPr/>
        </p:nvSpPr>
        <p:spPr bwMode="auto">
          <a:xfrm>
            <a:off x="45608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0" name="Oval 134"/>
          <p:cNvSpPr>
            <a:spLocks noChangeArrowheads="1"/>
          </p:cNvSpPr>
          <p:nvPr/>
        </p:nvSpPr>
        <p:spPr bwMode="auto">
          <a:xfrm>
            <a:off x="4040188" y="458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1" name="Oval 135"/>
          <p:cNvSpPr>
            <a:spLocks noChangeArrowheads="1"/>
          </p:cNvSpPr>
          <p:nvPr/>
        </p:nvSpPr>
        <p:spPr bwMode="auto">
          <a:xfrm>
            <a:off x="4367213"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2" name="Oval 136"/>
          <p:cNvSpPr>
            <a:spLocks noChangeArrowheads="1"/>
          </p:cNvSpPr>
          <p:nvPr/>
        </p:nvSpPr>
        <p:spPr bwMode="auto">
          <a:xfrm>
            <a:off x="4256088" y="479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3" name="Oval 137"/>
          <p:cNvSpPr>
            <a:spLocks noChangeArrowheads="1"/>
          </p:cNvSpPr>
          <p:nvPr/>
        </p:nvSpPr>
        <p:spPr bwMode="auto">
          <a:xfrm>
            <a:off x="4583113"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4" name="Oval 138"/>
          <p:cNvSpPr>
            <a:spLocks noChangeArrowheads="1"/>
          </p:cNvSpPr>
          <p:nvPr/>
        </p:nvSpPr>
        <p:spPr bwMode="auto">
          <a:xfrm>
            <a:off x="4024313" y="4929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5" name="Oval 139"/>
          <p:cNvSpPr>
            <a:spLocks noChangeArrowheads="1"/>
          </p:cNvSpPr>
          <p:nvPr/>
        </p:nvSpPr>
        <p:spPr bwMode="auto">
          <a:xfrm>
            <a:off x="4351338" y="458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6" name="Oval 140"/>
          <p:cNvSpPr>
            <a:spLocks noChangeArrowheads="1"/>
          </p:cNvSpPr>
          <p:nvPr/>
        </p:nvSpPr>
        <p:spPr bwMode="auto">
          <a:xfrm>
            <a:off x="3687763" y="4611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7" name="Oval 141"/>
          <p:cNvSpPr>
            <a:spLocks noChangeArrowheads="1"/>
          </p:cNvSpPr>
          <p:nvPr/>
        </p:nvSpPr>
        <p:spPr bwMode="auto">
          <a:xfrm>
            <a:off x="4014788" y="426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8" name="Oval 142"/>
          <p:cNvSpPr>
            <a:spLocks noChangeArrowheads="1"/>
          </p:cNvSpPr>
          <p:nvPr/>
        </p:nvSpPr>
        <p:spPr bwMode="auto">
          <a:xfrm>
            <a:off x="3741738" y="4341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59" name="Oval 143"/>
          <p:cNvSpPr>
            <a:spLocks noChangeArrowheads="1"/>
          </p:cNvSpPr>
          <p:nvPr/>
        </p:nvSpPr>
        <p:spPr bwMode="auto">
          <a:xfrm>
            <a:off x="4068763" y="399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0" name="Oval 144"/>
          <p:cNvSpPr>
            <a:spLocks noChangeArrowheads="1"/>
          </p:cNvSpPr>
          <p:nvPr/>
        </p:nvSpPr>
        <p:spPr bwMode="auto">
          <a:xfrm>
            <a:off x="3503613" y="5456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1" name="Oval 145"/>
          <p:cNvSpPr>
            <a:spLocks noChangeArrowheads="1"/>
          </p:cNvSpPr>
          <p:nvPr/>
        </p:nvSpPr>
        <p:spPr bwMode="auto">
          <a:xfrm>
            <a:off x="3830638" y="511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2" name="Oval 146"/>
          <p:cNvSpPr>
            <a:spLocks noChangeArrowheads="1"/>
          </p:cNvSpPr>
          <p:nvPr/>
        </p:nvSpPr>
        <p:spPr bwMode="auto">
          <a:xfrm>
            <a:off x="3719513" y="567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3" name="Oval 147"/>
          <p:cNvSpPr>
            <a:spLocks noChangeArrowheads="1"/>
          </p:cNvSpPr>
          <p:nvPr/>
        </p:nvSpPr>
        <p:spPr bwMode="auto">
          <a:xfrm>
            <a:off x="4046538" y="532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4" name="Oval 148"/>
          <p:cNvSpPr>
            <a:spLocks noChangeArrowheads="1"/>
          </p:cNvSpPr>
          <p:nvPr/>
        </p:nvSpPr>
        <p:spPr bwMode="auto">
          <a:xfrm>
            <a:off x="27352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5" name="Oval 149"/>
          <p:cNvSpPr>
            <a:spLocks noChangeArrowheads="1"/>
          </p:cNvSpPr>
          <p:nvPr/>
        </p:nvSpPr>
        <p:spPr bwMode="auto">
          <a:xfrm>
            <a:off x="3814763" y="545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6" name="Oval 150"/>
          <p:cNvSpPr>
            <a:spLocks noChangeArrowheads="1"/>
          </p:cNvSpPr>
          <p:nvPr/>
        </p:nvSpPr>
        <p:spPr bwMode="auto">
          <a:xfrm>
            <a:off x="3151188" y="5484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7" name="Oval 151"/>
          <p:cNvSpPr>
            <a:spLocks noChangeArrowheads="1"/>
          </p:cNvSpPr>
          <p:nvPr/>
        </p:nvSpPr>
        <p:spPr bwMode="auto">
          <a:xfrm>
            <a:off x="3478213" y="514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8" name="Oval 152"/>
          <p:cNvSpPr>
            <a:spLocks noChangeArrowheads="1"/>
          </p:cNvSpPr>
          <p:nvPr/>
        </p:nvSpPr>
        <p:spPr bwMode="auto">
          <a:xfrm>
            <a:off x="3205163" y="5214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69" name="Oval 153"/>
          <p:cNvSpPr>
            <a:spLocks noChangeArrowheads="1"/>
          </p:cNvSpPr>
          <p:nvPr/>
        </p:nvSpPr>
        <p:spPr bwMode="auto">
          <a:xfrm>
            <a:off x="35321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0" name="Oval 154"/>
          <p:cNvSpPr>
            <a:spLocks noChangeArrowheads="1"/>
          </p:cNvSpPr>
          <p:nvPr/>
        </p:nvSpPr>
        <p:spPr bwMode="auto">
          <a:xfrm>
            <a:off x="6523038" y="232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3" name="Oval 157"/>
          <p:cNvSpPr>
            <a:spLocks noChangeArrowheads="1"/>
          </p:cNvSpPr>
          <p:nvPr/>
        </p:nvSpPr>
        <p:spPr bwMode="auto">
          <a:xfrm>
            <a:off x="6497638" y="2008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8" name="Oval 162"/>
          <p:cNvSpPr>
            <a:spLocks noChangeArrowheads="1"/>
          </p:cNvSpPr>
          <p:nvPr/>
        </p:nvSpPr>
        <p:spPr bwMode="auto">
          <a:xfrm>
            <a:off x="6202363" y="341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9" name="Oval 163"/>
          <p:cNvSpPr>
            <a:spLocks noChangeArrowheads="1"/>
          </p:cNvSpPr>
          <p:nvPr/>
        </p:nvSpPr>
        <p:spPr bwMode="auto">
          <a:xfrm>
            <a:off x="6529388" y="3068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0" name="Oval 164"/>
          <p:cNvSpPr>
            <a:spLocks noChangeArrowheads="1"/>
          </p:cNvSpPr>
          <p:nvPr/>
        </p:nvSpPr>
        <p:spPr bwMode="auto">
          <a:xfrm>
            <a:off x="5970588" y="3541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1" name="Oval 165"/>
          <p:cNvSpPr>
            <a:spLocks noChangeArrowheads="1"/>
          </p:cNvSpPr>
          <p:nvPr/>
        </p:nvSpPr>
        <p:spPr bwMode="auto">
          <a:xfrm>
            <a:off x="6297613" y="3198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6" name="Oval 170"/>
          <p:cNvSpPr>
            <a:spLocks noChangeArrowheads="1"/>
          </p:cNvSpPr>
          <p:nvPr/>
        </p:nvSpPr>
        <p:spPr bwMode="auto">
          <a:xfrm>
            <a:off x="5449888" y="406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7" name="Oval 171"/>
          <p:cNvSpPr>
            <a:spLocks noChangeArrowheads="1"/>
          </p:cNvSpPr>
          <p:nvPr/>
        </p:nvSpPr>
        <p:spPr bwMode="auto">
          <a:xfrm>
            <a:off x="5776913" y="372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8" name="Oval 172"/>
          <p:cNvSpPr>
            <a:spLocks noChangeArrowheads="1"/>
          </p:cNvSpPr>
          <p:nvPr/>
        </p:nvSpPr>
        <p:spPr bwMode="auto">
          <a:xfrm>
            <a:off x="5665788" y="4284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9" name="Oval 173"/>
          <p:cNvSpPr>
            <a:spLocks noChangeArrowheads="1"/>
          </p:cNvSpPr>
          <p:nvPr/>
        </p:nvSpPr>
        <p:spPr bwMode="auto">
          <a:xfrm>
            <a:off x="5992813" y="3941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0" name="Oval 174"/>
          <p:cNvSpPr>
            <a:spLocks noChangeArrowheads="1"/>
          </p:cNvSpPr>
          <p:nvPr/>
        </p:nvSpPr>
        <p:spPr bwMode="auto">
          <a:xfrm>
            <a:off x="5434013" y="4414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1" name="Oval 175"/>
          <p:cNvSpPr>
            <a:spLocks noChangeArrowheads="1"/>
          </p:cNvSpPr>
          <p:nvPr/>
        </p:nvSpPr>
        <p:spPr bwMode="auto">
          <a:xfrm>
            <a:off x="5761038" y="4071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2" name="Oval 176"/>
          <p:cNvSpPr>
            <a:spLocks noChangeArrowheads="1"/>
          </p:cNvSpPr>
          <p:nvPr/>
        </p:nvSpPr>
        <p:spPr bwMode="auto">
          <a:xfrm>
            <a:off x="5097463" y="409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6" name="Oval 180"/>
          <p:cNvSpPr>
            <a:spLocks noChangeArrowheads="1"/>
          </p:cNvSpPr>
          <p:nvPr/>
        </p:nvSpPr>
        <p:spPr bwMode="auto">
          <a:xfrm>
            <a:off x="4913313" y="494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7" name="Oval 181"/>
          <p:cNvSpPr>
            <a:spLocks noChangeArrowheads="1"/>
          </p:cNvSpPr>
          <p:nvPr/>
        </p:nvSpPr>
        <p:spPr bwMode="auto">
          <a:xfrm>
            <a:off x="5240338" y="4598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8" name="Oval 182"/>
          <p:cNvSpPr>
            <a:spLocks noChangeArrowheads="1"/>
          </p:cNvSpPr>
          <p:nvPr/>
        </p:nvSpPr>
        <p:spPr bwMode="auto">
          <a:xfrm>
            <a:off x="5129213" y="515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9" name="Oval 183"/>
          <p:cNvSpPr>
            <a:spLocks noChangeArrowheads="1"/>
          </p:cNvSpPr>
          <p:nvPr/>
        </p:nvSpPr>
        <p:spPr bwMode="auto">
          <a:xfrm>
            <a:off x="5456238" y="4814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0" name="Oval 184"/>
          <p:cNvSpPr>
            <a:spLocks noChangeArrowheads="1"/>
          </p:cNvSpPr>
          <p:nvPr/>
        </p:nvSpPr>
        <p:spPr bwMode="auto">
          <a:xfrm>
            <a:off x="5224463" y="494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1" name="Oval 185"/>
          <p:cNvSpPr>
            <a:spLocks noChangeArrowheads="1"/>
          </p:cNvSpPr>
          <p:nvPr/>
        </p:nvSpPr>
        <p:spPr bwMode="auto">
          <a:xfrm>
            <a:off x="4887913" y="462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2" name="Oval 186"/>
          <p:cNvSpPr>
            <a:spLocks noChangeArrowheads="1"/>
          </p:cNvSpPr>
          <p:nvPr/>
        </p:nvSpPr>
        <p:spPr bwMode="auto">
          <a:xfrm>
            <a:off x="49418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3" name="Oval 187"/>
          <p:cNvSpPr>
            <a:spLocks noChangeArrowheads="1"/>
          </p:cNvSpPr>
          <p:nvPr/>
        </p:nvSpPr>
        <p:spPr bwMode="auto">
          <a:xfrm>
            <a:off x="7104063" y="3408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4" name="Oval 188"/>
          <p:cNvSpPr>
            <a:spLocks noChangeArrowheads="1"/>
          </p:cNvSpPr>
          <p:nvPr/>
        </p:nvSpPr>
        <p:spPr bwMode="auto">
          <a:xfrm>
            <a:off x="6767513"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5" name="Oval 189"/>
          <p:cNvSpPr>
            <a:spLocks noChangeArrowheads="1"/>
          </p:cNvSpPr>
          <p:nvPr/>
        </p:nvSpPr>
        <p:spPr bwMode="auto">
          <a:xfrm>
            <a:off x="6583363" y="3935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6" name="Oval 190"/>
          <p:cNvSpPr>
            <a:spLocks noChangeArrowheads="1"/>
          </p:cNvSpPr>
          <p:nvPr/>
        </p:nvSpPr>
        <p:spPr bwMode="auto">
          <a:xfrm>
            <a:off x="6910388" y="359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7" name="Oval 191"/>
          <p:cNvSpPr>
            <a:spLocks noChangeArrowheads="1"/>
          </p:cNvSpPr>
          <p:nvPr/>
        </p:nvSpPr>
        <p:spPr bwMode="auto">
          <a:xfrm>
            <a:off x="6799263" y="415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8" name="Oval 192"/>
          <p:cNvSpPr>
            <a:spLocks noChangeArrowheads="1"/>
          </p:cNvSpPr>
          <p:nvPr/>
        </p:nvSpPr>
        <p:spPr bwMode="auto">
          <a:xfrm>
            <a:off x="7126288" y="3808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09" name="Oval 193"/>
          <p:cNvSpPr>
            <a:spLocks noChangeArrowheads="1"/>
          </p:cNvSpPr>
          <p:nvPr/>
        </p:nvSpPr>
        <p:spPr bwMode="auto">
          <a:xfrm>
            <a:off x="6567488"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0" name="Oval 194"/>
          <p:cNvSpPr>
            <a:spLocks noChangeArrowheads="1"/>
          </p:cNvSpPr>
          <p:nvPr/>
        </p:nvSpPr>
        <p:spPr bwMode="auto">
          <a:xfrm>
            <a:off x="6894513" y="3938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1" name="Oval 195"/>
          <p:cNvSpPr>
            <a:spLocks noChangeArrowheads="1"/>
          </p:cNvSpPr>
          <p:nvPr/>
        </p:nvSpPr>
        <p:spPr bwMode="auto">
          <a:xfrm>
            <a:off x="6230938"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2" name="Oval 196"/>
          <p:cNvSpPr>
            <a:spLocks noChangeArrowheads="1"/>
          </p:cNvSpPr>
          <p:nvPr/>
        </p:nvSpPr>
        <p:spPr bwMode="auto">
          <a:xfrm>
            <a:off x="6557963"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3" name="Oval 197"/>
          <p:cNvSpPr>
            <a:spLocks noChangeArrowheads="1"/>
          </p:cNvSpPr>
          <p:nvPr/>
        </p:nvSpPr>
        <p:spPr bwMode="auto">
          <a:xfrm>
            <a:off x="6284913" y="3694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4" name="Oval 198"/>
          <p:cNvSpPr>
            <a:spLocks noChangeArrowheads="1"/>
          </p:cNvSpPr>
          <p:nvPr/>
        </p:nvSpPr>
        <p:spPr bwMode="auto">
          <a:xfrm>
            <a:off x="6611938" y="335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5" name="Oval 199"/>
          <p:cNvSpPr>
            <a:spLocks noChangeArrowheads="1"/>
          </p:cNvSpPr>
          <p:nvPr/>
        </p:nvSpPr>
        <p:spPr bwMode="auto">
          <a:xfrm>
            <a:off x="6046788" y="480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6" name="Oval 200"/>
          <p:cNvSpPr>
            <a:spLocks noChangeArrowheads="1"/>
          </p:cNvSpPr>
          <p:nvPr/>
        </p:nvSpPr>
        <p:spPr bwMode="auto">
          <a:xfrm>
            <a:off x="6373813" y="446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7" name="Oval 201"/>
          <p:cNvSpPr>
            <a:spLocks noChangeArrowheads="1"/>
          </p:cNvSpPr>
          <p:nvPr/>
        </p:nvSpPr>
        <p:spPr bwMode="auto">
          <a:xfrm>
            <a:off x="6589713" y="468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8" name="Oval 202"/>
          <p:cNvSpPr>
            <a:spLocks noChangeArrowheads="1"/>
          </p:cNvSpPr>
          <p:nvPr/>
        </p:nvSpPr>
        <p:spPr bwMode="auto">
          <a:xfrm>
            <a:off x="5916613" y="5059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19" name="Oval 203"/>
          <p:cNvSpPr>
            <a:spLocks noChangeArrowheads="1"/>
          </p:cNvSpPr>
          <p:nvPr/>
        </p:nvSpPr>
        <p:spPr bwMode="auto">
          <a:xfrm>
            <a:off x="5694363"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0" name="Oval 204"/>
          <p:cNvSpPr>
            <a:spLocks noChangeArrowheads="1"/>
          </p:cNvSpPr>
          <p:nvPr/>
        </p:nvSpPr>
        <p:spPr bwMode="auto">
          <a:xfrm>
            <a:off x="6021388"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1" name="Oval 205"/>
          <p:cNvSpPr>
            <a:spLocks noChangeArrowheads="1"/>
          </p:cNvSpPr>
          <p:nvPr/>
        </p:nvSpPr>
        <p:spPr bwMode="auto">
          <a:xfrm>
            <a:off x="5748338" y="456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2" name="Oval 206"/>
          <p:cNvSpPr>
            <a:spLocks noChangeArrowheads="1"/>
          </p:cNvSpPr>
          <p:nvPr/>
        </p:nvSpPr>
        <p:spPr bwMode="auto">
          <a:xfrm>
            <a:off x="6075363" y="422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3" name="Oval 207"/>
          <p:cNvSpPr>
            <a:spLocks noChangeArrowheads="1"/>
          </p:cNvSpPr>
          <p:nvPr/>
        </p:nvSpPr>
        <p:spPr bwMode="auto">
          <a:xfrm>
            <a:off x="5510213" y="568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4" name="Oval 208"/>
          <p:cNvSpPr>
            <a:spLocks noChangeArrowheads="1"/>
          </p:cNvSpPr>
          <p:nvPr/>
        </p:nvSpPr>
        <p:spPr bwMode="auto">
          <a:xfrm>
            <a:off x="5722938" y="5272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5" name="Oval 209"/>
          <p:cNvSpPr>
            <a:spLocks noChangeArrowheads="1"/>
          </p:cNvSpPr>
          <p:nvPr/>
        </p:nvSpPr>
        <p:spPr bwMode="auto">
          <a:xfrm>
            <a:off x="5726113" y="589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6" name="Oval 210"/>
          <p:cNvSpPr>
            <a:spLocks noChangeArrowheads="1"/>
          </p:cNvSpPr>
          <p:nvPr/>
        </p:nvSpPr>
        <p:spPr bwMode="auto">
          <a:xfrm>
            <a:off x="6764338"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7" name="Oval 211"/>
          <p:cNvSpPr>
            <a:spLocks noChangeArrowheads="1"/>
          </p:cNvSpPr>
          <p:nvPr/>
        </p:nvSpPr>
        <p:spPr bwMode="auto">
          <a:xfrm>
            <a:off x="5484813" y="536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8" name="Oval 212"/>
          <p:cNvSpPr>
            <a:spLocks noChangeArrowheads="1"/>
          </p:cNvSpPr>
          <p:nvPr/>
        </p:nvSpPr>
        <p:spPr bwMode="auto">
          <a:xfrm>
            <a:off x="5538788" y="509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0" name="Oval 214"/>
          <p:cNvSpPr>
            <a:spLocks noChangeArrowheads="1"/>
          </p:cNvSpPr>
          <p:nvPr/>
        </p:nvSpPr>
        <p:spPr bwMode="auto">
          <a:xfrm>
            <a:off x="7304088" y="396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2" name="Oval 216"/>
          <p:cNvSpPr>
            <a:spLocks noChangeArrowheads="1"/>
          </p:cNvSpPr>
          <p:nvPr/>
        </p:nvSpPr>
        <p:spPr bwMode="auto">
          <a:xfrm>
            <a:off x="6853238" y="3325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5" name="Oval 219"/>
          <p:cNvSpPr>
            <a:spLocks noChangeArrowheads="1"/>
          </p:cNvSpPr>
          <p:nvPr/>
        </p:nvSpPr>
        <p:spPr bwMode="auto">
          <a:xfrm>
            <a:off x="6970713"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9" name="Oval 223"/>
          <p:cNvSpPr>
            <a:spLocks noChangeArrowheads="1"/>
          </p:cNvSpPr>
          <p:nvPr/>
        </p:nvSpPr>
        <p:spPr bwMode="auto">
          <a:xfrm>
            <a:off x="3678238" y="5278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0" name="Oval 224"/>
          <p:cNvSpPr>
            <a:spLocks noChangeArrowheads="1"/>
          </p:cNvSpPr>
          <p:nvPr/>
        </p:nvSpPr>
        <p:spPr bwMode="auto">
          <a:xfrm>
            <a:off x="4151313" y="512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1" name="Oval 225"/>
          <p:cNvSpPr>
            <a:spLocks noChangeArrowheads="1"/>
          </p:cNvSpPr>
          <p:nvPr/>
        </p:nvSpPr>
        <p:spPr bwMode="auto">
          <a:xfrm>
            <a:off x="2341563" y="5580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2" name="Oval 226"/>
          <p:cNvSpPr>
            <a:spLocks noChangeArrowheads="1"/>
          </p:cNvSpPr>
          <p:nvPr/>
        </p:nvSpPr>
        <p:spPr bwMode="auto">
          <a:xfrm>
            <a:off x="2668588" y="523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3" name="Oval 227"/>
          <p:cNvSpPr>
            <a:spLocks noChangeArrowheads="1"/>
          </p:cNvSpPr>
          <p:nvPr/>
        </p:nvSpPr>
        <p:spPr bwMode="auto">
          <a:xfrm>
            <a:off x="2557463" y="579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4" name="Oval 228"/>
          <p:cNvSpPr>
            <a:spLocks noChangeArrowheads="1"/>
          </p:cNvSpPr>
          <p:nvPr/>
        </p:nvSpPr>
        <p:spPr bwMode="auto">
          <a:xfrm>
            <a:off x="2884488" y="545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5" name="Oval 229"/>
          <p:cNvSpPr>
            <a:spLocks noChangeArrowheads="1"/>
          </p:cNvSpPr>
          <p:nvPr/>
        </p:nvSpPr>
        <p:spPr bwMode="auto">
          <a:xfrm>
            <a:off x="2652713" y="5583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7" name="Oval 231"/>
          <p:cNvSpPr>
            <a:spLocks noChangeArrowheads="1"/>
          </p:cNvSpPr>
          <p:nvPr/>
        </p:nvSpPr>
        <p:spPr bwMode="auto">
          <a:xfrm>
            <a:off x="2316163" y="5265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8" name="Oval 232"/>
          <p:cNvSpPr>
            <a:spLocks noChangeArrowheads="1"/>
          </p:cNvSpPr>
          <p:nvPr/>
        </p:nvSpPr>
        <p:spPr bwMode="auto">
          <a:xfrm>
            <a:off x="2043113" y="533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9" name="Oval 233"/>
          <p:cNvSpPr>
            <a:spLocks noChangeArrowheads="1"/>
          </p:cNvSpPr>
          <p:nvPr/>
        </p:nvSpPr>
        <p:spPr bwMode="auto">
          <a:xfrm>
            <a:off x="2370138" y="499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0" name="Oval 234"/>
          <p:cNvSpPr>
            <a:spLocks noChangeArrowheads="1"/>
          </p:cNvSpPr>
          <p:nvPr/>
        </p:nvSpPr>
        <p:spPr bwMode="auto">
          <a:xfrm>
            <a:off x="2967038" y="573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1" name="Oval 235"/>
          <p:cNvSpPr>
            <a:spLocks noChangeArrowheads="1"/>
          </p:cNvSpPr>
          <p:nvPr/>
        </p:nvSpPr>
        <p:spPr bwMode="auto">
          <a:xfrm>
            <a:off x="7767638"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2" name="Oval 236"/>
          <p:cNvSpPr>
            <a:spLocks noChangeArrowheads="1"/>
          </p:cNvSpPr>
          <p:nvPr/>
        </p:nvSpPr>
        <p:spPr bwMode="auto">
          <a:xfrm>
            <a:off x="80660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3" name="Oval 237"/>
          <p:cNvSpPr>
            <a:spLocks noChangeArrowheads="1"/>
          </p:cNvSpPr>
          <p:nvPr/>
        </p:nvSpPr>
        <p:spPr bwMode="auto">
          <a:xfrm>
            <a:off x="7945438"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4" name="Oval 238"/>
          <p:cNvSpPr>
            <a:spLocks noChangeArrowheads="1"/>
          </p:cNvSpPr>
          <p:nvPr/>
        </p:nvSpPr>
        <p:spPr bwMode="auto">
          <a:xfrm>
            <a:off x="7974013" y="367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5" name="Oval 239"/>
          <p:cNvSpPr>
            <a:spLocks noChangeArrowheads="1"/>
          </p:cNvSpPr>
          <p:nvPr/>
        </p:nvSpPr>
        <p:spPr bwMode="auto">
          <a:xfrm>
            <a:off x="7415213"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6" name="Oval 240"/>
          <p:cNvSpPr>
            <a:spLocks noChangeArrowheads="1"/>
          </p:cNvSpPr>
          <p:nvPr/>
        </p:nvSpPr>
        <p:spPr bwMode="auto">
          <a:xfrm>
            <a:off x="7742238"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7" name="Oval 241"/>
          <p:cNvSpPr>
            <a:spLocks noChangeArrowheads="1"/>
          </p:cNvSpPr>
          <p:nvPr/>
        </p:nvSpPr>
        <p:spPr bwMode="auto">
          <a:xfrm>
            <a:off x="7469188"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8" name="Oval 242"/>
          <p:cNvSpPr>
            <a:spLocks noChangeArrowheads="1"/>
          </p:cNvSpPr>
          <p:nvPr/>
        </p:nvSpPr>
        <p:spPr bwMode="auto">
          <a:xfrm>
            <a:off x="8062913" y="4164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59" name="Oval 243"/>
          <p:cNvSpPr>
            <a:spLocks noChangeArrowheads="1"/>
          </p:cNvSpPr>
          <p:nvPr/>
        </p:nvSpPr>
        <p:spPr bwMode="auto">
          <a:xfrm>
            <a:off x="7212013" y="452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0" name="Oval 244"/>
          <p:cNvSpPr>
            <a:spLocks noChangeArrowheads="1"/>
          </p:cNvSpPr>
          <p:nvPr/>
        </p:nvSpPr>
        <p:spPr bwMode="auto">
          <a:xfrm>
            <a:off x="7265988" y="4256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1" name="Oval 245"/>
          <p:cNvSpPr>
            <a:spLocks noChangeArrowheads="1"/>
          </p:cNvSpPr>
          <p:nvPr/>
        </p:nvSpPr>
        <p:spPr bwMode="auto">
          <a:xfrm>
            <a:off x="7593013" y="391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2" name="Oval 246"/>
          <p:cNvSpPr>
            <a:spLocks noChangeArrowheads="1"/>
          </p:cNvSpPr>
          <p:nvPr/>
        </p:nvSpPr>
        <p:spPr bwMode="auto">
          <a:xfrm>
            <a:off x="6932613" y="4643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3" name="Oval 247"/>
          <p:cNvSpPr>
            <a:spLocks noChangeArrowheads="1"/>
          </p:cNvSpPr>
          <p:nvPr/>
        </p:nvSpPr>
        <p:spPr bwMode="auto">
          <a:xfrm>
            <a:off x="74818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8" name="Oval 252"/>
          <p:cNvSpPr>
            <a:spLocks noChangeArrowheads="1"/>
          </p:cNvSpPr>
          <p:nvPr/>
        </p:nvSpPr>
        <p:spPr bwMode="auto">
          <a:xfrm>
            <a:off x="6367463" y="418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9" name="Oval 253"/>
          <p:cNvSpPr>
            <a:spLocks noChangeArrowheads="1"/>
          </p:cNvSpPr>
          <p:nvPr/>
        </p:nvSpPr>
        <p:spPr bwMode="auto">
          <a:xfrm>
            <a:off x="71262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70" name="Oval 254"/>
          <p:cNvSpPr>
            <a:spLocks noChangeArrowheads="1"/>
          </p:cNvSpPr>
          <p:nvPr/>
        </p:nvSpPr>
        <p:spPr bwMode="auto">
          <a:xfrm>
            <a:off x="795178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71" name="Oval 255"/>
          <p:cNvSpPr>
            <a:spLocks noChangeArrowheads="1"/>
          </p:cNvSpPr>
          <p:nvPr/>
        </p:nvSpPr>
        <p:spPr bwMode="auto">
          <a:xfrm>
            <a:off x="7491413" y="4630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72" name="Oval 256"/>
          <p:cNvSpPr>
            <a:spLocks noChangeArrowheads="1"/>
          </p:cNvSpPr>
          <p:nvPr/>
        </p:nvSpPr>
        <p:spPr bwMode="auto">
          <a:xfrm>
            <a:off x="7783513" y="4103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18" name="Oval 2"/>
          <p:cNvSpPr>
            <a:spLocks noChangeArrowheads="1"/>
          </p:cNvSpPr>
          <p:nvPr/>
        </p:nvSpPr>
        <p:spPr bwMode="auto">
          <a:xfrm>
            <a:off x="5014913" y="1328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1" name="Oval 5"/>
          <p:cNvSpPr>
            <a:spLocks noChangeArrowheads="1"/>
          </p:cNvSpPr>
          <p:nvPr/>
        </p:nvSpPr>
        <p:spPr bwMode="auto">
          <a:xfrm>
            <a:off x="3738563" y="2201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23" name="Oval 7"/>
          <p:cNvSpPr>
            <a:spLocks noChangeArrowheads="1"/>
          </p:cNvSpPr>
          <p:nvPr/>
        </p:nvSpPr>
        <p:spPr bwMode="auto">
          <a:xfrm>
            <a:off x="4687888" y="191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1" name="Oval 35"/>
          <p:cNvSpPr>
            <a:spLocks noChangeArrowheads="1"/>
          </p:cNvSpPr>
          <p:nvPr/>
        </p:nvSpPr>
        <p:spPr bwMode="auto">
          <a:xfrm>
            <a:off x="3433763" y="226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3" name="Oval 37"/>
          <p:cNvSpPr>
            <a:spLocks noChangeArrowheads="1"/>
          </p:cNvSpPr>
          <p:nvPr/>
        </p:nvSpPr>
        <p:spPr bwMode="auto">
          <a:xfrm>
            <a:off x="3649663" y="248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55" name="Oval 39"/>
          <p:cNvSpPr>
            <a:spLocks noChangeArrowheads="1"/>
          </p:cNvSpPr>
          <p:nvPr/>
        </p:nvSpPr>
        <p:spPr bwMode="auto">
          <a:xfrm>
            <a:off x="3417888" y="2614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0" name="Oval 64"/>
          <p:cNvSpPr>
            <a:spLocks noChangeArrowheads="1"/>
          </p:cNvSpPr>
          <p:nvPr/>
        </p:nvSpPr>
        <p:spPr bwMode="auto">
          <a:xfrm>
            <a:off x="54975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2" name="Oval 66"/>
          <p:cNvSpPr>
            <a:spLocks noChangeArrowheads="1"/>
          </p:cNvSpPr>
          <p:nvPr/>
        </p:nvSpPr>
        <p:spPr bwMode="auto">
          <a:xfrm>
            <a:off x="5427663" y="2160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4" name="Oval 68"/>
          <p:cNvSpPr>
            <a:spLocks noChangeArrowheads="1"/>
          </p:cNvSpPr>
          <p:nvPr/>
        </p:nvSpPr>
        <p:spPr bwMode="auto">
          <a:xfrm>
            <a:off x="5672138" y="245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6" name="Oval 70"/>
          <p:cNvSpPr>
            <a:spLocks noChangeArrowheads="1"/>
          </p:cNvSpPr>
          <p:nvPr/>
        </p:nvSpPr>
        <p:spPr bwMode="auto">
          <a:xfrm>
            <a:off x="6259513" y="258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87" name="Oval 71"/>
          <p:cNvSpPr>
            <a:spLocks noChangeArrowheads="1"/>
          </p:cNvSpPr>
          <p:nvPr/>
        </p:nvSpPr>
        <p:spPr bwMode="auto">
          <a:xfrm>
            <a:off x="5710238" y="216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0" name="Oval 74"/>
          <p:cNvSpPr>
            <a:spLocks noChangeArrowheads="1"/>
          </p:cNvSpPr>
          <p:nvPr/>
        </p:nvSpPr>
        <p:spPr bwMode="auto">
          <a:xfrm>
            <a:off x="4516438" y="209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1" name="Oval 75"/>
          <p:cNvSpPr>
            <a:spLocks noChangeArrowheads="1"/>
          </p:cNvSpPr>
          <p:nvPr/>
        </p:nvSpPr>
        <p:spPr bwMode="auto">
          <a:xfrm>
            <a:off x="4843463" y="1754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2" name="Oval 76"/>
          <p:cNvSpPr>
            <a:spLocks noChangeArrowheads="1"/>
          </p:cNvSpPr>
          <p:nvPr/>
        </p:nvSpPr>
        <p:spPr bwMode="auto">
          <a:xfrm>
            <a:off x="4665663" y="231298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1693" name="Oval 77"/>
          <p:cNvSpPr>
            <a:spLocks noChangeArrowheads="1"/>
          </p:cNvSpPr>
          <p:nvPr/>
        </p:nvSpPr>
        <p:spPr bwMode="auto">
          <a:xfrm>
            <a:off x="5059363" y="1970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4" name="Oval 78"/>
          <p:cNvSpPr>
            <a:spLocks noChangeArrowheads="1"/>
          </p:cNvSpPr>
          <p:nvPr/>
        </p:nvSpPr>
        <p:spPr bwMode="auto">
          <a:xfrm>
            <a:off x="4500563" y="244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5" name="Oval 79"/>
          <p:cNvSpPr>
            <a:spLocks noChangeArrowheads="1"/>
          </p:cNvSpPr>
          <p:nvPr/>
        </p:nvSpPr>
        <p:spPr bwMode="auto">
          <a:xfrm>
            <a:off x="4827588" y="2100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6" name="Oval 80"/>
          <p:cNvSpPr>
            <a:spLocks noChangeArrowheads="1"/>
          </p:cNvSpPr>
          <p:nvPr/>
        </p:nvSpPr>
        <p:spPr bwMode="auto">
          <a:xfrm>
            <a:off x="4164013" y="212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7" name="Oval 81"/>
          <p:cNvSpPr>
            <a:spLocks noChangeArrowheads="1"/>
          </p:cNvSpPr>
          <p:nvPr/>
        </p:nvSpPr>
        <p:spPr bwMode="auto">
          <a:xfrm>
            <a:off x="4491038" y="178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8" name="Oval 82"/>
          <p:cNvSpPr>
            <a:spLocks noChangeArrowheads="1"/>
          </p:cNvSpPr>
          <p:nvPr/>
        </p:nvSpPr>
        <p:spPr bwMode="auto">
          <a:xfrm>
            <a:off x="4217988" y="185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699" name="Oval 83"/>
          <p:cNvSpPr>
            <a:spLocks noChangeArrowheads="1"/>
          </p:cNvSpPr>
          <p:nvPr/>
        </p:nvSpPr>
        <p:spPr bwMode="auto">
          <a:xfrm>
            <a:off x="4754563" y="1522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0" name="Oval 84"/>
          <p:cNvSpPr>
            <a:spLocks noChangeArrowheads="1"/>
          </p:cNvSpPr>
          <p:nvPr/>
        </p:nvSpPr>
        <p:spPr bwMode="auto">
          <a:xfrm>
            <a:off x="3979863" y="297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1" name="Oval 85"/>
          <p:cNvSpPr>
            <a:spLocks noChangeArrowheads="1"/>
          </p:cNvSpPr>
          <p:nvPr/>
        </p:nvSpPr>
        <p:spPr bwMode="auto">
          <a:xfrm>
            <a:off x="4306888" y="2627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2" name="Oval 86"/>
          <p:cNvSpPr>
            <a:spLocks noChangeArrowheads="1"/>
          </p:cNvSpPr>
          <p:nvPr/>
        </p:nvSpPr>
        <p:spPr bwMode="auto">
          <a:xfrm>
            <a:off x="4195763" y="318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3" name="Oval 87"/>
          <p:cNvSpPr>
            <a:spLocks noChangeArrowheads="1"/>
          </p:cNvSpPr>
          <p:nvPr/>
        </p:nvSpPr>
        <p:spPr bwMode="auto">
          <a:xfrm>
            <a:off x="4522788" y="2843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4" name="Oval 88"/>
          <p:cNvSpPr>
            <a:spLocks noChangeArrowheads="1"/>
          </p:cNvSpPr>
          <p:nvPr/>
        </p:nvSpPr>
        <p:spPr bwMode="auto">
          <a:xfrm>
            <a:off x="3963988" y="331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5" name="Oval 89"/>
          <p:cNvSpPr>
            <a:spLocks noChangeArrowheads="1"/>
          </p:cNvSpPr>
          <p:nvPr/>
        </p:nvSpPr>
        <p:spPr bwMode="auto">
          <a:xfrm>
            <a:off x="4291013" y="2973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6" name="Oval 90"/>
          <p:cNvSpPr>
            <a:spLocks noChangeArrowheads="1"/>
          </p:cNvSpPr>
          <p:nvPr/>
        </p:nvSpPr>
        <p:spPr bwMode="auto">
          <a:xfrm>
            <a:off x="3627438" y="299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7" name="Oval 91"/>
          <p:cNvSpPr>
            <a:spLocks noChangeArrowheads="1"/>
          </p:cNvSpPr>
          <p:nvPr/>
        </p:nvSpPr>
        <p:spPr bwMode="auto">
          <a:xfrm>
            <a:off x="3954463" y="265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8" name="Oval 92"/>
          <p:cNvSpPr>
            <a:spLocks noChangeArrowheads="1"/>
          </p:cNvSpPr>
          <p:nvPr/>
        </p:nvSpPr>
        <p:spPr bwMode="auto">
          <a:xfrm>
            <a:off x="3681413" y="272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09" name="Oval 93"/>
          <p:cNvSpPr>
            <a:spLocks noChangeArrowheads="1"/>
          </p:cNvSpPr>
          <p:nvPr/>
        </p:nvSpPr>
        <p:spPr bwMode="auto">
          <a:xfrm>
            <a:off x="4008438" y="2386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0" name="Oval 114"/>
          <p:cNvSpPr>
            <a:spLocks noChangeArrowheads="1"/>
          </p:cNvSpPr>
          <p:nvPr/>
        </p:nvSpPr>
        <p:spPr bwMode="auto">
          <a:xfrm>
            <a:off x="5113338" y="2836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1" name="Oval 115"/>
          <p:cNvSpPr>
            <a:spLocks noChangeArrowheads="1"/>
          </p:cNvSpPr>
          <p:nvPr/>
        </p:nvSpPr>
        <p:spPr bwMode="auto">
          <a:xfrm>
            <a:off x="5440363" y="249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2" name="Oval 116"/>
          <p:cNvSpPr>
            <a:spLocks noChangeArrowheads="1"/>
          </p:cNvSpPr>
          <p:nvPr/>
        </p:nvSpPr>
        <p:spPr bwMode="auto">
          <a:xfrm>
            <a:off x="5329238" y="305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3" name="Oval 117"/>
          <p:cNvSpPr>
            <a:spLocks noChangeArrowheads="1"/>
          </p:cNvSpPr>
          <p:nvPr/>
        </p:nvSpPr>
        <p:spPr bwMode="auto">
          <a:xfrm>
            <a:off x="5656263" y="270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4" name="Oval 118"/>
          <p:cNvSpPr>
            <a:spLocks noChangeArrowheads="1"/>
          </p:cNvSpPr>
          <p:nvPr/>
        </p:nvSpPr>
        <p:spPr bwMode="auto">
          <a:xfrm>
            <a:off x="5097463" y="318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5" name="Oval 119"/>
          <p:cNvSpPr>
            <a:spLocks noChangeArrowheads="1"/>
          </p:cNvSpPr>
          <p:nvPr/>
        </p:nvSpPr>
        <p:spPr bwMode="auto">
          <a:xfrm>
            <a:off x="5424488" y="2840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6" name="Oval 120"/>
          <p:cNvSpPr>
            <a:spLocks noChangeArrowheads="1"/>
          </p:cNvSpPr>
          <p:nvPr/>
        </p:nvSpPr>
        <p:spPr bwMode="auto">
          <a:xfrm>
            <a:off x="4760913" y="2865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7" name="Oval 121"/>
          <p:cNvSpPr>
            <a:spLocks noChangeArrowheads="1"/>
          </p:cNvSpPr>
          <p:nvPr/>
        </p:nvSpPr>
        <p:spPr bwMode="auto">
          <a:xfrm>
            <a:off x="5087938" y="252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8" name="Oval 122"/>
          <p:cNvSpPr>
            <a:spLocks noChangeArrowheads="1"/>
          </p:cNvSpPr>
          <p:nvPr/>
        </p:nvSpPr>
        <p:spPr bwMode="auto">
          <a:xfrm>
            <a:off x="4814888" y="2595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39" name="Oval 123"/>
          <p:cNvSpPr>
            <a:spLocks noChangeArrowheads="1"/>
          </p:cNvSpPr>
          <p:nvPr/>
        </p:nvSpPr>
        <p:spPr bwMode="auto">
          <a:xfrm>
            <a:off x="5141913" y="2252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0" name="Oval 124"/>
          <p:cNvSpPr>
            <a:spLocks noChangeArrowheads="1"/>
          </p:cNvSpPr>
          <p:nvPr/>
        </p:nvSpPr>
        <p:spPr bwMode="auto">
          <a:xfrm>
            <a:off x="4576763"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1" name="Oval 125"/>
          <p:cNvSpPr>
            <a:spLocks noChangeArrowheads="1"/>
          </p:cNvSpPr>
          <p:nvPr/>
        </p:nvSpPr>
        <p:spPr bwMode="auto">
          <a:xfrm>
            <a:off x="49037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3" name="Oval 127"/>
          <p:cNvSpPr>
            <a:spLocks noChangeArrowheads="1"/>
          </p:cNvSpPr>
          <p:nvPr/>
        </p:nvSpPr>
        <p:spPr bwMode="auto">
          <a:xfrm>
            <a:off x="5119688" y="358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5" name="Oval 129"/>
          <p:cNvSpPr>
            <a:spLocks noChangeArrowheads="1"/>
          </p:cNvSpPr>
          <p:nvPr/>
        </p:nvSpPr>
        <p:spPr bwMode="auto">
          <a:xfrm>
            <a:off x="4887913" y="371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6" name="Oval 130"/>
          <p:cNvSpPr>
            <a:spLocks noChangeArrowheads="1"/>
          </p:cNvSpPr>
          <p:nvPr/>
        </p:nvSpPr>
        <p:spPr bwMode="auto">
          <a:xfrm>
            <a:off x="4224338"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7" name="Oval 131"/>
          <p:cNvSpPr>
            <a:spLocks noChangeArrowheads="1"/>
          </p:cNvSpPr>
          <p:nvPr/>
        </p:nvSpPr>
        <p:spPr bwMode="auto">
          <a:xfrm>
            <a:off x="4551363"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8" name="Oval 132"/>
          <p:cNvSpPr>
            <a:spLocks noChangeArrowheads="1"/>
          </p:cNvSpPr>
          <p:nvPr/>
        </p:nvSpPr>
        <p:spPr bwMode="auto">
          <a:xfrm>
            <a:off x="4278313"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49" name="Oval 133"/>
          <p:cNvSpPr>
            <a:spLocks noChangeArrowheads="1"/>
          </p:cNvSpPr>
          <p:nvPr/>
        </p:nvSpPr>
        <p:spPr bwMode="auto">
          <a:xfrm>
            <a:off x="4605338" y="312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1" name="Oval 155"/>
          <p:cNvSpPr>
            <a:spLocks noChangeArrowheads="1"/>
          </p:cNvSpPr>
          <p:nvPr/>
        </p:nvSpPr>
        <p:spPr bwMode="auto">
          <a:xfrm>
            <a:off x="6450013" y="2516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2" name="Oval 156"/>
          <p:cNvSpPr>
            <a:spLocks noChangeArrowheads="1"/>
          </p:cNvSpPr>
          <p:nvPr/>
        </p:nvSpPr>
        <p:spPr bwMode="auto">
          <a:xfrm>
            <a:off x="6170613" y="235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4" name="Oval 158"/>
          <p:cNvSpPr>
            <a:spLocks noChangeArrowheads="1"/>
          </p:cNvSpPr>
          <p:nvPr/>
        </p:nvSpPr>
        <p:spPr bwMode="auto">
          <a:xfrm>
            <a:off x="6224588" y="208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5" name="Oval 159"/>
          <p:cNvSpPr>
            <a:spLocks noChangeArrowheads="1"/>
          </p:cNvSpPr>
          <p:nvPr/>
        </p:nvSpPr>
        <p:spPr bwMode="auto">
          <a:xfrm>
            <a:off x="5999163" y="1976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6" name="Oval 160"/>
          <p:cNvSpPr>
            <a:spLocks noChangeArrowheads="1"/>
          </p:cNvSpPr>
          <p:nvPr/>
        </p:nvSpPr>
        <p:spPr bwMode="auto">
          <a:xfrm>
            <a:off x="5986463" y="319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77" name="Oval 161"/>
          <p:cNvSpPr>
            <a:spLocks noChangeArrowheads="1"/>
          </p:cNvSpPr>
          <p:nvPr/>
        </p:nvSpPr>
        <p:spPr bwMode="auto">
          <a:xfrm>
            <a:off x="6313488" y="2852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2" name="Oval 166"/>
          <p:cNvSpPr>
            <a:spLocks noChangeArrowheads="1"/>
          </p:cNvSpPr>
          <p:nvPr/>
        </p:nvSpPr>
        <p:spPr bwMode="auto">
          <a:xfrm>
            <a:off x="563403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3" name="Oval 167"/>
          <p:cNvSpPr>
            <a:spLocks noChangeArrowheads="1"/>
          </p:cNvSpPr>
          <p:nvPr/>
        </p:nvSpPr>
        <p:spPr bwMode="auto">
          <a:xfrm>
            <a:off x="5961063" y="288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4" name="Oval 168"/>
          <p:cNvSpPr>
            <a:spLocks noChangeArrowheads="1"/>
          </p:cNvSpPr>
          <p:nvPr/>
        </p:nvSpPr>
        <p:spPr bwMode="auto">
          <a:xfrm>
            <a:off x="5688013" y="295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85" name="Oval 169"/>
          <p:cNvSpPr>
            <a:spLocks noChangeArrowheads="1"/>
          </p:cNvSpPr>
          <p:nvPr/>
        </p:nvSpPr>
        <p:spPr bwMode="auto">
          <a:xfrm>
            <a:off x="60150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3" name="Oval 177"/>
          <p:cNvSpPr>
            <a:spLocks noChangeArrowheads="1"/>
          </p:cNvSpPr>
          <p:nvPr/>
        </p:nvSpPr>
        <p:spPr bwMode="auto">
          <a:xfrm>
            <a:off x="5424488" y="375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4" name="Oval 178"/>
          <p:cNvSpPr>
            <a:spLocks noChangeArrowheads="1"/>
          </p:cNvSpPr>
          <p:nvPr/>
        </p:nvSpPr>
        <p:spPr bwMode="auto">
          <a:xfrm>
            <a:off x="5151438" y="382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795" name="Oval 179"/>
          <p:cNvSpPr>
            <a:spLocks noChangeArrowheads="1"/>
          </p:cNvSpPr>
          <p:nvPr/>
        </p:nvSpPr>
        <p:spPr bwMode="auto">
          <a:xfrm>
            <a:off x="54784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29" name="Oval 213"/>
          <p:cNvSpPr>
            <a:spLocks noChangeArrowheads="1"/>
          </p:cNvSpPr>
          <p:nvPr/>
        </p:nvSpPr>
        <p:spPr bwMode="auto">
          <a:xfrm>
            <a:off x="5595938" y="1681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1" name="Oval 215"/>
          <p:cNvSpPr>
            <a:spLocks noChangeArrowheads="1"/>
          </p:cNvSpPr>
          <p:nvPr/>
        </p:nvSpPr>
        <p:spPr bwMode="auto">
          <a:xfrm>
            <a:off x="5811838" y="1897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3" name="Oval 217"/>
          <p:cNvSpPr>
            <a:spLocks noChangeArrowheads="1"/>
          </p:cNvSpPr>
          <p:nvPr/>
        </p:nvSpPr>
        <p:spPr bwMode="auto">
          <a:xfrm>
            <a:off x="5907088" y="168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4" name="Oval 218"/>
          <p:cNvSpPr>
            <a:spLocks noChangeArrowheads="1"/>
          </p:cNvSpPr>
          <p:nvPr/>
        </p:nvSpPr>
        <p:spPr bwMode="auto">
          <a:xfrm>
            <a:off x="5243513" y="1709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6" name="Oval 220"/>
          <p:cNvSpPr>
            <a:spLocks noChangeArrowheads="1"/>
          </p:cNvSpPr>
          <p:nvPr/>
        </p:nvSpPr>
        <p:spPr bwMode="auto">
          <a:xfrm>
            <a:off x="5297488" y="143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7" name="Oval 221"/>
          <p:cNvSpPr>
            <a:spLocks noChangeArrowheads="1"/>
          </p:cNvSpPr>
          <p:nvPr/>
        </p:nvSpPr>
        <p:spPr bwMode="auto">
          <a:xfrm>
            <a:off x="5795963" y="3392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38" name="Oval 222"/>
          <p:cNvSpPr>
            <a:spLocks noChangeArrowheads="1"/>
          </p:cNvSpPr>
          <p:nvPr/>
        </p:nvSpPr>
        <p:spPr bwMode="auto">
          <a:xfrm>
            <a:off x="6221413" y="1836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46" name="Oval 230"/>
          <p:cNvSpPr>
            <a:spLocks noChangeArrowheads="1"/>
          </p:cNvSpPr>
          <p:nvPr/>
        </p:nvSpPr>
        <p:spPr bwMode="auto">
          <a:xfrm>
            <a:off x="5294313" y="331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4" name="Oval 248"/>
          <p:cNvSpPr>
            <a:spLocks noChangeArrowheads="1"/>
          </p:cNvSpPr>
          <p:nvPr/>
        </p:nvSpPr>
        <p:spPr bwMode="auto">
          <a:xfrm>
            <a:off x="3700463" y="186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5" name="Oval 249"/>
          <p:cNvSpPr>
            <a:spLocks noChangeArrowheads="1"/>
          </p:cNvSpPr>
          <p:nvPr/>
        </p:nvSpPr>
        <p:spPr bwMode="auto">
          <a:xfrm>
            <a:off x="35163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6" name="Oval 250"/>
          <p:cNvSpPr>
            <a:spLocks noChangeArrowheads="1"/>
          </p:cNvSpPr>
          <p:nvPr/>
        </p:nvSpPr>
        <p:spPr bwMode="auto">
          <a:xfrm>
            <a:off x="4005263" y="190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67" name="Oval 251"/>
          <p:cNvSpPr>
            <a:spLocks noChangeArrowheads="1"/>
          </p:cNvSpPr>
          <p:nvPr/>
        </p:nvSpPr>
        <p:spPr bwMode="auto">
          <a:xfrm>
            <a:off x="4386263"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1873" name="Oval 257"/>
          <p:cNvSpPr>
            <a:spLocks noChangeArrowheads="1"/>
          </p:cNvSpPr>
          <p:nvPr/>
        </p:nvSpPr>
        <p:spPr bwMode="auto">
          <a:xfrm>
            <a:off x="4891088" y="231933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1874" name="Oval 258"/>
          <p:cNvSpPr>
            <a:spLocks noChangeArrowheads="1"/>
          </p:cNvSpPr>
          <p:nvPr/>
        </p:nvSpPr>
        <p:spPr bwMode="auto">
          <a:xfrm>
            <a:off x="3314700" y="74295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withEffect">
                                  <p:stCondLst>
                                    <p:cond delay="0"/>
                                  </p:stCondLst>
                                  <p:childTnLst>
                                    <p:animClr clrSpc="rgb" dir="cw">
                                      <p:cBhvr>
                                        <p:cTn id="6" dur="500" fill="hold"/>
                                        <p:tgtEl>
                                          <p:spTgt spid="751873"/>
                                        </p:tgtEl>
                                        <p:attrNameLst>
                                          <p:attrName>fillcolor</p:attrName>
                                        </p:attrNameLst>
                                      </p:cBhvr>
                                      <p:to>
                                        <a:srgbClr val="FF0000"/>
                                      </p:to>
                                    </p:animClr>
                                    <p:set>
                                      <p:cBhvr>
                                        <p:cTn id="7" dur="500" fill="hold"/>
                                        <p:tgtEl>
                                          <p:spTgt spid="751873"/>
                                        </p:tgtEl>
                                        <p:attrNameLst>
                                          <p:attrName>fill.type</p:attrName>
                                        </p:attrNameLst>
                                      </p:cBhvr>
                                      <p:to>
                                        <p:strVal val="solid"/>
                                      </p:to>
                                    </p:set>
                                    <p:set>
                                      <p:cBhvr>
                                        <p:cTn id="8" dur="500" fill="hold"/>
                                        <p:tgtEl>
                                          <p:spTgt spid="751873"/>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5187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mph" presetSubtype="2" fill="hold" nodeType="clickEffect">
                                  <p:stCondLst>
                                    <p:cond delay="0"/>
                                  </p:stCondLst>
                                  <p:childTnLst>
                                    <p:animClr clrSpc="rgb" dir="cw">
                                      <p:cBhvr>
                                        <p:cTn id="16" dur="500" fill="hold"/>
                                        <p:tgtEl>
                                          <p:spTgt spid="751618"/>
                                        </p:tgtEl>
                                        <p:attrNameLst>
                                          <p:attrName>fillcolor</p:attrName>
                                        </p:attrNameLst>
                                      </p:cBhvr>
                                      <p:to>
                                        <a:srgbClr val="FF0000"/>
                                      </p:to>
                                    </p:animClr>
                                    <p:set>
                                      <p:cBhvr>
                                        <p:cTn id="17" dur="500" fill="hold"/>
                                        <p:tgtEl>
                                          <p:spTgt spid="751618"/>
                                        </p:tgtEl>
                                        <p:attrNameLst>
                                          <p:attrName>fill.type</p:attrName>
                                        </p:attrNameLst>
                                      </p:cBhvr>
                                      <p:to>
                                        <p:strVal val="solid"/>
                                      </p:to>
                                    </p:set>
                                    <p:set>
                                      <p:cBhvr>
                                        <p:cTn id="18" dur="500" fill="hold"/>
                                        <p:tgtEl>
                                          <p:spTgt spid="751618"/>
                                        </p:tgtEl>
                                        <p:attrNameLst>
                                          <p:attrName>fill.on</p:attrName>
                                        </p:attrNameLst>
                                      </p:cBhvr>
                                      <p:to>
                                        <p:strVal val="true"/>
                                      </p:to>
                                    </p:set>
                                  </p:childTnLst>
                                </p:cTn>
                              </p:par>
                              <p:par>
                                <p:cTn id="19" presetID="1" presetClass="emph" presetSubtype="2" fill="hold" nodeType="withEffect">
                                  <p:stCondLst>
                                    <p:cond delay="0"/>
                                  </p:stCondLst>
                                  <p:childTnLst>
                                    <p:animClr clrSpc="rgb" dir="cw">
                                      <p:cBhvr>
                                        <p:cTn id="20" dur="500" fill="hold"/>
                                        <p:tgtEl>
                                          <p:spTgt spid="751621"/>
                                        </p:tgtEl>
                                        <p:attrNameLst>
                                          <p:attrName>fillcolor</p:attrName>
                                        </p:attrNameLst>
                                      </p:cBhvr>
                                      <p:to>
                                        <a:srgbClr val="FF0000"/>
                                      </p:to>
                                    </p:animClr>
                                    <p:set>
                                      <p:cBhvr>
                                        <p:cTn id="21" dur="500" fill="hold"/>
                                        <p:tgtEl>
                                          <p:spTgt spid="751621"/>
                                        </p:tgtEl>
                                        <p:attrNameLst>
                                          <p:attrName>fill.type</p:attrName>
                                        </p:attrNameLst>
                                      </p:cBhvr>
                                      <p:to>
                                        <p:strVal val="solid"/>
                                      </p:to>
                                    </p:set>
                                    <p:set>
                                      <p:cBhvr>
                                        <p:cTn id="22" dur="500" fill="hold"/>
                                        <p:tgtEl>
                                          <p:spTgt spid="751621"/>
                                        </p:tgtEl>
                                        <p:attrNameLst>
                                          <p:attrName>fill.on</p:attrName>
                                        </p:attrNameLst>
                                      </p:cBhvr>
                                      <p:to>
                                        <p:strVal val="true"/>
                                      </p:to>
                                    </p:set>
                                  </p:childTnLst>
                                </p:cTn>
                              </p:par>
                              <p:par>
                                <p:cTn id="23" presetID="1" presetClass="emph" presetSubtype="2" fill="hold" nodeType="withEffect">
                                  <p:stCondLst>
                                    <p:cond delay="0"/>
                                  </p:stCondLst>
                                  <p:childTnLst>
                                    <p:animClr clrSpc="rgb" dir="cw">
                                      <p:cBhvr>
                                        <p:cTn id="24" dur="500" fill="hold"/>
                                        <p:tgtEl>
                                          <p:spTgt spid="751623"/>
                                        </p:tgtEl>
                                        <p:attrNameLst>
                                          <p:attrName>fillcolor</p:attrName>
                                        </p:attrNameLst>
                                      </p:cBhvr>
                                      <p:to>
                                        <a:srgbClr val="FF0000"/>
                                      </p:to>
                                    </p:animClr>
                                    <p:set>
                                      <p:cBhvr>
                                        <p:cTn id="25" dur="500" fill="hold"/>
                                        <p:tgtEl>
                                          <p:spTgt spid="751623"/>
                                        </p:tgtEl>
                                        <p:attrNameLst>
                                          <p:attrName>fill.type</p:attrName>
                                        </p:attrNameLst>
                                      </p:cBhvr>
                                      <p:to>
                                        <p:strVal val="solid"/>
                                      </p:to>
                                    </p:set>
                                    <p:set>
                                      <p:cBhvr>
                                        <p:cTn id="26" dur="500" fill="hold"/>
                                        <p:tgtEl>
                                          <p:spTgt spid="751623"/>
                                        </p:tgtEl>
                                        <p:attrNameLst>
                                          <p:attrName>fill.on</p:attrName>
                                        </p:attrNameLst>
                                      </p:cBhvr>
                                      <p:to>
                                        <p:strVal val="true"/>
                                      </p:to>
                                    </p:set>
                                  </p:childTnLst>
                                </p:cTn>
                              </p:par>
                              <p:par>
                                <p:cTn id="27" presetID="1" presetClass="emph" presetSubtype="2" fill="hold" nodeType="withEffect">
                                  <p:stCondLst>
                                    <p:cond delay="0"/>
                                  </p:stCondLst>
                                  <p:childTnLst>
                                    <p:animClr clrSpc="rgb" dir="cw">
                                      <p:cBhvr>
                                        <p:cTn id="28" dur="500" fill="hold"/>
                                        <p:tgtEl>
                                          <p:spTgt spid="751651"/>
                                        </p:tgtEl>
                                        <p:attrNameLst>
                                          <p:attrName>fillcolor</p:attrName>
                                        </p:attrNameLst>
                                      </p:cBhvr>
                                      <p:to>
                                        <a:srgbClr val="FF0000"/>
                                      </p:to>
                                    </p:animClr>
                                    <p:set>
                                      <p:cBhvr>
                                        <p:cTn id="29" dur="500" fill="hold"/>
                                        <p:tgtEl>
                                          <p:spTgt spid="751651"/>
                                        </p:tgtEl>
                                        <p:attrNameLst>
                                          <p:attrName>fill.type</p:attrName>
                                        </p:attrNameLst>
                                      </p:cBhvr>
                                      <p:to>
                                        <p:strVal val="solid"/>
                                      </p:to>
                                    </p:set>
                                    <p:set>
                                      <p:cBhvr>
                                        <p:cTn id="30" dur="500" fill="hold"/>
                                        <p:tgtEl>
                                          <p:spTgt spid="751651"/>
                                        </p:tgtEl>
                                        <p:attrNameLst>
                                          <p:attrName>fill.on</p:attrName>
                                        </p:attrNameLst>
                                      </p:cBhvr>
                                      <p:to>
                                        <p:strVal val="true"/>
                                      </p:to>
                                    </p:set>
                                  </p:childTnLst>
                                </p:cTn>
                              </p:par>
                              <p:par>
                                <p:cTn id="31" presetID="1" presetClass="emph" presetSubtype="2" fill="hold" nodeType="withEffect">
                                  <p:stCondLst>
                                    <p:cond delay="0"/>
                                  </p:stCondLst>
                                  <p:childTnLst>
                                    <p:animClr clrSpc="rgb" dir="cw">
                                      <p:cBhvr>
                                        <p:cTn id="32" dur="500" fill="hold"/>
                                        <p:tgtEl>
                                          <p:spTgt spid="751653"/>
                                        </p:tgtEl>
                                        <p:attrNameLst>
                                          <p:attrName>fillcolor</p:attrName>
                                        </p:attrNameLst>
                                      </p:cBhvr>
                                      <p:to>
                                        <a:srgbClr val="FF0000"/>
                                      </p:to>
                                    </p:animClr>
                                    <p:set>
                                      <p:cBhvr>
                                        <p:cTn id="33" dur="500" fill="hold"/>
                                        <p:tgtEl>
                                          <p:spTgt spid="751653"/>
                                        </p:tgtEl>
                                        <p:attrNameLst>
                                          <p:attrName>fill.type</p:attrName>
                                        </p:attrNameLst>
                                      </p:cBhvr>
                                      <p:to>
                                        <p:strVal val="solid"/>
                                      </p:to>
                                    </p:set>
                                    <p:set>
                                      <p:cBhvr>
                                        <p:cTn id="34" dur="500" fill="hold"/>
                                        <p:tgtEl>
                                          <p:spTgt spid="751653"/>
                                        </p:tgtEl>
                                        <p:attrNameLst>
                                          <p:attrName>fill.on</p:attrName>
                                        </p:attrNameLst>
                                      </p:cBhvr>
                                      <p:to>
                                        <p:strVal val="true"/>
                                      </p:to>
                                    </p:set>
                                  </p:childTnLst>
                                </p:cTn>
                              </p:par>
                              <p:par>
                                <p:cTn id="35" presetID="1" presetClass="emph" presetSubtype="2" fill="hold" nodeType="withEffect">
                                  <p:stCondLst>
                                    <p:cond delay="0"/>
                                  </p:stCondLst>
                                  <p:childTnLst>
                                    <p:animClr clrSpc="rgb" dir="cw">
                                      <p:cBhvr>
                                        <p:cTn id="36" dur="500" fill="hold"/>
                                        <p:tgtEl>
                                          <p:spTgt spid="751655"/>
                                        </p:tgtEl>
                                        <p:attrNameLst>
                                          <p:attrName>fillcolor</p:attrName>
                                        </p:attrNameLst>
                                      </p:cBhvr>
                                      <p:to>
                                        <a:srgbClr val="FF0000"/>
                                      </p:to>
                                    </p:animClr>
                                    <p:set>
                                      <p:cBhvr>
                                        <p:cTn id="37" dur="500" fill="hold"/>
                                        <p:tgtEl>
                                          <p:spTgt spid="751655"/>
                                        </p:tgtEl>
                                        <p:attrNameLst>
                                          <p:attrName>fill.type</p:attrName>
                                        </p:attrNameLst>
                                      </p:cBhvr>
                                      <p:to>
                                        <p:strVal val="solid"/>
                                      </p:to>
                                    </p:set>
                                    <p:set>
                                      <p:cBhvr>
                                        <p:cTn id="38" dur="500" fill="hold"/>
                                        <p:tgtEl>
                                          <p:spTgt spid="751655"/>
                                        </p:tgtEl>
                                        <p:attrNameLst>
                                          <p:attrName>fill.on</p:attrName>
                                        </p:attrNameLst>
                                      </p:cBhvr>
                                      <p:to>
                                        <p:strVal val="true"/>
                                      </p:to>
                                    </p:set>
                                  </p:childTnLst>
                                </p:cTn>
                              </p:par>
                              <p:par>
                                <p:cTn id="39" presetID="1" presetClass="emph" presetSubtype="2" fill="hold" nodeType="withEffect">
                                  <p:stCondLst>
                                    <p:cond delay="0"/>
                                  </p:stCondLst>
                                  <p:childTnLst>
                                    <p:animClr clrSpc="rgb" dir="cw">
                                      <p:cBhvr>
                                        <p:cTn id="40" dur="500" fill="hold"/>
                                        <p:tgtEl>
                                          <p:spTgt spid="751680"/>
                                        </p:tgtEl>
                                        <p:attrNameLst>
                                          <p:attrName>fillcolor</p:attrName>
                                        </p:attrNameLst>
                                      </p:cBhvr>
                                      <p:to>
                                        <a:srgbClr val="FF0000"/>
                                      </p:to>
                                    </p:animClr>
                                    <p:set>
                                      <p:cBhvr>
                                        <p:cTn id="41" dur="500" fill="hold"/>
                                        <p:tgtEl>
                                          <p:spTgt spid="751680"/>
                                        </p:tgtEl>
                                        <p:attrNameLst>
                                          <p:attrName>fill.type</p:attrName>
                                        </p:attrNameLst>
                                      </p:cBhvr>
                                      <p:to>
                                        <p:strVal val="solid"/>
                                      </p:to>
                                    </p:set>
                                    <p:set>
                                      <p:cBhvr>
                                        <p:cTn id="42" dur="500" fill="hold"/>
                                        <p:tgtEl>
                                          <p:spTgt spid="751680"/>
                                        </p:tgtEl>
                                        <p:attrNameLst>
                                          <p:attrName>fill.on</p:attrName>
                                        </p:attrNameLst>
                                      </p:cBhvr>
                                      <p:to>
                                        <p:strVal val="true"/>
                                      </p:to>
                                    </p:set>
                                  </p:childTnLst>
                                </p:cTn>
                              </p:par>
                              <p:par>
                                <p:cTn id="43" presetID="1" presetClass="emph" presetSubtype="2" fill="hold" nodeType="withEffect">
                                  <p:stCondLst>
                                    <p:cond delay="0"/>
                                  </p:stCondLst>
                                  <p:childTnLst>
                                    <p:animClr clrSpc="rgb" dir="cw">
                                      <p:cBhvr>
                                        <p:cTn id="44" dur="500" fill="hold"/>
                                        <p:tgtEl>
                                          <p:spTgt spid="751682"/>
                                        </p:tgtEl>
                                        <p:attrNameLst>
                                          <p:attrName>fillcolor</p:attrName>
                                        </p:attrNameLst>
                                      </p:cBhvr>
                                      <p:to>
                                        <a:srgbClr val="FF0000"/>
                                      </p:to>
                                    </p:animClr>
                                    <p:set>
                                      <p:cBhvr>
                                        <p:cTn id="45" dur="500" fill="hold"/>
                                        <p:tgtEl>
                                          <p:spTgt spid="751682"/>
                                        </p:tgtEl>
                                        <p:attrNameLst>
                                          <p:attrName>fill.type</p:attrName>
                                        </p:attrNameLst>
                                      </p:cBhvr>
                                      <p:to>
                                        <p:strVal val="solid"/>
                                      </p:to>
                                    </p:set>
                                    <p:set>
                                      <p:cBhvr>
                                        <p:cTn id="46" dur="500" fill="hold"/>
                                        <p:tgtEl>
                                          <p:spTgt spid="751682"/>
                                        </p:tgtEl>
                                        <p:attrNameLst>
                                          <p:attrName>fill.on</p:attrName>
                                        </p:attrNameLst>
                                      </p:cBhvr>
                                      <p:to>
                                        <p:strVal val="true"/>
                                      </p:to>
                                    </p:set>
                                  </p:childTnLst>
                                </p:cTn>
                              </p:par>
                              <p:par>
                                <p:cTn id="47" presetID="1" presetClass="emph" presetSubtype="2" fill="hold" nodeType="withEffect">
                                  <p:stCondLst>
                                    <p:cond delay="0"/>
                                  </p:stCondLst>
                                  <p:childTnLst>
                                    <p:animClr clrSpc="rgb" dir="cw">
                                      <p:cBhvr>
                                        <p:cTn id="48" dur="500" fill="hold"/>
                                        <p:tgtEl>
                                          <p:spTgt spid="751684"/>
                                        </p:tgtEl>
                                        <p:attrNameLst>
                                          <p:attrName>fillcolor</p:attrName>
                                        </p:attrNameLst>
                                      </p:cBhvr>
                                      <p:to>
                                        <a:srgbClr val="FF0000"/>
                                      </p:to>
                                    </p:animClr>
                                    <p:set>
                                      <p:cBhvr>
                                        <p:cTn id="49" dur="500" fill="hold"/>
                                        <p:tgtEl>
                                          <p:spTgt spid="751684"/>
                                        </p:tgtEl>
                                        <p:attrNameLst>
                                          <p:attrName>fill.type</p:attrName>
                                        </p:attrNameLst>
                                      </p:cBhvr>
                                      <p:to>
                                        <p:strVal val="solid"/>
                                      </p:to>
                                    </p:set>
                                    <p:set>
                                      <p:cBhvr>
                                        <p:cTn id="50" dur="500" fill="hold"/>
                                        <p:tgtEl>
                                          <p:spTgt spid="751684"/>
                                        </p:tgtEl>
                                        <p:attrNameLst>
                                          <p:attrName>fill.on</p:attrName>
                                        </p:attrNameLst>
                                      </p:cBhvr>
                                      <p:to>
                                        <p:strVal val="true"/>
                                      </p:to>
                                    </p:set>
                                  </p:childTnLst>
                                </p:cTn>
                              </p:par>
                              <p:par>
                                <p:cTn id="51" presetID="1" presetClass="emph" presetSubtype="2" fill="hold" nodeType="withEffect">
                                  <p:stCondLst>
                                    <p:cond delay="0"/>
                                  </p:stCondLst>
                                  <p:childTnLst>
                                    <p:animClr clrSpc="rgb" dir="cw">
                                      <p:cBhvr>
                                        <p:cTn id="52" dur="500" fill="hold"/>
                                        <p:tgtEl>
                                          <p:spTgt spid="751686"/>
                                        </p:tgtEl>
                                        <p:attrNameLst>
                                          <p:attrName>fillcolor</p:attrName>
                                        </p:attrNameLst>
                                      </p:cBhvr>
                                      <p:to>
                                        <a:srgbClr val="FF0000"/>
                                      </p:to>
                                    </p:animClr>
                                    <p:set>
                                      <p:cBhvr>
                                        <p:cTn id="53" dur="500" fill="hold"/>
                                        <p:tgtEl>
                                          <p:spTgt spid="751686"/>
                                        </p:tgtEl>
                                        <p:attrNameLst>
                                          <p:attrName>fill.type</p:attrName>
                                        </p:attrNameLst>
                                      </p:cBhvr>
                                      <p:to>
                                        <p:strVal val="solid"/>
                                      </p:to>
                                    </p:set>
                                    <p:set>
                                      <p:cBhvr>
                                        <p:cTn id="54" dur="500" fill="hold"/>
                                        <p:tgtEl>
                                          <p:spTgt spid="751686"/>
                                        </p:tgtEl>
                                        <p:attrNameLst>
                                          <p:attrName>fill.on</p:attrName>
                                        </p:attrNameLst>
                                      </p:cBhvr>
                                      <p:to>
                                        <p:strVal val="true"/>
                                      </p:to>
                                    </p:set>
                                  </p:childTnLst>
                                </p:cTn>
                              </p:par>
                              <p:par>
                                <p:cTn id="55" presetID="1" presetClass="emph" presetSubtype="2" fill="hold" nodeType="withEffect">
                                  <p:stCondLst>
                                    <p:cond delay="0"/>
                                  </p:stCondLst>
                                  <p:childTnLst>
                                    <p:animClr clrSpc="rgb" dir="cw">
                                      <p:cBhvr>
                                        <p:cTn id="56" dur="500" fill="hold"/>
                                        <p:tgtEl>
                                          <p:spTgt spid="751687"/>
                                        </p:tgtEl>
                                        <p:attrNameLst>
                                          <p:attrName>fillcolor</p:attrName>
                                        </p:attrNameLst>
                                      </p:cBhvr>
                                      <p:to>
                                        <a:srgbClr val="FF0000"/>
                                      </p:to>
                                    </p:animClr>
                                    <p:set>
                                      <p:cBhvr>
                                        <p:cTn id="57" dur="500" fill="hold"/>
                                        <p:tgtEl>
                                          <p:spTgt spid="751687"/>
                                        </p:tgtEl>
                                        <p:attrNameLst>
                                          <p:attrName>fill.type</p:attrName>
                                        </p:attrNameLst>
                                      </p:cBhvr>
                                      <p:to>
                                        <p:strVal val="solid"/>
                                      </p:to>
                                    </p:set>
                                    <p:set>
                                      <p:cBhvr>
                                        <p:cTn id="58" dur="500" fill="hold"/>
                                        <p:tgtEl>
                                          <p:spTgt spid="751687"/>
                                        </p:tgtEl>
                                        <p:attrNameLst>
                                          <p:attrName>fill.on</p:attrName>
                                        </p:attrNameLst>
                                      </p:cBhvr>
                                      <p:to>
                                        <p:strVal val="true"/>
                                      </p:to>
                                    </p:set>
                                  </p:childTnLst>
                                </p:cTn>
                              </p:par>
                              <p:par>
                                <p:cTn id="59" presetID="1" presetClass="emph" presetSubtype="2" fill="hold" nodeType="withEffect">
                                  <p:stCondLst>
                                    <p:cond delay="0"/>
                                  </p:stCondLst>
                                  <p:childTnLst>
                                    <p:animClr clrSpc="rgb" dir="cw">
                                      <p:cBhvr>
                                        <p:cTn id="60" dur="500" fill="hold"/>
                                        <p:tgtEl>
                                          <p:spTgt spid="751690"/>
                                        </p:tgtEl>
                                        <p:attrNameLst>
                                          <p:attrName>fillcolor</p:attrName>
                                        </p:attrNameLst>
                                      </p:cBhvr>
                                      <p:to>
                                        <a:srgbClr val="FF0000"/>
                                      </p:to>
                                    </p:animClr>
                                    <p:set>
                                      <p:cBhvr>
                                        <p:cTn id="61" dur="500" fill="hold"/>
                                        <p:tgtEl>
                                          <p:spTgt spid="751690"/>
                                        </p:tgtEl>
                                        <p:attrNameLst>
                                          <p:attrName>fill.type</p:attrName>
                                        </p:attrNameLst>
                                      </p:cBhvr>
                                      <p:to>
                                        <p:strVal val="solid"/>
                                      </p:to>
                                    </p:set>
                                    <p:set>
                                      <p:cBhvr>
                                        <p:cTn id="62" dur="500" fill="hold"/>
                                        <p:tgtEl>
                                          <p:spTgt spid="751690"/>
                                        </p:tgtEl>
                                        <p:attrNameLst>
                                          <p:attrName>fill.on</p:attrName>
                                        </p:attrNameLst>
                                      </p:cBhvr>
                                      <p:to>
                                        <p:strVal val="true"/>
                                      </p:to>
                                    </p:set>
                                  </p:childTnLst>
                                </p:cTn>
                              </p:par>
                              <p:par>
                                <p:cTn id="63" presetID="1" presetClass="emph" presetSubtype="2" fill="hold" nodeType="withEffect">
                                  <p:stCondLst>
                                    <p:cond delay="0"/>
                                  </p:stCondLst>
                                  <p:childTnLst>
                                    <p:animClr clrSpc="rgb" dir="cw">
                                      <p:cBhvr>
                                        <p:cTn id="64" dur="500" fill="hold"/>
                                        <p:tgtEl>
                                          <p:spTgt spid="751691"/>
                                        </p:tgtEl>
                                        <p:attrNameLst>
                                          <p:attrName>fillcolor</p:attrName>
                                        </p:attrNameLst>
                                      </p:cBhvr>
                                      <p:to>
                                        <a:srgbClr val="FF0000"/>
                                      </p:to>
                                    </p:animClr>
                                    <p:set>
                                      <p:cBhvr>
                                        <p:cTn id="65" dur="500" fill="hold"/>
                                        <p:tgtEl>
                                          <p:spTgt spid="751691"/>
                                        </p:tgtEl>
                                        <p:attrNameLst>
                                          <p:attrName>fill.type</p:attrName>
                                        </p:attrNameLst>
                                      </p:cBhvr>
                                      <p:to>
                                        <p:strVal val="solid"/>
                                      </p:to>
                                    </p:set>
                                    <p:set>
                                      <p:cBhvr>
                                        <p:cTn id="66" dur="500" fill="hold"/>
                                        <p:tgtEl>
                                          <p:spTgt spid="751691"/>
                                        </p:tgtEl>
                                        <p:attrNameLst>
                                          <p:attrName>fill.on</p:attrName>
                                        </p:attrNameLst>
                                      </p:cBhvr>
                                      <p:to>
                                        <p:strVal val="true"/>
                                      </p:to>
                                    </p:set>
                                  </p:childTnLst>
                                </p:cTn>
                              </p:par>
                              <p:par>
                                <p:cTn id="67" presetID="1" presetClass="emph" presetSubtype="2" fill="hold" nodeType="withEffect">
                                  <p:stCondLst>
                                    <p:cond delay="0"/>
                                  </p:stCondLst>
                                  <p:childTnLst>
                                    <p:animClr clrSpc="rgb" dir="cw">
                                      <p:cBhvr>
                                        <p:cTn id="68" dur="500" fill="hold"/>
                                        <p:tgtEl>
                                          <p:spTgt spid="751692"/>
                                        </p:tgtEl>
                                        <p:attrNameLst>
                                          <p:attrName>fillcolor</p:attrName>
                                        </p:attrNameLst>
                                      </p:cBhvr>
                                      <p:to>
                                        <a:srgbClr val="FF0000"/>
                                      </p:to>
                                    </p:animClr>
                                    <p:set>
                                      <p:cBhvr>
                                        <p:cTn id="69" dur="500" fill="hold"/>
                                        <p:tgtEl>
                                          <p:spTgt spid="751692"/>
                                        </p:tgtEl>
                                        <p:attrNameLst>
                                          <p:attrName>fill.type</p:attrName>
                                        </p:attrNameLst>
                                      </p:cBhvr>
                                      <p:to>
                                        <p:strVal val="solid"/>
                                      </p:to>
                                    </p:set>
                                    <p:set>
                                      <p:cBhvr>
                                        <p:cTn id="70" dur="500" fill="hold"/>
                                        <p:tgtEl>
                                          <p:spTgt spid="751692"/>
                                        </p:tgtEl>
                                        <p:attrNameLst>
                                          <p:attrName>fill.on</p:attrName>
                                        </p:attrNameLst>
                                      </p:cBhvr>
                                      <p:to>
                                        <p:strVal val="true"/>
                                      </p:to>
                                    </p:set>
                                  </p:childTnLst>
                                </p:cTn>
                              </p:par>
                              <p:par>
                                <p:cTn id="71" presetID="1" presetClass="emph" presetSubtype="2" fill="hold" nodeType="withEffect">
                                  <p:stCondLst>
                                    <p:cond delay="0"/>
                                  </p:stCondLst>
                                  <p:childTnLst>
                                    <p:animClr clrSpc="rgb" dir="cw">
                                      <p:cBhvr>
                                        <p:cTn id="72" dur="500" fill="hold"/>
                                        <p:tgtEl>
                                          <p:spTgt spid="751693"/>
                                        </p:tgtEl>
                                        <p:attrNameLst>
                                          <p:attrName>fillcolor</p:attrName>
                                        </p:attrNameLst>
                                      </p:cBhvr>
                                      <p:to>
                                        <a:srgbClr val="FF0000"/>
                                      </p:to>
                                    </p:animClr>
                                    <p:set>
                                      <p:cBhvr>
                                        <p:cTn id="73" dur="500" fill="hold"/>
                                        <p:tgtEl>
                                          <p:spTgt spid="751693"/>
                                        </p:tgtEl>
                                        <p:attrNameLst>
                                          <p:attrName>fill.type</p:attrName>
                                        </p:attrNameLst>
                                      </p:cBhvr>
                                      <p:to>
                                        <p:strVal val="solid"/>
                                      </p:to>
                                    </p:set>
                                    <p:set>
                                      <p:cBhvr>
                                        <p:cTn id="74" dur="500" fill="hold"/>
                                        <p:tgtEl>
                                          <p:spTgt spid="751693"/>
                                        </p:tgtEl>
                                        <p:attrNameLst>
                                          <p:attrName>fill.on</p:attrName>
                                        </p:attrNameLst>
                                      </p:cBhvr>
                                      <p:to>
                                        <p:strVal val="true"/>
                                      </p:to>
                                    </p:set>
                                  </p:childTnLst>
                                </p:cTn>
                              </p:par>
                              <p:par>
                                <p:cTn id="75" presetID="1" presetClass="emph" presetSubtype="2" fill="hold" nodeType="withEffect">
                                  <p:stCondLst>
                                    <p:cond delay="0"/>
                                  </p:stCondLst>
                                  <p:childTnLst>
                                    <p:animClr clrSpc="rgb" dir="cw">
                                      <p:cBhvr>
                                        <p:cTn id="76" dur="500" fill="hold"/>
                                        <p:tgtEl>
                                          <p:spTgt spid="751694"/>
                                        </p:tgtEl>
                                        <p:attrNameLst>
                                          <p:attrName>fillcolor</p:attrName>
                                        </p:attrNameLst>
                                      </p:cBhvr>
                                      <p:to>
                                        <a:srgbClr val="FF0000"/>
                                      </p:to>
                                    </p:animClr>
                                    <p:set>
                                      <p:cBhvr>
                                        <p:cTn id="77" dur="500" fill="hold"/>
                                        <p:tgtEl>
                                          <p:spTgt spid="751694"/>
                                        </p:tgtEl>
                                        <p:attrNameLst>
                                          <p:attrName>fill.type</p:attrName>
                                        </p:attrNameLst>
                                      </p:cBhvr>
                                      <p:to>
                                        <p:strVal val="solid"/>
                                      </p:to>
                                    </p:set>
                                    <p:set>
                                      <p:cBhvr>
                                        <p:cTn id="78" dur="500" fill="hold"/>
                                        <p:tgtEl>
                                          <p:spTgt spid="751694"/>
                                        </p:tgtEl>
                                        <p:attrNameLst>
                                          <p:attrName>fill.on</p:attrName>
                                        </p:attrNameLst>
                                      </p:cBhvr>
                                      <p:to>
                                        <p:strVal val="true"/>
                                      </p:to>
                                    </p:set>
                                  </p:childTnLst>
                                </p:cTn>
                              </p:par>
                              <p:par>
                                <p:cTn id="79" presetID="1" presetClass="emph" presetSubtype="2" fill="hold" nodeType="withEffect">
                                  <p:stCondLst>
                                    <p:cond delay="0"/>
                                  </p:stCondLst>
                                  <p:childTnLst>
                                    <p:animClr clrSpc="rgb" dir="cw">
                                      <p:cBhvr>
                                        <p:cTn id="80" dur="500" fill="hold"/>
                                        <p:tgtEl>
                                          <p:spTgt spid="751695"/>
                                        </p:tgtEl>
                                        <p:attrNameLst>
                                          <p:attrName>fillcolor</p:attrName>
                                        </p:attrNameLst>
                                      </p:cBhvr>
                                      <p:to>
                                        <a:srgbClr val="FF0000"/>
                                      </p:to>
                                    </p:animClr>
                                    <p:set>
                                      <p:cBhvr>
                                        <p:cTn id="81" dur="500" fill="hold"/>
                                        <p:tgtEl>
                                          <p:spTgt spid="751695"/>
                                        </p:tgtEl>
                                        <p:attrNameLst>
                                          <p:attrName>fill.type</p:attrName>
                                        </p:attrNameLst>
                                      </p:cBhvr>
                                      <p:to>
                                        <p:strVal val="solid"/>
                                      </p:to>
                                    </p:set>
                                    <p:set>
                                      <p:cBhvr>
                                        <p:cTn id="82" dur="500" fill="hold"/>
                                        <p:tgtEl>
                                          <p:spTgt spid="751695"/>
                                        </p:tgtEl>
                                        <p:attrNameLst>
                                          <p:attrName>fill.on</p:attrName>
                                        </p:attrNameLst>
                                      </p:cBhvr>
                                      <p:to>
                                        <p:strVal val="true"/>
                                      </p:to>
                                    </p:set>
                                  </p:childTnLst>
                                </p:cTn>
                              </p:par>
                              <p:par>
                                <p:cTn id="83" presetID="1" presetClass="emph" presetSubtype="2" fill="hold" nodeType="withEffect">
                                  <p:stCondLst>
                                    <p:cond delay="0"/>
                                  </p:stCondLst>
                                  <p:childTnLst>
                                    <p:animClr clrSpc="rgb" dir="cw">
                                      <p:cBhvr>
                                        <p:cTn id="84" dur="500" fill="hold"/>
                                        <p:tgtEl>
                                          <p:spTgt spid="751696"/>
                                        </p:tgtEl>
                                        <p:attrNameLst>
                                          <p:attrName>fillcolor</p:attrName>
                                        </p:attrNameLst>
                                      </p:cBhvr>
                                      <p:to>
                                        <a:srgbClr val="FF0000"/>
                                      </p:to>
                                    </p:animClr>
                                    <p:set>
                                      <p:cBhvr>
                                        <p:cTn id="85" dur="500" fill="hold"/>
                                        <p:tgtEl>
                                          <p:spTgt spid="751696"/>
                                        </p:tgtEl>
                                        <p:attrNameLst>
                                          <p:attrName>fill.type</p:attrName>
                                        </p:attrNameLst>
                                      </p:cBhvr>
                                      <p:to>
                                        <p:strVal val="solid"/>
                                      </p:to>
                                    </p:set>
                                    <p:set>
                                      <p:cBhvr>
                                        <p:cTn id="86" dur="500" fill="hold"/>
                                        <p:tgtEl>
                                          <p:spTgt spid="751696"/>
                                        </p:tgtEl>
                                        <p:attrNameLst>
                                          <p:attrName>fill.on</p:attrName>
                                        </p:attrNameLst>
                                      </p:cBhvr>
                                      <p:to>
                                        <p:strVal val="true"/>
                                      </p:to>
                                    </p:set>
                                  </p:childTnLst>
                                </p:cTn>
                              </p:par>
                              <p:par>
                                <p:cTn id="87" presetID="1" presetClass="emph" presetSubtype="2" fill="hold" nodeType="withEffect">
                                  <p:stCondLst>
                                    <p:cond delay="0"/>
                                  </p:stCondLst>
                                  <p:childTnLst>
                                    <p:animClr clrSpc="rgb" dir="cw">
                                      <p:cBhvr>
                                        <p:cTn id="88" dur="500" fill="hold"/>
                                        <p:tgtEl>
                                          <p:spTgt spid="751697"/>
                                        </p:tgtEl>
                                        <p:attrNameLst>
                                          <p:attrName>fillcolor</p:attrName>
                                        </p:attrNameLst>
                                      </p:cBhvr>
                                      <p:to>
                                        <a:srgbClr val="FF0000"/>
                                      </p:to>
                                    </p:animClr>
                                    <p:set>
                                      <p:cBhvr>
                                        <p:cTn id="89" dur="500" fill="hold"/>
                                        <p:tgtEl>
                                          <p:spTgt spid="751697"/>
                                        </p:tgtEl>
                                        <p:attrNameLst>
                                          <p:attrName>fill.type</p:attrName>
                                        </p:attrNameLst>
                                      </p:cBhvr>
                                      <p:to>
                                        <p:strVal val="solid"/>
                                      </p:to>
                                    </p:set>
                                    <p:set>
                                      <p:cBhvr>
                                        <p:cTn id="90" dur="500" fill="hold"/>
                                        <p:tgtEl>
                                          <p:spTgt spid="751697"/>
                                        </p:tgtEl>
                                        <p:attrNameLst>
                                          <p:attrName>fill.on</p:attrName>
                                        </p:attrNameLst>
                                      </p:cBhvr>
                                      <p:to>
                                        <p:strVal val="true"/>
                                      </p:to>
                                    </p:set>
                                  </p:childTnLst>
                                </p:cTn>
                              </p:par>
                              <p:par>
                                <p:cTn id="91" presetID="1" presetClass="emph" presetSubtype="2" fill="hold" nodeType="withEffect">
                                  <p:stCondLst>
                                    <p:cond delay="0"/>
                                  </p:stCondLst>
                                  <p:childTnLst>
                                    <p:animClr clrSpc="rgb" dir="cw">
                                      <p:cBhvr>
                                        <p:cTn id="92" dur="500" fill="hold"/>
                                        <p:tgtEl>
                                          <p:spTgt spid="751698"/>
                                        </p:tgtEl>
                                        <p:attrNameLst>
                                          <p:attrName>fillcolor</p:attrName>
                                        </p:attrNameLst>
                                      </p:cBhvr>
                                      <p:to>
                                        <a:srgbClr val="FF0000"/>
                                      </p:to>
                                    </p:animClr>
                                    <p:set>
                                      <p:cBhvr>
                                        <p:cTn id="93" dur="500" fill="hold"/>
                                        <p:tgtEl>
                                          <p:spTgt spid="751698"/>
                                        </p:tgtEl>
                                        <p:attrNameLst>
                                          <p:attrName>fill.type</p:attrName>
                                        </p:attrNameLst>
                                      </p:cBhvr>
                                      <p:to>
                                        <p:strVal val="solid"/>
                                      </p:to>
                                    </p:set>
                                    <p:set>
                                      <p:cBhvr>
                                        <p:cTn id="94" dur="500" fill="hold"/>
                                        <p:tgtEl>
                                          <p:spTgt spid="751698"/>
                                        </p:tgtEl>
                                        <p:attrNameLst>
                                          <p:attrName>fill.on</p:attrName>
                                        </p:attrNameLst>
                                      </p:cBhvr>
                                      <p:to>
                                        <p:strVal val="true"/>
                                      </p:to>
                                    </p:set>
                                  </p:childTnLst>
                                </p:cTn>
                              </p:par>
                              <p:par>
                                <p:cTn id="95" presetID="1" presetClass="emph" presetSubtype="2" fill="hold" nodeType="withEffect">
                                  <p:stCondLst>
                                    <p:cond delay="0"/>
                                  </p:stCondLst>
                                  <p:childTnLst>
                                    <p:animClr clrSpc="rgb" dir="cw">
                                      <p:cBhvr>
                                        <p:cTn id="96" dur="500" fill="hold"/>
                                        <p:tgtEl>
                                          <p:spTgt spid="751699"/>
                                        </p:tgtEl>
                                        <p:attrNameLst>
                                          <p:attrName>fillcolor</p:attrName>
                                        </p:attrNameLst>
                                      </p:cBhvr>
                                      <p:to>
                                        <a:srgbClr val="FF0000"/>
                                      </p:to>
                                    </p:animClr>
                                    <p:set>
                                      <p:cBhvr>
                                        <p:cTn id="97" dur="500" fill="hold"/>
                                        <p:tgtEl>
                                          <p:spTgt spid="751699"/>
                                        </p:tgtEl>
                                        <p:attrNameLst>
                                          <p:attrName>fill.type</p:attrName>
                                        </p:attrNameLst>
                                      </p:cBhvr>
                                      <p:to>
                                        <p:strVal val="solid"/>
                                      </p:to>
                                    </p:set>
                                    <p:set>
                                      <p:cBhvr>
                                        <p:cTn id="98" dur="500" fill="hold"/>
                                        <p:tgtEl>
                                          <p:spTgt spid="751699"/>
                                        </p:tgtEl>
                                        <p:attrNameLst>
                                          <p:attrName>fill.on</p:attrName>
                                        </p:attrNameLst>
                                      </p:cBhvr>
                                      <p:to>
                                        <p:strVal val="true"/>
                                      </p:to>
                                    </p:set>
                                  </p:childTnLst>
                                </p:cTn>
                              </p:par>
                              <p:par>
                                <p:cTn id="99" presetID="1" presetClass="emph" presetSubtype="2" fill="hold" nodeType="withEffect">
                                  <p:stCondLst>
                                    <p:cond delay="0"/>
                                  </p:stCondLst>
                                  <p:childTnLst>
                                    <p:animClr clrSpc="rgb" dir="cw">
                                      <p:cBhvr>
                                        <p:cTn id="100" dur="500" fill="hold"/>
                                        <p:tgtEl>
                                          <p:spTgt spid="751700"/>
                                        </p:tgtEl>
                                        <p:attrNameLst>
                                          <p:attrName>fillcolor</p:attrName>
                                        </p:attrNameLst>
                                      </p:cBhvr>
                                      <p:to>
                                        <a:srgbClr val="FF0000"/>
                                      </p:to>
                                    </p:animClr>
                                    <p:set>
                                      <p:cBhvr>
                                        <p:cTn id="101" dur="500" fill="hold"/>
                                        <p:tgtEl>
                                          <p:spTgt spid="751700"/>
                                        </p:tgtEl>
                                        <p:attrNameLst>
                                          <p:attrName>fill.type</p:attrName>
                                        </p:attrNameLst>
                                      </p:cBhvr>
                                      <p:to>
                                        <p:strVal val="solid"/>
                                      </p:to>
                                    </p:set>
                                    <p:set>
                                      <p:cBhvr>
                                        <p:cTn id="102" dur="500" fill="hold"/>
                                        <p:tgtEl>
                                          <p:spTgt spid="751700"/>
                                        </p:tgtEl>
                                        <p:attrNameLst>
                                          <p:attrName>fill.on</p:attrName>
                                        </p:attrNameLst>
                                      </p:cBhvr>
                                      <p:to>
                                        <p:strVal val="true"/>
                                      </p:to>
                                    </p:set>
                                  </p:childTnLst>
                                </p:cTn>
                              </p:par>
                              <p:par>
                                <p:cTn id="103" presetID="1" presetClass="emph" presetSubtype="2" fill="hold" nodeType="withEffect">
                                  <p:stCondLst>
                                    <p:cond delay="0"/>
                                  </p:stCondLst>
                                  <p:childTnLst>
                                    <p:animClr clrSpc="rgb" dir="cw">
                                      <p:cBhvr>
                                        <p:cTn id="104" dur="500" fill="hold"/>
                                        <p:tgtEl>
                                          <p:spTgt spid="751701"/>
                                        </p:tgtEl>
                                        <p:attrNameLst>
                                          <p:attrName>fillcolor</p:attrName>
                                        </p:attrNameLst>
                                      </p:cBhvr>
                                      <p:to>
                                        <a:srgbClr val="FF0000"/>
                                      </p:to>
                                    </p:animClr>
                                    <p:set>
                                      <p:cBhvr>
                                        <p:cTn id="105" dur="500" fill="hold"/>
                                        <p:tgtEl>
                                          <p:spTgt spid="751701"/>
                                        </p:tgtEl>
                                        <p:attrNameLst>
                                          <p:attrName>fill.type</p:attrName>
                                        </p:attrNameLst>
                                      </p:cBhvr>
                                      <p:to>
                                        <p:strVal val="solid"/>
                                      </p:to>
                                    </p:set>
                                    <p:set>
                                      <p:cBhvr>
                                        <p:cTn id="106" dur="500" fill="hold"/>
                                        <p:tgtEl>
                                          <p:spTgt spid="751701"/>
                                        </p:tgtEl>
                                        <p:attrNameLst>
                                          <p:attrName>fill.on</p:attrName>
                                        </p:attrNameLst>
                                      </p:cBhvr>
                                      <p:to>
                                        <p:strVal val="true"/>
                                      </p:to>
                                    </p:set>
                                  </p:childTnLst>
                                </p:cTn>
                              </p:par>
                              <p:par>
                                <p:cTn id="107" presetID="1" presetClass="emph" presetSubtype="2" fill="hold" nodeType="withEffect">
                                  <p:stCondLst>
                                    <p:cond delay="0"/>
                                  </p:stCondLst>
                                  <p:childTnLst>
                                    <p:animClr clrSpc="rgb" dir="cw">
                                      <p:cBhvr>
                                        <p:cTn id="108" dur="500" fill="hold"/>
                                        <p:tgtEl>
                                          <p:spTgt spid="751702"/>
                                        </p:tgtEl>
                                        <p:attrNameLst>
                                          <p:attrName>fillcolor</p:attrName>
                                        </p:attrNameLst>
                                      </p:cBhvr>
                                      <p:to>
                                        <a:srgbClr val="FF0000"/>
                                      </p:to>
                                    </p:animClr>
                                    <p:set>
                                      <p:cBhvr>
                                        <p:cTn id="109" dur="500" fill="hold"/>
                                        <p:tgtEl>
                                          <p:spTgt spid="751702"/>
                                        </p:tgtEl>
                                        <p:attrNameLst>
                                          <p:attrName>fill.type</p:attrName>
                                        </p:attrNameLst>
                                      </p:cBhvr>
                                      <p:to>
                                        <p:strVal val="solid"/>
                                      </p:to>
                                    </p:set>
                                    <p:set>
                                      <p:cBhvr>
                                        <p:cTn id="110" dur="500" fill="hold"/>
                                        <p:tgtEl>
                                          <p:spTgt spid="751702"/>
                                        </p:tgtEl>
                                        <p:attrNameLst>
                                          <p:attrName>fill.on</p:attrName>
                                        </p:attrNameLst>
                                      </p:cBhvr>
                                      <p:to>
                                        <p:strVal val="true"/>
                                      </p:to>
                                    </p:set>
                                  </p:childTnLst>
                                </p:cTn>
                              </p:par>
                              <p:par>
                                <p:cTn id="111" presetID="1" presetClass="emph" presetSubtype="2" fill="hold" nodeType="withEffect">
                                  <p:stCondLst>
                                    <p:cond delay="0"/>
                                  </p:stCondLst>
                                  <p:childTnLst>
                                    <p:animClr clrSpc="rgb" dir="cw">
                                      <p:cBhvr>
                                        <p:cTn id="112" dur="500" fill="hold"/>
                                        <p:tgtEl>
                                          <p:spTgt spid="751703"/>
                                        </p:tgtEl>
                                        <p:attrNameLst>
                                          <p:attrName>fillcolor</p:attrName>
                                        </p:attrNameLst>
                                      </p:cBhvr>
                                      <p:to>
                                        <a:srgbClr val="FF0000"/>
                                      </p:to>
                                    </p:animClr>
                                    <p:set>
                                      <p:cBhvr>
                                        <p:cTn id="113" dur="500" fill="hold"/>
                                        <p:tgtEl>
                                          <p:spTgt spid="751703"/>
                                        </p:tgtEl>
                                        <p:attrNameLst>
                                          <p:attrName>fill.type</p:attrName>
                                        </p:attrNameLst>
                                      </p:cBhvr>
                                      <p:to>
                                        <p:strVal val="solid"/>
                                      </p:to>
                                    </p:set>
                                    <p:set>
                                      <p:cBhvr>
                                        <p:cTn id="114" dur="500" fill="hold"/>
                                        <p:tgtEl>
                                          <p:spTgt spid="751703"/>
                                        </p:tgtEl>
                                        <p:attrNameLst>
                                          <p:attrName>fill.on</p:attrName>
                                        </p:attrNameLst>
                                      </p:cBhvr>
                                      <p:to>
                                        <p:strVal val="true"/>
                                      </p:to>
                                    </p:set>
                                  </p:childTnLst>
                                </p:cTn>
                              </p:par>
                              <p:par>
                                <p:cTn id="115" presetID="1" presetClass="emph" presetSubtype="2" fill="hold" nodeType="withEffect">
                                  <p:stCondLst>
                                    <p:cond delay="0"/>
                                  </p:stCondLst>
                                  <p:childTnLst>
                                    <p:animClr clrSpc="rgb" dir="cw">
                                      <p:cBhvr>
                                        <p:cTn id="116" dur="500" fill="hold"/>
                                        <p:tgtEl>
                                          <p:spTgt spid="751704"/>
                                        </p:tgtEl>
                                        <p:attrNameLst>
                                          <p:attrName>fillcolor</p:attrName>
                                        </p:attrNameLst>
                                      </p:cBhvr>
                                      <p:to>
                                        <a:srgbClr val="FF0000"/>
                                      </p:to>
                                    </p:animClr>
                                    <p:set>
                                      <p:cBhvr>
                                        <p:cTn id="117" dur="500" fill="hold"/>
                                        <p:tgtEl>
                                          <p:spTgt spid="751704"/>
                                        </p:tgtEl>
                                        <p:attrNameLst>
                                          <p:attrName>fill.type</p:attrName>
                                        </p:attrNameLst>
                                      </p:cBhvr>
                                      <p:to>
                                        <p:strVal val="solid"/>
                                      </p:to>
                                    </p:set>
                                    <p:set>
                                      <p:cBhvr>
                                        <p:cTn id="118" dur="500" fill="hold"/>
                                        <p:tgtEl>
                                          <p:spTgt spid="751704"/>
                                        </p:tgtEl>
                                        <p:attrNameLst>
                                          <p:attrName>fill.on</p:attrName>
                                        </p:attrNameLst>
                                      </p:cBhvr>
                                      <p:to>
                                        <p:strVal val="true"/>
                                      </p:to>
                                    </p:set>
                                  </p:childTnLst>
                                </p:cTn>
                              </p:par>
                              <p:par>
                                <p:cTn id="119" presetID="1" presetClass="emph" presetSubtype="2" fill="hold" nodeType="withEffect">
                                  <p:stCondLst>
                                    <p:cond delay="0"/>
                                  </p:stCondLst>
                                  <p:childTnLst>
                                    <p:animClr clrSpc="rgb" dir="cw">
                                      <p:cBhvr>
                                        <p:cTn id="120" dur="500" fill="hold"/>
                                        <p:tgtEl>
                                          <p:spTgt spid="751705"/>
                                        </p:tgtEl>
                                        <p:attrNameLst>
                                          <p:attrName>fillcolor</p:attrName>
                                        </p:attrNameLst>
                                      </p:cBhvr>
                                      <p:to>
                                        <a:srgbClr val="FF0000"/>
                                      </p:to>
                                    </p:animClr>
                                    <p:set>
                                      <p:cBhvr>
                                        <p:cTn id="121" dur="500" fill="hold"/>
                                        <p:tgtEl>
                                          <p:spTgt spid="751705"/>
                                        </p:tgtEl>
                                        <p:attrNameLst>
                                          <p:attrName>fill.type</p:attrName>
                                        </p:attrNameLst>
                                      </p:cBhvr>
                                      <p:to>
                                        <p:strVal val="solid"/>
                                      </p:to>
                                    </p:set>
                                    <p:set>
                                      <p:cBhvr>
                                        <p:cTn id="122" dur="500" fill="hold"/>
                                        <p:tgtEl>
                                          <p:spTgt spid="751705"/>
                                        </p:tgtEl>
                                        <p:attrNameLst>
                                          <p:attrName>fill.on</p:attrName>
                                        </p:attrNameLst>
                                      </p:cBhvr>
                                      <p:to>
                                        <p:strVal val="true"/>
                                      </p:to>
                                    </p:set>
                                  </p:childTnLst>
                                </p:cTn>
                              </p:par>
                              <p:par>
                                <p:cTn id="123" presetID="1" presetClass="emph" presetSubtype="2" fill="hold" nodeType="withEffect">
                                  <p:stCondLst>
                                    <p:cond delay="0"/>
                                  </p:stCondLst>
                                  <p:childTnLst>
                                    <p:animClr clrSpc="rgb" dir="cw">
                                      <p:cBhvr>
                                        <p:cTn id="124" dur="500" fill="hold"/>
                                        <p:tgtEl>
                                          <p:spTgt spid="751706"/>
                                        </p:tgtEl>
                                        <p:attrNameLst>
                                          <p:attrName>fillcolor</p:attrName>
                                        </p:attrNameLst>
                                      </p:cBhvr>
                                      <p:to>
                                        <a:srgbClr val="FF0000"/>
                                      </p:to>
                                    </p:animClr>
                                    <p:set>
                                      <p:cBhvr>
                                        <p:cTn id="125" dur="500" fill="hold"/>
                                        <p:tgtEl>
                                          <p:spTgt spid="751706"/>
                                        </p:tgtEl>
                                        <p:attrNameLst>
                                          <p:attrName>fill.type</p:attrName>
                                        </p:attrNameLst>
                                      </p:cBhvr>
                                      <p:to>
                                        <p:strVal val="solid"/>
                                      </p:to>
                                    </p:set>
                                    <p:set>
                                      <p:cBhvr>
                                        <p:cTn id="126" dur="500" fill="hold"/>
                                        <p:tgtEl>
                                          <p:spTgt spid="751706"/>
                                        </p:tgtEl>
                                        <p:attrNameLst>
                                          <p:attrName>fill.on</p:attrName>
                                        </p:attrNameLst>
                                      </p:cBhvr>
                                      <p:to>
                                        <p:strVal val="true"/>
                                      </p:to>
                                    </p:set>
                                  </p:childTnLst>
                                </p:cTn>
                              </p:par>
                              <p:par>
                                <p:cTn id="127" presetID="1" presetClass="emph" presetSubtype="2" fill="hold" nodeType="withEffect">
                                  <p:stCondLst>
                                    <p:cond delay="0"/>
                                  </p:stCondLst>
                                  <p:childTnLst>
                                    <p:animClr clrSpc="rgb" dir="cw">
                                      <p:cBhvr>
                                        <p:cTn id="128" dur="500" fill="hold"/>
                                        <p:tgtEl>
                                          <p:spTgt spid="751707"/>
                                        </p:tgtEl>
                                        <p:attrNameLst>
                                          <p:attrName>fillcolor</p:attrName>
                                        </p:attrNameLst>
                                      </p:cBhvr>
                                      <p:to>
                                        <a:srgbClr val="FF0000"/>
                                      </p:to>
                                    </p:animClr>
                                    <p:set>
                                      <p:cBhvr>
                                        <p:cTn id="129" dur="500" fill="hold"/>
                                        <p:tgtEl>
                                          <p:spTgt spid="751707"/>
                                        </p:tgtEl>
                                        <p:attrNameLst>
                                          <p:attrName>fill.type</p:attrName>
                                        </p:attrNameLst>
                                      </p:cBhvr>
                                      <p:to>
                                        <p:strVal val="solid"/>
                                      </p:to>
                                    </p:set>
                                    <p:set>
                                      <p:cBhvr>
                                        <p:cTn id="130" dur="500" fill="hold"/>
                                        <p:tgtEl>
                                          <p:spTgt spid="751707"/>
                                        </p:tgtEl>
                                        <p:attrNameLst>
                                          <p:attrName>fill.on</p:attrName>
                                        </p:attrNameLst>
                                      </p:cBhvr>
                                      <p:to>
                                        <p:strVal val="true"/>
                                      </p:to>
                                    </p:set>
                                  </p:childTnLst>
                                </p:cTn>
                              </p:par>
                              <p:par>
                                <p:cTn id="131" presetID="1" presetClass="emph" presetSubtype="2" fill="hold" nodeType="withEffect">
                                  <p:stCondLst>
                                    <p:cond delay="0"/>
                                  </p:stCondLst>
                                  <p:childTnLst>
                                    <p:animClr clrSpc="rgb" dir="cw">
                                      <p:cBhvr>
                                        <p:cTn id="132" dur="500" fill="hold"/>
                                        <p:tgtEl>
                                          <p:spTgt spid="751708"/>
                                        </p:tgtEl>
                                        <p:attrNameLst>
                                          <p:attrName>fillcolor</p:attrName>
                                        </p:attrNameLst>
                                      </p:cBhvr>
                                      <p:to>
                                        <a:srgbClr val="FF0000"/>
                                      </p:to>
                                    </p:animClr>
                                    <p:set>
                                      <p:cBhvr>
                                        <p:cTn id="133" dur="500" fill="hold"/>
                                        <p:tgtEl>
                                          <p:spTgt spid="751708"/>
                                        </p:tgtEl>
                                        <p:attrNameLst>
                                          <p:attrName>fill.type</p:attrName>
                                        </p:attrNameLst>
                                      </p:cBhvr>
                                      <p:to>
                                        <p:strVal val="solid"/>
                                      </p:to>
                                    </p:set>
                                    <p:set>
                                      <p:cBhvr>
                                        <p:cTn id="134" dur="500" fill="hold"/>
                                        <p:tgtEl>
                                          <p:spTgt spid="751708"/>
                                        </p:tgtEl>
                                        <p:attrNameLst>
                                          <p:attrName>fill.on</p:attrName>
                                        </p:attrNameLst>
                                      </p:cBhvr>
                                      <p:to>
                                        <p:strVal val="true"/>
                                      </p:to>
                                    </p:set>
                                  </p:childTnLst>
                                </p:cTn>
                              </p:par>
                              <p:par>
                                <p:cTn id="135" presetID="1" presetClass="emph" presetSubtype="2" fill="hold" nodeType="withEffect">
                                  <p:stCondLst>
                                    <p:cond delay="0"/>
                                  </p:stCondLst>
                                  <p:childTnLst>
                                    <p:animClr clrSpc="rgb" dir="cw">
                                      <p:cBhvr>
                                        <p:cTn id="136" dur="500" fill="hold"/>
                                        <p:tgtEl>
                                          <p:spTgt spid="751709"/>
                                        </p:tgtEl>
                                        <p:attrNameLst>
                                          <p:attrName>fillcolor</p:attrName>
                                        </p:attrNameLst>
                                      </p:cBhvr>
                                      <p:to>
                                        <a:srgbClr val="FF0000"/>
                                      </p:to>
                                    </p:animClr>
                                    <p:set>
                                      <p:cBhvr>
                                        <p:cTn id="137" dur="500" fill="hold"/>
                                        <p:tgtEl>
                                          <p:spTgt spid="751709"/>
                                        </p:tgtEl>
                                        <p:attrNameLst>
                                          <p:attrName>fill.type</p:attrName>
                                        </p:attrNameLst>
                                      </p:cBhvr>
                                      <p:to>
                                        <p:strVal val="solid"/>
                                      </p:to>
                                    </p:set>
                                    <p:set>
                                      <p:cBhvr>
                                        <p:cTn id="138" dur="500" fill="hold"/>
                                        <p:tgtEl>
                                          <p:spTgt spid="751709"/>
                                        </p:tgtEl>
                                        <p:attrNameLst>
                                          <p:attrName>fill.on</p:attrName>
                                        </p:attrNameLst>
                                      </p:cBhvr>
                                      <p:to>
                                        <p:strVal val="true"/>
                                      </p:to>
                                    </p:set>
                                  </p:childTnLst>
                                </p:cTn>
                              </p:par>
                              <p:par>
                                <p:cTn id="139" presetID="1" presetClass="emph" presetSubtype="2" fill="hold" nodeType="withEffect">
                                  <p:stCondLst>
                                    <p:cond delay="0"/>
                                  </p:stCondLst>
                                  <p:childTnLst>
                                    <p:animClr clrSpc="rgb" dir="cw">
                                      <p:cBhvr>
                                        <p:cTn id="140" dur="500" fill="hold"/>
                                        <p:tgtEl>
                                          <p:spTgt spid="751730"/>
                                        </p:tgtEl>
                                        <p:attrNameLst>
                                          <p:attrName>fillcolor</p:attrName>
                                        </p:attrNameLst>
                                      </p:cBhvr>
                                      <p:to>
                                        <a:srgbClr val="FF0000"/>
                                      </p:to>
                                    </p:animClr>
                                    <p:set>
                                      <p:cBhvr>
                                        <p:cTn id="141" dur="500" fill="hold"/>
                                        <p:tgtEl>
                                          <p:spTgt spid="751730"/>
                                        </p:tgtEl>
                                        <p:attrNameLst>
                                          <p:attrName>fill.type</p:attrName>
                                        </p:attrNameLst>
                                      </p:cBhvr>
                                      <p:to>
                                        <p:strVal val="solid"/>
                                      </p:to>
                                    </p:set>
                                    <p:set>
                                      <p:cBhvr>
                                        <p:cTn id="142" dur="500" fill="hold"/>
                                        <p:tgtEl>
                                          <p:spTgt spid="751730"/>
                                        </p:tgtEl>
                                        <p:attrNameLst>
                                          <p:attrName>fill.on</p:attrName>
                                        </p:attrNameLst>
                                      </p:cBhvr>
                                      <p:to>
                                        <p:strVal val="true"/>
                                      </p:to>
                                    </p:set>
                                  </p:childTnLst>
                                </p:cTn>
                              </p:par>
                              <p:par>
                                <p:cTn id="143" presetID="1" presetClass="emph" presetSubtype="2" fill="hold" nodeType="withEffect">
                                  <p:stCondLst>
                                    <p:cond delay="0"/>
                                  </p:stCondLst>
                                  <p:childTnLst>
                                    <p:animClr clrSpc="rgb" dir="cw">
                                      <p:cBhvr>
                                        <p:cTn id="144" dur="500" fill="hold"/>
                                        <p:tgtEl>
                                          <p:spTgt spid="751731"/>
                                        </p:tgtEl>
                                        <p:attrNameLst>
                                          <p:attrName>fillcolor</p:attrName>
                                        </p:attrNameLst>
                                      </p:cBhvr>
                                      <p:to>
                                        <a:srgbClr val="FF0000"/>
                                      </p:to>
                                    </p:animClr>
                                    <p:set>
                                      <p:cBhvr>
                                        <p:cTn id="145" dur="500" fill="hold"/>
                                        <p:tgtEl>
                                          <p:spTgt spid="751731"/>
                                        </p:tgtEl>
                                        <p:attrNameLst>
                                          <p:attrName>fill.type</p:attrName>
                                        </p:attrNameLst>
                                      </p:cBhvr>
                                      <p:to>
                                        <p:strVal val="solid"/>
                                      </p:to>
                                    </p:set>
                                    <p:set>
                                      <p:cBhvr>
                                        <p:cTn id="146" dur="500" fill="hold"/>
                                        <p:tgtEl>
                                          <p:spTgt spid="751731"/>
                                        </p:tgtEl>
                                        <p:attrNameLst>
                                          <p:attrName>fill.on</p:attrName>
                                        </p:attrNameLst>
                                      </p:cBhvr>
                                      <p:to>
                                        <p:strVal val="true"/>
                                      </p:to>
                                    </p:set>
                                  </p:childTnLst>
                                </p:cTn>
                              </p:par>
                              <p:par>
                                <p:cTn id="147" presetID="1" presetClass="emph" presetSubtype="2" fill="hold" nodeType="withEffect">
                                  <p:stCondLst>
                                    <p:cond delay="0"/>
                                  </p:stCondLst>
                                  <p:childTnLst>
                                    <p:animClr clrSpc="rgb" dir="cw">
                                      <p:cBhvr>
                                        <p:cTn id="148" dur="500" fill="hold"/>
                                        <p:tgtEl>
                                          <p:spTgt spid="751732"/>
                                        </p:tgtEl>
                                        <p:attrNameLst>
                                          <p:attrName>fillcolor</p:attrName>
                                        </p:attrNameLst>
                                      </p:cBhvr>
                                      <p:to>
                                        <a:srgbClr val="FF0000"/>
                                      </p:to>
                                    </p:animClr>
                                    <p:set>
                                      <p:cBhvr>
                                        <p:cTn id="149" dur="500" fill="hold"/>
                                        <p:tgtEl>
                                          <p:spTgt spid="751732"/>
                                        </p:tgtEl>
                                        <p:attrNameLst>
                                          <p:attrName>fill.type</p:attrName>
                                        </p:attrNameLst>
                                      </p:cBhvr>
                                      <p:to>
                                        <p:strVal val="solid"/>
                                      </p:to>
                                    </p:set>
                                    <p:set>
                                      <p:cBhvr>
                                        <p:cTn id="150" dur="500" fill="hold"/>
                                        <p:tgtEl>
                                          <p:spTgt spid="751732"/>
                                        </p:tgtEl>
                                        <p:attrNameLst>
                                          <p:attrName>fill.on</p:attrName>
                                        </p:attrNameLst>
                                      </p:cBhvr>
                                      <p:to>
                                        <p:strVal val="true"/>
                                      </p:to>
                                    </p:set>
                                  </p:childTnLst>
                                </p:cTn>
                              </p:par>
                              <p:par>
                                <p:cTn id="151" presetID="1" presetClass="emph" presetSubtype="2" fill="hold" nodeType="withEffect">
                                  <p:stCondLst>
                                    <p:cond delay="0"/>
                                  </p:stCondLst>
                                  <p:childTnLst>
                                    <p:animClr clrSpc="rgb" dir="cw">
                                      <p:cBhvr>
                                        <p:cTn id="152" dur="500" fill="hold"/>
                                        <p:tgtEl>
                                          <p:spTgt spid="751733"/>
                                        </p:tgtEl>
                                        <p:attrNameLst>
                                          <p:attrName>fillcolor</p:attrName>
                                        </p:attrNameLst>
                                      </p:cBhvr>
                                      <p:to>
                                        <a:srgbClr val="FF0000"/>
                                      </p:to>
                                    </p:animClr>
                                    <p:set>
                                      <p:cBhvr>
                                        <p:cTn id="153" dur="500" fill="hold"/>
                                        <p:tgtEl>
                                          <p:spTgt spid="751733"/>
                                        </p:tgtEl>
                                        <p:attrNameLst>
                                          <p:attrName>fill.type</p:attrName>
                                        </p:attrNameLst>
                                      </p:cBhvr>
                                      <p:to>
                                        <p:strVal val="solid"/>
                                      </p:to>
                                    </p:set>
                                    <p:set>
                                      <p:cBhvr>
                                        <p:cTn id="154" dur="500" fill="hold"/>
                                        <p:tgtEl>
                                          <p:spTgt spid="751733"/>
                                        </p:tgtEl>
                                        <p:attrNameLst>
                                          <p:attrName>fill.on</p:attrName>
                                        </p:attrNameLst>
                                      </p:cBhvr>
                                      <p:to>
                                        <p:strVal val="true"/>
                                      </p:to>
                                    </p:set>
                                  </p:childTnLst>
                                </p:cTn>
                              </p:par>
                              <p:par>
                                <p:cTn id="155" presetID="1" presetClass="emph" presetSubtype="2" fill="hold" nodeType="withEffect">
                                  <p:stCondLst>
                                    <p:cond delay="0"/>
                                  </p:stCondLst>
                                  <p:childTnLst>
                                    <p:animClr clrSpc="rgb" dir="cw">
                                      <p:cBhvr>
                                        <p:cTn id="156" dur="500" fill="hold"/>
                                        <p:tgtEl>
                                          <p:spTgt spid="751734"/>
                                        </p:tgtEl>
                                        <p:attrNameLst>
                                          <p:attrName>fillcolor</p:attrName>
                                        </p:attrNameLst>
                                      </p:cBhvr>
                                      <p:to>
                                        <a:srgbClr val="FF0000"/>
                                      </p:to>
                                    </p:animClr>
                                    <p:set>
                                      <p:cBhvr>
                                        <p:cTn id="157" dur="500" fill="hold"/>
                                        <p:tgtEl>
                                          <p:spTgt spid="751734"/>
                                        </p:tgtEl>
                                        <p:attrNameLst>
                                          <p:attrName>fill.type</p:attrName>
                                        </p:attrNameLst>
                                      </p:cBhvr>
                                      <p:to>
                                        <p:strVal val="solid"/>
                                      </p:to>
                                    </p:set>
                                    <p:set>
                                      <p:cBhvr>
                                        <p:cTn id="158" dur="500" fill="hold"/>
                                        <p:tgtEl>
                                          <p:spTgt spid="751734"/>
                                        </p:tgtEl>
                                        <p:attrNameLst>
                                          <p:attrName>fill.on</p:attrName>
                                        </p:attrNameLst>
                                      </p:cBhvr>
                                      <p:to>
                                        <p:strVal val="true"/>
                                      </p:to>
                                    </p:set>
                                  </p:childTnLst>
                                </p:cTn>
                              </p:par>
                              <p:par>
                                <p:cTn id="159" presetID="1" presetClass="emph" presetSubtype="2" fill="hold" nodeType="withEffect">
                                  <p:stCondLst>
                                    <p:cond delay="0"/>
                                  </p:stCondLst>
                                  <p:childTnLst>
                                    <p:animClr clrSpc="rgb" dir="cw">
                                      <p:cBhvr>
                                        <p:cTn id="160" dur="500" fill="hold"/>
                                        <p:tgtEl>
                                          <p:spTgt spid="751735"/>
                                        </p:tgtEl>
                                        <p:attrNameLst>
                                          <p:attrName>fillcolor</p:attrName>
                                        </p:attrNameLst>
                                      </p:cBhvr>
                                      <p:to>
                                        <a:srgbClr val="FF0000"/>
                                      </p:to>
                                    </p:animClr>
                                    <p:set>
                                      <p:cBhvr>
                                        <p:cTn id="161" dur="500" fill="hold"/>
                                        <p:tgtEl>
                                          <p:spTgt spid="751735"/>
                                        </p:tgtEl>
                                        <p:attrNameLst>
                                          <p:attrName>fill.type</p:attrName>
                                        </p:attrNameLst>
                                      </p:cBhvr>
                                      <p:to>
                                        <p:strVal val="solid"/>
                                      </p:to>
                                    </p:set>
                                    <p:set>
                                      <p:cBhvr>
                                        <p:cTn id="162" dur="500" fill="hold"/>
                                        <p:tgtEl>
                                          <p:spTgt spid="751735"/>
                                        </p:tgtEl>
                                        <p:attrNameLst>
                                          <p:attrName>fill.on</p:attrName>
                                        </p:attrNameLst>
                                      </p:cBhvr>
                                      <p:to>
                                        <p:strVal val="true"/>
                                      </p:to>
                                    </p:set>
                                  </p:childTnLst>
                                </p:cTn>
                              </p:par>
                              <p:par>
                                <p:cTn id="163" presetID="1" presetClass="emph" presetSubtype="2" fill="hold" nodeType="withEffect">
                                  <p:stCondLst>
                                    <p:cond delay="0"/>
                                  </p:stCondLst>
                                  <p:childTnLst>
                                    <p:animClr clrSpc="rgb" dir="cw">
                                      <p:cBhvr>
                                        <p:cTn id="164" dur="500" fill="hold"/>
                                        <p:tgtEl>
                                          <p:spTgt spid="751736"/>
                                        </p:tgtEl>
                                        <p:attrNameLst>
                                          <p:attrName>fillcolor</p:attrName>
                                        </p:attrNameLst>
                                      </p:cBhvr>
                                      <p:to>
                                        <a:srgbClr val="FF0000"/>
                                      </p:to>
                                    </p:animClr>
                                    <p:set>
                                      <p:cBhvr>
                                        <p:cTn id="165" dur="500" fill="hold"/>
                                        <p:tgtEl>
                                          <p:spTgt spid="751736"/>
                                        </p:tgtEl>
                                        <p:attrNameLst>
                                          <p:attrName>fill.type</p:attrName>
                                        </p:attrNameLst>
                                      </p:cBhvr>
                                      <p:to>
                                        <p:strVal val="solid"/>
                                      </p:to>
                                    </p:set>
                                    <p:set>
                                      <p:cBhvr>
                                        <p:cTn id="166" dur="500" fill="hold"/>
                                        <p:tgtEl>
                                          <p:spTgt spid="751736"/>
                                        </p:tgtEl>
                                        <p:attrNameLst>
                                          <p:attrName>fill.on</p:attrName>
                                        </p:attrNameLst>
                                      </p:cBhvr>
                                      <p:to>
                                        <p:strVal val="true"/>
                                      </p:to>
                                    </p:set>
                                  </p:childTnLst>
                                </p:cTn>
                              </p:par>
                              <p:par>
                                <p:cTn id="167" presetID="1" presetClass="emph" presetSubtype="2" fill="hold" nodeType="withEffect">
                                  <p:stCondLst>
                                    <p:cond delay="0"/>
                                  </p:stCondLst>
                                  <p:childTnLst>
                                    <p:animClr clrSpc="rgb" dir="cw">
                                      <p:cBhvr>
                                        <p:cTn id="168" dur="500" fill="hold"/>
                                        <p:tgtEl>
                                          <p:spTgt spid="751737"/>
                                        </p:tgtEl>
                                        <p:attrNameLst>
                                          <p:attrName>fillcolor</p:attrName>
                                        </p:attrNameLst>
                                      </p:cBhvr>
                                      <p:to>
                                        <a:srgbClr val="FF0000"/>
                                      </p:to>
                                    </p:animClr>
                                    <p:set>
                                      <p:cBhvr>
                                        <p:cTn id="169" dur="500" fill="hold"/>
                                        <p:tgtEl>
                                          <p:spTgt spid="751737"/>
                                        </p:tgtEl>
                                        <p:attrNameLst>
                                          <p:attrName>fill.type</p:attrName>
                                        </p:attrNameLst>
                                      </p:cBhvr>
                                      <p:to>
                                        <p:strVal val="solid"/>
                                      </p:to>
                                    </p:set>
                                    <p:set>
                                      <p:cBhvr>
                                        <p:cTn id="170" dur="500" fill="hold"/>
                                        <p:tgtEl>
                                          <p:spTgt spid="751737"/>
                                        </p:tgtEl>
                                        <p:attrNameLst>
                                          <p:attrName>fill.on</p:attrName>
                                        </p:attrNameLst>
                                      </p:cBhvr>
                                      <p:to>
                                        <p:strVal val="true"/>
                                      </p:to>
                                    </p:set>
                                  </p:childTnLst>
                                </p:cTn>
                              </p:par>
                              <p:par>
                                <p:cTn id="171" presetID="1" presetClass="emph" presetSubtype="2" fill="hold" nodeType="withEffect">
                                  <p:stCondLst>
                                    <p:cond delay="0"/>
                                  </p:stCondLst>
                                  <p:childTnLst>
                                    <p:animClr clrSpc="rgb" dir="cw">
                                      <p:cBhvr>
                                        <p:cTn id="172" dur="500" fill="hold"/>
                                        <p:tgtEl>
                                          <p:spTgt spid="751738"/>
                                        </p:tgtEl>
                                        <p:attrNameLst>
                                          <p:attrName>fillcolor</p:attrName>
                                        </p:attrNameLst>
                                      </p:cBhvr>
                                      <p:to>
                                        <a:srgbClr val="FF0000"/>
                                      </p:to>
                                    </p:animClr>
                                    <p:set>
                                      <p:cBhvr>
                                        <p:cTn id="173" dur="500" fill="hold"/>
                                        <p:tgtEl>
                                          <p:spTgt spid="751738"/>
                                        </p:tgtEl>
                                        <p:attrNameLst>
                                          <p:attrName>fill.type</p:attrName>
                                        </p:attrNameLst>
                                      </p:cBhvr>
                                      <p:to>
                                        <p:strVal val="solid"/>
                                      </p:to>
                                    </p:set>
                                    <p:set>
                                      <p:cBhvr>
                                        <p:cTn id="174" dur="500" fill="hold"/>
                                        <p:tgtEl>
                                          <p:spTgt spid="751738"/>
                                        </p:tgtEl>
                                        <p:attrNameLst>
                                          <p:attrName>fill.on</p:attrName>
                                        </p:attrNameLst>
                                      </p:cBhvr>
                                      <p:to>
                                        <p:strVal val="true"/>
                                      </p:to>
                                    </p:set>
                                  </p:childTnLst>
                                </p:cTn>
                              </p:par>
                              <p:par>
                                <p:cTn id="175" presetID="1" presetClass="emph" presetSubtype="2" fill="hold" nodeType="withEffect">
                                  <p:stCondLst>
                                    <p:cond delay="0"/>
                                  </p:stCondLst>
                                  <p:childTnLst>
                                    <p:animClr clrSpc="rgb" dir="cw">
                                      <p:cBhvr>
                                        <p:cTn id="176" dur="500" fill="hold"/>
                                        <p:tgtEl>
                                          <p:spTgt spid="751739"/>
                                        </p:tgtEl>
                                        <p:attrNameLst>
                                          <p:attrName>fillcolor</p:attrName>
                                        </p:attrNameLst>
                                      </p:cBhvr>
                                      <p:to>
                                        <a:srgbClr val="FF0000"/>
                                      </p:to>
                                    </p:animClr>
                                    <p:set>
                                      <p:cBhvr>
                                        <p:cTn id="177" dur="500" fill="hold"/>
                                        <p:tgtEl>
                                          <p:spTgt spid="751739"/>
                                        </p:tgtEl>
                                        <p:attrNameLst>
                                          <p:attrName>fill.type</p:attrName>
                                        </p:attrNameLst>
                                      </p:cBhvr>
                                      <p:to>
                                        <p:strVal val="solid"/>
                                      </p:to>
                                    </p:set>
                                    <p:set>
                                      <p:cBhvr>
                                        <p:cTn id="178" dur="500" fill="hold"/>
                                        <p:tgtEl>
                                          <p:spTgt spid="751739"/>
                                        </p:tgtEl>
                                        <p:attrNameLst>
                                          <p:attrName>fill.on</p:attrName>
                                        </p:attrNameLst>
                                      </p:cBhvr>
                                      <p:to>
                                        <p:strVal val="true"/>
                                      </p:to>
                                    </p:set>
                                  </p:childTnLst>
                                </p:cTn>
                              </p:par>
                              <p:par>
                                <p:cTn id="179" presetID="1" presetClass="emph" presetSubtype="2" fill="hold" nodeType="withEffect">
                                  <p:stCondLst>
                                    <p:cond delay="0"/>
                                  </p:stCondLst>
                                  <p:childTnLst>
                                    <p:animClr clrSpc="rgb" dir="cw">
                                      <p:cBhvr>
                                        <p:cTn id="180" dur="500" fill="hold"/>
                                        <p:tgtEl>
                                          <p:spTgt spid="751740"/>
                                        </p:tgtEl>
                                        <p:attrNameLst>
                                          <p:attrName>fillcolor</p:attrName>
                                        </p:attrNameLst>
                                      </p:cBhvr>
                                      <p:to>
                                        <a:srgbClr val="FF0000"/>
                                      </p:to>
                                    </p:animClr>
                                    <p:set>
                                      <p:cBhvr>
                                        <p:cTn id="181" dur="500" fill="hold"/>
                                        <p:tgtEl>
                                          <p:spTgt spid="751740"/>
                                        </p:tgtEl>
                                        <p:attrNameLst>
                                          <p:attrName>fill.type</p:attrName>
                                        </p:attrNameLst>
                                      </p:cBhvr>
                                      <p:to>
                                        <p:strVal val="solid"/>
                                      </p:to>
                                    </p:set>
                                    <p:set>
                                      <p:cBhvr>
                                        <p:cTn id="182" dur="500" fill="hold"/>
                                        <p:tgtEl>
                                          <p:spTgt spid="751740"/>
                                        </p:tgtEl>
                                        <p:attrNameLst>
                                          <p:attrName>fill.on</p:attrName>
                                        </p:attrNameLst>
                                      </p:cBhvr>
                                      <p:to>
                                        <p:strVal val="true"/>
                                      </p:to>
                                    </p:set>
                                  </p:childTnLst>
                                </p:cTn>
                              </p:par>
                              <p:par>
                                <p:cTn id="183" presetID="1" presetClass="emph" presetSubtype="2" fill="hold" nodeType="withEffect">
                                  <p:stCondLst>
                                    <p:cond delay="0"/>
                                  </p:stCondLst>
                                  <p:childTnLst>
                                    <p:animClr clrSpc="rgb" dir="cw">
                                      <p:cBhvr>
                                        <p:cTn id="184" dur="500" fill="hold"/>
                                        <p:tgtEl>
                                          <p:spTgt spid="751741"/>
                                        </p:tgtEl>
                                        <p:attrNameLst>
                                          <p:attrName>fillcolor</p:attrName>
                                        </p:attrNameLst>
                                      </p:cBhvr>
                                      <p:to>
                                        <a:srgbClr val="FF0000"/>
                                      </p:to>
                                    </p:animClr>
                                    <p:set>
                                      <p:cBhvr>
                                        <p:cTn id="185" dur="500" fill="hold"/>
                                        <p:tgtEl>
                                          <p:spTgt spid="751741"/>
                                        </p:tgtEl>
                                        <p:attrNameLst>
                                          <p:attrName>fill.type</p:attrName>
                                        </p:attrNameLst>
                                      </p:cBhvr>
                                      <p:to>
                                        <p:strVal val="solid"/>
                                      </p:to>
                                    </p:set>
                                    <p:set>
                                      <p:cBhvr>
                                        <p:cTn id="186" dur="500" fill="hold"/>
                                        <p:tgtEl>
                                          <p:spTgt spid="751741"/>
                                        </p:tgtEl>
                                        <p:attrNameLst>
                                          <p:attrName>fill.on</p:attrName>
                                        </p:attrNameLst>
                                      </p:cBhvr>
                                      <p:to>
                                        <p:strVal val="true"/>
                                      </p:to>
                                    </p:set>
                                  </p:childTnLst>
                                </p:cTn>
                              </p:par>
                              <p:par>
                                <p:cTn id="187" presetID="1" presetClass="emph" presetSubtype="2" fill="hold" nodeType="withEffect">
                                  <p:stCondLst>
                                    <p:cond delay="0"/>
                                  </p:stCondLst>
                                  <p:childTnLst>
                                    <p:animClr clrSpc="rgb" dir="cw">
                                      <p:cBhvr>
                                        <p:cTn id="188" dur="500" fill="hold"/>
                                        <p:tgtEl>
                                          <p:spTgt spid="751743"/>
                                        </p:tgtEl>
                                        <p:attrNameLst>
                                          <p:attrName>fillcolor</p:attrName>
                                        </p:attrNameLst>
                                      </p:cBhvr>
                                      <p:to>
                                        <a:srgbClr val="FF0000"/>
                                      </p:to>
                                    </p:animClr>
                                    <p:set>
                                      <p:cBhvr>
                                        <p:cTn id="189" dur="500" fill="hold"/>
                                        <p:tgtEl>
                                          <p:spTgt spid="751743"/>
                                        </p:tgtEl>
                                        <p:attrNameLst>
                                          <p:attrName>fill.type</p:attrName>
                                        </p:attrNameLst>
                                      </p:cBhvr>
                                      <p:to>
                                        <p:strVal val="solid"/>
                                      </p:to>
                                    </p:set>
                                    <p:set>
                                      <p:cBhvr>
                                        <p:cTn id="190" dur="500" fill="hold"/>
                                        <p:tgtEl>
                                          <p:spTgt spid="751743"/>
                                        </p:tgtEl>
                                        <p:attrNameLst>
                                          <p:attrName>fill.on</p:attrName>
                                        </p:attrNameLst>
                                      </p:cBhvr>
                                      <p:to>
                                        <p:strVal val="true"/>
                                      </p:to>
                                    </p:set>
                                  </p:childTnLst>
                                </p:cTn>
                              </p:par>
                              <p:par>
                                <p:cTn id="191" presetID="1" presetClass="emph" presetSubtype="2" fill="hold" nodeType="withEffect">
                                  <p:stCondLst>
                                    <p:cond delay="0"/>
                                  </p:stCondLst>
                                  <p:childTnLst>
                                    <p:animClr clrSpc="rgb" dir="cw">
                                      <p:cBhvr>
                                        <p:cTn id="192" dur="500" fill="hold"/>
                                        <p:tgtEl>
                                          <p:spTgt spid="751745"/>
                                        </p:tgtEl>
                                        <p:attrNameLst>
                                          <p:attrName>fillcolor</p:attrName>
                                        </p:attrNameLst>
                                      </p:cBhvr>
                                      <p:to>
                                        <a:srgbClr val="FF0000"/>
                                      </p:to>
                                    </p:animClr>
                                    <p:set>
                                      <p:cBhvr>
                                        <p:cTn id="193" dur="500" fill="hold"/>
                                        <p:tgtEl>
                                          <p:spTgt spid="751745"/>
                                        </p:tgtEl>
                                        <p:attrNameLst>
                                          <p:attrName>fill.type</p:attrName>
                                        </p:attrNameLst>
                                      </p:cBhvr>
                                      <p:to>
                                        <p:strVal val="solid"/>
                                      </p:to>
                                    </p:set>
                                    <p:set>
                                      <p:cBhvr>
                                        <p:cTn id="194" dur="500" fill="hold"/>
                                        <p:tgtEl>
                                          <p:spTgt spid="751745"/>
                                        </p:tgtEl>
                                        <p:attrNameLst>
                                          <p:attrName>fill.on</p:attrName>
                                        </p:attrNameLst>
                                      </p:cBhvr>
                                      <p:to>
                                        <p:strVal val="true"/>
                                      </p:to>
                                    </p:set>
                                  </p:childTnLst>
                                </p:cTn>
                              </p:par>
                              <p:par>
                                <p:cTn id="195" presetID="1" presetClass="emph" presetSubtype="2" fill="hold" nodeType="withEffect">
                                  <p:stCondLst>
                                    <p:cond delay="0"/>
                                  </p:stCondLst>
                                  <p:childTnLst>
                                    <p:animClr clrSpc="rgb" dir="cw">
                                      <p:cBhvr>
                                        <p:cTn id="196" dur="500" fill="hold"/>
                                        <p:tgtEl>
                                          <p:spTgt spid="751746"/>
                                        </p:tgtEl>
                                        <p:attrNameLst>
                                          <p:attrName>fillcolor</p:attrName>
                                        </p:attrNameLst>
                                      </p:cBhvr>
                                      <p:to>
                                        <a:srgbClr val="FF0000"/>
                                      </p:to>
                                    </p:animClr>
                                    <p:set>
                                      <p:cBhvr>
                                        <p:cTn id="197" dur="500" fill="hold"/>
                                        <p:tgtEl>
                                          <p:spTgt spid="751746"/>
                                        </p:tgtEl>
                                        <p:attrNameLst>
                                          <p:attrName>fill.type</p:attrName>
                                        </p:attrNameLst>
                                      </p:cBhvr>
                                      <p:to>
                                        <p:strVal val="solid"/>
                                      </p:to>
                                    </p:set>
                                    <p:set>
                                      <p:cBhvr>
                                        <p:cTn id="198" dur="500" fill="hold"/>
                                        <p:tgtEl>
                                          <p:spTgt spid="751746"/>
                                        </p:tgtEl>
                                        <p:attrNameLst>
                                          <p:attrName>fill.on</p:attrName>
                                        </p:attrNameLst>
                                      </p:cBhvr>
                                      <p:to>
                                        <p:strVal val="true"/>
                                      </p:to>
                                    </p:set>
                                  </p:childTnLst>
                                </p:cTn>
                              </p:par>
                              <p:par>
                                <p:cTn id="199" presetID="1" presetClass="emph" presetSubtype="2" fill="hold" nodeType="withEffect">
                                  <p:stCondLst>
                                    <p:cond delay="0"/>
                                  </p:stCondLst>
                                  <p:childTnLst>
                                    <p:animClr clrSpc="rgb" dir="cw">
                                      <p:cBhvr>
                                        <p:cTn id="200" dur="500" fill="hold"/>
                                        <p:tgtEl>
                                          <p:spTgt spid="751747"/>
                                        </p:tgtEl>
                                        <p:attrNameLst>
                                          <p:attrName>fillcolor</p:attrName>
                                        </p:attrNameLst>
                                      </p:cBhvr>
                                      <p:to>
                                        <a:srgbClr val="FF0000"/>
                                      </p:to>
                                    </p:animClr>
                                    <p:set>
                                      <p:cBhvr>
                                        <p:cTn id="201" dur="500" fill="hold"/>
                                        <p:tgtEl>
                                          <p:spTgt spid="751747"/>
                                        </p:tgtEl>
                                        <p:attrNameLst>
                                          <p:attrName>fill.type</p:attrName>
                                        </p:attrNameLst>
                                      </p:cBhvr>
                                      <p:to>
                                        <p:strVal val="solid"/>
                                      </p:to>
                                    </p:set>
                                    <p:set>
                                      <p:cBhvr>
                                        <p:cTn id="202" dur="500" fill="hold"/>
                                        <p:tgtEl>
                                          <p:spTgt spid="751747"/>
                                        </p:tgtEl>
                                        <p:attrNameLst>
                                          <p:attrName>fill.on</p:attrName>
                                        </p:attrNameLst>
                                      </p:cBhvr>
                                      <p:to>
                                        <p:strVal val="true"/>
                                      </p:to>
                                    </p:set>
                                  </p:childTnLst>
                                </p:cTn>
                              </p:par>
                              <p:par>
                                <p:cTn id="203" presetID="1" presetClass="emph" presetSubtype="2" fill="hold" nodeType="withEffect">
                                  <p:stCondLst>
                                    <p:cond delay="0"/>
                                  </p:stCondLst>
                                  <p:childTnLst>
                                    <p:animClr clrSpc="rgb" dir="cw">
                                      <p:cBhvr>
                                        <p:cTn id="204" dur="500" fill="hold"/>
                                        <p:tgtEl>
                                          <p:spTgt spid="751748"/>
                                        </p:tgtEl>
                                        <p:attrNameLst>
                                          <p:attrName>fillcolor</p:attrName>
                                        </p:attrNameLst>
                                      </p:cBhvr>
                                      <p:to>
                                        <a:srgbClr val="FF0000"/>
                                      </p:to>
                                    </p:animClr>
                                    <p:set>
                                      <p:cBhvr>
                                        <p:cTn id="205" dur="500" fill="hold"/>
                                        <p:tgtEl>
                                          <p:spTgt spid="751748"/>
                                        </p:tgtEl>
                                        <p:attrNameLst>
                                          <p:attrName>fill.type</p:attrName>
                                        </p:attrNameLst>
                                      </p:cBhvr>
                                      <p:to>
                                        <p:strVal val="solid"/>
                                      </p:to>
                                    </p:set>
                                    <p:set>
                                      <p:cBhvr>
                                        <p:cTn id="206" dur="500" fill="hold"/>
                                        <p:tgtEl>
                                          <p:spTgt spid="751748"/>
                                        </p:tgtEl>
                                        <p:attrNameLst>
                                          <p:attrName>fill.on</p:attrName>
                                        </p:attrNameLst>
                                      </p:cBhvr>
                                      <p:to>
                                        <p:strVal val="true"/>
                                      </p:to>
                                    </p:set>
                                  </p:childTnLst>
                                </p:cTn>
                              </p:par>
                              <p:par>
                                <p:cTn id="207" presetID="1" presetClass="emph" presetSubtype="2" fill="hold" nodeType="withEffect">
                                  <p:stCondLst>
                                    <p:cond delay="0"/>
                                  </p:stCondLst>
                                  <p:childTnLst>
                                    <p:animClr clrSpc="rgb" dir="cw">
                                      <p:cBhvr>
                                        <p:cTn id="208" dur="500" fill="hold"/>
                                        <p:tgtEl>
                                          <p:spTgt spid="751749"/>
                                        </p:tgtEl>
                                        <p:attrNameLst>
                                          <p:attrName>fillcolor</p:attrName>
                                        </p:attrNameLst>
                                      </p:cBhvr>
                                      <p:to>
                                        <a:srgbClr val="FF0000"/>
                                      </p:to>
                                    </p:animClr>
                                    <p:set>
                                      <p:cBhvr>
                                        <p:cTn id="209" dur="500" fill="hold"/>
                                        <p:tgtEl>
                                          <p:spTgt spid="751749"/>
                                        </p:tgtEl>
                                        <p:attrNameLst>
                                          <p:attrName>fill.type</p:attrName>
                                        </p:attrNameLst>
                                      </p:cBhvr>
                                      <p:to>
                                        <p:strVal val="solid"/>
                                      </p:to>
                                    </p:set>
                                    <p:set>
                                      <p:cBhvr>
                                        <p:cTn id="210" dur="500" fill="hold"/>
                                        <p:tgtEl>
                                          <p:spTgt spid="751749"/>
                                        </p:tgtEl>
                                        <p:attrNameLst>
                                          <p:attrName>fill.on</p:attrName>
                                        </p:attrNameLst>
                                      </p:cBhvr>
                                      <p:to>
                                        <p:strVal val="true"/>
                                      </p:to>
                                    </p:set>
                                  </p:childTnLst>
                                </p:cTn>
                              </p:par>
                              <p:par>
                                <p:cTn id="211" presetID="1" presetClass="emph" presetSubtype="2" fill="hold" nodeType="withEffect">
                                  <p:stCondLst>
                                    <p:cond delay="0"/>
                                  </p:stCondLst>
                                  <p:childTnLst>
                                    <p:animClr clrSpc="rgb" dir="cw">
                                      <p:cBhvr>
                                        <p:cTn id="212" dur="500" fill="hold"/>
                                        <p:tgtEl>
                                          <p:spTgt spid="751771"/>
                                        </p:tgtEl>
                                        <p:attrNameLst>
                                          <p:attrName>fillcolor</p:attrName>
                                        </p:attrNameLst>
                                      </p:cBhvr>
                                      <p:to>
                                        <a:srgbClr val="FF0000"/>
                                      </p:to>
                                    </p:animClr>
                                    <p:set>
                                      <p:cBhvr>
                                        <p:cTn id="213" dur="500" fill="hold"/>
                                        <p:tgtEl>
                                          <p:spTgt spid="751771"/>
                                        </p:tgtEl>
                                        <p:attrNameLst>
                                          <p:attrName>fill.type</p:attrName>
                                        </p:attrNameLst>
                                      </p:cBhvr>
                                      <p:to>
                                        <p:strVal val="solid"/>
                                      </p:to>
                                    </p:set>
                                    <p:set>
                                      <p:cBhvr>
                                        <p:cTn id="214" dur="500" fill="hold"/>
                                        <p:tgtEl>
                                          <p:spTgt spid="751771"/>
                                        </p:tgtEl>
                                        <p:attrNameLst>
                                          <p:attrName>fill.on</p:attrName>
                                        </p:attrNameLst>
                                      </p:cBhvr>
                                      <p:to>
                                        <p:strVal val="true"/>
                                      </p:to>
                                    </p:set>
                                  </p:childTnLst>
                                </p:cTn>
                              </p:par>
                              <p:par>
                                <p:cTn id="215" presetID="1" presetClass="emph" presetSubtype="2" fill="hold" nodeType="withEffect">
                                  <p:stCondLst>
                                    <p:cond delay="0"/>
                                  </p:stCondLst>
                                  <p:childTnLst>
                                    <p:animClr clrSpc="rgb" dir="cw">
                                      <p:cBhvr>
                                        <p:cTn id="216" dur="500" fill="hold"/>
                                        <p:tgtEl>
                                          <p:spTgt spid="751772"/>
                                        </p:tgtEl>
                                        <p:attrNameLst>
                                          <p:attrName>fillcolor</p:attrName>
                                        </p:attrNameLst>
                                      </p:cBhvr>
                                      <p:to>
                                        <a:srgbClr val="FF0000"/>
                                      </p:to>
                                    </p:animClr>
                                    <p:set>
                                      <p:cBhvr>
                                        <p:cTn id="217" dur="500" fill="hold"/>
                                        <p:tgtEl>
                                          <p:spTgt spid="751772"/>
                                        </p:tgtEl>
                                        <p:attrNameLst>
                                          <p:attrName>fill.type</p:attrName>
                                        </p:attrNameLst>
                                      </p:cBhvr>
                                      <p:to>
                                        <p:strVal val="solid"/>
                                      </p:to>
                                    </p:set>
                                    <p:set>
                                      <p:cBhvr>
                                        <p:cTn id="218" dur="500" fill="hold"/>
                                        <p:tgtEl>
                                          <p:spTgt spid="751772"/>
                                        </p:tgtEl>
                                        <p:attrNameLst>
                                          <p:attrName>fill.on</p:attrName>
                                        </p:attrNameLst>
                                      </p:cBhvr>
                                      <p:to>
                                        <p:strVal val="true"/>
                                      </p:to>
                                    </p:set>
                                  </p:childTnLst>
                                </p:cTn>
                              </p:par>
                              <p:par>
                                <p:cTn id="219" presetID="1" presetClass="emph" presetSubtype="2" fill="hold" nodeType="withEffect">
                                  <p:stCondLst>
                                    <p:cond delay="0"/>
                                  </p:stCondLst>
                                  <p:childTnLst>
                                    <p:animClr clrSpc="rgb" dir="cw">
                                      <p:cBhvr>
                                        <p:cTn id="220" dur="500" fill="hold"/>
                                        <p:tgtEl>
                                          <p:spTgt spid="751774"/>
                                        </p:tgtEl>
                                        <p:attrNameLst>
                                          <p:attrName>fillcolor</p:attrName>
                                        </p:attrNameLst>
                                      </p:cBhvr>
                                      <p:to>
                                        <a:srgbClr val="FF0000"/>
                                      </p:to>
                                    </p:animClr>
                                    <p:set>
                                      <p:cBhvr>
                                        <p:cTn id="221" dur="500" fill="hold"/>
                                        <p:tgtEl>
                                          <p:spTgt spid="751774"/>
                                        </p:tgtEl>
                                        <p:attrNameLst>
                                          <p:attrName>fill.type</p:attrName>
                                        </p:attrNameLst>
                                      </p:cBhvr>
                                      <p:to>
                                        <p:strVal val="solid"/>
                                      </p:to>
                                    </p:set>
                                    <p:set>
                                      <p:cBhvr>
                                        <p:cTn id="222" dur="500" fill="hold"/>
                                        <p:tgtEl>
                                          <p:spTgt spid="751774"/>
                                        </p:tgtEl>
                                        <p:attrNameLst>
                                          <p:attrName>fill.on</p:attrName>
                                        </p:attrNameLst>
                                      </p:cBhvr>
                                      <p:to>
                                        <p:strVal val="true"/>
                                      </p:to>
                                    </p:set>
                                  </p:childTnLst>
                                </p:cTn>
                              </p:par>
                              <p:par>
                                <p:cTn id="223" presetID="1" presetClass="emph" presetSubtype="2" fill="hold" nodeType="withEffect">
                                  <p:stCondLst>
                                    <p:cond delay="0"/>
                                  </p:stCondLst>
                                  <p:childTnLst>
                                    <p:animClr clrSpc="rgb" dir="cw">
                                      <p:cBhvr>
                                        <p:cTn id="224" dur="500" fill="hold"/>
                                        <p:tgtEl>
                                          <p:spTgt spid="751775"/>
                                        </p:tgtEl>
                                        <p:attrNameLst>
                                          <p:attrName>fillcolor</p:attrName>
                                        </p:attrNameLst>
                                      </p:cBhvr>
                                      <p:to>
                                        <a:srgbClr val="FF0000"/>
                                      </p:to>
                                    </p:animClr>
                                    <p:set>
                                      <p:cBhvr>
                                        <p:cTn id="225" dur="500" fill="hold"/>
                                        <p:tgtEl>
                                          <p:spTgt spid="751775"/>
                                        </p:tgtEl>
                                        <p:attrNameLst>
                                          <p:attrName>fill.type</p:attrName>
                                        </p:attrNameLst>
                                      </p:cBhvr>
                                      <p:to>
                                        <p:strVal val="solid"/>
                                      </p:to>
                                    </p:set>
                                    <p:set>
                                      <p:cBhvr>
                                        <p:cTn id="226" dur="500" fill="hold"/>
                                        <p:tgtEl>
                                          <p:spTgt spid="751775"/>
                                        </p:tgtEl>
                                        <p:attrNameLst>
                                          <p:attrName>fill.on</p:attrName>
                                        </p:attrNameLst>
                                      </p:cBhvr>
                                      <p:to>
                                        <p:strVal val="true"/>
                                      </p:to>
                                    </p:set>
                                  </p:childTnLst>
                                </p:cTn>
                              </p:par>
                              <p:par>
                                <p:cTn id="227" presetID="1" presetClass="emph" presetSubtype="2" fill="hold" nodeType="withEffect">
                                  <p:stCondLst>
                                    <p:cond delay="0"/>
                                  </p:stCondLst>
                                  <p:childTnLst>
                                    <p:animClr clrSpc="rgb" dir="cw">
                                      <p:cBhvr>
                                        <p:cTn id="228" dur="500" fill="hold"/>
                                        <p:tgtEl>
                                          <p:spTgt spid="751776"/>
                                        </p:tgtEl>
                                        <p:attrNameLst>
                                          <p:attrName>fillcolor</p:attrName>
                                        </p:attrNameLst>
                                      </p:cBhvr>
                                      <p:to>
                                        <a:srgbClr val="FF0000"/>
                                      </p:to>
                                    </p:animClr>
                                    <p:set>
                                      <p:cBhvr>
                                        <p:cTn id="229" dur="500" fill="hold"/>
                                        <p:tgtEl>
                                          <p:spTgt spid="751776"/>
                                        </p:tgtEl>
                                        <p:attrNameLst>
                                          <p:attrName>fill.type</p:attrName>
                                        </p:attrNameLst>
                                      </p:cBhvr>
                                      <p:to>
                                        <p:strVal val="solid"/>
                                      </p:to>
                                    </p:set>
                                    <p:set>
                                      <p:cBhvr>
                                        <p:cTn id="230" dur="500" fill="hold"/>
                                        <p:tgtEl>
                                          <p:spTgt spid="751776"/>
                                        </p:tgtEl>
                                        <p:attrNameLst>
                                          <p:attrName>fill.on</p:attrName>
                                        </p:attrNameLst>
                                      </p:cBhvr>
                                      <p:to>
                                        <p:strVal val="true"/>
                                      </p:to>
                                    </p:set>
                                  </p:childTnLst>
                                </p:cTn>
                              </p:par>
                              <p:par>
                                <p:cTn id="231" presetID="1" presetClass="emph" presetSubtype="2" fill="hold" nodeType="withEffect">
                                  <p:stCondLst>
                                    <p:cond delay="0"/>
                                  </p:stCondLst>
                                  <p:childTnLst>
                                    <p:animClr clrSpc="rgb" dir="cw">
                                      <p:cBhvr>
                                        <p:cTn id="232" dur="500" fill="hold"/>
                                        <p:tgtEl>
                                          <p:spTgt spid="751777"/>
                                        </p:tgtEl>
                                        <p:attrNameLst>
                                          <p:attrName>fillcolor</p:attrName>
                                        </p:attrNameLst>
                                      </p:cBhvr>
                                      <p:to>
                                        <a:srgbClr val="FF0000"/>
                                      </p:to>
                                    </p:animClr>
                                    <p:set>
                                      <p:cBhvr>
                                        <p:cTn id="233" dur="500" fill="hold"/>
                                        <p:tgtEl>
                                          <p:spTgt spid="751777"/>
                                        </p:tgtEl>
                                        <p:attrNameLst>
                                          <p:attrName>fill.type</p:attrName>
                                        </p:attrNameLst>
                                      </p:cBhvr>
                                      <p:to>
                                        <p:strVal val="solid"/>
                                      </p:to>
                                    </p:set>
                                    <p:set>
                                      <p:cBhvr>
                                        <p:cTn id="234" dur="500" fill="hold"/>
                                        <p:tgtEl>
                                          <p:spTgt spid="751777"/>
                                        </p:tgtEl>
                                        <p:attrNameLst>
                                          <p:attrName>fill.on</p:attrName>
                                        </p:attrNameLst>
                                      </p:cBhvr>
                                      <p:to>
                                        <p:strVal val="true"/>
                                      </p:to>
                                    </p:set>
                                  </p:childTnLst>
                                </p:cTn>
                              </p:par>
                              <p:par>
                                <p:cTn id="235" presetID="1" presetClass="emph" presetSubtype="2" fill="hold" nodeType="withEffect">
                                  <p:stCondLst>
                                    <p:cond delay="0"/>
                                  </p:stCondLst>
                                  <p:childTnLst>
                                    <p:animClr clrSpc="rgb" dir="cw">
                                      <p:cBhvr>
                                        <p:cTn id="236" dur="500" fill="hold"/>
                                        <p:tgtEl>
                                          <p:spTgt spid="751782"/>
                                        </p:tgtEl>
                                        <p:attrNameLst>
                                          <p:attrName>fillcolor</p:attrName>
                                        </p:attrNameLst>
                                      </p:cBhvr>
                                      <p:to>
                                        <a:srgbClr val="FF0000"/>
                                      </p:to>
                                    </p:animClr>
                                    <p:set>
                                      <p:cBhvr>
                                        <p:cTn id="237" dur="500" fill="hold"/>
                                        <p:tgtEl>
                                          <p:spTgt spid="751782"/>
                                        </p:tgtEl>
                                        <p:attrNameLst>
                                          <p:attrName>fill.type</p:attrName>
                                        </p:attrNameLst>
                                      </p:cBhvr>
                                      <p:to>
                                        <p:strVal val="solid"/>
                                      </p:to>
                                    </p:set>
                                    <p:set>
                                      <p:cBhvr>
                                        <p:cTn id="238" dur="500" fill="hold"/>
                                        <p:tgtEl>
                                          <p:spTgt spid="751782"/>
                                        </p:tgtEl>
                                        <p:attrNameLst>
                                          <p:attrName>fill.on</p:attrName>
                                        </p:attrNameLst>
                                      </p:cBhvr>
                                      <p:to>
                                        <p:strVal val="true"/>
                                      </p:to>
                                    </p:set>
                                  </p:childTnLst>
                                </p:cTn>
                              </p:par>
                              <p:par>
                                <p:cTn id="239" presetID="1" presetClass="emph" presetSubtype="2" fill="hold" nodeType="withEffect">
                                  <p:stCondLst>
                                    <p:cond delay="0"/>
                                  </p:stCondLst>
                                  <p:childTnLst>
                                    <p:animClr clrSpc="rgb" dir="cw">
                                      <p:cBhvr>
                                        <p:cTn id="240" dur="500" fill="hold"/>
                                        <p:tgtEl>
                                          <p:spTgt spid="751783"/>
                                        </p:tgtEl>
                                        <p:attrNameLst>
                                          <p:attrName>fillcolor</p:attrName>
                                        </p:attrNameLst>
                                      </p:cBhvr>
                                      <p:to>
                                        <a:srgbClr val="FF0000"/>
                                      </p:to>
                                    </p:animClr>
                                    <p:set>
                                      <p:cBhvr>
                                        <p:cTn id="241" dur="500" fill="hold"/>
                                        <p:tgtEl>
                                          <p:spTgt spid="751783"/>
                                        </p:tgtEl>
                                        <p:attrNameLst>
                                          <p:attrName>fill.type</p:attrName>
                                        </p:attrNameLst>
                                      </p:cBhvr>
                                      <p:to>
                                        <p:strVal val="solid"/>
                                      </p:to>
                                    </p:set>
                                    <p:set>
                                      <p:cBhvr>
                                        <p:cTn id="242" dur="500" fill="hold"/>
                                        <p:tgtEl>
                                          <p:spTgt spid="751783"/>
                                        </p:tgtEl>
                                        <p:attrNameLst>
                                          <p:attrName>fill.on</p:attrName>
                                        </p:attrNameLst>
                                      </p:cBhvr>
                                      <p:to>
                                        <p:strVal val="true"/>
                                      </p:to>
                                    </p:set>
                                  </p:childTnLst>
                                </p:cTn>
                              </p:par>
                              <p:par>
                                <p:cTn id="243" presetID="1" presetClass="emph" presetSubtype="2" fill="hold" nodeType="withEffect">
                                  <p:stCondLst>
                                    <p:cond delay="0"/>
                                  </p:stCondLst>
                                  <p:childTnLst>
                                    <p:animClr clrSpc="rgb" dir="cw">
                                      <p:cBhvr>
                                        <p:cTn id="244" dur="500" fill="hold"/>
                                        <p:tgtEl>
                                          <p:spTgt spid="751784"/>
                                        </p:tgtEl>
                                        <p:attrNameLst>
                                          <p:attrName>fillcolor</p:attrName>
                                        </p:attrNameLst>
                                      </p:cBhvr>
                                      <p:to>
                                        <a:srgbClr val="FF0000"/>
                                      </p:to>
                                    </p:animClr>
                                    <p:set>
                                      <p:cBhvr>
                                        <p:cTn id="245" dur="500" fill="hold"/>
                                        <p:tgtEl>
                                          <p:spTgt spid="751784"/>
                                        </p:tgtEl>
                                        <p:attrNameLst>
                                          <p:attrName>fill.type</p:attrName>
                                        </p:attrNameLst>
                                      </p:cBhvr>
                                      <p:to>
                                        <p:strVal val="solid"/>
                                      </p:to>
                                    </p:set>
                                    <p:set>
                                      <p:cBhvr>
                                        <p:cTn id="246" dur="500" fill="hold"/>
                                        <p:tgtEl>
                                          <p:spTgt spid="751784"/>
                                        </p:tgtEl>
                                        <p:attrNameLst>
                                          <p:attrName>fill.on</p:attrName>
                                        </p:attrNameLst>
                                      </p:cBhvr>
                                      <p:to>
                                        <p:strVal val="true"/>
                                      </p:to>
                                    </p:set>
                                  </p:childTnLst>
                                </p:cTn>
                              </p:par>
                              <p:par>
                                <p:cTn id="247" presetID="1" presetClass="emph" presetSubtype="2" fill="hold" nodeType="withEffect">
                                  <p:stCondLst>
                                    <p:cond delay="0"/>
                                  </p:stCondLst>
                                  <p:childTnLst>
                                    <p:animClr clrSpc="rgb" dir="cw">
                                      <p:cBhvr>
                                        <p:cTn id="248" dur="500" fill="hold"/>
                                        <p:tgtEl>
                                          <p:spTgt spid="751785"/>
                                        </p:tgtEl>
                                        <p:attrNameLst>
                                          <p:attrName>fillcolor</p:attrName>
                                        </p:attrNameLst>
                                      </p:cBhvr>
                                      <p:to>
                                        <a:srgbClr val="FF0000"/>
                                      </p:to>
                                    </p:animClr>
                                    <p:set>
                                      <p:cBhvr>
                                        <p:cTn id="249" dur="500" fill="hold"/>
                                        <p:tgtEl>
                                          <p:spTgt spid="751785"/>
                                        </p:tgtEl>
                                        <p:attrNameLst>
                                          <p:attrName>fill.type</p:attrName>
                                        </p:attrNameLst>
                                      </p:cBhvr>
                                      <p:to>
                                        <p:strVal val="solid"/>
                                      </p:to>
                                    </p:set>
                                    <p:set>
                                      <p:cBhvr>
                                        <p:cTn id="250" dur="500" fill="hold"/>
                                        <p:tgtEl>
                                          <p:spTgt spid="751785"/>
                                        </p:tgtEl>
                                        <p:attrNameLst>
                                          <p:attrName>fill.on</p:attrName>
                                        </p:attrNameLst>
                                      </p:cBhvr>
                                      <p:to>
                                        <p:strVal val="true"/>
                                      </p:to>
                                    </p:set>
                                  </p:childTnLst>
                                </p:cTn>
                              </p:par>
                              <p:par>
                                <p:cTn id="251" presetID="1" presetClass="emph" presetSubtype="2" fill="hold" nodeType="withEffect">
                                  <p:stCondLst>
                                    <p:cond delay="0"/>
                                  </p:stCondLst>
                                  <p:childTnLst>
                                    <p:animClr clrSpc="rgb" dir="cw">
                                      <p:cBhvr>
                                        <p:cTn id="252" dur="500" fill="hold"/>
                                        <p:tgtEl>
                                          <p:spTgt spid="751793"/>
                                        </p:tgtEl>
                                        <p:attrNameLst>
                                          <p:attrName>fillcolor</p:attrName>
                                        </p:attrNameLst>
                                      </p:cBhvr>
                                      <p:to>
                                        <a:srgbClr val="FF0000"/>
                                      </p:to>
                                    </p:animClr>
                                    <p:set>
                                      <p:cBhvr>
                                        <p:cTn id="253" dur="500" fill="hold"/>
                                        <p:tgtEl>
                                          <p:spTgt spid="751793"/>
                                        </p:tgtEl>
                                        <p:attrNameLst>
                                          <p:attrName>fill.type</p:attrName>
                                        </p:attrNameLst>
                                      </p:cBhvr>
                                      <p:to>
                                        <p:strVal val="solid"/>
                                      </p:to>
                                    </p:set>
                                    <p:set>
                                      <p:cBhvr>
                                        <p:cTn id="254" dur="500" fill="hold"/>
                                        <p:tgtEl>
                                          <p:spTgt spid="751793"/>
                                        </p:tgtEl>
                                        <p:attrNameLst>
                                          <p:attrName>fill.on</p:attrName>
                                        </p:attrNameLst>
                                      </p:cBhvr>
                                      <p:to>
                                        <p:strVal val="true"/>
                                      </p:to>
                                    </p:set>
                                  </p:childTnLst>
                                </p:cTn>
                              </p:par>
                              <p:par>
                                <p:cTn id="255" presetID="1" presetClass="emph" presetSubtype="2" fill="hold" nodeType="withEffect">
                                  <p:stCondLst>
                                    <p:cond delay="0"/>
                                  </p:stCondLst>
                                  <p:childTnLst>
                                    <p:animClr clrSpc="rgb" dir="cw">
                                      <p:cBhvr>
                                        <p:cTn id="256" dur="500" fill="hold"/>
                                        <p:tgtEl>
                                          <p:spTgt spid="751794"/>
                                        </p:tgtEl>
                                        <p:attrNameLst>
                                          <p:attrName>fillcolor</p:attrName>
                                        </p:attrNameLst>
                                      </p:cBhvr>
                                      <p:to>
                                        <a:srgbClr val="FF0000"/>
                                      </p:to>
                                    </p:animClr>
                                    <p:set>
                                      <p:cBhvr>
                                        <p:cTn id="257" dur="500" fill="hold"/>
                                        <p:tgtEl>
                                          <p:spTgt spid="751794"/>
                                        </p:tgtEl>
                                        <p:attrNameLst>
                                          <p:attrName>fill.type</p:attrName>
                                        </p:attrNameLst>
                                      </p:cBhvr>
                                      <p:to>
                                        <p:strVal val="solid"/>
                                      </p:to>
                                    </p:set>
                                    <p:set>
                                      <p:cBhvr>
                                        <p:cTn id="258" dur="500" fill="hold"/>
                                        <p:tgtEl>
                                          <p:spTgt spid="751794"/>
                                        </p:tgtEl>
                                        <p:attrNameLst>
                                          <p:attrName>fill.on</p:attrName>
                                        </p:attrNameLst>
                                      </p:cBhvr>
                                      <p:to>
                                        <p:strVal val="true"/>
                                      </p:to>
                                    </p:set>
                                  </p:childTnLst>
                                </p:cTn>
                              </p:par>
                              <p:par>
                                <p:cTn id="259" presetID="1" presetClass="emph" presetSubtype="2" fill="hold" nodeType="withEffect">
                                  <p:stCondLst>
                                    <p:cond delay="0"/>
                                  </p:stCondLst>
                                  <p:childTnLst>
                                    <p:animClr clrSpc="rgb" dir="cw">
                                      <p:cBhvr>
                                        <p:cTn id="260" dur="500" fill="hold"/>
                                        <p:tgtEl>
                                          <p:spTgt spid="751795"/>
                                        </p:tgtEl>
                                        <p:attrNameLst>
                                          <p:attrName>fillcolor</p:attrName>
                                        </p:attrNameLst>
                                      </p:cBhvr>
                                      <p:to>
                                        <a:srgbClr val="FF0000"/>
                                      </p:to>
                                    </p:animClr>
                                    <p:set>
                                      <p:cBhvr>
                                        <p:cTn id="261" dur="500" fill="hold"/>
                                        <p:tgtEl>
                                          <p:spTgt spid="751795"/>
                                        </p:tgtEl>
                                        <p:attrNameLst>
                                          <p:attrName>fill.type</p:attrName>
                                        </p:attrNameLst>
                                      </p:cBhvr>
                                      <p:to>
                                        <p:strVal val="solid"/>
                                      </p:to>
                                    </p:set>
                                    <p:set>
                                      <p:cBhvr>
                                        <p:cTn id="262" dur="500" fill="hold"/>
                                        <p:tgtEl>
                                          <p:spTgt spid="751795"/>
                                        </p:tgtEl>
                                        <p:attrNameLst>
                                          <p:attrName>fill.on</p:attrName>
                                        </p:attrNameLst>
                                      </p:cBhvr>
                                      <p:to>
                                        <p:strVal val="true"/>
                                      </p:to>
                                    </p:set>
                                  </p:childTnLst>
                                </p:cTn>
                              </p:par>
                              <p:par>
                                <p:cTn id="263" presetID="1" presetClass="emph" presetSubtype="2" fill="hold" nodeType="withEffect">
                                  <p:stCondLst>
                                    <p:cond delay="0"/>
                                  </p:stCondLst>
                                  <p:childTnLst>
                                    <p:animClr clrSpc="rgb" dir="cw">
                                      <p:cBhvr>
                                        <p:cTn id="264" dur="500" fill="hold"/>
                                        <p:tgtEl>
                                          <p:spTgt spid="751829"/>
                                        </p:tgtEl>
                                        <p:attrNameLst>
                                          <p:attrName>fillcolor</p:attrName>
                                        </p:attrNameLst>
                                      </p:cBhvr>
                                      <p:to>
                                        <a:srgbClr val="FF0000"/>
                                      </p:to>
                                    </p:animClr>
                                    <p:set>
                                      <p:cBhvr>
                                        <p:cTn id="265" dur="500" fill="hold"/>
                                        <p:tgtEl>
                                          <p:spTgt spid="751829"/>
                                        </p:tgtEl>
                                        <p:attrNameLst>
                                          <p:attrName>fill.type</p:attrName>
                                        </p:attrNameLst>
                                      </p:cBhvr>
                                      <p:to>
                                        <p:strVal val="solid"/>
                                      </p:to>
                                    </p:set>
                                    <p:set>
                                      <p:cBhvr>
                                        <p:cTn id="266" dur="500" fill="hold"/>
                                        <p:tgtEl>
                                          <p:spTgt spid="751829"/>
                                        </p:tgtEl>
                                        <p:attrNameLst>
                                          <p:attrName>fill.on</p:attrName>
                                        </p:attrNameLst>
                                      </p:cBhvr>
                                      <p:to>
                                        <p:strVal val="true"/>
                                      </p:to>
                                    </p:set>
                                  </p:childTnLst>
                                </p:cTn>
                              </p:par>
                              <p:par>
                                <p:cTn id="267" presetID="1" presetClass="emph" presetSubtype="2" fill="hold" nodeType="withEffect">
                                  <p:stCondLst>
                                    <p:cond delay="0"/>
                                  </p:stCondLst>
                                  <p:childTnLst>
                                    <p:animClr clrSpc="rgb" dir="cw">
                                      <p:cBhvr>
                                        <p:cTn id="268" dur="500" fill="hold"/>
                                        <p:tgtEl>
                                          <p:spTgt spid="751831"/>
                                        </p:tgtEl>
                                        <p:attrNameLst>
                                          <p:attrName>fillcolor</p:attrName>
                                        </p:attrNameLst>
                                      </p:cBhvr>
                                      <p:to>
                                        <a:srgbClr val="FF0000"/>
                                      </p:to>
                                    </p:animClr>
                                    <p:set>
                                      <p:cBhvr>
                                        <p:cTn id="269" dur="500" fill="hold"/>
                                        <p:tgtEl>
                                          <p:spTgt spid="751831"/>
                                        </p:tgtEl>
                                        <p:attrNameLst>
                                          <p:attrName>fill.type</p:attrName>
                                        </p:attrNameLst>
                                      </p:cBhvr>
                                      <p:to>
                                        <p:strVal val="solid"/>
                                      </p:to>
                                    </p:set>
                                    <p:set>
                                      <p:cBhvr>
                                        <p:cTn id="270" dur="500" fill="hold"/>
                                        <p:tgtEl>
                                          <p:spTgt spid="751831"/>
                                        </p:tgtEl>
                                        <p:attrNameLst>
                                          <p:attrName>fill.on</p:attrName>
                                        </p:attrNameLst>
                                      </p:cBhvr>
                                      <p:to>
                                        <p:strVal val="true"/>
                                      </p:to>
                                    </p:set>
                                  </p:childTnLst>
                                </p:cTn>
                              </p:par>
                              <p:par>
                                <p:cTn id="271" presetID="1" presetClass="emph" presetSubtype="2" fill="hold" nodeType="withEffect">
                                  <p:stCondLst>
                                    <p:cond delay="0"/>
                                  </p:stCondLst>
                                  <p:childTnLst>
                                    <p:animClr clrSpc="rgb" dir="cw">
                                      <p:cBhvr>
                                        <p:cTn id="272" dur="500" fill="hold"/>
                                        <p:tgtEl>
                                          <p:spTgt spid="751833"/>
                                        </p:tgtEl>
                                        <p:attrNameLst>
                                          <p:attrName>fillcolor</p:attrName>
                                        </p:attrNameLst>
                                      </p:cBhvr>
                                      <p:to>
                                        <a:srgbClr val="FF0000"/>
                                      </p:to>
                                    </p:animClr>
                                    <p:set>
                                      <p:cBhvr>
                                        <p:cTn id="273" dur="500" fill="hold"/>
                                        <p:tgtEl>
                                          <p:spTgt spid="751833"/>
                                        </p:tgtEl>
                                        <p:attrNameLst>
                                          <p:attrName>fill.type</p:attrName>
                                        </p:attrNameLst>
                                      </p:cBhvr>
                                      <p:to>
                                        <p:strVal val="solid"/>
                                      </p:to>
                                    </p:set>
                                    <p:set>
                                      <p:cBhvr>
                                        <p:cTn id="274" dur="500" fill="hold"/>
                                        <p:tgtEl>
                                          <p:spTgt spid="751833"/>
                                        </p:tgtEl>
                                        <p:attrNameLst>
                                          <p:attrName>fill.on</p:attrName>
                                        </p:attrNameLst>
                                      </p:cBhvr>
                                      <p:to>
                                        <p:strVal val="true"/>
                                      </p:to>
                                    </p:set>
                                  </p:childTnLst>
                                </p:cTn>
                              </p:par>
                              <p:par>
                                <p:cTn id="275" presetID="1" presetClass="emph" presetSubtype="2" fill="hold" nodeType="withEffect">
                                  <p:stCondLst>
                                    <p:cond delay="0"/>
                                  </p:stCondLst>
                                  <p:childTnLst>
                                    <p:animClr clrSpc="rgb" dir="cw">
                                      <p:cBhvr>
                                        <p:cTn id="276" dur="500" fill="hold"/>
                                        <p:tgtEl>
                                          <p:spTgt spid="751834"/>
                                        </p:tgtEl>
                                        <p:attrNameLst>
                                          <p:attrName>fillcolor</p:attrName>
                                        </p:attrNameLst>
                                      </p:cBhvr>
                                      <p:to>
                                        <a:srgbClr val="FF0000"/>
                                      </p:to>
                                    </p:animClr>
                                    <p:set>
                                      <p:cBhvr>
                                        <p:cTn id="277" dur="500" fill="hold"/>
                                        <p:tgtEl>
                                          <p:spTgt spid="751834"/>
                                        </p:tgtEl>
                                        <p:attrNameLst>
                                          <p:attrName>fill.type</p:attrName>
                                        </p:attrNameLst>
                                      </p:cBhvr>
                                      <p:to>
                                        <p:strVal val="solid"/>
                                      </p:to>
                                    </p:set>
                                    <p:set>
                                      <p:cBhvr>
                                        <p:cTn id="278" dur="500" fill="hold"/>
                                        <p:tgtEl>
                                          <p:spTgt spid="751834"/>
                                        </p:tgtEl>
                                        <p:attrNameLst>
                                          <p:attrName>fill.on</p:attrName>
                                        </p:attrNameLst>
                                      </p:cBhvr>
                                      <p:to>
                                        <p:strVal val="true"/>
                                      </p:to>
                                    </p:set>
                                  </p:childTnLst>
                                </p:cTn>
                              </p:par>
                              <p:par>
                                <p:cTn id="279" presetID="1" presetClass="emph" presetSubtype="2" fill="hold" nodeType="withEffect">
                                  <p:stCondLst>
                                    <p:cond delay="0"/>
                                  </p:stCondLst>
                                  <p:childTnLst>
                                    <p:animClr clrSpc="rgb" dir="cw">
                                      <p:cBhvr>
                                        <p:cTn id="280" dur="500" fill="hold"/>
                                        <p:tgtEl>
                                          <p:spTgt spid="751836"/>
                                        </p:tgtEl>
                                        <p:attrNameLst>
                                          <p:attrName>fillcolor</p:attrName>
                                        </p:attrNameLst>
                                      </p:cBhvr>
                                      <p:to>
                                        <a:srgbClr val="FF0000"/>
                                      </p:to>
                                    </p:animClr>
                                    <p:set>
                                      <p:cBhvr>
                                        <p:cTn id="281" dur="500" fill="hold"/>
                                        <p:tgtEl>
                                          <p:spTgt spid="751836"/>
                                        </p:tgtEl>
                                        <p:attrNameLst>
                                          <p:attrName>fill.type</p:attrName>
                                        </p:attrNameLst>
                                      </p:cBhvr>
                                      <p:to>
                                        <p:strVal val="solid"/>
                                      </p:to>
                                    </p:set>
                                    <p:set>
                                      <p:cBhvr>
                                        <p:cTn id="282" dur="500" fill="hold"/>
                                        <p:tgtEl>
                                          <p:spTgt spid="751836"/>
                                        </p:tgtEl>
                                        <p:attrNameLst>
                                          <p:attrName>fill.on</p:attrName>
                                        </p:attrNameLst>
                                      </p:cBhvr>
                                      <p:to>
                                        <p:strVal val="true"/>
                                      </p:to>
                                    </p:set>
                                  </p:childTnLst>
                                </p:cTn>
                              </p:par>
                              <p:par>
                                <p:cTn id="283" presetID="1" presetClass="emph" presetSubtype="2" fill="hold" nodeType="withEffect">
                                  <p:stCondLst>
                                    <p:cond delay="0"/>
                                  </p:stCondLst>
                                  <p:childTnLst>
                                    <p:animClr clrSpc="rgb" dir="cw">
                                      <p:cBhvr>
                                        <p:cTn id="284" dur="500" fill="hold"/>
                                        <p:tgtEl>
                                          <p:spTgt spid="751837"/>
                                        </p:tgtEl>
                                        <p:attrNameLst>
                                          <p:attrName>fillcolor</p:attrName>
                                        </p:attrNameLst>
                                      </p:cBhvr>
                                      <p:to>
                                        <a:srgbClr val="FF0000"/>
                                      </p:to>
                                    </p:animClr>
                                    <p:set>
                                      <p:cBhvr>
                                        <p:cTn id="285" dur="500" fill="hold"/>
                                        <p:tgtEl>
                                          <p:spTgt spid="751837"/>
                                        </p:tgtEl>
                                        <p:attrNameLst>
                                          <p:attrName>fill.type</p:attrName>
                                        </p:attrNameLst>
                                      </p:cBhvr>
                                      <p:to>
                                        <p:strVal val="solid"/>
                                      </p:to>
                                    </p:set>
                                    <p:set>
                                      <p:cBhvr>
                                        <p:cTn id="286" dur="500" fill="hold"/>
                                        <p:tgtEl>
                                          <p:spTgt spid="751837"/>
                                        </p:tgtEl>
                                        <p:attrNameLst>
                                          <p:attrName>fill.on</p:attrName>
                                        </p:attrNameLst>
                                      </p:cBhvr>
                                      <p:to>
                                        <p:strVal val="true"/>
                                      </p:to>
                                    </p:set>
                                  </p:childTnLst>
                                </p:cTn>
                              </p:par>
                              <p:par>
                                <p:cTn id="287" presetID="1" presetClass="emph" presetSubtype="2" fill="hold" nodeType="withEffect">
                                  <p:stCondLst>
                                    <p:cond delay="0"/>
                                  </p:stCondLst>
                                  <p:childTnLst>
                                    <p:animClr clrSpc="rgb" dir="cw">
                                      <p:cBhvr>
                                        <p:cTn id="288" dur="500" fill="hold"/>
                                        <p:tgtEl>
                                          <p:spTgt spid="751838"/>
                                        </p:tgtEl>
                                        <p:attrNameLst>
                                          <p:attrName>fillcolor</p:attrName>
                                        </p:attrNameLst>
                                      </p:cBhvr>
                                      <p:to>
                                        <a:srgbClr val="FF0000"/>
                                      </p:to>
                                    </p:animClr>
                                    <p:set>
                                      <p:cBhvr>
                                        <p:cTn id="289" dur="500" fill="hold"/>
                                        <p:tgtEl>
                                          <p:spTgt spid="751838"/>
                                        </p:tgtEl>
                                        <p:attrNameLst>
                                          <p:attrName>fill.type</p:attrName>
                                        </p:attrNameLst>
                                      </p:cBhvr>
                                      <p:to>
                                        <p:strVal val="solid"/>
                                      </p:to>
                                    </p:set>
                                    <p:set>
                                      <p:cBhvr>
                                        <p:cTn id="290" dur="500" fill="hold"/>
                                        <p:tgtEl>
                                          <p:spTgt spid="751838"/>
                                        </p:tgtEl>
                                        <p:attrNameLst>
                                          <p:attrName>fill.on</p:attrName>
                                        </p:attrNameLst>
                                      </p:cBhvr>
                                      <p:to>
                                        <p:strVal val="true"/>
                                      </p:to>
                                    </p:set>
                                  </p:childTnLst>
                                </p:cTn>
                              </p:par>
                              <p:par>
                                <p:cTn id="291" presetID="1" presetClass="emph" presetSubtype="2" fill="hold" nodeType="withEffect">
                                  <p:stCondLst>
                                    <p:cond delay="0"/>
                                  </p:stCondLst>
                                  <p:childTnLst>
                                    <p:animClr clrSpc="rgb" dir="cw">
                                      <p:cBhvr>
                                        <p:cTn id="292" dur="500" fill="hold"/>
                                        <p:tgtEl>
                                          <p:spTgt spid="751846"/>
                                        </p:tgtEl>
                                        <p:attrNameLst>
                                          <p:attrName>fillcolor</p:attrName>
                                        </p:attrNameLst>
                                      </p:cBhvr>
                                      <p:to>
                                        <a:srgbClr val="FF0000"/>
                                      </p:to>
                                    </p:animClr>
                                    <p:set>
                                      <p:cBhvr>
                                        <p:cTn id="293" dur="500" fill="hold"/>
                                        <p:tgtEl>
                                          <p:spTgt spid="751846"/>
                                        </p:tgtEl>
                                        <p:attrNameLst>
                                          <p:attrName>fill.type</p:attrName>
                                        </p:attrNameLst>
                                      </p:cBhvr>
                                      <p:to>
                                        <p:strVal val="solid"/>
                                      </p:to>
                                    </p:set>
                                    <p:set>
                                      <p:cBhvr>
                                        <p:cTn id="294" dur="500" fill="hold"/>
                                        <p:tgtEl>
                                          <p:spTgt spid="751846"/>
                                        </p:tgtEl>
                                        <p:attrNameLst>
                                          <p:attrName>fill.on</p:attrName>
                                        </p:attrNameLst>
                                      </p:cBhvr>
                                      <p:to>
                                        <p:strVal val="true"/>
                                      </p:to>
                                    </p:set>
                                  </p:childTnLst>
                                </p:cTn>
                              </p:par>
                              <p:par>
                                <p:cTn id="295" presetID="1" presetClass="emph" presetSubtype="2" fill="hold" nodeType="withEffect">
                                  <p:stCondLst>
                                    <p:cond delay="0"/>
                                  </p:stCondLst>
                                  <p:childTnLst>
                                    <p:animClr clrSpc="rgb" dir="cw">
                                      <p:cBhvr>
                                        <p:cTn id="296" dur="500" fill="hold"/>
                                        <p:tgtEl>
                                          <p:spTgt spid="751864"/>
                                        </p:tgtEl>
                                        <p:attrNameLst>
                                          <p:attrName>fillcolor</p:attrName>
                                        </p:attrNameLst>
                                      </p:cBhvr>
                                      <p:to>
                                        <a:srgbClr val="FF0000"/>
                                      </p:to>
                                    </p:animClr>
                                    <p:set>
                                      <p:cBhvr>
                                        <p:cTn id="297" dur="500" fill="hold"/>
                                        <p:tgtEl>
                                          <p:spTgt spid="751864"/>
                                        </p:tgtEl>
                                        <p:attrNameLst>
                                          <p:attrName>fill.type</p:attrName>
                                        </p:attrNameLst>
                                      </p:cBhvr>
                                      <p:to>
                                        <p:strVal val="solid"/>
                                      </p:to>
                                    </p:set>
                                    <p:set>
                                      <p:cBhvr>
                                        <p:cTn id="298" dur="500" fill="hold"/>
                                        <p:tgtEl>
                                          <p:spTgt spid="751864"/>
                                        </p:tgtEl>
                                        <p:attrNameLst>
                                          <p:attrName>fill.on</p:attrName>
                                        </p:attrNameLst>
                                      </p:cBhvr>
                                      <p:to>
                                        <p:strVal val="true"/>
                                      </p:to>
                                    </p:set>
                                  </p:childTnLst>
                                </p:cTn>
                              </p:par>
                              <p:par>
                                <p:cTn id="299" presetID="1" presetClass="emph" presetSubtype="2" fill="hold" nodeType="withEffect">
                                  <p:stCondLst>
                                    <p:cond delay="0"/>
                                  </p:stCondLst>
                                  <p:childTnLst>
                                    <p:animClr clrSpc="rgb" dir="cw">
                                      <p:cBhvr>
                                        <p:cTn id="300" dur="500" fill="hold"/>
                                        <p:tgtEl>
                                          <p:spTgt spid="751865"/>
                                        </p:tgtEl>
                                        <p:attrNameLst>
                                          <p:attrName>fillcolor</p:attrName>
                                        </p:attrNameLst>
                                      </p:cBhvr>
                                      <p:to>
                                        <a:srgbClr val="FF0000"/>
                                      </p:to>
                                    </p:animClr>
                                    <p:set>
                                      <p:cBhvr>
                                        <p:cTn id="301" dur="500" fill="hold"/>
                                        <p:tgtEl>
                                          <p:spTgt spid="751865"/>
                                        </p:tgtEl>
                                        <p:attrNameLst>
                                          <p:attrName>fill.type</p:attrName>
                                        </p:attrNameLst>
                                      </p:cBhvr>
                                      <p:to>
                                        <p:strVal val="solid"/>
                                      </p:to>
                                    </p:set>
                                    <p:set>
                                      <p:cBhvr>
                                        <p:cTn id="302" dur="500" fill="hold"/>
                                        <p:tgtEl>
                                          <p:spTgt spid="751865"/>
                                        </p:tgtEl>
                                        <p:attrNameLst>
                                          <p:attrName>fill.on</p:attrName>
                                        </p:attrNameLst>
                                      </p:cBhvr>
                                      <p:to>
                                        <p:strVal val="true"/>
                                      </p:to>
                                    </p:set>
                                  </p:childTnLst>
                                </p:cTn>
                              </p:par>
                              <p:par>
                                <p:cTn id="303" presetID="1" presetClass="emph" presetSubtype="2" fill="hold" nodeType="withEffect">
                                  <p:stCondLst>
                                    <p:cond delay="0"/>
                                  </p:stCondLst>
                                  <p:childTnLst>
                                    <p:animClr clrSpc="rgb" dir="cw">
                                      <p:cBhvr>
                                        <p:cTn id="304" dur="500" fill="hold"/>
                                        <p:tgtEl>
                                          <p:spTgt spid="751866"/>
                                        </p:tgtEl>
                                        <p:attrNameLst>
                                          <p:attrName>fillcolor</p:attrName>
                                        </p:attrNameLst>
                                      </p:cBhvr>
                                      <p:to>
                                        <a:srgbClr val="FF0000"/>
                                      </p:to>
                                    </p:animClr>
                                    <p:set>
                                      <p:cBhvr>
                                        <p:cTn id="305" dur="500" fill="hold"/>
                                        <p:tgtEl>
                                          <p:spTgt spid="751866"/>
                                        </p:tgtEl>
                                        <p:attrNameLst>
                                          <p:attrName>fill.type</p:attrName>
                                        </p:attrNameLst>
                                      </p:cBhvr>
                                      <p:to>
                                        <p:strVal val="solid"/>
                                      </p:to>
                                    </p:set>
                                    <p:set>
                                      <p:cBhvr>
                                        <p:cTn id="306" dur="500" fill="hold"/>
                                        <p:tgtEl>
                                          <p:spTgt spid="751866"/>
                                        </p:tgtEl>
                                        <p:attrNameLst>
                                          <p:attrName>fill.on</p:attrName>
                                        </p:attrNameLst>
                                      </p:cBhvr>
                                      <p:to>
                                        <p:strVal val="true"/>
                                      </p:to>
                                    </p:set>
                                  </p:childTnLst>
                                </p:cTn>
                              </p:par>
                              <p:par>
                                <p:cTn id="307" presetID="1" presetClass="emph" presetSubtype="2" fill="hold" nodeType="withEffect">
                                  <p:stCondLst>
                                    <p:cond delay="0"/>
                                  </p:stCondLst>
                                  <p:childTnLst>
                                    <p:animClr clrSpc="rgb" dir="cw">
                                      <p:cBhvr>
                                        <p:cTn id="308" dur="500" fill="hold"/>
                                        <p:tgtEl>
                                          <p:spTgt spid="751867"/>
                                        </p:tgtEl>
                                        <p:attrNameLst>
                                          <p:attrName>fillcolor</p:attrName>
                                        </p:attrNameLst>
                                      </p:cBhvr>
                                      <p:to>
                                        <a:srgbClr val="FF0000"/>
                                      </p:to>
                                    </p:animClr>
                                    <p:set>
                                      <p:cBhvr>
                                        <p:cTn id="309" dur="500" fill="hold"/>
                                        <p:tgtEl>
                                          <p:spTgt spid="751867"/>
                                        </p:tgtEl>
                                        <p:attrNameLst>
                                          <p:attrName>fill.type</p:attrName>
                                        </p:attrNameLst>
                                      </p:cBhvr>
                                      <p:to>
                                        <p:strVal val="solid"/>
                                      </p:to>
                                    </p:set>
                                    <p:set>
                                      <p:cBhvr>
                                        <p:cTn id="310" dur="500" fill="hold"/>
                                        <p:tgtEl>
                                          <p:spTgt spid="75186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187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 name="Footer Placeholder 2"/>
          <p:cNvSpPr>
            <a:spLocks noGrp="1"/>
          </p:cNvSpPr>
          <p:nvPr>
            <p:ph type="ftr" sz="quarter" idx="10"/>
          </p:nvPr>
        </p:nvSpPr>
        <p:spPr/>
        <p:txBody>
          <a:bodyPr/>
          <a:lstStyle/>
          <a:p>
            <a:r>
              <a:rPr lang="en-US"/>
              <a:t>Roger Wattenhofer, ETH Zurich @ IZS 2004</a:t>
            </a:r>
            <a:endParaRPr lang="de-CH"/>
          </a:p>
        </p:txBody>
      </p:sp>
      <p:sp>
        <p:nvSpPr>
          <p:cNvPr id="272" name="Slide Number Placeholder 3"/>
          <p:cNvSpPr>
            <a:spLocks noGrp="1"/>
          </p:cNvSpPr>
          <p:nvPr>
            <p:ph type="sldNum" sz="quarter" idx="11"/>
          </p:nvPr>
        </p:nvSpPr>
        <p:spPr/>
        <p:txBody>
          <a:bodyPr/>
          <a:lstStyle/>
          <a:p>
            <a:fld id="{6322772A-14D9-420D-8C4F-E5536ACC42B7}" type="slidenum">
              <a:rPr lang="de-CH"/>
              <a:pPr/>
              <a:t>10</a:t>
            </a:fld>
            <a:endParaRPr lang="de-CH"/>
          </a:p>
        </p:txBody>
      </p:sp>
      <p:sp>
        <p:nvSpPr>
          <p:cNvPr id="757762" name="Oval 2"/>
          <p:cNvSpPr>
            <a:spLocks noChangeArrowheads="1"/>
          </p:cNvSpPr>
          <p:nvPr/>
        </p:nvSpPr>
        <p:spPr bwMode="auto">
          <a:xfrm>
            <a:off x="5014913" y="1328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3" name="Rectangle 3"/>
          <p:cNvSpPr>
            <a:spLocks noGrp="1" noChangeArrowheads="1"/>
          </p:cNvSpPr>
          <p:nvPr>
            <p:ph type="title"/>
          </p:nvPr>
        </p:nvSpPr>
        <p:spPr/>
        <p:txBody>
          <a:bodyPr/>
          <a:lstStyle/>
          <a:p>
            <a:r>
              <a:rPr lang="en-US"/>
              <a:t>Finding a Destination </a:t>
            </a:r>
            <a:r>
              <a:rPr lang="en-US" i="1"/>
              <a:t>Efficiently</a:t>
            </a:r>
            <a:endParaRPr lang="de-CH" i="1"/>
          </a:p>
        </p:txBody>
      </p:sp>
      <p:sp>
        <p:nvSpPr>
          <p:cNvPr id="757764" name="Oval 4"/>
          <p:cNvSpPr>
            <a:spLocks noChangeArrowheads="1"/>
          </p:cNvSpPr>
          <p:nvPr/>
        </p:nvSpPr>
        <p:spPr bwMode="auto">
          <a:xfrm>
            <a:off x="2725738" y="2182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5" name="Oval 5"/>
          <p:cNvSpPr>
            <a:spLocks noChangeArrowheads="1"/>
          </p:cNvSpPr>
          <p:nvPr/>
        </p:nvSpPr>
        <p:spPr bwMode="auto">
          <a:xfrm>
            <a:off x="3738563" y="2201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6" name="Oval 6"/>
          <p:cNvSpPr>
            <a:spLocks noChangeArrowheads="1"/>
          </p:cNvSpPr>
          <p:nvPr/>
        </p:nvSpPr>
        <p:spPr bwMode="auto">
          <a:xfrm>
            <a:off x="2493963" y="221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7" name="Oval 7"/>
          <p:cNvSpPr>
            <a:spLocks noChangeArrowheads="1"/>
          </p:cNvSpPr>
          <p:nvPr/>
        </p:nvSpPr>
        <p:spPr bwMode="auto">
          <a:xfrm>
            <a:off x="4687888" y="191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8" name="Oval 8"/>
          <p:cNvSpPr>
            <a:spLocks noChangeArrowheads="1"/>
          </p:cNvSpPr>
          <p:nvPr/>
        </p:nvSpPr>
        <p:spPr bwMode="auto">
          <a:xfrm>
            <a:off x="32527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69" name="Oval 9"/>
          <p:cNvSpPr>
            <a:spLocks noChangeArrowheads="1"/>
          </p:cNvSpPr>
          <p:nvPr/>
        </p:nvSpPr>
        <p:spPr bwMode="auto">
          <a:xfrm>
            <a:off x="1973263" y="274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0" name="Oval 10"/>
          <p:cNvSpPr>
            <a:spLocks noChangeArrowheads="1"/>
          </p:cNvSpPr>
          <p:nvPr/>
        </p:nvSpPr>
        <p:spPr bwMode="auto">
          <a:xfrm>
            <a:off x="2300288" y="240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1" name="Oval 11"/>
          <p:cNvSpPr>
            <a:spLocks noChangeArrowheads="1"/>
          </p:cNvSpPr>
          <p:nvPr/>
        </p:nvSpPr>
        <p:spPr bwMode="auto">
          <a:xfrm>
            <a:off x="2189163" y="296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2" name="Oval 12"/>
          <p:cNvSpPr>
            <a:spLocks noChangeArrowheads="1"/>
          </p:cNvSpPr>
          <p:nvPr/>
        </p:nvSpPr>
        <p:spPr bwMode="auto">
          <a:xfrm>
            <a:off x="2516188" y="261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3" name="Oval 13"/>
          <p:cNvSpPr>
            <a:spLocks noChangeArrowheads="1"/>
          </p:cNvSpPr>
          <p:nvPr/>
        </p:nvSpPr>
        <p:spPr bwMode="auto">
          <a:xfrm>
            <a:off x="1957388"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4" name="Oval 14"/>
          <p:cNvSpPr>
            <a:spLocks noChangeArrowheads="1"/>
          </p:cNvSpPr>
          <p:nvPr/>
        </p:nvSpPr>
        <p:spPr bwMode="auto">
          <a:xfrm>
            <a:off x="2284413" y="2747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5" name="Oval 15"/>
          <p:cNvSpPr>
            <a:spLocks noChangeArrowheads="1"/>
          </p:cNvSpPr>
          <p:nvPr/>
        </p:nvSpPr>
        <p:spPr bwMode="auto">
          <a:xfrm>
            <a:off x="2557463" y="239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6" name="Oval 16"/>
          <p:cNvSpPr>
            <a:spLocks noChangeArrowheads="1"/>
          </p:cNvSpPr>
          <p:nvPr/>
        </p:nvSpPr>
        <p:spPr bwMode="auto">
          <a:xfrm>
            <a:off x="2449513" y="2036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7" name="Oval 17"/>
          <p:cNvSpPr>
            <a:spLocks noChangeArrowheads="1"/>
          </p:cNvSpPr>
          <p:nvPr/>
        </p:nvSpPr>
        <p:spPr bwMode="auto">
          <a:xfrm>
            <a:off x="1436688" y="3617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8" name="Oval 18"/>
          <p:cNvSpPr>
            <a:spLocks noChangeArrowheads="1"/>
          </p:cNvSpPr>
          <p:nvPr/>
        </p:nvSpPr>
        <p:spPr bwMode="auto">
          <a:xfrm>
            <a:off x="1763713" y="327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79" name="Oval 19"/>
          <p:cNvSpPr>
            <a:spLocks noChangeArrowheads="1"/>
          </p:cNvSpPr>
          <p:nvPr/>
        </p:nvSpPr>
        <p:spPr bwMode="auto">
          <a:xfrm>
            <a:off x="1652588" y="383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0" name="Oval 20"/>
          <p:cNvSpPr>
            <a:spLocks noChangeArrowheads="1"/>
          </p:cNvSpPr>
          <p:nvPr/>
        </p:nvSpPr>
        <p:spPr bwMode="auto">
          <a:xfrm>
            <a:off x="1979613" y="3490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1" name="Oval 21"/>
          <p:cNvSpPr>
            <a:spLocks noChangeArrowheads="1"/>
          </p:cNvSpPr>
          <p:nvPr/>
        </p:nvSpPr>
        <p:spPr bwMode="auto">
          <a:xfrm>
            <a:off x="1420813"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2" name="Oval 22"/>
          <p:cNvSpPr>
            <a:spLocks noChangeArrowheads="1"/>
          </p:cNvSpPr>
          <p:nvPr/>
        </p:nvSpPr>
        <p:spPr bwMode="auto">
          <a:xfrm>
            <a:off x="1747838"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3" name="Oval 23"/>
          <p:cNvSpPr>
            <a:spLocks noChangeArrowheads="1"/>
          </p:cNvSpPr>
          <p:nvPr/>
        </p:nvSpPr>
        <p:spPr bwMode="auto">
          <a:xfrm>
            <a:off x="1516063" y="3332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4" name="Oval 24"/>
          <p:cNvSpPr>
            <a:spLocks noChangeArrowheads="1"/>
          </p:cNvSpPr>
          <p:nvPr/>
        </p:nvSpPr>
        <p:spPr bwMode="auto">
          <a:xfrm>
            <a:off x="900113" y="4491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5" name="Oval 25"/>
          <p:cNvSpPr>
            <a:spLocks noChangeArrowheads="1"/>
          </p:cNvSpPr>
          <p:nvPr/>
        </p:nvSpPr>
        <p:spPr bwMode="auto">
          <a:xfrm>
            <a:off x="1227138" y="4148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6" name="Oval 26"/>
          <p:cNvSpPr>
            <a:spLocks noChangeArrowheads="1"/>
          </p:cNvSpPr>
          <p:nvPr/>
        </p:nvSpPr>
        <p:spPr bwMode="auto">
          <a:xfrm>
            <a:off x="1116013" y="4706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7" name="Oval 27"/>
          <p:cNvSpPr>
            <a:spLocks noChangeArrowheads="1"/>
          </p:cNvSpPr>
          <p:nvPr/>
        </p:nvSpPr>
        <p:spPr bwMode="auto">
          <a:xfrm>
            <a:off x="1443038" y="4364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8" name="Oval 28"/>
          <p:cNvSpPr>
            <a:spLocks noChangeArrowheads="1"/>
          </p:cNvSpPr>
          <p:nvPr/>
        </p:nvSpPr>
        <p:spPr bwMode="auto">
          <a:xfrm>
            <a:off x="884238"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89" name="Oval 29"/>
          <p:cNvSpPr>
            <a:spLocks noChangeArrowheads="1"/>
          </p:cNvSpPr>
          <p:nvPr/>
        </p:nvSpPr>
        <p:spPr bwMode="auto">
          <a:xfrm>
            <a:off x="1211263"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0" name="Oval 30"/>
          <p:cNvSpPr>
            <a:spLocks noChangeArrowheads="1"/>
          </p:cNvSpPr>
          <p:nvPr/>
        </p:nvSpPr>
        <p:spPr bwMode="auto">
          <a:xfrm>
            <a:off x="1023938" y="4948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1" name="Oval 31"/>
          <p:cNvSpPr>
            <a:spLocks noChangeArrowheads="1"/>
          </p:cNvSpPr>
          <p:nvPr/>
        </p:nvSpPr>
        <p:spPr bwMode="auto">
          <a:xfrm>
            <a:off x="998538" y="4119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2" name="Oval 32"/>
          <p:cNvSpPr>
            <a:spLocks noChangeArrowheads="1"/>
          </p:cNvSpPr>
          <p:nvPr/>
        </p:nvSpPr>
        <p:spPr bwMode="auto">
          <a:xfrm>
            <a:off x="1058863" y="4335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3" name="Oval 33"/>
          <p:cNvSpPr>
            <a:spLocks noChangeArrowheads="1"/>
          </p:cNvSpPr>
          <p:nvPr/>
        </p:nvSpPr>
        <p:spPr bwMode="auto">
          <a:xfrm>
            <a:off x="2290763" y="376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4" name="Oval 34"/>
          <p:cNvSpPr>
            <a:spLocks noChangeArrowheads="1"/>
          </p:cNvSpPr>
          <p:nvPr/>
        </p:nvSpPr>
        <p:spPr bwMode="auto">
          <a:xfrm>
            <a:off x="31067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5" name="Oval 35"/>
          <p:cNvSpPr>
            <a:spLocks noChangeArrowheads="1"/>
          </p:cNvSpPr>
          <p:nvPr/>
        </p:nvSpPr>
        <p:spPr bwMode="auto">
          <a:xfrm>
            <a:off x="3433763" y="226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6" name="Oval 36"/>
          <p:cNvSpPr>
            <a:spLocks noChangeArrowheads="1"/>
          </p:cNvSpPr>
          <p:nvPr/>
        </p:nvSpPr>
        <p:spPr bwMode="auto">
          <a:xfrm>
            <a:off x="3322638" y="282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7" name="Oval 37"/>
          <p:cNvSpPr>
            <a:spLocks noChangeArrowheads="1"/>
          </p:cNvSpPr>
          <p:nvPr/>
        </p:nvSpPr>
        <p:spPr bwMode="auto">
          <a:xfrm>
            <a:off x="3649663" y="248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8" name="Oval 38"/>
          <p:cNvSpPr>
            <a:spLocks noChangeArrowheads="1"/>
          </p:cNvSpPr>
          <p:nvPr/>
        </p:nvSpPr>
        <p:spPr bwMode="auto">
          <a:xfrm>
            <a:off x="3090863" y="2957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799" name="Oval 39"/>
          <p:cNvSpPr>
            <a:spLocks noChangeArrowheads="1"/>
          </p:cNvSpPr>
          <p:nvPr/>
        </p:nvSpPr>
        <p:spPr bwMode="auto">
          <a:xfrm>
            <a:off x="3417888" y="2614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0" name="Oval 40"/>
          <p:cNvSpPr>
            <a:spLocks noChangeArrowheads="1"/>
          </p:cNvSpPr>
          <p:nvPr/>
        </p:nvSpPr>
        <p:spPr bwMode="auto">
          <a:xfrm>
            <a:off x="2754313" y="2640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1" name="Oval 41"/>
          <p:cNvSpPr>
            <a:spLocks noChangeArrowheads="1"/>
          </p:cNvSpPr>
          <p:nvPr/>
        </p:nvSpPr>
        <p:spPr bwMode="auto">
          <a:xfrm>
            <a:off x="3081338"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2" name="Oval 42"/>
          <p:cNvSpPr>
            <a:spLocks noChangeArrowheads="1"/>
          </p:cNvSpPr>
          <p:nvPr/>
        </p:nvSpPr>
        <p:spPr bwMode="auto">
          <a:xfrm>
            <a:off x="2808288" y="2370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3" name="Oval 43"/>
          <p:cNvSpPr>
            <a:spLocks noChangeArrowheads="1"/>
          </p:cNvSpPr>
          <p:nvPr/>
        </p:nvSpPr>
        <p:spPr bwMode="auto">
          <a:xfrm>
            <a:off x="3135313" y="202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4" name="Oval 44"/>
          <p:cNvSpPr>
            <a:spLocks noChangeArrowheads="1"/>
          </p:cNvSpPr>
          <p:nvPr/>
        </p:nvSpPr>
        <p:spPr bwMode="auto">
          <a:xfrm>
            <a:off x="25701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5" name="Oval 45"/>
          <p:cNvSpPr>
            <a:spLocks noChangeArrowheads="1"/>
          </p:cNvSpPr>
          <p:nvPr/>
        </p:nvSpPr>
        <p:spPr bwMode="auto">
          <a:xfrm>
            <a:off x="2897188" y="314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6" name="Oval 46"/>
          <p:cNvSpPr>
            <a:spLocks noChangeArrowheads="1"/>
          </p:cNvSpPr>
          <p:nvPr/>
        </p:nvSpPr>
        <p:spPr bwMode="auto">
          <a:xfrm>
            <a:off x="2786063" y="3700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7" name="Oval 47"/>
          <p:cNvSpPr>
            <a:spLocks noChangeArrowheads="1"/>
          </p:cNvSpPr>
          <p:nvPr/>
        </p:nvSpPr>
        <p:spPr bwMode="auto">
          <a:xfrm>
            <a:off x="3113088" y="335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8" name="Oval 48"/>
          <p:cNvSpPr>
            <a:spLocks noChangeArrowheads="1"/>
          </p:cNvSpPr>
          <p:nvPr/>
        </p:nvSpPr>
        <p:spPr bwMode="auto">
          <a:xfrm>
            <a:off x="2554288" y="3830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09" name="Oval 49"/>
          <p:cNvSpPr>
            <a:spLocks noChangeArrowheads="1"/>
          </p:cNvSpPr>
          <p:nvPr/>
        </p:nvSpPr>
        <p:spPr bwMode="auto">
          <a:xfrm>
            <a:off x="2881313" y="348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0" name="Oval 50"/>
          <p:cNvSpPr>
            <a:spLocks noChangeArrowheads="1"/>
          </p:cNvSpPr>
          <p:nvPr/>
        </p:nvSpPr>
        <p:spPr bwMode="auto">
          <a:xfrm>
            <a:off x="2217738" y="3513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1" name="Oval 51"/>
          <p:cNvSpPr>
            <a:spLocks noChangeArrowheads="1"/>
          </p:cNvSpPr>
          <p:nvPr/>
        </p:nvSpPr>
        <p:spPr bwMode="auto">
          <a:xfrm>
            <a:off x="2544763" y="317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2" name="Oval 52"/>
          <p:cNvSpPr>
            <a:spLocks noChangeArrowheads="1"/>
          </p:cNvSpPr>
          <p:nvPr/>
        </p:nvSpPr>
        <p:spPr bwMode="auto">
          <a:xfrm>
            <a:off x="2271713" y="324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3" name="Oval 53"/>
          <p:cNvSpPr>
            <a:spLocks noChangeArrowheads="1"/>
          </p:cNvSpPr>
          <p:nvPr/>
        </p:nvSpPr>
        <p:spPr bwMode="auto">
          <a:xfrm>
            <a:off x="2598738" y="290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4" name="Oval 54"/>
          <p:cNvSpPr>
            <a:spLocks noChangeArrowheads="1"/>
          </p:cNvSpPr>
          <p:nvPr/>
        </p:nvSpPr>
        <p:spPr bwMode="auto">
          <a:xfrm>
            <a:off x="2360613" y="401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5" name="Oval 55"/>
          <p:cNvSpPr>
            <a:spLocks noChangeArrowheads="1"/>
          </p:cNvSpPr>
          <p:nvPr/>
        </p:nvSpPr>
        <p:spPr bwMode="auto">
          <a:xfrm>
            <a:off x="2249488" y="4573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6" name="Oval 56"/>
          <p:cNvSpPr>
            <a:spLocks noChangeArrowheads="1"/>
          </p:cNvSpPr>
          <p:nvPr/>
        </p:nvSpPr>
        <p:spPr bwMode="auto">
          <a:xfrm>
            <a:off x="2576513" y="423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7" name="Oval 57"/>
          <p:cNvSpPr>
            <a:spLocks noChangeArrowheads="1"/>
          </p:cNvSpPr>
          <p:nvPr/>
        </p:nvSpPr>
        <p:spPr bwMode="auto">
          <a:xfrm>
            <a:off x="2017713" y="470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8" name="Oval 58"/>
          <p:cNvSpPr>
            <a:spLocks noChangeArrowheads="1"/>
          </p:cNvSpPr>
          <p:nvPr/>
        </p:nvSpPr>
        <p:spPr bwMode="auto">
          <a:xfrm>
            <a:off x="2344738" y="436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19" name="Oval 59"/>
          <p:cNvSpPr>
            <a:spLocks noChangeArrowheads="1"/>
          </p:cNvSpPr>
          <p:nvPr/>
        </p:nvSpPr>
        <p:spPr bwMode="auto">
          <a:xfrm>
            <a:off x="1681163" y="4386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0" name="Oval 60"/>
          <p:cNvSpPr>
            <a:spLocks noChangeArrowheads="1"/>
          </p:cNvSpPr>
          <p:nvPr/>
        </p:nvSpPr>
        <p:spPr bwMode="auto">
          <a:xfrm>
            <a:off x="2008188" y="4043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1" name="Oval 61"/>
          <p:cNvSpPr>
            <a:spLocks noChangeArrowheads="1"/>
          </p:cNvSpPr>
          <p:nvPr/>
        </p:nvSpPr>
        <p:spPr bwMode="auto">
          <a:xfrm>
            <a:off x="1735138" y="4116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2" name="Oval 62"/>
          <p:cNvSpPr>
            <a:spLocks noChangeArrowheads="1"/>
          </p:cNvSpPr>
          <p:nvPr/>
        </p:nvSpPr>
        <p:spPr bwMode="auto">
          <a:xfrm>
            <a:off x="2062163" y="3773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3" name="Oval 63"/>
          <p:cNvSpPr>
            <a:spLocks noChangeArrowheads="1"/>
          </p:cNvSpPr>
          <p:nvPr/>
        </p:nvSpPr>
        <p:spPr bwMode="auto">
          <a:xfrm>
            <a:off x="54975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4" name="Oval 64"/>
          <p:cNvSpPr>
            <a:spLocks noChangeArrowheads="1"/>
          </p:cNvSpPr>
          <p:nvPr/>
        </p:nvSpPr>
        <p:spPr bwMode="auto">
          <a:xfrm>
            <a:off x="4719638"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5" name="Oval 65"/>
          <p:cNvSpPr>
            <a:spLocks noChangeArrowheads="1"/>
          </p:cNvSpPr>
          <p:nvPr/>
        </p:nvSpPr>
        <p:spPr bwMode="auto">
          <a:xfrm>
            <a:off x="5427663" y="2160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6" name="Oval 66"/>
          <p:cNvSpPr>
            <a:spLocks noChangeArrowheads="1"/>
          </p:cNvSpPr>
          <p:nvPr/>
        </p:nvSpPr>
        <p:spPr bwMode="auto">
          <a:xfrm>
            <a:off x="2039938" y="510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7" name="Oval 67"/>
          <p:cNvSpPr>
            <a:spLocks noChangeArrowheads="1"/>
          </p:cNvSpPr>
          <p:nvPr/>
        </p:nvSpPr>
        <p:spPr bwMode="auto">
          <a:xfrm>
            <a:off x="5672138" y="245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8" name="Oval 68"/>
          <p:cNvSpPr>
            <a:spLocks noChangeArrowheads="1"/>
          </p:cNvSpPr>
          <p:nvPr/>
        </p:nvSpPr>
        <p:spPr bwMode="auto">
          <a:xfrm>
            <a:off x="2227263" y="4786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29" name="Oval 69"/>
          <p:cNvSpPr>
            <a:spLocks noChangeArrowheads="1"/>
          </p:cNvSpPr>
          <p:nvPr/>
        </p:nvSpPr>
        <p:spPr bwMode="auto">
          <a:xfrm>
            <a:off x="6259513" y="258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0" name="Oval 70"/>
          <p:cNvSpPr>
            <a:spLocks noChangeArrowheads="1"/>
          </p:cNvSpPr>
          <p:nvPr/>
        </p:nvSpPr>
        <p:spPr bwMode="auto">
          <a:xfrm>
            <a:off x="5710238" y="216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1" name="Oval 71"/>
          <p:cNvSpPr>
            <a:spLocks noChangeArrowheads="1"/>
          </p:cNvSpPr>
          <p:nvPr/>
        </p:nvSpPr>
        <p:spPr bwMode="auto">
          <a:xfrm>
            <a:off x="750888" y="5084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2" name="Oval 72"/>
          <p:cNvSpPr>
            <a:spLocks noChangeArrowheads="1"/>
          </p:cNvSpPr>
          <p:nvPr/>
        </p:nvSpPr>
        <p:spPr bwMode="auto">
          <a:xfrm>
            <a:off x="1535113" y="417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3" name="Oval 73"/>
          <p:cNvSpPr>
            <a:spLocks noChangeArrowheads="1"/>
          </p:cNvSpPr>
          <p:nvPr/>
        </p:nvSpPr>
        <p:spPr bwMode="auto">
          <a:xfrm>
            <a:off x="4516438" y="209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4" name="Oval 74"/>
          <p:cNvSpPr>
            <a:spLocks noChangeArrowheads="1"/>
          </p:cNvSpPr>
          <p:nvPr/>
        </p:nvSpPr>
        <p:spPr bwMode="auto">
          <a:xfrm>
            <a:off x="4843463" y="1754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5" name="Oval 75"/>
          <p:cNvSpPr>
            <a:spLocks noChangeArrowheads="1"/>
          </p:cNvSpPr>
          <p:nvPr/>
        </p:nvSpPr>
        <p:spPr bwMode="auto">
          <a:xfrm>
            <a:off x="4665663" y="231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6" name="Oval 76"/>
          <p:cNvSpPr>
            <a:spLocks noChangeArrowheads="1"/>
          </p:cNvSpPr>
          <p:nvPr/>
        </p:nvSpPr>
        <p:spPr bwMode="auto">
          <a:xfrm>
            <a:off x="5059363" y="1970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7" name="Oval 77"/>
          <p:cNvSpPr>
            <a:spLocks noChangeArrowheads="1"/>
          </p:cNvSpPr>
          <p:nvPr/>
        </p:nvSpPr>
        <p:spPr bwMode="auto">
          <a:xfrm>
            <a:off x="4500563" y="244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8" name="Oval 78"/>
          <p:cNvSpPr>
            <a:spLocks noChangeArrowheads="1"/>
          </p:cNvSpPr>
          <p:nvPr/>
        </p:nvSpPr>
        <p:spPr bwMode="auto">
          <a:xfrm>
            <a:off x="4827588" y="2100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39" name="Oval 79"/>
          <p:cNvSpPr>
            <a:spLocks noChangeArrowheads="1"/>
          </p:cNvSpPr>
          <p:nvPr/>
        </p:nvSpPr>
        <p:spPr bwMode="auto">
          <a:xfrm>
            <a:off x="4164013" y="212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0" name="Oval 80"/>
          <p:cNvSpPr>
            <a:spLocks noChangeArrowheads="1"/>
          </p:cNvSpPr>
          <p:nvPr/>
        </p:nvSpPr>
        <p:spPr bwMode="auto">
          <a:xfrm>
            <a:off x="4491038" y="178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1" name="Oval 81"/>
          <p:cNvSpPr>
            <a:spLocks noChangeArrowheads="1"/>
          </p:cNvSpPr>
          <p:nvPr/>
        </p:nvSpPr>
        <p:spPr bwMode="auto">
          <a:xfrm>
            <a:off x="4217988" y="185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2" name="Oval 82"/>
          <p:cNvSpPr>
            <a:spLocks noChangeArrowheads="1"/>
          </p:cNvSpPr>
          <p:nvPr/>
        </p:nvSpPr>
        <p:spPr bwMode="auto">
          <a:xfrm>
            <a:off x="4754563" y="1522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3" name="Oval 83"/>
          <p:cNvSpPr>
            <a:spLocks noChangeArrowheads="1"/>
          </p:cNvSpPr>
          <p:nvPr/>
        </p:nvSpPr>
        <p:spPr bwMode="auto">
          <a:xfrm>
            <a:off x="3979863" y="297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4" name="Oval 84"/>
          <p:cNvSpPr>
            <a:spLocks noChangeArrowheads="1"/>
          </p:cNvSpPr>
          <p:nvPr/>
        </p:nvSpPr>
        <p:spPr bwMode="auto">
          <a:xfrm>
            <a:off x="4306888" y="2627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5" name="Oval 85"/>
          <p:cNvSpPr>
            <a:spLocks noChangeArrowheads="1"/>
          </p:cNvSpPr>
          <p:nvPr/>
        </p:nvSpPr>
        <p:spPr bwMode="auto">
          <a:xfrm>
            <a:off x="4195763" y="318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6" name="Oval 86"/>
          <p:cNvSpPr>
            <a:spLocks noChangeArrowheads="1"/>
          </p:cNvSpPr>
          <p:nvPr/>
        </p:nvSpPr>
        <p:spPr bwMode="auto">
          <a:xfrm>
            <a:off x="4522788" y="2843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7" name="Oval 87"/>
          <p:cNvSpPr>
            <a:spLocks noChangeArrowheads="1"/>
          </p:cNvSpPr>
          <p:nvPr/>
        </p:nvSpPr>
        <p:spPr bwMode="auto">
          <a:xfrm>
            <a:off x="3963988" y="331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8" name="Oval 88"/>
          <p:cNvSpPr>
            <a:spLocks noChangeArrowheads="1"/>
          </p:cNvSpPr>
          <p:nvPr/>
        </p:nvSpPr>
        <p:spPr bwMode="auto">
          <a:xfrm>
            <a:off x="4291013" y="2973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49" name="Oval 89"/>
          <p:cNvSpPr>
            <a:spLocks noChangeArrowheads="1"/>
          </p:cNvSpPr>
          <p:nvPr/>
        </p:nvSpPr>
        <p:spPr bwMode="auto">
          <a:xfrm>
            <a:off x="3954463" y="265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0" name="Oval 90"/>
          <p:cNvSpPr>
            <a:spLocks noChangeArrowheads="1"/>
          </p:cNvSpPr>
          <p:nvPr/>
        </p:nvSpPr>
        <p:spPr bwMode="auto">
          <a:xfrm>
            <a:off x="3681413" y="272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1" name="Oval 91"/>
          <p:cNvSpPr>
            <a:spLocks noChangeArrowheads="1"/>
          </p:cNvSpPr>
          <p:nvPr/>
        </p:nvSpPr>
        <p:spPr bwMode="auto">
          <a:xfrm>
            <a:off x="4008438" y="2386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2" name="Oval 92"/>
          <p:cNvSpPr>
            <a:spLocks noChangeArrowheads="1"/>
          </p:cNvSpPr>
          <p:nvPr/>
        </p:nvSpPr>
        <p:spPr bwMode="auto">
          <a:xfrm>
            <a:off x="3443288" y="384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3" name="Oval 93"/>
          <p:cNvSpPr>
            <a:spLocks noChangeArrowheads="1"/>
          </p:cNvSpPr>
          <p:nvPr/>
        </p:nvSpPr>
        <p:spPr bwMode="auto">
          <a:xfrm>
            <a:off x="3770313" y="3500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4" name="Oval 94"/>
          <p:cNvSpPr>
            <a:spLocks noChangeArrowheads="1"/>
          </p:cNvSpPr>
          <p:nvPr/>
        </p:nvSpPr>
        <p:spPr bwMode="auto">
          <a:xfrm>
            <a:off x="3659188" y="405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5" name="Oval 95"/>
          <p:cNvSpPr>
            <a:spLocks noChangeArrowheads="1"/>
          </p:cNvSpPr>
          <p:nvPr/>
        </p:nvSpPr>
        <p:spPr bwMode="auto">
          <a:xfrm>
            <a:off x="3986213" y="3716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6" name="Oval 96"/>
          <p:cNvSpPr>
            <a:spLocks noChangeArrowheads="1"/>
          </p:cNvSpPr>
          <p:nvPr/>
        </p:nvSpPr>
        <p:spPr bwMode="auto">
          <a:xfrm>
            <a:off x="3427413" y="418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7" name="Oval 97"/>
          <p:cNvSpPr>
            <a:spLocks noChangeArrowheads="1"/>
          </p:cNvSpPr>
          <p:nvPr/>
        </p:nvSpPr>
        <p:spPr bwMode="auto">
          <a:xfrm>
            <a:off x="3754438" y="3846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8" name="Oval 98"/>
          <p:cNvSpPr>
            <a:spLocks noChangeArrowheads="1"/>
          </p:cNvSpPr>
          <p:nvPr/>
        </p:nvSpPr>
        <p:spPr bwMode="auto">
          <a:xfrm>
            <a:off x="3090863" y="387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59" name="Oval 99"/>
          <p:cNvSpPr>
            <a:spLocks noChangeArrowheads="1"/>
          </p:cNvSpPr>
          <p:nvPr/>
        </p:nvSpPr>
        <p:spPr bwMode="auto">
          <a:xfrm>
            <a:off x="3417888" y="352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0" name="Oval 100"/>
          <p:cNvSpPr>
            <a:spLocks noChangeArrowheads="1"/>
          </p:cNvSpPr>
          <p:nvPr/>
        </p:nvSpPr>
        <p:spPr bwMode="auto">
          <a:xfrm>
            <a:off x="3144838" y="360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1" name="Oval 101"/>
          <p:cNvSpPr>
            <a:spLocks noChangeArrowheads="1"/>
          </p:cNvSpPr>
          <p:nvPr/>
        </p:nvSpPr>
        <p:spPr bwMode="auto">
          <a:xfrm>
            <a:off x="3471863" y="3259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2" name="Oval 102"/>
          <p:cNvSpPr>
            <a:spLocks noChangeArrowheads="1"/>
          </p:cNvSpPr>
          <p:nvPr/>
        </p:nvSpPr>
        <p:spPr bwMode="auto">
          <a:xfrm>
            <a:off x="2906713" y="4716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3" name="Oval 103"/>
          <p:cNvSpPr>
            <a:spLocks noChangeArrowheads="1"/>
          </p:cNvSpPr>
          <p:nvPr/>
        </p:nvSpPr>
        <p:spPr bwMode="auto">
          <a:xfrm>
            <a:off x="3122613" y="493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4" name="Oval 104"/>
          <p:cNvSpPr>
            <a:spLocks noChangeArrowheads="1"/>
          </p:cNvSpPr>
          <p:nvPr/>
        </p:nvSpPr>
        <p:spPr bwMode="auto">
          <a:xfrm>
            <a:off x="3449638" y="4589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5" name="Oval 105"/>
          <p:cNvSpPr>
            <a:spLocks noChangeArrowheads="1"/>
          </p:cNvSpPr>
          <p:nvPr/>
        </p:nvSpPr>
        <p:spPr bwMode="auto">
          <a:xfrm>
            <a:off x="2890838" y="506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6" name="Oval 106"/>
          <p:cNvSpPr>
            <a:spLocks noChangeArrowheads="1"/>
          </p:cNvSpPr>
          <p:nvPr/>
        </p:nvSpPr>
        <p:spPr bwMode="auto">
          <a:xfrm>
            <a:off x="3217863" y="4719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7" name="Oval 107"/>
          <p:cNvSpPr>
            <a:spLocks noChangeArrowheads="1"/>
          </p:cNvSpPr>
          <p:nvPr/>
        </p:nvSpPr>
        <p:spPr bwMode="auto">
          <a:xfrm>
            <a:off x="2554288" y="474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8" name="Oval 108"/>
          <p:cNvSpPr>
            <a:spLocks noChangeArrowheads="1"/>
          </p:cNvSpPr>
          <p:nvPr/>
        </p:nvSpPr>
        <p:spPr bwMode="auto">
          <a:xfrm>
            <a:off x="2881313" y="440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69" name="Oval 109"/>
          <p:cNvSpPr>
            <a:spLocks noChangeArrowheads="1"/>
          </p:cNvSpPr>
          <p:nvPr/>
        </p:nvSpPr>
        <p:spPr bwMode="auto">
          <a:xfrm>
            <a:off x="2608263" y="4475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0" name="Oval 110"/>
          <p:cNvSpPr>
            <a:spLocks noChangeArrowheads="1"/>
          </p:cNvSpPr>
          <p:nvPr/>
        </p:nvSpPr>
        <p:spPr bwMode="auto">
          <a:xfrm>
            <a:off x="2935288" y="4132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1" name="Oval 111"/>
          <p:cNvSpPr>
            <a:spLocks noChangeArrowheads="1"/>
          </p:cNvSpPr>
          <p:nvPr/>
        </p:nvSpPr>
        <p:spPr bwMode="auto">
          <a:xfrm>
            <a:off x="5113338" y="2836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2" name="Oval 112"/>
          <p:cNvSpPr>
            <a:spLocks noChangeArrowheads="1"/>
          </p:cNvSpPr>
          <p:nvPr/>
        </p:nvSpPr>
        <p:spPr bwMode="auto">
          <a:xfrm>
            <a:off x="5440363" y="249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3" name="Oval 113"/>
          <p:cNvSpPr>
            <a:spLocks noChangeArrowheads="1"/>
          </p:cNvSpPr>
          <p:nvPr/>
        </p:nvSpPr>
        <p:spPr bwMode="auto">
          <a:xfrm>
            <a:off x="5329238" y="305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4" name="Oval 114"/>
          <p:cNvSpPr>
            <a:spLocks noChangeArrowheads="1"/>
          </p:cNvSpPr>
          <p:nvPr/>
        </p:nvSpPr>
        <p:spPr bwMode="auto">
          <a:xfrm>
            <a:off x="5656263" y="270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5" name="Oval 115"/>
          <p:cNvSpPr>
            <a:spLocks noChangeArrowheads="1"/>
          </p:cNvSpPr>
          <p:nvPr/>
        </p:nvSpPr>
        <p:spPr bwMode="auto">
          <a:xfrm>
            <a:off x="5097463" y="318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6" name="Oval 116"/>
          <p:cNvSpPr>
            <a:spLocks noChangeArrowheads="1"/>
          </p:cNvSpPr>
          <p:nvPr/>
        </p:nvSpPr>
        <p:spPr bwMode="auto">
          <a:xfrm>
            <a:off x="5424488" y="2840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7" name="Oval 117"/>
          <p:cNvSpPr>
            <a:spLocks noChangeArrowheads="1"/>
          </p:cNvSpPr>
          <p:nvPr/>
        </p:nvSpPr>
        <p:spPr bwMode="auto">
          <a:xfrm>
            <a:off x="4760913" y="2865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8" name="Oval 118"/>
          <p:cNvSpPr>
            <a:spLocks noChangeArrowheads="1"/>
          </p:cNvSpPr>
          <p:nvPr/>
        </p:nvSpPr>
        <p:spPr bwMode="auto">
          <a:xfrm>
            <a:off x="5688013" y="2951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79" name="Oval 119"/>
          <p:cNvSpPr>
            <a:spLocks noChangeArrowheads="1"/>
          </p:cNvSpPr>
          <p:nvPr/>
        </p:nvSpPr>
        <p:spPr bwMode="auto">
          <a:xfrm>
            <a:off x="4814888" y="2595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0" name="Oval 120"/>
          <p:cNvSpPr>
            <a:spLocks noChangeArrowheads="1"/>
          </p:cNvSpPr>
          <p:nvPr/>
        </p:nvSpPr>
        <p:spPr bwMode="auto">
          <a:xfrm>
            <a:off x="5141913" y="2252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1" name="Oval 121"/>
          <p:cNvSpPr>
            <a:spLocks noChangeArrowheads="1"/>
          </p:cNvSpPr>
          <p:nvPr/>
        </p:nvSpPr>
        <p:spPr bwMode="auto">
          <a:xfrm>
            <a:off x="4576763"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2" name="Oval 122"/>
          <p:cNvSpPr>
            <a:spLocks noChangeArrowheads="1"/>
          </p:cNvSpPr>
          <p:nvPr/>
        </p:nvSpPr>
        <p:spPr bwMode="auto">
          <a:xfrm>
            <a:off x="49037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3" name="Oval 123"/>
          <p:cNvSpPr>
            <a:spLocks noChangeArrowheads="1"/>
          </p:cNvSpPr>
          <p:nvPr/>
        </p:nvSpPr>
        <p:spPr bwMode="auto">
          <a:xfrm>
            <a:off x="47926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4" name="Oval 124"/>
          <p:cNvSpPr>
            <a:spLocks noChangeArrowheads="1"/>
          </p:cNvSpPr>
          <p:nvPr/>
        </p:nvSpPr>
        <p:spPr bwMode="auto">
          <a:xfrm>
            <a:off x="5119688" y="358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5" name="Oval 125"/>
          <p:cNvSpPr>
            <a:spLocks noChangeArrowheads="1"/>
          </p:cNvSpPr>
          <p:nvPr/>
        </p:nvSpPr>
        <p:spPr bwMode="auto">
          <a:xfrm>
            <a:off x="45608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6" name="Oval 126"/>
          <p:cNvSpPr>
            <a:spLocks noChangeArrowheads="1"/>
          </p:cNvSpPr>
          <p:nvPr/>
        </p:nvSpPr>
        <p:spPr bwMode="auto">
          <a:xfrm>
            <a:off x="4887913" y="371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7" name="Oval 127"/>
          <p:cNvSpPr>
            <a:spLocks noChangeArrowheads="1"/>
          </p:cNvSpPr>
          <p:nvPr/>
        </p:nvSpPr>
        <p:spPr bwMode="auto">
          <a:xfrm>
            <a:off x="4224338"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8" name="Oval 128"/>
          <p:cNvSpPr>
            <a:spLocks noChangeArrowheads="1"/>
          </p:cNvSpPr>
          <p:nvPr/>
        </p:nvSpPr>
        <p:spPr bwMode="auto">
          <a:xfrm>
            <a:off x="4551363"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89" name="Oval 129"/>
          <p:cNvSpPr>
            <a:spLocks noChangeArrowheads="1"/>
          </p:cNvSpPr>
          <p:nvPr/>
        </p:nvSpPr>
        <p:spPr bwMode="auto">
          <a:xfrm>
            <a:off x="4278313"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0" name="Oval 130"/>
          <p:cNvSpPr>
            <a:spLocks noChangeArrowheads="1"/>
          </p:cNvSpPr>
          <p:nvPr/>
        </p:nvSpPr>
        <p:spPr bwMode="auto">
          <a:xfrm>
            <a:off x="4605338" y="312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1" name="Oval 131"/>
          <p:cNvSpPr>
            <a:spLocks noChangeArrowheads="1"/>
          </p:cNvSpPr>
          <p:nvPr/>
        </p:nvSpPr>
        <p:spPr bwMode="auto">
          <a:xfrm>
            <a:off x="4040188" y="458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2" name="Oval 132"/>
          <p:cNvSpPr>
            <a:spLocks noChangeArrowheads="1"/>
          </p:cNvSpPr>
          <p:nvPr/>
        </p:nvSpPr>
        <p:spPr bwMode="auto">
          <a:xfrm>
            <a:off x="4367213"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3" name="Oval 133"/>
          <p:cNvSpPr>
            <a:spLocks noChangeArrowheads="1"/>
          </p:cNvSpPr>
          <p:nvPr/>
        </p:nvSpPr>
        <p:spPr bwMode="auto">
          <a:xfrm>
            <a:off x="4256088" y="479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4" name="Oval 134"/>
          <p:cNvSpPr>
            <a:spLocks noChangeArrowheads="1"/>
          </p:cNvSpPr>
          <p:nvPr/>
        </p:nvSpPr>
        <p:spPr bwMode="auto">
          <a:xfrm>
            <a:off x="4583113"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5" name="Oval 135"/>
          <p:cNvSpPr>
            <a:spLocks noChangeArrowheads="1"/>
          </p:cNvSpPr>
          <p:nvPr/>
        </p:nvSpPr>
        <p:spPr bwMode="auto">
          <a:xfrm>
            <a:off x="4024313" y="4929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6" name="Oval 136"/>
          <p:cNvSpPr>
            <a:spLocks noChangeArrowheads="1"/>
          </p:cNvSpPr>
          <p:nvPr/>
        </p:nvSpPr>
        <p:spPr bwMode="auto">
          <a:xfrm>
            <a:off x="4351338" y="458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7" name="Oval 137"/>
          <p:cNvSpPr>
            <a:spLocks noChangeArrowheads="1"/>
          </p:cNvSpPr>
          <p:nvPr/>
        </p:nvSpPr>
        <p:spPr bwMode="auto">
          <a:xfrm>
            <a:off x="3687763" y="4611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8" name="Oval 138"/>
          <p:cNvSpPr>
            <a:spLocks noChangeArrowheads="1"/>
          </p:cNvSpPr>
          <p:nvPr/>
        </p:nvSpPr>
        <p:spPr bwMode="auto">
          <a:xfrm>
            <a:off x="4014788" y="426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899" name="Oval 139"/>
          <p:cNvSpPr>
            <a:spLocks noChangeArrowheads="1"/>
          </p:cNvSpPr>
          <p:nvPr/>
        </p:nvSpPr>
        <p:spPr bwMode="auto">
          <a:xfrm>
            <a:off x="3741738" y="4341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0" name="Oval 140"/>
          <p:cNvSpPr>
            <a:spLocks noChangeArrowheads="1"/>
          </p:cNvSpPr>
          <p:nvPr/>
        </p:nvSpPr>
        <p:spPr bwMode="auto">
          <a:xfrm>
            <a:off x="4068763" y="399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1" name="Oval 141"/>
          <p:cNvSpPr>
            <a:spLocks noChangeArrowheads="1"/>
          </p:cNvSpPr>
          <p:nvPr/>
        </p:nvSpPr>
        <p:spPr bwMode="auto">
          <a:xfrm>
            <a:off x="3503613" y="5456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2" name="Oval 142"/>
          <p:cNvSpPr>
            <a:spLocks noChangeArrowheads="1"/>
          </p:cNvSpPr>
          <p:nvPr/>
        </p:nvSpPr>
        <p:spPr bwMode="auto">
          <a:xfrm>
            <a:off x="3830638" y="511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3" name="Oval 143"/>
          <p:cNvSpPr>
            <a:spLocks noChangeArrowheads="1"/>
          </p:cNvSpPr>
          <p:nvPr/>
        </p:nvSpPr>
        <p:spPr bwMode="auto">
          <a:xfrm>
            <a:off x="3719513" y="567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4" name="Oval 144"/>
          <p:cNvSpPr>
            <a:spLocks noChangeArrowheads="1"/>
          </p:cNvSpPr>
          <p:nvPr/>
        </p:nvSpPr>
        <p:spPr bwMode="auto">
          <a:xfrm>
            <a:off x="4046538" y="532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5" name="Oval 145"/>
          <p:cNvSpPr>
            <a:spLocks noChangeArrowheads="1"/>
          </p:cNvSpPr>
          <p:nvPr/>
        </p:nvSpPr>
        <p:spPr bwMode="auto">
          <a:xfrm>
            <a:off x="27352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6" name="Oval 146"/>
          <p:cNvSpPr>
            <a:spLocks noChangeArrowheads="1"/>
          </p:cNvSpPr>
          <p:nvPr/>
        </p:nvSpPr>
        <p:spPr bwMode="auto">
          <a:xfrm>
            <a:off x="3814763" y="545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7" name="Oval 147"/>
          <p:cNvSpPr>
            <a:spLocks noChangeArrowheads="1"/>
          </p:cNvSpPr>
          <p:nvPr/>
        </p:nvSpPr>
        <p:spPr bwMode="auto">
          <a:xfrm>
            <a:off x="3151188" y="5484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8" name="Oval 148"/>
          <p:cNvSpPr>
            <a:spLocks noChangeArrowheads="1"/>
          </p:cNvSpPr>
          <p:nvPr/>
        </p:nvSpPr>
        <p:spPr bwMode="auto">
          <a:xfrm>
            <a:off x="3478213" y="514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09" name="Oval 149"/>
          <p:cNvSpPr>
            <a:spLocks noChangeArrowheads="1"/>
          </p:cNvSpPr>
          <p:nvPr/>
        </p:nvSpPr>
        <p:spPr bwMode="auto">
          <a:xfrm>
            <a:off x="3205163" y="5214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0" name="Oval 150"/>
          <p:cNvSpPr>
            <a:spLocks noChangeArrowheads="1"/>
          </p:cNvSpPr>
          <p:nvPr/>
        </p:nvSpPr>
        <p:spPr bwMode="auto">
          <a:xfrm>
            <a:off x="35321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1" name="Oval 151"/>
          <p:cNvSpPr>
            <a:spLocks noChangeArrowheads="1"/>
          </p:cNvSpPr>
          <p:nvPr/>
        </p:nvSpPr>
        <p:spPr bwMode="auto">
          <a:xfrm>
            <a:off x="6523038" y="232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2" name="Oval 152"/>
          <p:cNvSpPr>
            <a:spLocks noChangeArrowheads="1"/>
          </p:cNvSpPr>
          <p:nvPr/>
        </p:nvSpPr>
        <p:spPr bwMode="auto">
          <a:xfrm>
            <a:off x="6450013" y="2516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3" name="Oval 153"/>
          <p:cNvSpPr>
            <a:spLocks noChangeArrowheads="1"/>
          </p:cNvSpPr>
          <p:nvPr/>
        </p:nvSpPr>
        <p:spPr bwMode="auto">
          <a:xfrm>
            <a:off x="6170613" y="235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4" name="Oval 154"/>
          <p:cNvSpPr>
            <a:spLocks noChangeArrowheads="1"/>
          </p:cNvSpPr>
          <p:nvPr/>
        </p:nvSpPr>
        <p:spPr bwMode="auto">
          <a:xfrm>
            <a:off x="6497638" y="2008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5" name="Oval 155"/>
          <p:cNvSpPr>
            <a:spLocks noChangeArrowheads="1"/>
          </p:cNvSpPr>
          <p:nvPr/>
        </p:nvSpPr>
        <p:spPr bwMode="auto">
          <a:xfrm>
            <a:off x="6224588" y="208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6" name="Oval 156"/>
          <p:cNvSpPr>
            <a:spLocks noChangeArrowheads="1"/>
          </p:cNvSpPr>
          <p:nvPr/>
        </p:nvSpPr>
        <p:spPr bwMode="auto">
          <a:xfrm>
            <a:off x="5999163" y="1976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7" name="Oval 157"/>
          <p:cNvSpPr>
            <a:spLocks noChangeArrowheads="1"/>
          </p:cNvSpPr>
          <p:nvPr/>
        </p:nvSpPr>
        <p:spPr bwMode="auto">
          <a:xfrm>
            <a:off x="5986463" y="319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8" name="Oval 158"/>
          <p:cNvSpPr>
            <a:spLocks noChangeArrowheads="1"/>
          </p:cNvSpPr>
          <p:nvPr/>
        </p:nvSpPr>
        <p:spPr bwMode="auto">
          <a:xfrm>
            <a:off x="6313488" y="2852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19" name="Oval 159"/>
          <p:cNvSpPr>
            <a:spLocks noChangeArrowheads="1"/>
          </p:cNvSpPr>
          <p:nvPr/>
        </p:nvSpPr>
        <p:spPr bwMode="auto">
          <a:xfrm>
            <a:off x="6202363" y="341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0" name="Oval 160"/>
          <p:cNvSpPr>
            <a:spLocks noChangeArrowheads="1"/>
          </p:cNvSpPr>
          <p:nvPr/>
        </p:nvSpPr>
        <p:spPr bwMode="auto">
          <a:xfrm>
            <a:off x="6529388" y="3068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1" name="Oval 161"/>
          <p:cNvSpPr>
            <a:spLocks noChangeArrowheads="1"/>
          </p:cNvSpPr>
          <p:nvPr/>
        </p:nvSpPr>
        <p:spPr bwMode="auto">
          <a:xfrm>
            <a:off x="5970588" y="3541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2" name="Oval 162"/>
          <p:cNvSpPr>
            <a:spLocks noChangeArrowheads="1"/>
          </p:cNvSpPr>
          <p:nvPr/>
        </p:nvSpPr>
        <p:spPr bwMode="auto">
          <a:xfrm>
            <a:off x="6297613" y="3198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3" name="Oval 163"/>
          <p:cNvSpPr>
            <a:spLocks noChangeArrowheads="1"/>
          </p:cNvSpPr>
          <p:nvPr/>
        </p:nvSpPr>
        <p:spPr bwMode="auto">
          <a:xfrm>
            <a:off x="563403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4" name="Oval 164"/>
          <p:cNvSpPr>
            <a:spLocks noChangeArrowheads="1"/>
          </p:cNvSpPr>
          <p:nvPr/>
        </p:nvSpPr>
        <p:spPr bwMode="auto">
          <a:xfrm>
            <a:off x="5961063" y="288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5" name="Oval 165"/>
          <p:cNvSpPr>
            <a:spLocks noChangeArrowheads="1"/>
          </p:cNvSpPr>
          <p:nvPr/>
        </p:nvSpPr>
        <p:spPr bwMode="auto">
          <a:xfrm>
            <a:off x="60150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6" name="Oval 166"/>
          <p:cNvSpPr>
            <a:spLocks noChangeArrowheads="1"/>
          </p:cNvSpPr>
          <p:nvPr/>
        </p:nvSpPr>
        <p:spPr bwMode="auto">
          <a:xfrm>
            <a:off x="5449888" y="406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7" name="Oval 167"/>
          <p:cNvSpPr>
            <a:spLocks noChangeArrowheads="1"/>
          </p:cNvSpPr>
          <p:nvPr/>
        </p:nvSpPr>
        <p:spPr bwMode="auto">
          <a:xfrm>
            <a:off x="5776913" y="372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8" name="Oval 168"/>
          <p:cNvSpPr>
            <a:spLocks noChangeArrowheads="1"/>
          </p:cNvSpPr>
          <p:nvPr/>
        </p:nvSpPr>
        <p:spPr bwMode="auto">
          <a:xfrm>
            <a:off x="5665788" y="4284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29" name="Oval 169"/>
          <p:cNvSpPr>
            <a:spLocks noChangeArrowheads="1"/>
          </p:cNvSpPr>
          <p:nvPr/>
        </p:nvSpPr>
        <p:spPr bwMode="auto">
          <a:xfrm>
            <a:off x="5992813" y="3941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0" name="Oval 170"/>
          <p:cNvSpPr>
            <a:spLocks noChangeArrowheads="1"/>
          </p:cNvSpPr>
          <p:nvPr/>
        </p:nvSpPr>
        <p:spPr bwMode="auto">
          <a:xfrm>
            <a:off x="5761038" y="4071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1" name="Oval 171"/>
          <p:cNvSpPr>
            <a:spLocks noChangeArrowheads="1"/>
          </p:cNvSpPr>
          <p:nvPr/>
        </p:nvSpPr>
        <p:spPr bwMode="auto">
          <a:xfrm>
            <a:off x="5097463" y="409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2" name="Oval 172"/>
          <p:cNvSpPr>
            <a:spLocks noChangeArrowheads="1"/>
          </p:cNvSpPr>
          <p:nvPr/>
        </p:nvSpPr>
        <p:spPr bwMode="auto">
          <a:xfrm>
            <a:off x="5424488" y="375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3" name="Oval 173"/>
          <p:cNvSpPr>
            <a:spLocks noChangeArrowheads="1"/>
          </p:cNvSpPr>
          <p:nvPr/>
        </p:nvSpPr>
        <p:spPr bwMode="auto">
          <a:xfrm>
            <a:off x="5151438" y="382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4" name="Oval 174"/>
          <p:cNvSpPr>
            <a:spLocks noChangeArrowheads="1"/>
          </p:cNvSpPr>
          <p:nvPr/>
        </p:nvSpPr>
        <p:spPr bwMode="auto">
          <a:xfrm>
            <a:off x="54784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5" name="Oval 175"/>
          <p:cNvSpPr>
            <a:spLocks noChangeArrowheads="1"/>
          </p:cNvSpPr>
          <p:nvPr/>
        </p:nvSpPr>
        <p:spPr bwMode="auto">
          <a:xfrm>
            <a:off x="4913313" y="494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6" name="Oval 176"/>
          <p:cNvSpPr>
            <a:spLocks noChangeArrowheads="1"/>
          </p:cNvSpPr>
          <p:nvPr/>
        </p:nvSpPr>
        <p:spPr bwMode="auto">
          <a:xfrm>
            <a:off x="5240338" y="4598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7" name="Oval 177"/>
          <p:cNvSpPr>
            <a:spLocks noChangeArrowheads="1"/>
          </p:cNvSpPr>
          <p:nvPr/>
        </p:nvSpPr>
        <p:spPr bwMode="auto">
          <a:xfrm>
            <a:off x="5129213" y="515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8" name="Oval 178"/>
          <p:cNvSpPr>
            <a:spLocks noChangeArrowheads="1"/>
          </p:cNvSpPr>
          <p:nvPr/>
        </p:nvSpPr>
        <p:spPr bwMode="auto">
          <a:xfrm>
            <a:off x="5456238" y="4814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39" name="Oval 179"/>
          <p:cNvSpPr>
            <a:spLocks noChangeArrowheads="1"/>
          </p:cNvSpPr>
          <p:nvPr/>
        </p:nvSpPr>
        <p:spPr bwMode="auto">
          <a:xfrm>
            <a:off x="5224463" y="494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0" name="Oval 180"/>
          <p:cNvSpPr>
            <a:spLocks noChangeArrowheads="1"/>
          </p:cNvSpPr>
          <p:nvPr/>
        </p:nvSpPr>
        <p:spPr bwMode="auto">
          <a:xfrm>
            <a:off x="4887913" y="462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1" name="Oval 181"/>
          <p:cNvSpPr>
            <a:spLocks noChangeArrowheads="1"/>
          </p:cNvSpPr>
          <p:nvPr/>
        </p:nvSpPr>
        <p:spPr bwMode="auto">
          <a:xfrm>
            <a:off x="49418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2" name="Oval 182"/>
          <p:cNvSpPr>
            <a:spLocks noChangeArrowheads="1"/>
          </p:cNvSpPr>
          <p:nvPr/>
        </p:nvSpPr>
        <p:spPr bwMode="auto">
          <a:xfrm>
            <a:off x="7104063" y="3408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3" name="Oval 183"/>
          <p:cNvSpPr>
            <a:spLocks noChangeArrowheads="1"/>
          </p:cNvSpPr>
          <p:nvPr/>
        </p:nvSpPr>
        <p:spPr bwMode="auto">
          <a:xfrm>
            <a:off x="6767513"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4" name="Oval 184"/>
          <p:cNvSpPr>
            <a:spLocks noChangeArrowheads="1"/>
          </p:cNvSpPr>
          <p:nvPr/>
        </p:nvSpPr>
        <p:spPr bwMode="auto">
          <a:xfrm>
            <a:off x="6583363" y="3935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5" name="Oval 185"/>
          <p:cNvSpPr>
            <a:spLocks noChangeArrowheads="1"/>
          </p:cNvSpPr>
          <p:nvPr/>
        </p:nvSpPr>
        <p:spPr bwMode="auto">
          <a:xfrm>
            <a:off x="6910388" y="359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6" name="Oval 186"/>
          <p:cNvSpPr>
            <a:spLocks noChangeArrowheads="1"/>
          </p:cNvSpPr>
          <p:nvPr/>
        </p:nvSpPr>
        <p:spPr bwMode="auto">
          <a:xfrm>
            <a:off x="6799263" y="415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7" name="Oval 187"/>
          <p:cNvSpPr>
            <a:spLocks noChangeArrowheads="1"/>
          </p:cNvSpPr>
          <p:nvPr/>
        </p:nvSpPr>
        <p:spPr bwMode="auto">
          <a:xfrm>
            <a:off x="7126288" y="3808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8" name="Oval 188"/>
          <p:cNvSpPr>
            <a:spLocks noChangeArrowheads="1"/>
          </p:cNvSpPr>
          <p:nvPr/>
        </p:nvSpPr>
        <p:spPr bwMode="auto">
          <a:xfrm>
            <a:off x="6567488"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49" name="Oval 189"/>
          <p:cNvSpPr>
            <a:spLocks noChangeArrowheads="1"/>
          </p:cNvSpPr>
          <p:nvPr/>
        </p:nvSpPr>
        <p:spPr bwMode="auto">
          <a:xfrm>
            <a:off x="6230938"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0" name="Oval 190"/>
          <p:cNvSpPr>
            <a:spLocks noChangeArrowheads="1"/>
          </p:cNvSpPr>
          <p:nvPr/>
        </p:nvSpPr>
        <p:spPr bwMode="auto">
          <a:xfrm>
            <a:off x="6557963"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1" name="Oval 191"/>
          <p:cNvSpPr>
            <a:spLocks noChangeArrowheads="1"/>
          </p:cNvSpPr>
          <p:nvPr/>
        </p:nvSpPr>
        <p:spPr bwMode="auto">
          <a:xfrm>
            <a:off x="6284913" y="3694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2" name="Oval 192"/>
          <p:cNvSpPr>
            <a:spLocks noChangeArrowheads="1"/>
          </p:cNvSpPr>
          <p:nvPr/>
        </p:nvSpPr>
        <p:spPr bwMode="auto">
          <a:xfrm>
            <a:off x="6611938" y="335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3" name="Oval 193"/>
          <p:cNvSpPr>
            <a:spLocks noChangeArrowheads="1"/>
          </p:cNvSpPr>
          <p:nvPr/>
        </p:nvSpPr>
        <p:spPr bwMode="auto">
          <a:xfrm>
            <a:off x="6046788" y="480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4" name="Oval 194"/>
          <p:cNvSpPr>
            <a:spLocks noChangeArrowheads="1"/>
          </p:cNvSpPr>
          <p:nvPr/>
        </p:nvSpPr>
        <p:spPr bwMode="auto">
          <a:xfrm>
            <a:off x="6373813" y="446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5" name="Oval 195"/>
          <p:cNvSpPr>
            <a:spLocks noChangeArrowheads="1"/>
          </p:cNvSpPr>
          <p:nvPr/>
        </p:nvSpPr>
        <p:spPr bwMode="auto">
          <a:xfrm>
            <a:off x="6589713" y="468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6" name="Oval 196"/>
          <p:cNvSpPr>
            <a:spLocks noChangeArrowheads="1"/>
          </p:cNvSpPr>
          <p:nvPr/>
        </p:nvSpPr>
        <p:spPr bwMode="auto">
          <a:xfrm>
            <a:off x="5916613" y="5059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7" name="Oval 197"/>
          <p:cNvSpPr>
            <a:spLocks noChangeArrowheads="1"/>
          </p:cNvSpPr>
          <p:nvPr/>
        </p:nvSpPr>
        <p:spPr bwMode="auto">
          <a:xfrm>
            <a:off x="5694363"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8" name="Oval 198"/>
          <p:cNvSpPr>
            <a:spLocks noChangeArrowheads="1"/>
          </p:cNvSpPr>
          <p:nvPr/>
        </p:nvSpPr>
        <p:spPr bwMode="auto">
          <a:xfrm>
            <a:off x="6021388"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59" name="Oval 199"/>
          <p:cNvSpPr>
            <a:spLocks noChangeArrowheads="1"/>
          </p:cNvSpPr>
          <p:nvPr/>
        </p:nvSpPr>
        <p:spPr bwMode="auto">
          <a:xfrm>
            <a:off x="5748338" y="456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0" name="Oval 200"/>
          <p:cNvSpPr>
            <a:spLocks noChangeArrowheads="1"/>
          </p:cNvSpPr>
          <p:nvPr/>
        </p:nvSpPr>
        <p:spPr bwMode="auto">
          <a:xfrm>
            <a:off x="6075363" y="422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1" name="Oval 201"/>
          <p:cNvSpPr>
            <a:spLocks noChangeArrowheads="1"/>
          </p:cNvSpPr>
          <p:nvPr/>
        </p:nvSpPr>
        <p:spPr bwMode="auto">
          <a:xfrm>
            <a:off x="5510213" y="568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2" name="Oval 202"/>
          <p:cNvSpPr>
            <a:spLocks noChangeArrowheads="1"/>
          </p:cNvSpPr>
          <p:nvPr/>
        </p:nvSpPr>
        <p:spPr bwMode="auto">
          <a:xfrm>
            <a:off x="5722938" y="5272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3" name="Oval 203"/>
          <p:cNvSpPr>
            <a:spLocks noChangeArrowheads="1"/>
          </p:cNvSpPr>
          <p:nvPr/>
        </p:nvSpPr>
        <p:spPr bwMode="auto">
          <a:xfrm>
            <a:off x="5726113" y="589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4" name="Oval 204"/>
          <p:cNvSpPr>
            <a:spLocks noChangeArrowheads="1"/>
          </p:cNvSpPr>
          <p:nvPr/>
        </p:nvSpPr>
        <p:spPr bwMode="auto">
          <a:xfrm>
            <a:off x="6764338"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5" name="Oval 205"/>
          <p:cNvSpPr>
            <a:spLocks noChangeArrowheads="1"/>
          </p:cNvSpPr>
          <p:nvPr/>
        </p:nvSpPr>
        <p:spPr bwMode="auto">
          <a:xfrm>
            <a:off x="5484813" y="536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6" name="Oval 206"/>
          <p:cNvSpPr>
            <a:spLocks noChangeArrowheads="1"/>
          </p:cNvSpPr>
          <p:nvPr/>
        </p:nvSpPr>
        <p:spPr bwMode="auto">
          <a:xfrm>
            <a:off x="5538788" y="509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7" name="Oval 207"/>
          <p:cNvSpPr>
            <a:spLocks noChangeArrowheads="1"/>
          </p:cNvSpPr>
          <p:nvPr/>
        </p:nvSpPr>
        <p:spPr bwMode="auto">
          <a:xfrm>
            <a:off x="5595938" y="1681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8" name="Oval 208"/>
          <p:cNvSpPr>
            <a:spLocks noChangeArrowheads="1"/>
          </p:cNvSpPr>
          <p:nvPr/>
        </p:nvSpPr>
        <p:spPr bwMode="auto">
          <a:xfrm>
            <a:off x="7304088" y="396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69" name="Oval 209"/>
          <p:cNvSpPr>
            <a:spLocks noChangeArrowheads="1"/>
          </p:cNvSpPr>
          <p:nvPr/>
        </p:nvSpPr>
        <p:spPr bwMode="auto">
          <a:xfrm>
            <a:off x="5811838" y="1897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0" name="Oval 210"/>
          <p:cNvSpPr>
            <a:spLocks noChangeArrowheads="1"/>
          </p:cNvSpPr>
          <p:nvPr/>
        </p:nvSpPr>
        <p:spPr bwMode="auto">
          <a:xfrm>
            <a:off x="6853238" y="3325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1" name="Oval 211"/>
          <p:cNvSpPr>
            <a:spLocks noChangeArrowheads="1"/>
          </p:cNvSpPr>
          <p:nvPr/>
        </p:nvSpPr>
        <p:spPr bwMode="auto">
          <a:xfrm>
            <a:off x="5907088" y="168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2" name="Oval 212"/>
          <p:cNvSpPr>
            <a:spLocks noChangeArrowheads="1"/>
          </p:cNvSpPr>
          <p:nvPr/>
        </p:nvSpPr>
        <p:spPr bwMode="auto">
          <a:xfrm>
            <a:off x="5243513" y="1709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3" name="Oval 213"/>
          <p:cNvSpPr>
            <a:spLocks noChangeArrowheads="1"/>
          </p:cNvSpPr>
          <p:nvPr/>
        </p:nvSpPr>
        <p:spPr bwMode="auto">
          <a:xfrm>
            <a:off x="6970713"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4" name="Oval 214"/>
          <p:cNvSpPr>
            <a:spLocks noChangeArrowheads="1"/>
          </p:cNvSpPr>
          <p:nvPr/>
        </p:nvSpPr>
        <p:spPr bwMode="auto">
          <a:xfrm>
            <a:off x="5297488" y="143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5" name="Oval 215"/>
          <p:cNvSpPr>
            <a:spLocks noChangeArrowheads="1"/>
          </p:cNvSpPr>
          <p:nvPr/>
        </p:nvSpPr>
        <p:spPr bwMode="auto">
          <a:xfrm>
            <a:off x="5795963" y="3392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6" name="Oval 216"/>
          <p:cNvSpPr>
            <a:spLocks noChangeArrowheads="1"/>
          </p:cNvSpPr>
          <p:nvPr/>
        </p:nvSpPr>
        <p:spPr bwMode="auto">
          <a:xfrm>
            <a:off x="6221413" y="1836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7" name="Oval 217"/>
          <p:cNvSpPr>
            <a:spLocks noChangeArrowheads="1"/>
          </p:cNvSpPr>
          <p:nvPr/>
        </p:nvSpPr>
        <p:spPr bwMode="auto">
          <a:xfrm>
            <a:off x="3678238" y="5278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8" name="Oval 218"/>
          <p:cNvSpPr>
            <a:spLocks noChangeArrowheads="1"/>
          </p:cNvSpPr>
          <p:nvPr/>
        </p:nvSpPr>
        <p:spPr bwMode="auto">
          <a:xfrm>
            <a:off x="4151313" y="512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79" name="Oval 219"/>
          <p:cNvSpPr>
            <a:spLocks noChangeArrowheads="1"/>
          </p:cNvSpPr>
          <p:nvPr/>
        </p:nvSpPr>
        <p:spPr bwMode="auto">
          <a:xfrm>
            <a:off x="2341563" y="5580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0" name="Oval 220"/>
          <p:cNvSpPr>
            <a:spLocks noChangeArrowheads="1"/>
          </p:cNvSpPr>
          <p:nvPr/>
        </p:nvSpPr>
        <p:spPr bwMode="auto">
          <a:xfrm>
            <a:off x="2668588" y="523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1" name="Oval 221"/>
          <p:cNvSpPr>
            <a:spLocks noChangeArrowheads="1"/>
          </p:cNvSpPr>
          <p:nvPr/>
        </p:nvSpPr>
        <p:spPr bwMode="auto">
          <a:xfrm>
            <a:off x="2557463" y="579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2" name="Oval 222"/>
          <p:cNvSpPr>
            <a:spLocks noChangeArrowheads="1"/>
          </p:cNvSpPr>
          <p:nvPr/>
        </p:nvSpPr>
        <p:spPr bwMode="auto">
          <a:xfrm>
            <a:off x="2884488" y="545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3" name="Oval 223"/>
          <p:cNvSpPr>
            <a:spLocks noChangeArrowheads="1"/>
          </p:cNvSpPr>
          <p:nvPr/>
        </p:nvSpPr>
        <p:spPr bwMode="auto">
          <a:xfrm>
            <a:off x="2652713" y="5583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4" name="Oval 224"/>
          <p:cNvSpPr>
            <a:spLocks noChangeArrowheads="1"/>
          </p:cNvSpPr>
          <p:nvPr/>
        </p:nvSpPr>
        <p:spPr bwMode="auto">
          <a:xfrm>
            <a:off x="5294313" y="331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5" name="Oval 225"/>
          <p:cNvSpPr>
            <a:spLocks noChangeArrowheads="1"/>
          </p:cNvSpPr>
          <p:nvPr/>
        </p:nvSpPr>
        <p:spPr bwMode="auto">
          <a:xfrm>
            <a:off x="2316163" y="5265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6" name="Oval 226"/>
          <p:cNvSpPr>
            <a:spLocks noChangeArrowheads="1"/>
          </p:cNvSpPr>
          <p:nvPr/>
        </p:nvSpPr>
        <p:spPr bwMode="auto">
          <a:xfrm>
            <a:off x="2043113" y="533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7" name="Oval 227"/>
          <p:cNvSpPr>
            <a:spLocks noChangeArrowheads="1"/>
          </p:cNvSpPr>
          <p:nvPr/>
        </p:nvSpPr>
        <p:spPr bwMode="auto">
          <a:xfrm>
            <a:off x="2370138" y="499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8" name="Oval 228"/>
          <p:cNvSpPr>
            <a:spLocks noChangeArrowheads="1"/>
          </p:cNvSpPr>
          <p:nvPr/>
        </p:nvSpPr>
        <p:spPr bwMode="auto">
          <a:xfrm>
            <a:off x="2967038" y="573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89" name="Oval 229"/>
          <p:cNvSpPr>
            <a:spLocks noChangeArrowheads="1"/>
          </p:cNvSpPr>
          <p:nvPr/>
        </p:nvSpPr>
        <p:spPr bwMode="auto">
          <a:xfrm>
            <a:off x="7767638"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0" name="Oval 230"/>
          <p:cNvSpPr>
            <a:spLocks noChangeArrowheads="1"/>
          </p:cNvSpPr>
          <p:nvPr/>
        </p:nvSpPr>
        <p:spPr bwMode="auto">
          <a:xfrm>
            <a:off x="80660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1" name="Oval 231"/>
          <p:cNvSpPr>
            <a:spLocks noChangeArrowheads="1"/>
          </p:cNvSpPr>
          <p:nvPr/>
        </p:nvSpPr>
        <p:spPr bwMode="auto">
          <a:xfrm>
            <a:off x="7945438"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2" name="Oval 232"/>
          <p:cNvSpPr>
            <a:spLocks noChangeArrowheads="1"/>
          </p:cNvSpPr>
          <p:nvPr/>
        </p:nvSpPr>
        <p:spPr bwMode="auto">
          <a:xfrm>
            <a:off x="7974013" y="367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3" name="Oval 233"/>
          <p:cNvSpPr>
            <a:spLocks noChangeArrowheads="1"/>
          </p:cNvSpPr>
          <p:nvPr/>
        </p:nvSpPr>
        <p:spPr bwMode="auto">
          <a:xfrm>
            <a:off x="7415213"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4" name="Oval 234"/>
          <p:cNvSpPr>
            <a:spLocks noChangeArrowheads="1"/>
          </p:cNvSpPr>
          <p:nvPr/>
        </p:nvSpPr>
        <p:spPr bwMode="auto">
          <a:xfrm>
            <a:off x="7742238"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5" name="Oval 235"/>
          <p:cNvSpPr>
            <a:spLocks noChangeArrowheads="1"/>
          </p:cNvSpPr>
          <p:nvPr/>
        </p:nvSpPr>
        <p:spPr bwMode="auto">
          <a:xfrm>
            <a:off x="7469188"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6" name="Oval 236"/>
          <p:cNvSpPr>
            <a:spLocks noChangeArrowheads="1"/>
          </p:cNvSpPr>
          <p:nvPr/>
        </p:nvSpPr>
        <p:spPr bwMode="auto">
          <a:xfrm>
            <a:off x="8062913" y="4164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7" name="Oval 237"/>
          <p:cNvSpPr>
            <a:spLocks noChangeArrowheads="1"/>
          </p:cNvSpPr>
          <p:nvPr/>
        </p:nvSpPr>
        <p:spPr bwMode="auto">
          <a:xfrm>
            <a:off x="7212013" y="452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8" name="Oval 238"/>
          <p:cNvSpPr>
            <a:spLocks noChangeArrowheads="1"/>
          </p:cNvSpPr>
          <p:nvPr/>
        </p:nvSpPr>
        <p:spPr bwMode="auto">
          <a:xfrm>
            <a:off x="7265988" y="4256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7999" name="Oval 239"/>
          <p:cNvSpPr>
            <a:spLocks noChangeArrowheads="1"/>
          </p:cNvSpPr>
          <p:nvPr/>
        </p:nvSpPr>
        <p:spPr bwMode="auto">
          <a:xfrm>
            <a:off x="7593013" y="391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0" name="Oval 240"/>
          <p:cNvSpPr>
            <a:spLocks noChangeArrowheads="1"/>
          </p:cNvSpPr>
          <p:nvPr/>
        </p:nvSpPr>
        <p:spPr bwMode="auto">
          <a:xfrm>
            <a:off x="6932613" y="4643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1" name="Oval 241"/>
          <p:cNvSpPr>
            <a:spLocks noChangeArrowheads="1"/>
          </p:cNvSpPr>
          <p:nvPr/>
        </p:nvSpPr>
        <p:spPr bwMode="auto">
          <a:xfrm>
            <a:off x="74818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2" name="Oval 242"/>
          <p:cNvSpPr>
            <a:spLocks noChangeArrowheads="1"/>
          </p:cNvSpPr>
          <p:nvPr/>
        </p:nvSpPr>
        <p:spPr bwMode="auto">
          <a:xfrm>
            <a:off x="3700463" y="186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3" name="Oval 243"/>
          <p:cNvSpPr>
            <a:spLocks noChangeArrowheads="1"/>
          </p:cNvSpPr>
          <p:nvPr/>
        </p:nvSpPr>
        <p:spPr bwMode="auto">
          <a:xfrm>
            <a:off x="35163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4" name="Oval 244"/>
          <p:cNvSpPr>
            <a:spLocks noChangeArrowheads="1"/>
          </p:cNvSpPr>
          <p:nvPr/>
        </p:nvSpPr>
        <p:spPr bwMode="auto">
          <a:xfrm>
            <a:off x="4005263" y="190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5" name="Oval 245"/>
          <p:cNvSpPr>
            <a:spLocks noChangeArrowheads="1"/>
          </p:cNvSpPr>
          <p:nvPr/>
        </p:nvSpPr>
        <p:spPr bwMode="auto">
          <a:xfrm>
            <a:off x="4386263"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6" name="Oval 246"/>
          <p:cNvSpPr>
            <a:spLocks noChangeArrowheads="1"/>
          </p:cNvSpPr>
          <p:nvPr/>
        </p:nvSpPr>
        <p:spPr bwMode="auto">
          <a:xfrm>
            <a:off x="6367463" y="418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7" name="Oval 247"/>
          <p:cNvSpPr>
            <a:spLocks noChangeArrowheads="1"/>
          </p:cNvSpPr>
          <p:nvPr/>
        </p:nvSpPr>
        <p:spPr bwMode="auto">
          <a:xfrm>
            <a:off x="71262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8" name="Oval 248"/>
          <p:cNvSpPr>
            <a:spLocks noChangeArrowheads="1"/>
          </p:cNvSpPr>
          <p:nvPr/>
        </p:nvSpPr>
        <p:spPr bwMode="auto">
          <a:xfrm>
            <a:off x="795178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09" name="Oval 249"/>
          <p:cNvSpPr>
            <a:spLocks noChangeArrowheads="1"/>
          </p:cNvSpPr>
          <p:nvPr/>
        </p:nvSpPr>
        <p:spPr bwMode="auto">
          <a:xfrm>
            <a:off x="7491413" y="4630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10" name="Oval 250"/>
          <p:cNvSpPr>
            <a:spLocks noChangeArrowheads="1"/>
          </p:cNvSpPr>
          <p:nvPr/>
        </p:nvSpPr>
        <p:spPr bwMode="auto">
          <a:xfrm>
            <a:off x="7783513" y="4103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758011" name="Oval 251"/>
          <p:cNvSpPr>
            <a:spLocks noChangeArrowheads="1"/>
          </p:cNvSpPr>
          <p:nvPr/>
        </p:nvSpPr>
        <p:spPr bwMode="auto">
          <a:xfrm>
            <a:off x="3314700" y="74295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2" name="Oval 252"/>
          <p:cNvSpPr>
            <a:spLocks noChangeArrowheads="1"/>
          </p:cNvSpPr>
          <p:nvPr/>
        </p:nvSpPr>
        <p:spPr bwMode="auto">
          <a:xfrm>
            <a:off x="1911350" y="143510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3" name="Oval 253"/>
          <p:cNvSpPr>
            <a:spLocks noChangeArrowheads="1"/>
          </p:cNvSpPr>
          <p:nvPr/>
        </p:nvSpPr>
        <p:spPr bwMode="auto">
          <a:xfrm>
            <a:off x="1651000" y="294640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4" name="Oval 254"/>
          <p:cNvSpPr>
            <a:spLocks noChangeArrowheads="1"/>
          </p:cNvSpPr>
          <p:nvPr/>
        </p:nvSpPr>
        <p:spPr bwMode="auto">
          <a:xfrm>
            <a:off x="4121150" y="141605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5" name="Oval 255"/>
          <p:cNvSpPr>
            <a:spLocks noChangeArrowheads="1"/>
          </p:cNvSpPr>
          <p:nvPr/>
        </p:nvSpPr>
        <p:spPr bwMode="auto">
          <a:xfrm>
            <a:off x="5346700" y="237490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6" name="Oval 256"/>
          <p:cNvSpPr>
            <a:spLocks noChangeArrowheads="1"/>
          </p:cNvSpPr>
          <p:nvPr/>
        </p:nvSpPr>
        <p:spPr bwMode="auto">
          <a:xfrm>
            <a:off x="3876675" y="291465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17" name="Oval 257"/>
          <p:cNvSpPr>
            <a:spLocks noChangeArrowheads="1"/>
          </p:cNvSpPr>
          <p:nvPr/>
        </p:nvSpPr>
        <p:spPr bwMode="auto">
          <a:xfrm>
            <a:off x="473075" y="2806700"/>
            <a:ext cx="3238500" cy="3238500"/>
          </a:xfrm>
          <a:prstGeom prst="ellipse">
            <a:avLst/>
          </a:prstGeom>
          <a:noFill/>
          <a:ln w="25400" cap="rnd" algn="ctr">
            <a:solidFill>
              <a:schemeClr val="tx1"/>
            </a:solidFill>
            <a:prstDash val="sysDot"/>
            <a:round/>
            <a:headEnd/>
            <a:tailEnd/>
          </a:ln>
          <a:effectLst/>
        </p:spPr>
        <p:txBody>
          <a:bodyPr wrap="none" anchor="ctr"/>
          <a:lstStyle/>
          <a:p>
            <a:endParaRPr lang="en-US"/>
          </a:p>
        </p:txBody>
      </p:sp>
      <p:sp>
        <p:nvSpPr>
          <p:cNvPr id="758023" name="Oval 263"/>
          <p:cNvSpPr>
            <a:spLocks noChangeArrowheads="1"/>
          </p:cNvSpPr>
          <p:nvPr/>
        </p:nvSpPr>
        <p:spPr bwMode="auto">
          <a:xfrm>
            <a:off x="4891088" y="231933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25" name="Line 265"/>
          <p:cNvSpPr>
            <a:spLocks noChangeShapeType="1"/>
          </p:cNvSpPr>
          <p:nvPr/>
        </p:nvSpPr>
        <p:spPr bwMode="auto">
          <a:xfrm flipV="1">
            <a:off x="3648075" y="2400300"/>
            <a:ext cx="1255713" cy="665163"/>
          </a:xfrm>
          <a:prstGeom prst="line">
            <a:avLst/>
          </a:prstGeom>
          <a:noFill/>
          <a:ln w="25400">
            <a:solidFill>
              <a:srgbClr val="FF0000"/>
            </a:solidFill>
            <a:round/>
            <a:headEnd/>
            <a:tailEnd/>
          </a:ln>
          <a:effectLst/>
        </p:spPr>
        <p:txBody>
          <a:bodyPr/>
          <a:lstStyle/>
          <a:p>
            <a:endParaRPr lang="en-US"/>
          </a:p>
        </p:txBody>
      </p:sp>
      <p:cxnSp>
        <p:nvCxnSpPr>
          <p:cNvPr id="758026" name="AutoShape 266"/>
          <p:cNvCxnSpPr>
            <a:cxnSpLocks noChangeShapeType="1"/>
            <a:stCxn id="758023" idx="5"/>
          </p:cNvCxnSpPr>
          <p:nvPr/>
        </p:nvCxnSpPr>
        <p:spPr bwMode="auto">
          <a:xfrm>
            <a:off x="4994275" y="2422525"/>
            <a:ext cx="711200" cy="549275"/>
          </a:xfrm>
          <a:prstGeom prst="straightConnector1">
            <a:avLst/>
          </a:prstGeom>
          <a:noFill/>
          <a:ln w="25400">
            <a:solidFill>
              <a:srgbClr val="FF0000"/>
            </a:solidFill>
            <a:round/>
            <a:headEnd/>
            <a:tailEnd/>
          </a:ln>
          <a:effectLst/>
        </p:spPr>
      </p:cxnSp>
      <p:cxnSp>
        <p:nvCxnSpPr>
          <p:cNvPr id="758027" name="AutoShape 267"/>
          <p:cNvCxnSpPr>
            <a:cxnSpLocks noChangeShapeType="1"/>
          </p:cNvCxnSpPr>
          <p:nvPr/>
        </p:nvCxnSpPr>
        <p:spPr bwMode="auto">
          <a:xfrm>
            <a:off x="5791200" y="3057525"/>
            <a:ext cx="1120775" cy="898525"/>
          </a:xfrm>
          <a:prstGeom prst="straightConnector1">
            <a:avLst/>
          </a:prstGeom>
          <a:noFill/>
          <a:ln w="25400">
            <a:solidFill>
              <a:srgbClr val="FF0000"/>
            </a:solidFill>
            <a:round/>
            <a:headEnd/>
            <a:tailEnd/>
          </a:ln>
          <a:effectLst/>
        </p:spPr>
      </p:cxnSp>
      <p:cxnSp>
        <p:nvCxnSpPr>
          <p:cNvPr id="758028" name="AutoShape 268"/>
          <p:cNvCxnSpPr>
            <a:cxnSpLocks noChangeShapeType="1"/>
          </p:cNvCxnSpPr>
          <p:nvPr/>
        </p:nvCxnSpPr>
        <p:spPr bwMode="auto">
          <a:xfrm flipH="1">
            <a:off x="5494338" y="3057525"/>
            <a:ext cx="211137" cy="1357313"/>
          </a:xfrm>
          <a:prstGeom prst="straightConnector1">
            <a:avLst/>
          </a:prstGeom>
          <a:noFill/>
          <a:ln w="25400">
            <a:solidFill>
              <a:srgbClr val="FF0000"/>
            </a:solidFill>
            <a:round/>
            <a:headEnd/>
            <a:tailEnd/>
          </a:ln>
          <a:effectLst/>
        </p:spPr>
      </p:cxnSp>
      <p:cxnSp>
        <p:nvCxnSpPr>
          <p:cNvPr id="758029" name="AutoShape 269"/>
          <p:cNvCxnSpPr>
            <a:cxnSpLocks noChangeShapeType="1"/>
          </p:cNvCxnSpPr>
          <p:nvPr/>
        </p:nvCxnSpPr>
        <p:spPr bwMode="auto">
          <a:xfrm flipH="1">
            <a:off x="3265488" y="3157538"/>
            <a:ext cx="317500" cy="1263650"/>
          </a:xfrm>
          <a:prstGeom prst="straightConnector1">
            <a:avLst/>
          </a:prstGeom>
          <a:noFill/>
          <a:ln w="25400">
            <a:solidFill>
              <a:srgbClr val="FF0000"/>
            </a:solidFill>
            <a:round/>
            <a:headEnd/>
            <a:tailEnd/>
          </a:ln>
          <a:effectLst/>
        </p:spPr>
      </p:cxnSp>
      <p:cxnSp>
        <p:nvCxnSpPr>
          <p:cNvPr id="758030" name="AutoShape 270"/>
          <p:cNvCxnSpPr>
            <a:cxnSpLocks noChangeShapeType="1"/>
          </p:cNvCxnSpPr>
          <p:nvPr/>
        </p:nvCxnSpPr>
        <p:spPr bwMode="auto">
          <a:xfrm flipH="1" flipV="1">
            <a:off x="2154238" y="4418013"/>
            <a:ext cx="1050925" cy="63500"/>
          </a:xfrm>
          <a:prstGeom prst="straightConnector1">
            <a:avLst/>
          </a:prstGeom>
          <a:noFill/>
          <a:ln w="25400">
            <a:solidFill>
              <a:srgbClr val="FF0000"/>
            </a:solidFill>
            <a:round/>
            <a:headEnd/>
            <a:tailEnd/>
          </a:ln>
          <a:effectLst/>
        </p:spPr>
      </p:cxnSp>
      <p:sp>
        <p:nvSpPr>
          <p:cNvPr id="758031" name="Oval 271"/>
          <p:cNvSpPr>
            <a:spLocks noChangeArrowheads="1"/>
          </p:cNvSpPr>
          <p:nvPr/>
        </p:nvSpPr>
        <p:spPr bwMode="auto">
          <a:xfrm>
            <a:off x="6888163" y="3935413"/>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34" name="Oval 274"/>
          <p:cNvSpPr>
            <a:spLocks noChangeArrowheads="1"/>
          </p:cNvSpPr>
          <p:nvPr/>
        </p:nvSpPr>
        <p:spPr bwMode="auto">
          <a:xfrm>
            <a:off x="5688013" y="295433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35" name="Oval 275"/>
          <p:cNvSpPr>
            <a:spLocks noChangeArrowheads="1"/>
          </p:cNvSpPr>
          <p:nvPr/>
        </p:nvSpPr>
        <p:spPr bwMode="auto">
          <a:xfrm>
            <a:off x="5427663" y="440848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36" name="Oval 276"/>
          <p:cNvSpPr>
            <a:spLocks noChangeArrowheads="1"/>
          </p:cNvSpPr>
          <p:nvPr/>
        </p:nvSpPr>
        <p:spPr bwMode="auto">
          <a:xfrm>
            <a:off x="3529013" y="3033713"/>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37" name="Oval 277"/>
          <p:cNvSpPr>
            <a:spLocks noChangeArrowheads="1"/>
          </p:cNvSpPr>
          <p:nvPr/>
        </p:nvSpPr>
        <p:spPr bwMode="auto">
          <a:xfrm>
            <a:off x="3201988" y="4421188"/>
            <a:ext cx="120650" cy="120650"/>
          </a:xfrm>
          <a:prstGeom prst="ellipse">
            <a:avLst/>
          </a:prstGeom>
          <a:noFill/>
          <a:ln w="12700">
            <a:solidFill>
              <a:schemeClr val="tx1"/>
            </a:solidFill>
            <a:round/>
            <a:headEnd/>
            <a:tailEnd/>
          </a:ln>
          <a:effectLst/>
        </p:spPr>
        <p:txBody>
          <a:bodyPr wrap="none" anchor="ctr"/>
          <a:lstStyle/>
          <a:p>
            <a:endParaRPr lang="en-US"/>
          </a:p>
        </p:txBody>
      </p:sp>
      <p:sp>
        <p:nvSpPr>
          <p:cNvPr id="758038" name="Oval 278"/>
          <p:cNvSpPr>
            <a:spLocks noChangeArrowheads="1"/>
          </p:cNvSpPr>
          <p:nvPr/>
        </p:nvSpPr>
        <p:spPr bwMode="auto">
          <a:xfrm>
            <a:off x="2027238" y="4360863"/>
            <a:ext cx="120650" cy="120650"/>
          </a:xfrm>
          <a:prstGeom prst="ellipse">
            <a:avLst/>
          </a:prstGeom>
          <a:no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758023"/>
                                        </p:tgtEl>
                                        <p:attrNameLst>
                                          <p:attrName>fillcolor</p:attrName>
                                        </p:attrNameLst>
                                      </p:cBhvr>
                                      <p:to>
                                        <a:srgbClr val="FF0000"/>
                                      </p:to>
                                    </p:animClr>
                                    <p:set>
                                      <p:cBhvr>
                                        <p:cTn id="7" dur="500" fill="hold"/>
                                        <p:tgtEl>
                                          <p:spTgt spid="758023"/>
                                        </p:tgtEl>
                                        <p:attrNameLst>
                                          <p:attrName>fill.type</p:attrName>
                                        </p:attrNameLst>
                                      </p:cBhvr>
                                      <p:to>
                                        <p:strVal val="solid"/>
                                      </p:to>
                                    </p:set>
                                    <p:set>
                                      <p:cBhvr>
                                        <p:cTn id="8" dur="500" fill="hold"/>
                                        <p:tgtEl>
                                          <p:spTgt spid="758023"/>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580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mph" presetSubtype="2" fill="hold" nodeType="clickEffect">
                                  <p:stCondLst>
                                    <p:cond delay="0"/>
                                  </p:stCondLst>
                                  <p:childTnLst>
                                    <p:animClr clrSpc="rgb" dir="cw">
                                      <p:cBhvr>
                                        <p:cTn id="16" dur="500" fill="hold"/>
                                        <p:tgtEl>
                                          <p:spTgt spid="758034"/>
                                        </p:tgtEl>
                                        <p:attrNameLst>
                                          <p:attrName>fillcolor</p:attrName>
                                        </p:attrNameLst>
                                      </p:cBhvr>
                                      <p:to>
                                        <a:srgbClr val="FF0000"/>
                                      </p:to>
                                    </p:animClr>
                                    <p:set>
                                      <p:cBhvr>
                                        <p:cTn id="17" dur="500" fill="hold"/>
                                        <p:tgtEl>
                                          <p:spTgt spid="758034"/>
                                        </p:tgtEl>
                                        <p:attrNameLst>
                                          <p:attrName>fill.type</p:attrName>
                                        </p:attrNameLst>
                                      </p:cBhvr>
                                      <p:to>
                                        <p:strVal val="solid"/>
                                      </p:to>
                                    </p:set>
                                    <p:set>
                                      <p:cBhvr>
                                        <p:cTn id="18" dur="500" fill="hold"/>
                                        <p:tgtEl>
                                          <p:spTgt spid="758034"/>
                                        </p:tgtEl>
                                        <p:attrNameLst>
                                          <p:attrName>fill.on</p:attrName>
                                        </p:attrNameLst>
                                      </p:cBhvr>
                                      <p:to>
                                        <p:strVal val="tru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580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mph" presetSubtype="2" fill="hold" nodeType="clickEffect">
                                  <p:stCondLst>
                                    <p:cond delay="0"/>
                                  </p:stCondLst>
                                  <p:childTnLst>
                                    <p:animClr clrSpc="rgb" dir="cw">
                                      <p:cBhvr>
                                        <p:cTn id="26" dur="500" fill="hold"/>
                                        <p:tgtEl>
                                          <p:spTgt spid="758031"/>
                                        </p:tgtEl>
                                        <p:attrNameLst>
                                          <p:attrName>fillcolor</p:attrName>
                                        </p:attrNameLst>
                                      </p:cBhvr>
                                      <p:to>
                                        <a:srgbClr val="FF0000"/>
                                      </p:to>
                                    </p:animClr>
                                    <p:set>
                                      <p:cBhvr>
                                        <p:cTn id="27" dur="500" fill="hold"/>
                                        <p:tgtEl>
                                          <p:spTgt spid="758031"/>
                                        </p:tgtEl>
                                        <p:attrNameLst>
                                          <p:attrName>fill.type</p:attrName>
                                        </p:attrNameLst>
                                      </p:cBhvr>
                                      <p:to>
                                        <p:strVal val="solid"/>
                                      </p:to>
                                    </p:set>
                                    <p:set>
                                      <p:cBhvr>
                                        <p:cTn id="28" dur="500" fill="hold"/>
                                        <p:tgtEl>
                                          <p:spTgt spid="758031"/>
                                        </p:tgtEl>
                                        <p:attrNameLst>
                                          <p:attrName>fill.on</p:attrName>
                                        </p:attrNameLst>
                                      </p:cBhvr>
                                      <p:to>
                                        <p:strVal val="true"/>
                                      </p:to>
                                    </p:set>
                                  </p:childTnLst>
                                </p:cTn>
                              </p:par>
                              <p:par>
                                <p:cTn id="29" presetID="1" presetClass="emph" presetSubtype="2" fill="hold" nodeType="withEffect">
                                  <p:stCondLst>
                                    <p:cond delay="0"/>
                                  </p:stCondLst>
                                  <p:childTnLst>
                                    <p:animClr clrSpc="rgb" dir="cw">
                                      <p:cBhvr>
                                        <p:cTn id="30" dur="500" fill="hold"/>
                                        <p:tgtEl>
                                          <p:spTgt spid="758035"/>
                                        </p:tgtEl>
                                        <p:attrNameLst>
                                          <p:attrName>fillcolor</p:attrName>
                                        </p:attrNameLst>
                                      </p:cBhvr>
                                      <p:to>
                                        <a:srgbClr val="FF0000"/>
                                      </p:to>
                                    </p:animClr>
                                    <p:set>
                                      <p:cBhvr>
                                        <p:cTn id="31" dur="500" fill="hold"/>
                                        <p:tgtEl>
                                          <p:spTgt spid="758035"/>
                                        </p:tgtEl>
                                        <p:attrNameLst>
                                          <p:attrName>fill.type</p:attrName>
                                        </p:attrNameLst>
                                      </p:cBhvr>
                                      <p:to>
                                        <p:strVal val="solid"/>
                                      </p:to>
                                    </p:set>
                                    <p:set>
                                      <p:cBhvr>
                                        <p:cTn id="32" dur="500" fill="hold"/>
                                        <p:tgtEl>
                                          <p:spTgt spid="758035"/>
                                        </p:tgtEl>
                                        <p:attrNameLst>
                                          <p:attrName>fill.on</p:attrName>
                                        </p:attrNameLst>
                                      </p:cBhvr>
                                      <p:to>
                                        <p:strVal val="true"/>
                                      </p:to>
                                    </p:set>
                                  </p:childTnLst>
                                </p:cTn>
                              </p:par>
                              <p:par>
                                <p:cTn id="33" presetID="1" presetClass="entr" presetSubtype="0" fill="hold" grpId="0" nodeType="withEffect">
                                  <p:stCondLst>
                                    <p:cond delay="0"/>
                                  </p:stCondLst>
                                  <p:childTnLst>
                                    <p:set>
                                      <p:cBhvr>
                                        <p:cTn id="34" dur="1" fill="hold">
                                          <p:stCondLst>
                                            <p:cond delay="0"/>
                                          </p:stCondLst>
                                        </p:cTn>
                                        <p:tgtEl>
                                          <p:spTgt spid="75801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5801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mph" presetSubtype="2" fill="hold" nodeType="clickEffect">
                                  <p:stCondLst>
                                    <p:cond delay="0"/>
                                  </p:stCondLst>
                                  <p:childTnLst>
                                    <p:animClr clrSpc="rgb" dir="cw">
                                      <p:cBhvr>
                                        <p:cTn id="40" dur="500" fill="hold"/>
                                        <p:tgtEl>
                                          <p:spTgt spid="758036"/>
                                        </p:tgtEl>
                                        <p:attrNameLst>
                                          <p:attrName>fillcolor</p:attrName>
                                        </p:attrNameLst>
                                      </p:cBhvr>
                                      <p:to>
                                        <a:srgbClr val="FF0000"/>
                                      </p:to>
                                    </p:animClr>
                                    <p:set>
                                      <p:cBhvr>
                                        <p:cTn id="41" dur="500" fill="hold"/>
                                        <p:tgtEl>
                                          <p:spTgt spid="758036"/>
                                        </p:tgtEl>
                                        <p:attrNameLst>
                                          <p:attrName>fill.type</p:attrName>
                                        </p:attrNameLst>
                                      </p:cBhvr>
                                      <p:to>
                                        <p:strVal val="solid"/>
                                      </p:to>
                                    </p:set>
                                    <p:set>
                                      <p:cBhvr>
                                        <p:cTn id="42" dur="500" fill="hold"/>
                                        <p:tgtEl>
                                          <p:spTgt spid="758036"/>
                                        </p:tgtEl>
                                        <p:attrNameLst>
                                          <p:attrName>fill.on</p:attrName>
                                        </p:attrNameLst>
                                      </p:cBhvr>
                                      <p:to>
                                        <p:strVal val="true"/>
                                      </p:to>
                                    </p:set>
                                  </p:childTnLst>
                                </p:cTn>
                              </p:par>
                              <p:par>
                                <p:cTn id="43" presetID="1" presetClass="entr" presetSubtype="0" fill="hold" grpId="0" nodeType="withEffect">
                                  <p:stCondLst>
                                    <p:cond delay="0"/>
                                  </p:stCondLst>
                                  <p:childTnLst>
                                    <p:set>
                                      <p:cBhvr>
                                        <p:cTn id="44" dur="1" fill="hold">
                                          <p:stCondLst>
                                            <p:cond delay="0"/>
                                          </p:stCondLst>
                                        </p:cTn>
                                        <p:tgtEl>
                                          <p:spTgt spid="7580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758037"/>
                                        </p:tgtEl>
                                        <p:attrNameLst>
                                          <p:attrName>fillcolor</p:attrName>
                                        </p:attrNameLst>
                                      </p:cBhvr>
                                      <p:to>
                                        <a:srgbClr val="FF0000"/>
                                      </p:to>
                                    </p:animClr>
                                    <p:set>
                                      <p:cBhvr>
                                        <p:cTn id="49" dur="500" fill="hold"/>
                                        <p:tgtEl>
                                          <p:spTgt spid="758037"/>
                                        </p:tgtEl>
                                        <p:attrNameLst>
                                          <p:attrName>fill.type</p:attrName>
                                        </p:attrNameLst>
                                      </p:cBhvr>
                                      <p:to>
                                        <p:strVal val="solid"/>
                                      </p:to>
                                    </p:set>
                                    <p:set>
                                      <p:cBhvr>
                                        <p:cTn id="50" dur="500" fill="hold"/>
                                        <p:tgtEl>
                                          <p:spTgt spid="758037"/>
                                        </p:tgtEl>
                                        <p:attrNameLst>
                                          <p:attrName>fill.on</p:attrName>
                                        </p:attrNameLst>
                                      </p:cBhvr>
                                      <p:to>
                                        <p:strVal val="true"/>
                                      </p:to>
                                    </p:set>
                                  </p:childTnLst>
                                </p:cTn>
                              </p:par>
                              <p:par>
                                <p:cTn id="51" presetID="1" presetClass="entr" presetSubtype="0" fill="hold" grpId="0" nodeType="withEffect">
                                  <p:stCondLst>
                                    <p:cond delay="0"/>
                                  </p:stCondLst>
                                  <p:childTnLst>
                                    <p:set>
                                      <p:cBhvr>
                                        <p:cTn id="52" dur="1" fill="hold">
                                          <p:stCondLst>
                                            <p:cond delay="0"/>
                                          </p:stCondLst>
                                        </p:cTn>
                                        <p:tgtEl>
                                          <p:spTgt spid="75801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mph" presetSubtype="2" fill="hold" nodeType="clickEffect">
                                  <p:stCondLst>
                                    <p:cond delay="0"/>
                                  </p:stCondLst>
                                  <p:childTnLst>
                                    <p:animClr clrSpc="rgb" dir="cw">
                                      <p:cBhvr>
                                        <p:cTn id="56" dur="500" fill="hold"/>
                                        <p:tgtEl>
                                          <p:spTgt spid="758038"/>
                                        </p:tgtEl>
                                        <p:attrNameLst>
                                          <p:attrName>fillcolor</p:attrName>
                                        </p:attrNameLst>
                                      </p:cBhvr>
                                      <p:to>
                                        <a:srgbClr val="FF0000"/>
                                      </p:to>
                                    </p:animClr>
                                    <p:set>
                                      <p:cBhvr>
                                        <p:cTn id="57" dur="500" fill="hold"/>
                                        <p:tgtEl>
                                          <p:spTgt spid="758038"/>
                                        </p:tgtEl>
                                        <p:attrNameLst>
                                          <p:attrName>fill.type</p:attrName>
                                        </p:attrNameLst>
                                      </p:cBhvr>
                                      <p:to>
                                        <p:strVal val="solid"/>
                                      </p:to>
                                    </p:set>
                                    <p:set>
                                      <p:cBhvr>
                                        <p:cTn id="58" dur="500" fill="hold"/>
                                        <p:tgtEl>
                                          <p:spTgt spid="758038"/>
                                        </p:tgtEl>
                                        <p:attrNameLst>
                                          <p:attrName>fill.on</p:attrName>
                                        </p:attrNameLst>
                                      </p:cBhvr>
                                      <p:to>
                                        <p:strVal val="true"/>
                                      </p:to>
                                    </p:set>
                                  </p:childTnLst>
                                </p:cTn>
                              </p:par>
                              <p:par>
                                <p:cTn id="59" presetID="1" presetClass="entr" presetSubtype="0" fill="hold" grpId="0" nodeType="withEffect">
                                  <p:stCondLst>
                                    <p:cond delay="0"/>
                                  </p:stCondLst>
                                  <p:childTnLst>
                                    <p:set>
                                      <p:cBhvr>
                                        <p:cTn id="60" dur="1" fill="hold">
                                          <p:stCondLst>
                                            <p:cond delay="0"/>
                                          </p:stCondLst>
                                        </p:cTn>
                                        <p:tgtEl>
                                          <p:spTgt spid="75801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758026"/>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58027"/>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758028"/>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758029"/>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758030"/>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7580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8011" grpId="0" animBg="1"/>
      <p:bldP spid="758012" grpId="0" animBg="1"/>
      <p:bldP spid="758013" grpId="0" animBg="1"/>
      <p:bldP spid="758014" grpId="0" animBg="1"/>
      <p:bldP spid="758015" grpId="0" animBg="1"/>
      <p:bldP spid="758016" grpId="0" animBg="1"/>
      <p:bldP spid="758017" grpId="0" animBg="1"/>
      <p:bldP spid="7580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ooter Placeholder 3"/>
          <p:cNvSpPr>
            <a:spLocks noGrp="1"/>
          </p:cNvSpPr>
          <p:nvPr>
            <p:ph type="ftr" sz="quarter" idx="10"/>
          </p:nvPr>
        </p:nvSpPr>
        <p:spPr/>
        <p:txBody>
          <a:bodyPr/>
          <a:lstStyle/>
          <a:p>
            <a:r>
              <a:rPr lang="en-US"/>
              <a:t>Roger Wattenhofer, ETH Zurich @ IZS 2004</a:t>
            </a:r>
            <a:endParaRPr lang="de-CH"/>
          </a:p>
        </p:txBody>
      </p:sp>
      <p:sp>
        <p:nvSpPr>
          <p:cNvPr id="32" name="Slide Number Placeholder 4"/>
          <p:cNvSpPr>
            <a:spLocks noGrp="1"/>
          </p:cNvSpPr>
          <p:nvPr>
            <p:ph type="sldNum" sz="quarter" idx="11"/>
          </p:nvPr>
        </p:nvSpPr>
        <p:spPr/>
        <p:txBody>
          <a:bodyPr/>
          <a:lstStyle/>
          <a:p>
            <a:fld id="{F46EACCB-2753-4755-AE3C-F6C47F03C8E4}" type="slidenum">
              <a:rPr lang="de-CH"/>
              <a:pPr/>
              <a:t>11</a:t>
            </a:fld>
            <a:endParaRPr lang="de-CH"/>
          </a:p>
        </p:txBody>
      </p:sp>
      <p:sp>
        <p:nvSpPr>
          <p:cNvPr id="737282" name="Rectangle 2"/>
          <p:cNvSpPr>
            <a:spLocks noGrp="1" noChangeArrowheads="1"/>
          </p:cNvSpPr>
          <p:nvPr>
            <p:ph type="title"/>
          </p:nvPr>
        </p:nvSpPr>
        <p:spPr/>
        <p:txBody>
          <a:bodyPr/>
          <a:lstStyle/>
          <a:p>
            <a:r>
              <a:rPr lang="en-US"/>
              <a:t>(Connected) Dominating Set</a:t>
            </a:r>
            <a:endParaRPr lang="de-CH"/>
          </a:p>
        </p:txBody>
      </p:sp>
      <p:sp>
        <p:nvSpPr>
          <p:cNvPr id="737283" name="Rectangle 3"/>
          <p:cNvSpPr>
            <a:spLocks noGrp="1" noChangeArrowheads="1"/>
          </p:cNvSpPr>
          <p:nvPr>
            <p:ph type="body" idx="1"/>
          </p:nvPr>
        </p:nvSpPr>
        <p:spPr/>
        <p:txBody>
          <a:bodyPr/>
          <a:lstStyle/>
          <a:p>
            <a:endParaRPr lang="en-US"/>
          </a:p>
          <a:p>
            <a:r>
              <a:rPr lang="en-US"/>
              <a:t>A </a:t>
            </a:r>
            <a:r>
              <a:rPr lang="en-US">
                <a:solidFill>
                  <a:srgbClr val="009900"/>
                </a:solidFill>
              </a:rPr>
              <a:t>Dominating Set DS</a:t>
            </a:r>
            <a:r>
              <a:rPr lang="en-US"/>
              <a:t> is a subset of nodes such that each node is either in DS or has a neighbor in DS.</a:t>
            </a:r>
          </a:p>
          <a:p>
            <a:endParaRPr lang="en-US"/>
          </a:p>
          <a:p>
            <a:r>
              <a:rPr lang="en-US"/>
              <a:t>A </a:t>
            </a:r>
            <a:r>
              <a:rPr lang="en-US">
                <a:solidFill>
                  <a:srgbClr val="FF0000"/>
                </a:solidFill>
              </a:rPr>
              <a:t>Connected Dominating Set CDS</a:t>
            </a:r>
            <a:r>
              <a:rPr lang="en-US"/>
              <a:t> is a connected DS, that is, there is a path between any two nodes in CDS that does not use nodes that are not in CDS.</a:t>
            </a:r>
          </a:p>
          <a:p>
            <a:endParaRPr lang="en-US"/>
          </a:p>
          <a:p>
            <a:r>
              <a:rPr lang="en-US"/>
              <a:t>It might be favorable to</a:t>
            </a:r>
            <a:br>
              <a:rPr lang="en-US"/>
            </a:br>
            <a:r>
              <a:rPr lang="en-US"/>
              <a:t>have few nodes in the </a:t>
            </a:r>
            <a:br>
              <a:rPr lang="en-US"/>
            </a:br>
            <a:r>
              <a:rPr lang="en-US"/>
              <a:t>(C)DS. This is known as the</a:t>
            </a:r>
            <a:br>
              <a:rPr lang="en-US"/>
            </a:br>
            <a:r>
              <a:rPr lang="en-US"/>
              <a:t>Minimum (C)DS problem.</a:t>
            </a:r>
            <a:endParaRPr lang="de-CH"/>
          </a:p>
        </p:txBody>
      </p:sp>
      <p:sp>
        <p:nvSpPr>
          <p:cNvPr id="737284" name="Oval 4"/>
          <p:cNvSpPr>
            <a:spLocks noChangeArrowheads="1"/>
          </p:cNvSpPr>
          <p:nvPr/>
        </p:nvSpPr>
        <p:spPr bwMode="auto">
          <a:xfrm>
            <a:off x="5076825" y="5502275"/>
            <a:ext cx="369888"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85" name="Oval 5"/>
          <p:cNvSpPr>
            <a:spLocks noChangeArrowheads="1"/>
          </p:cNvSpPr>
          <p:nvPr/>
        </p:nvSpPr>
        <p:spPr bwMode="auto">
          <a:xfrm>
            <a:off x="5618163" y="3838575"/>
            <a:ext cx="369887"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86" name="Oval 6"/>
          <p:cNvSpPr>
            <a:spLocks noChangeArrowheads="1"/>
          </p:cNvSpPr>
          <p:nvPr/>
        </p:nvSpPr>
        <p:spPr bwMode="auto">
          <a:xfrm>
            <a:off x="6823075" y="3536950"/>
            <a:ext cx="371475"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87" name="Oval 7"/>
          <p:cNvSpPr>
            <a:spLocks noChangeArrowheads="1"/>
          </p:cNvSpPr>
          <p:nvPr/>
        </p:nvSpPr>
        <p:spPr bwMode="auto">
          <a:xfrm>
            <a:off x="7813675" y="4557713"/>
            <a:ext cx="369888" cy="369887"/>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88" name="Oval 8"/>
          <p:cNvSpPr>
            <a:spLocks noChangeArrowheads="1"/>
          </p:cNvSpPr>
          <p:nvPr/>
        </p:nvSpPr>
        <p:spPr bwMode="auto">
          <a:xfrm>
            <a:off x="6508750" y="4695825"/>
            <a:ext cx="369888"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89" name="Oval 9"/>
          <p:cNvSpPr>
            <a:spLocks noChangeArrowheads="1"/>
          </p:cNvSpPr>
          <p:nvPr/>
        </p:nvSpPr>
        <p:spPr bwMode="auto">
          <a:xfrm>
            <a:off x="6840538" y="5811838"/>
            <a:ext cx="369887" cy="369887"/>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90" name="Oval 10"/>
          <p:cNvSpPr>
            <a:spLocks noChangeArrowheads="1"/>
          </p:cNvSpPr>
          <p:nvPr/>
        </p:nvSpPr>
        <p:spPr bwMode="auto">
          <a:xfrm>
            <a:off x="4762500" y="4754563"/>
            <a:ext cx="369888" cy="369887"/>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91" name="Oval 11"/>
          <p:cNvSpPr>
            <a:spLocks noChangeArrowheads="1"/>
          </p:cNvSpPr>
          <p:nvPr/>
        </p:nvSpPr>
        <p:spPr bwMode="auto">
          <a:xfrm>
            <a:off x="6969125" y="5178425"/>
            <a:ext cx="369888"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37292" name="Oval 12"/>
          <p:cNvSpPr>
            <a:spLocks noChangeArrowheads="1"/>
          </p:cNvSpPr>
          <p:nvPr/>
        </p:nvSpPr>
        <p:spPr bwMode="auto">
          <a:xfrm>
            <a:off x="5678488" y="4575175"/>
            <a:ext cx="369887" cy="369888"/>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37294" name="AutoShape 14"/>
          <p:cNvCxnSpPr>
            <a:cxnSpLocks noChangeShapeType="1"/>
            <a:stCxn id="737285" idx="5"/>
            <a:endCxn id="737288" idx="1"/>
          </p:cNvCxnSpPr>
          <p:nvPr/>
        </p:nvCxnSpPr>
        <p:spPr bwMode="auto">
          <a:xfrm>
            <a:off x="5934075" y="4154488"/>
            <a:ext cx="628650" cy="595312"/>
          </a:xfrm>
          <a:prstGeom prst="straightConnector1">
            <a:avLst/>
          </a:prstGeom>
          <a:noFill/>
          <a:ln w="19050">
            <a:solidFill>
              <a:schemeClr val="tx1"/>
            </a:solidFill>
            <a:round/>
            <a:headEnd/>
            <a:tailEnd/>
          </a:ln>
          <a:effectLst/>
        </p:spPr>
      </p:cxnSp>
      <p:cxnSp>
        <p:nvCxnSpPr>
          <p:cNvPr id="737296" name="AutoShape 16"/>
          <p:cNvCxnSpPr>
            <a:cxnSpLocks noChangeShapeType="1"/>
            <a:stCxn id="737292" idx="6"/>
            <a:endCxn id="737288" idx="2"/>
          </p:cNvCxnSpPr>
          <p:nvPr/>
        </p:nvCxnSpPr>
        <p:spPr bwMode="auto">
          <a:xfrm>
            <a:off x="6048375" y="4760913"/>
            <a:ext cx="460375" cy="120650"/>
          </a:xfrm>
          <a:prstGeom prst="straightConnector1">
            <a:avLst/>
          </a:prstGeom>
          <a:noFill/>
          <a:ln w="19050">
            <a:solidFill>
              <a:schemeClr val="tx1"/>
            </a:solidFill>
            <a:round/>
            <a:headEnd/>
            <a:tailEnd/>
          </a:ln>
          <a:effectLst/>
        </p:spPr>
      </p:cxnSp>
      <p:cxnSp>
        <p:nvCxnSpPr>
          <p:cNvPr id="737298" name="AutoShape 18"/>
          <p:cNvCxnSpPr>
            <a:cxnSpLocks noChangeShapeType="1"/>
            <a:stCxn id="737285" idx="7"/>
            <a:endCxn id="737286" idx="2"/>
          </p:cNvCxnSpPr>
          <p:nvPr/>
        </p:nvCxnSpPr>
        <p:spPr bwMode="auto">
          <a:xfrm flipV="1">
            <a:off x="5934075" y="3722688"/>
            <a:ext cx="889000" cy="169862"/>
          </a:xfrm>
          <a:prstGeom prst="straightConnector1">
            <a:avLst/>
          </a:prstGeom>
          <a:noFill/>
          <a:ln w="19050">
            <a:solidFill>
              <a:schemeClr val="tx1"/>
            </a:solidFill>
            <a:round/>
            <a:headEnd/>
            <a:tailEnd/>
          </a:ln>
          <a:effectLst/>
        </p:spPr>
      </p:cxnSp>
      <p:cxnSp>
        <p:nvCxnSpPr>
          <p:cNvPr id="737299" name="AutoShape 19"/>
          <p:cNvCxnSpPr>
            <a:cxnSpLocks noChangeShapeType="1"/>
            <a:stCxn id="737290" idx="7"/>
            <a:endCxn id="737285" idx="3"/>
          </p:cNvCxnSpPr>
          <p:nvPr/>
        </p:nvCxnSpPr>
        <p:spPr bwMode="auto">
          <a:xfrm flipV="1">
            <a:off x="5078413" y="4154488"/>
            <a:ext cx="593725" cy="654050"/>
          </a:xfrm>
          <a:prstGeom prst="straightConnector1">
            <a:avLst/>
          </a:prstGeom>
          <a:noFill/>
          <a:ln w="19050">
            <a:solidFill>
              <a:schemeClr val="tx1"/>
            </a:solidFill>
            <a:round/>
            <a:headEnd/>
            <a:tailEnd/>
          </a:ln>
          <a:effectLst/>
        </p:spPr>
      </p:cxnSp>
      <p:cxnSp>
        <p:nvCxnSpPr>
          <p:cNvPr id="737300" name="AutoShape 20"/>
          <p:cNvCxnSpPr>
            <a:cxnSpLocks noChangeShapeType="1"/>
            <a:stCxn id="737290" idx="6"/>
            <a:endCxn id="737292" idx="2"/>
          </p:cNvCxnSpPr>
          <p:nvPr/>
        </p:nvCxnSpPr>
        <p:spPr bwMode="auto">
          <a:xfrm flipV="1">
            <a:off x="5132388" y="4760913"/>
            <a:ext cx="546100" cy="179387"/>
          </a:xfrm>
          <a:prstGeom prst="straightConnector1">
            <a:avLst/>
          </a:prstGeom>
          <a:noFill/>
          <a:ln w="19050">
            <a:solidFill>
              <a:schemeClr val="tx1"/>
            </a:solidFill>
            <a:round/>
            <a:headEnd/>
            <a:tailEnd/>
          </a:ln>
          <a:effectLst/>
        </p:spPr>
      </p:cxnSp>
      <p:cxnSp>
        <p:nvCxnSpPr>
          <p:cNvPr id="737303" name="AutoShape 23"/>
          <p:cNvCxnSpPr>
            <a:cxnSpLocks noChangeShapeType="1"/>
            <a:stCxn id="737288" idx="6"/>
            <a:endCxn id="737287" idx="2"/>
          </p:cNvCxnSpPr>
          <p:nvPr/>
        </p:nvCxnSpPr>
        <p:spPr bwMode="auto">
          <a:xfrm flipV="1">
            <a:off x="6878638" y="4743450"/>
            <a:ext cx="935037" cy="138113"/>
          </a:xfrm>
          <a:prstGeom prst="straightConnector1">
            <a:avLst/>
          </a:prstGeom>
          <a:noFill/>
          <a:ln w="19050">
            <a:solidFill>
              <a:schemeClr val="tx1"/>
            </a:solidFill>
            <a:round/>
            <a:headEnd/>
            <a:tailEnd/>
          </a:ln>
          <a:effectLst/>
        </p:spPr>
      </p:cxnSp>
      <p:cxnSp>
        <p:nvCxnSpPr>
          <p:cNvPr id="737305" name="AutoShape 25"/>
          <p:cNvCxnSpPr>
            <a:cxnSpLocks noChangeShapeType="1"/>
            <a:stCxn id="737291" idx="7"/>
            <a:endCxn id="737287" idx="3"/>
          </p:cNvCxnSpPr>
          <p:nvPr/>
        </p:nvCxnSpPr>
        <p:spPr bwMode="auto">
          <a:xfrm flipV="1">
            <a:off x="7285038" y="4873625"/>
            <a:ext cx="582612" cy="358775"/>
          </a:xfrm>
          <a:prstGeom prst="straightConnector1">
            <a:avLst/>
          </a:prstGeom>
          <a:noFill/>
          <a:ln w="19050">
            <a:solidFill>
              <a:schemeClr val="tx1"/>
            </a:solidFill>
            <a:round/>
            <a:headEnd/>
            <a:tailEnd/>
          </a:ln>
          <a:effectLst/>
        </p:spPr>
      </p:cxnSp>
      <p:cxnSp>
        <p:nvCxnSpPr>
          <p:cNvPr id="737306" name="AutoShape 26"/>
          <p:cNvCxnSpPr>
            <a:cxnSpLocks noChangeShapeType="1"/>
            <a:stCxn id="737290" idx="5"/>
            <a:endCxn id="737289" idx="1"/>
          </p:cNvCxnSpPr>
          <p:nvPr/>
        </p:nvCxnSpPr>
        <p:spPr bwMode="auto">
          <a:xfrm>
            <a:off x="5078413" y="5070475"/>
            <a:ext cx="1816100" cy="795338"/>
          </a:xfrm>
          <a:prstGeom prst="straightConnector1">
            <a:avLst/>
          </a:prstGeom>
          <a:noFill/>
          <a:ln w="19050">
            <a:solidFill>
              <a:schemeClr val="tx1"/>
            </a:solidFill>
            <a:round/>
            <a:headEnd/>
            <a:tailEnd/>
          </a:ln>
          <a:effectLst/>
        </p:spPr>
      </p:cxnSp>
      <p:cxnSp>
        <p:nvCxnSpPr>
          <p:cNvPr id="737308" name="AutoShape 28"/>
          <p:cNvCxnSpPr>
            <a:cxnSpLocks noChangeShapeType="1"/>
            <a:stCxn id="737314" idx="6"/>
            <a:endCxn id="737287" idx="1"/>
          </p:cNvCxnSpPr>
          <p:nvPr/>
        </p:nvCxnSpPr>
        <p:spPr bwMode="auto">
          <a:xfrm>
            <a:off x="7064375" y="4337050"/>
            <a:ext cx="803275" cy="274638"/>
          </a:xfrm>
          <a:prstGeom prst="straightConnector1">
            <a:avLst/>
          </a:prstGeom>
          <a:noFill/>
          <a:ln w="19050">
            <a:solidFill>
              <a:schemeClr val="tx1"/>
            </a:solidFill>
            <a:round/>
            <a:headEnd/>
            <a:tailEnd/>
          </a:ln>
          <a:effectLst/>
        </p:spPr>
      </p:cxnSp>
      <p:cxnSp>
        <p:nvCxnSpPr>
          <p:cNvPr id="737310" name="AutoShape 30"/>
          <p:cNvCxnSpPr>
            <a:cxnSpLocks noChangeShapeType="1"/>
            <a:stCxn id="737288" idx="4"/>
            <a:endCxn id="737289" idx="0"/>
          </p:cNvCxnSpPr>
          <p:nvPr/>
        </p:nvCxnSpPr>
        <p:spPr bwMode="auto">
          <a:xfrm>
            <a:off x="6694488" y="5065713"/>
            <a:ext cx="331787" cy="746125"/>
          </a:xfrm>
          <a:prstGeom prst="straightConnector1">
            <a:avLst/>
          </a:prstGeom>
          <a:noFill/>
          <a:ln w="19050">
            <a:solidFill>
              <a:schemeClr val="tx1"/>
            </a:solidFill>
            <a:round/>
            <a:headEnd/>
            <a:tailEnd/>
          </a:ln>
          <a:effectLst/>
        </p:spPr>
      </p:cxnSp>
      <p:cxnSp>
        <p:nvCxnSpPr>
          <p:cNvPr id="737311" name="AutoShape 31"/>
          <p:cNvCxnSpPr>
            <a:cxnSpLocks noChangeShapeType="1"/>
            <a:stCxn id="737290" idx="4"/>
            <a:endCxn id="737284" idx="1"/>
          </p:cNvCxnSpPr>
          <p:nvPr/>
        </p:nvCxnSpPr>
        <p:spPr bwMode="auto">
          <a:xfrm>
            <a:off x="4948238" y="5124450"/>
            <a:ext cx="182562" cy="431800"/>
          </a:xfrm>
          <a:prstGeom prst="straightConnector1">
            <a:avLst/>
          </a:prstGeom>
          <a:noFill/>
          <a:ln w="19050">
            <a:solidFill>
              <a:schemeClr val="tx1"/>
            </a:solidFill>
            <a:round/>
            <a:headEnd/>
            <a:tailEnd/>
          </a:ln>
          <a:effectLst/>
        </p:spPr>
      </p:cxnSp>
      <p:cxnSp>
        <p:nvCxnSpPr>
          <p:cNvPr id="737312" name="AutoShape 32"/>
          <p:cNvCxnSpPr>
            <a:cxnSpLocks noChangeShapeType="1"/>
            <a:stCxn id="737288" idx="5"/>
            <a:endCxn id="737291" idx="1"/>
          </p:cNvCxnSpPr>
          <p:nvPr/>
        </p:nvCxnSpPr>
        <p:spPr bwMode="auto">
          <a:xfrm>
            <a:off x="6824663" y="5011738"/>
            <a:ext cx="198437" cy="220662"/>
          </a:xfrm>
          <a:prstGeom prst="straightConnector1">
            <a:avLst/>
          </a:prstGeom>
          <a:noFill/>
          <a:ln w="19050">
            <a:solidFill>
              <a:schemeClr val="tx1"/>
            </a:solidFill>
            <a:round/>
            <a:headEnd/>
            <a:tailEnd/>
          </a:ln>
          <a:effectLst/>
        </p:spPr>
      </p:cxnSp>
      <p:cxnSp>
        <p:nvCxnSpPr>
          <p:cNvPr id="737313" name="AutoShape 33"/>
          <p:cNvCxnSpPr>
            <a:cxnSpLocks noChangeShapeType="1"/>
            <a:stCxn id="737286" idx="5"/>
            <a:endCxn id="737287" idx="0"/>
          </p:cNvCxnSpPr>
          <p:nvPr/>
        </p:nvCxnSpPr>
        <p:spPr bwMode="auto">
          <a:xfrm>
            <a:off x="7140575" y="3852863"/>
            <a:ext cx="858838" cy="704850"/>
          </a:xfrm>
          <a:prstGeom prst="straightConnector1">
            <a:avLst/>
          </a:prstGeom>
          <a:noFill/>
          <a:ln w="19050">
            <a:solidFill>
              <a:schemeClr val="tx1"/>
            </a:solidFill>
            <a:round/>
            <a:headEnd/>
            <a:tailEnd/>
          </a:ln>
          <a:effectLst/>
        </p:spPr>
      </p:cxnSp>
      <p:sp>
        <p:nvSpPr>
          <p:cNvPr id="737314" name="Oval 34"/>
          <p:cNvSpPr>
            <a:spLocks noChangeArrowheads="1"/>
          </p:cNvSpPr>
          <p:nvPr/>
        </p:nvSpPr>
        <p:spPr bwMode="auto">
          <a:xfrm>
            <a:off x="6694488" y="4151313"/>
            <a:ext cx="369887" cy="369887"/>
          </a:xfrm>
          <a:prstGeom prst="ellipse">
            <a:avLst/>
          </a:prstGeom>
          <a:solidFill>
            <a:schemeClr val="accent1"/>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37316" name="AutoShape 36"/>
          <p:cNvCxnSpPr>
            <a:cxnSpLocks noChangeShapeType="1"/>
            <a:stCxn id="737289" idx="7"/>
            <a:endCxn id="737287" idx="4"/>
          </p:cNvCxnSpPr>
          <p:nvPr/>
        </p:nvCxnSpPr>
        <p:spPr bwMode="auto">
          <a:xfrm flipV="1">
            <a:off x="7156450" y="4927600"/>
            <a:ext cx="842963" cy="938213"/>
          </a:xfrm>
          <a:prstGeom prst="straightConnector1">
            <a:avLst/>
          </a:prstGeom>
          <a:noFill/>
          <a:ln w="19050">
            <a:solidFill>
              <a:schemeClr val="tx1"/>
            </a:solidFill>
            <a:round/>
            <a:headEnd/>
            <a:tailEnd/>
          </a:ln>
          <a:effectLst/>
        </p:spPr>
      </p:cxnSp>
      <p:cxnSp>
        <p:nvCxnSpPr>
          <p:cNvPr id="737318" name="AutoShape 38"/>
          <p:cNvCxnSpPr>
            <a:cxnSpLocks noChangeShapeType="1"/>
            <a:stCxn id="737285" idx="6"/>
            <a:endCxn id="737314" idx="1"/>
          </p:cNvCxnSpPr>
          <p:nvPr/>
        </p:nvCxnSpPr>
        <p:spPr bwMode="auto">
          <a:xfrm>
            <a:off x="5988050" y="4024313"/>
            <a:ext cx="760413" cy="180975"/>
          </a:xfrm>
          <a:prstGeom prst="straightConnector1">
            <a:avLst/>
          </a:prstGeom>
          <a:noFill/>
          <a:ln w="19050">
            <a:solidFill>
              <a:schemeClr val="tx1"/>
            </a:solidFill>
            <a:round/>
            <a:headEnd/>
            <a:tailEnd/>
          </a:ln>
          <a:effectLst/>
        </p:spPr>
      </p:cxnSp>
      <p:cxnSp>
        <p:nvCxnSpPr>
          <p:cNvPr id="737319" name="AutoShape 39"/>
          <p:cNvCxnSpPr>
            <a:cxnSpLocks noChangeShapeType="1"/>
            <a:stCxn id="737285" idx="5"/>
            <a:endCxn id="737288" idx="1"/>
          </p:cNvCxnSpPr>
          <p:nvPr/>
        </p:nvCxnSpPr>
        <p:spPr bwMode="auto">
          <a:xfrm>
            <a:off x="5934075" y="4154488"/>
            <a:ext cx="628650" cy="595312"/>
          </a:xfrm>
          <a:prstGeom prst="straightConnector1">
            <a:avLst/>
          </a:prstGeom>
          <a:noFill/>
          <a:ln w="38100">
            <a:solidFill>
              <a:srgbClr val="FF0000"/>
            </a:solidFill>
            <a:round/>
            <a:headEnd/>
            <a:tailEnd/>
          </a:ln>
          <a:effectLst/>
        </p:spPr>
      </p:cxnSp>
      <p:cxnSp>
        <p:nvCxnSpPr>
          <p:cNvPr id="737320" name="AutoShape 40"/>
          <p:cNvCxnSpPr>
            <a:cxnSpLocks noChangeShapeType="1"/>
            <a:stCxn id="737290" idx="7"/>
            <a:endCxn id="737285" idx="3"/>
          </p:cNvCxnSpPr>
          <p:nvPr/>
        </p:nvCxnSpPr>
        <p:spPr bwMode="auto">
          <a:xfrm flipV="1">
            <a:off x="5078413" y="4154488"/>
            <a:ext cx="593725" cy="654050"/>
          </a:xfrm>
          <a:prstGeom prst="straightConnector1">
            <a:avLst/>
          </a:prstGeom>
          <a:noFill/>
          <a:ln w="38100">
            <a:solidFill>
              <a:srgbClr val="FF0000"/>
            </a:solidFill>
            <a:round/>
            <a:headEnd/>
            <a:tailEn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737287"/>
                                        </p:tgtEl>
                                        <p:attrNameLst>
                                          <p:attrName>fillcolor</p:attrName>
                                        </p:attrNameLst>
                                      </p:cBhvr>
                                      <p:to>
                                        <a:srgbClr val="009900"/>
                                      </p:to>
                                    </p:animClr>
                                    <p:set>
                                      <p:cBhvr>
                                        <p:cTn id="7" dur="500" fill="hold"/>
                                        <p:tgtEl>
                                          <p:spTgt spid="737287"/>
                                        </p:tgtEl>
                                        <p:attrNameLst>
                                          <p:attrName>fill.type</p:attrName>
                                        </p:attrNameLst>
                                      </p:cBhvr>
                                      <p:to>
                                        <p:strVal val="solid"/>
                                      </p:to>
                                    </p:set>
                                    <p:set>
                                      <p:cBhvr>
                                        <p:cTn id="8" dur="500" fill="hold"/>
                                        <p:tgtEl>
                                          <p:spTgt spid="737287"/>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500" fill="hold"/>
                                        <p:tgtEl>
                                          <p:spTgt spid="737290"/>
                                        </p:tgtEl>
                                        <p:attrNameLst>
                                          <p:attrName>fillcolor</p:attrName>
                                        </p:attrNameLst>
                                      </p:cBhvr>
                                      <p:to>
                                        <a:srgbClr val="009900"/>
                                      </p:to>
                                    </p:animClr>
                                    <p:set>
                                      <p:cBhvr>
                                        <p:cTn id="11" dur="500" fill="hold"/>
                                        <p:tgtEl>
                                          <p:spTgt spid="737290"/>
                                        </p:tgtEl>
                                        <p:attrNameLst>
                                          <p:attrName>fill.type</p:attrName>
                                        </p:attrNameLst>
                                      </p:cBhvr>
                                      <p:to>
                                        <p:strVal val="solid"/>
                                      </p:to>
                                    </p:set>
                                    <p:set>
                                      <p:cBhvr>
                                        <p:cTn id="12" dur="500" fill="hold"/>
                                        <p:tgtEl>
                                          <p:spTgt spid="737290"/>
                                        </p:tgtEl>
                                        <p:attrNameLst>
                                          <p:attrName>fill.on</p:attrName>
                                        </p:attrNameLst>
                                      </p:cBhvr>
                                      <p:to>
                                        <p:strVal val="true"/>
                                      </p:to>
                                    </p:set>
                                  </p:childTnLst>
                                </p:cTn>
                              </p:par>
                            </p:childTnLst>
                          </p:cTn>
                        </p:par>
                      </p:childTnLst>
                    </p:cTn>
                  </p:par>
                  <p:par>
                    <p:cTn id="13" fill="hold">
                      <p:stCondLst>
                        <p:cond delay="indefinite"/>
                      </p:stCondLst>
                      <p:childTnLst>
                        <p:par>
                          <p:cTn id="14" fill="hold">
                            <p:stCondLst>
                              <p:cond delay="0"/>
                            </p:stCondLst>
                            <p:childTnLst>
                              <p:par>
                                <p:cTn id="15" presetID="1" presetClass="emph" presetSubtype="2" fill="hold" nodeType="clickEffect">
                                  <p:stCondLst>
                                    <p:cond delay="0"/>
                                  </p:stCondLst>
                                  <p:childTnLst>
                                    <p:animClr clrSpc="rgb" dir="cw">
                                      <p:cBhvr>
                                        <p:cTn id="16" dur="500" fill="hold"/>
                                        <p:tgtEl>
                                          <p:spTgt spid="737290"/>
                                        </p:tgtEl>
                                        <p:attrNameLst>
                                          <p:attrName>fillcolor</p:attrName>
                                        </p:attrNameLst>
                                      </p:cBhvr>
                                      <p:to>
                                        <a:schemeClr val="accent1"/>
                                      </p:to>
                                    </p:animClr>
                                    <p:set>
                                      <p:cBhvr>
                                        <p:cTn id="17" dur="500" fill="hold"/>
                                        <p:tgtEl>
                                          <p:spTgt spid="737290"/>
                                        </p:tgtEl>
                                        <p:attrNameLst>
                                          <p:attrName>fill.type</p:attrName>
                                        </p:attrNameLst>
                                      </p:cBhvr>
                                      <p:to>
                                        <p:strVal val="solid"/>
                                      </p:to>
                                    </p:set>
                                    <p:set>
                                      <p:cBhvr>
                                        <p:cTn id="18" dur="500" fill="hold"/>
                                        <p:tgtEl>
                                          <p:spTgt spid="737290"/>
                                        </p:tgtEl>
                                        <p:attrNameLst>
                                          <p:attrName>fill.on</p:attrName>
                                        </p:attrNameLst>
                                      </p:cBhvr>
                                      <p:to>
                                        <p:strVal val="true"/>
                                      </p:to>
                                    </p:set>
                                  </p:childTnLst>
                                </p:cTn>
                              </p:par>
                              <p:par>
                                <p:cTn id="19" presetID="1" presetClass="emph" presetSubtype="2" fill="hold" nodeType="withEffect">
                                  <p:stCondLst>
                                    <p:cond delay="0"/>
                                  </p:stCondLst>
                                  <p:childTnLst>
                                    <p:animClr clrSpc="rgb" dir="cw">
                                      <p:cBhvr>
                                        <p:cTn id="20" dur="500" fill="hold"/>
                                        <p:tgtEl>
                                          <p:spTgt spid="737287"/>
                                        </p:tgtEl>
                                        <p:attrNameLst>
                                          <p:attrName>fillcolor</p:attrName>
                                        </p:attrNameLst>
                                      </p:cBhvr>
                                      <p:to>
                                        <a:schemeClr val="accent1"/>
                                      </p:to>
                                    </p:animClr>
                                    <p:set>
                                      <p:cBhvr>
                                        <p:cTn id="21" dur="500" fill="hold"/>
                                        <p:tgtEl>
                                          <p:spTgt spid="737287"/>
                                        </p:tgtEl>
                                        <p:attrNameLst>
                                          <p:attrName>fill.type</p:attrName>
                                        </p:attrNameLst>
                                      </p:cBhvr>
                                      <p:to>
                                        <p:strVal val="solid"/>
                                      </p:to>
                                    </p:set>
                                    <p:set>
                                      <p:cBhvr>
                                        <p:cTn id="22" dur="500" fill="hold"/>
                                        <p:tgtEl>
                                          <p:spTgt spid="737287"/>
                                        </p:tgtEl>
                                        <p:attrNameLst>
                                          <p:attrName>fill.on</p:attrName>
                                        </p:attrNameLst>
                                      </p:cBhvr>
                                      <p:to>
                                        <p:strVal val="true"/>
                                      </p:to>
                                    </p:set>
                                  </p:childTnLst>
                                </p:cTn>
                              </p:par>
                            </p:childTnLst>
                          </p:cTn>
                        </p:par>
                      </p:childTnLst>
                    </p:cTn>
                  </p:par>
                  <p:par>
                    <p:cTn id="23" fill="hold">
                      <p:stCondLst>
                        <p:cond delay="indefinite"/>
                      </p:stCondLst>
                      <p:childTnLst>
                        <p:par>
                          <p:cTn id="24" fill="hold">
                            <p:stCondLst>
                              <p:cond delay="0"/>
                            </p:stCondLst>
                            <p:childTnLst>
                              <p:par>
                                <p:cTn id="25" presetID="1" presetClass="emph" presetSubtype="2" fill="hold" nodeType="clickEffect">
                                  <p:stCondLst>
                                    <p:cond delay="0"/>
                                  </p:stCondLst>
                                  <p:childTnLst>
                                    <p:animClr clrSpc="rgb" dir="cw">
                                      <p:cBhvr>
                                        <p:cTn id="26" dur="500" fill="hold"/>
                                        <p:tgtEl>
                                          <p:spTgt spid="737285"/>
                                        </p:tgtEl>
                                        <p:attrNameLst>
                                          <p:attrName>fillcolor</p:attrName>
                                        </p:attrNameLst>
                                      </p:cBhvr>
                                      <p:to>
                                        <a:srgbClr val="FF0000"/>
                                      </p:to>
                                    </p:animClr>
                                    <p:set>
                                      <p:cBhvr>
                                        <p:cTn id="27" dur="500" fill="hold"/>
                                        <p:tgtEl>
                                          <p:spTgt spid="737285"/>
                                        </p:tgtEl>
                                        <p:attrNameLst>
                                          <p:attrName>fill.type</p:attrName>
                                        </p:attrNameLst>
                                      </p:cBhvr>
                                      <p:to>
                                        <p:strVal val="solid"/>
                                      </p:to>
                                    </p:set>
                                    <p:set>
                                      <p:cBhvr>
                                        <p:cTn id="28" dur="500" fill="hold"/>
                                        <p:tgtEl>
                                          <p:spTgt spid="737285"/>
                                        </p:tgtEl>
                                        <p:attrNameLst>
                                          <p:attrName>fill.on</p:attrName>
                                        </p:attrNameLst>
                                      </p:cBhvr>
                                      <p:to>
                                        <p:strVal val="true"/>
                                      </p:to>
                                    </p:set>
                                  </p:childTnLst>
                                </p:cTn>
                              </p:par>
                              <p:par>
                                <p:cTn id="29" presetID="1" presetClass="emph" presetSubtype="2" fill="hold" nodeType="withEffect">
                                  <p:stCondLst>
                                    <p:cond delay="0"/>
                                  </p:stCondLst>
                                  <p:childTnLst>
                                    <p:animClr clrSpc="rgb" dir="cw">
                                      <p:cBhvr>
                                        <p:cTn id="30" dur="500" fill="hold"/>
                                        <p:tgtEl>
                                          <p:spTgt spid="737288"/>
                                        </p:tgtEl>
                                        <p:attrNameLst>
                                          <p:attrName>fillcolor</p:attrName>
                                        </p:attrNameLst>
                                      </p:cBhvr>
                                      <p:to>
                                        <a:srgbClr val="FF0000"/>
                                      </p:to>
                                    </p:animClr>
                                    <p:set>
                                      <p:cBhvr>
                                        <p:cTn id="31" dur="500" fill="hold"/>
                                        <p:tgtEl>
                                          <p:spTgt spid="737288"/>
                                        </p:tgtEl>
                                        <p:attrNameLst>
                                          <p:attrName>fill.type</p:attrName>
                                        </p:attrNameLst>
                                      </p:cBhvr>
                                      <p:to>
                                        <p:strVal val="solid"/>
                                      </p:to>
                                    </p:set>
                                    <p:set>
                                      <p:cBhvr>
                                        <p:cTn id="32" dur="500" fill="hold"/>
                                        <p:tgtEl>
                                          <p:spTgt spid="737288"/>
                                        </p:tgtEl>
                                        <p:attrNameLst>
                                          <p:attrName>fill.on</p:attrName>
                                        </p:attrNameLst>
                                      </p:cBhvr>
                                      <p:to>
                                        <p:strVal val="true"/>
                                      </p:to>
                                    </p:set>
                                  </p:childTnLst>
                                </p:cTn>
                              </p:par>
                              <p:par>
                                <p:cTn id="33" presetID="1" presetClass="emph" presetSubtype="2" fill="hold" nodeType="withEffect">
                                  <p:stCondLst>
                                    <p:cond delay="0"/>
                                  </p:stCondLst>
                                  <p:childTnLst>
                                    <p:animClr clrSpc="rgb" dir="cw">
                                      <p:cBhvr>
                                        <p:cTn id="34" dur="500" fill="hold"/>
                                        <p:tgtEl>
                                          <p:spTgt spid="737290"/>
                                        </p:tgtEl>
                                        <p:attrNameLst>
                                          <p:attrName>fillcolor</p:attrName>
                                        </p:attrNameLst>
                                      </p:cBhvr>
                                      <p:to>
                                        <a:srgbClr val="FF0000"/>
                                      </p:to>
                                    </p:animClr>
                                    <p:set>
                                      <p:cBhvr>
                                        <p:cTn id="35" dur="500" fill="hold"/>
                                        <p:tgtEl>
                                          <p:spTgt spid="737290"/>
                                        </p:tgtEl>
                                        <p:attrNameLst>
                                          <p:attrName>fill.type</p:attrName>
                                        </p:attrNameLst>
                                      </p:cBhvr>
                                      <p:to>
                                        <p:strVal val="solid"/>
                                      </p:to>
                                    </p:set>
                                    <p:set>
                                      <p:cBhvr>
                                        <p:cTn id="36" dur="500" fill="hold"/>
                                        <p:tgtEl>
                                          <p:spTgt spid="737290"/>
                                        </p:tgtEl>
                                        <p:attrNameLst>
                                          <p:attrName>fill.on</p:attrName>
                                        </p:attrNameLst>
                                      </p:cBhvr>
                                      <p:to>
                                        <p:strVal val="true"/>
                                      </p:to>
                                    </p:set>
                                  </p:childTnLst>
                                </p:cTn>
                              </p:par>
                            </p:childTnLst>
                          </p:cTn>
                        </p:par>
                      </p:childTnLst>
                    </p:cTn>
                  </p:par>
                  <p:par>
                    <p:cTn id="37" fill="hold">
                      <p:stCondLst>
                        <p:cond delay="indefinite"/>
                      </p:stCondLst>
                      <p:childTnLst>
                        <p:par>
                          <p:cTn id="38" fill="hold">
                            <p:stCondLst>
                              <p:cond delay="0"/>
                            </p:stCondLst>
                            <p:childTnLst>
                              <p:par>
                                <p:cTn id="39" presetID="7" presetClass="emph" presetSubtype="2" fill="hold" nodeType="clickEffect">
                                  <p:stCondLst>
                                    <p:cond delay="0"/>
                                  </p:stCondLst>
                                  <p:childTnLst>
                                    <p:animClr clrSpc="rgb" dir="cw">
                                      <p:cBhvr>
                                        <p:cTn id="40" dur="500" fill="hold"/>
                                        <p:tgtEl>
                                          <p:spTgt spid="737294"/>
                                        </p:tgtEl>
                                        <p:attrNameLst>
                                          <p:attrName>stroke.color</p:attrName>
                                        </p:attrNameLst>
                                      </p:cBhvr>
                                      <p:to>
                                        <a:srgbClr val="FF0000"/>
                                      </p:to>
                                    </p:animClr>
                                    <p:set>
                                      <p:cBhvr>
                                        <p:cTn id="41" dur="500" fill="hold"/>
                                        <p:tgtEl>
                                          <p:spTgt spid="737294"/>
                                        </p:tgtEl>
                                        <p:attrNameLst>
                                          <p:attrName>stroke.on</p:attrName>
                                        </p:attrNameLst>
                                      </p:cBhvr>
                                      <p:to>
                                        <p:strVal val="true"/>
                                      </p:to>
                                    </p:set>
                                  </p:childTnLst>
                                </p:cTn>
                              </p:par>
                              <p:par>
                                <p:cTn id="42" presetID="7" presetClass="emph" presetSubtype="2" fill="hold" nodeType="withEffect">
                                  <p:stCondLst>
                                    <p:cond delay="0"/>
                                  </p:stCondLst>
                                  <p:childTnLst>
                                    <p:animClr clrSpc="rgb" dir="cw">
                                      <p:cBhvr>
                                        <p:cTn id="43" dur="500" fill="hold"/>
                                        <p:tgtEl>
                                          <p:spTgt spid="737299"/>
                                        </p:tgtEl>
                                        <p:attrNameLst>
                                          <p:attrName>stroke.color</p:attrName>
                                        </p:attrNameLst>
                                      </p:cBhvr>
                                      <p:to>
                                        <a:srgbClr val="FF0000"/>
                                      </p:to>
                                    </p:animClr>
                                    <p:set>
                                      <p:cBhvr>
                                        <p:cTn id="44" dur="500" fill="hold"/>
                                        <p:tgtEl>
                                          <p:spTgt spid="737299"/>
                                        </p:tgtEl>
                                        <p:attrNameLst>
                                          <p:attrName>stroke.on</p:attrName>
                                        </p:attrNameLst>
                                      </p:cBhvr>
                                      <p:to>
                                        <p:strVal val="true"/>
                                      </p:to>
                                    </p:set>
                                  </p:childTnLst>
                                </p:cTn>
                              </p:par>
                            </p:childTnLst>
                          </p:cTn>
                        </p:par>
                        <p:par>
                          <p:cTn id="45" fill="hold">
                            <p:stCondLst>
                              <p:cond delay="500"/>
                            </p:stCondLst>
                            <p:childTnLst>
                              <p:par>
                                <p:cTn id="46" presetID="1" presetClass="entr" presetSubtype="0" fill="hold" nodeType="afterEffect">
                                  <p:stCondLst>
                                    <p:cond delay="0"/>
                                  </p:stCondLst>
                                  <p:childTnLst>
                                    <p:set>
                                      <p:cBhvr>
                                        <p:cTn id="47" dur="1" fill="hold">
                                          <p:stCondLst>
                                            <p:cond delay="0"/>
                                          </p:stCondLst>
                                        </p:cTn>
                                        <p:tgtEl>
                                          <p:spTgt spid="737319"/>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7373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456159C9-D9E0-4F6A-BB5B-83950BACAE97}" type="slidenum">
              <a:rPr lang="de-CH"/>
              <a:pPr/>
              <a:t>12</a:t>
            </a:fld>
            <a:endParaRPr lang="de-CH"/>
          </a:p>
        </p:txBody>
      </p:sp>
      <p:sp>
        <p:nvSpPr>
          <p:cNvPr id="739330" name="Rectangle 2"/>
          <p:cNvSpPr>
            <a:spLocks noGrp="1" noChangeArrowheads="1"/>
          </p:cNvSpPr>
          <p:nvPr>
            <p:ph type="title"/>
          </p:nvPr>
        </p:nvSpPr>
        <p:spPr/>
        <p:txBody>
          <a:bodyPr/>
          <a:lstStyle/>
          <a:p>
            <a:r>
              <a:rPr lang="en-US"/>
              <a:t>Formal Problem Definition: M(C)DS</a:t>
            </a:r>
            <a:endParaRPr lang="de-CH"/>
          </a:p>
        </p:txBody>
      </p:sp>
      <p:sp>
        <p:nvSpPr>
          <p:cNvPr id="739331" name="Rectangle 3"/>
          <p:cNvSpPr>
            <a:spLocks noGrp="1" noChangeArrowheads="1"/>
          </p:cNvSpPr>
          <p:nvPr>
            <p:ph type="body" idx="1"/>
          </p:nvPr>
        </p:nvSpPr>
        <p:spPr/>
        <p:txBody>
          <a:bodyPr/>
          <a:lstStyle/>
          <a:p>
            <a:endParaRPr lang="en-US"/>
          </a:p>
          <a:p>
            <a:pPr>
              <a:buClr>
                <a:schemeClr val="tx1"/>
              </a:buClr>
            </a:pPr>
            <a:r>
              <a:rPr lang="en-US">
                <a:solidFill>
                  <a:srgbClr val="FF0000"/>
                </a:solidFill>
              </a:rPr>
              <a:t>Input</a:t>
            </a:r>
            <a:r>
              <a:rPr lang="en-US"/>
              <a:t>: We are given an (arbitrary) undirected graph. </a:t>
            </a:r>
          </a:p>
          <a:p>
            <a:endParaRPr lang="en-US"/>
          </a:p>
          <a:p>
            <a:pPr>
              <a:buClr>
                <a:schemeClr val="tx1"/>
              </a:buClr>
            </a:pPr>
            <a:r>
              <a:rPr lang="en-US">
                <a:solidFill>
                  <a:srgbClr val="FF0000"/>
                </a:solidFill>
              </a:rPr>
              <a:t>Output</a:t>
            </a:r>
            <a:r>
              <a:rPr lang="en-US"/>
              <a:t>: Find a Minimum (Connected) Dominating Set,</a:t>
            </a:r>
            <a:br>
              <a:rPr lang="en-US"/>
            </a:br>
            <a:r>
              <a:rPr lang="en-US"/>
              <a:t>that is, a (C)DS with a minimum number of nodes.</a:t>
            </a:r>
          </a:p>
          <a:p>
            <a:endParaRPr lang="en-US"/>
          </a:p>
          <a:p>
            <a:r>
              <a:rPr lang="en-US"/>
              <a:t>Problems</a:t>
            </a:r>
          </a:p>
          <a:p>
            <a:pPr lvl="1"/>
            <a:r>
              <a:rPr lang="en-US" sz="2000"/>
              <a:t>M(C)DS is </a:t>
            </a:r>
            <a:r>
              <a:rPr lang="en-US" sz="2000">
                <a:solidFill>
                  <a:srgbClr val="FF0000"/>
                </a:solidFill>
              </a:rPr>
              <a:t>NP-hard</a:t>
            </a:r>
          </a:p>
          <a:p>
            <a:pPr lvl="1"/>
            <a:r>
              <a:rPr lang="en-US" sz="2000"/>
              <a:t>Find a (C)DS that is “close” to minimum (</a:t>
            </a:r>
            <a:r>
              <a:rPr lang="en-US" sz="2000">
                <a:solidFill>
                  <a:srgbClr val="FF0000"/>
                </a:solidFill>
              </a:rPr>
              <a:t>approximation</a:t>
            </a:r>
            <a:r>
              <a:rPr lang="en-US" sz="2000"/>
              <a:t>)</a:t>
            </a:r>
          </a:p>
          <a:p>
            <a:pPr lvl="1"/>
            <a:r>
              <a:rPr lang="en-US" sz="2000"/>
              <a:t>The solution must be </a:t>
            </a:r>
            <a:r>
              <a:rPr lang="en-US" sz="2000">
                <a:solidFill>
                  <a:srgbClr val="FF0000"/>
                </a:solidFill>
              </a:rPr>
              <a:t>local</a:t>
            </a:r>
            <a:r>
              <a:rPr lang="en-US" sz="2000"/>
              <a:t> (global solutions are impractical for mobile ad-hoc network) – topology of graph “far away” should not influence decision who belongs to (C)DS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538A4B03-F066-44A0-ABF9-C971E82810CB}" type="slidenum">
              <a:rPr lang="de-CH"/>
              <a:pPr/>
              <a:t>13</a:t>
            </a:fld>
            <a:endParaRPr lang="de-CH"/>
          </a:p>
        </p:txBody>
      </p:sp>
      <p:sp>
        <p:nvSpPr>
          <p:cNvPr id="978946" name="Rectangle 2"/>
          <p:cNvSpPr>
            <a:spLocks noGrp="1" noChangeArrowheads="1"/>
          </p:cNvSpPr>
          <p:nvPr>
            <p:ph type="title"/>
          </p:nvPr>
        </p:nvSpPr>
        <p:spPr/>
        <p:txBody>
          <a:bodyPr/>
          <a:lstStyle/>
          <a:p>
            <a:r>
              <a:rPr lang="en-US"/>
              <a:t>Overview</a:t>
            </a:r>
            <a:endParaRPr lang="de-CH"/>
          </a:p>
        </p:txBody>
      </p:sp>
      <p:sp>
        <p:nvSpPr>
          <p:cNvPr id="978947" name="Rectangle 3"/>
          <p:cNvSpPr>
            <a:spLocks noGrp="1" noChangeArrowheads="1"/>
          </p:cNvSpPr>
          <p:nvPr>
            <p:ph type="body" idx="1"/>
          </p:nvPr>
        </p:nvSpPr>
        <p:spPr/>
        <p:txBody>
          <a:bodyPr/>
          <a:lstStyle/>
          <a:p>
            <a:endParaRPr lang="en-US" sz="1000"/>
          </a:p>
          <a:p>
            <a:r>
              <a:rPr lang="en-US"/>
              <a:t>Paper is a short survey, err… </a:t>
            </a:r>
            <a:r>
              <a:rPr lang="en-US" i="1"/>
              <a:t>opinion!</a:t>
            </a:r>
          </a:p>
          <a:p>
            <a:endParaRPr lang="en-US">
              <a:solidFill>
                <a:srgbClr val="FF0000"/>
              </a:solidFill>
            </a:endParaRPr>
          </a:p>
          <a:p>
            <a:r>
              <a:rPr lang="en-US">
                <a:solidFill>
                  <a:schemeClr val="tx1"/>
                </a:solidFill>
              </a:rPr>
              <a:t>Routing in Ad-Hoc Networks</a:t>
            </a:r>
          </a:p>
          <a:p>
            <a:pPr lvl="1"/>
            <a:endParaRPr lang="en-US"/>
          </a:p>
          <a:p>
            <a:r>
              <a:rPr lang="en-US">
                <a:solidFill>
                  <a:schemeClr val="tx1"/>
                </a:solidFill>
              </a:rPr>
              <a:t>Dominating Set Based Routing</a:t>
            </a:r>
          </a:p>
          <a:p>
            <a:pPr lvl="1"/>
            <a:r>
              <a:rPr lang="en-US"/>
              <a:t>Flooding vs. Dominating Sets</a:t>
            </a:r>
          </a:p>
          <a:p>
            <a:pPr lvl="1"/>
            <a:r>
              <a:rPr lang="en-US">
                <a:solidFill>
                  <a:srgbClr val="FF0000"/>
                </a:solidFill>
              </a:rPr>
              <a:t>Algorithm Overview</a:t>
            </a:r>
          </a:p>
          <a:p>
            <a:pPr lvl="1"/>
            <a:r>
              <a:rPr lang="en-US"/>
              <a:t>Phase A</a:t>
            </a:r>
          </a:p>
          <a:p>
            <a:pPr lvl="1"/>
            <a:r>
              <a:rPr lang="en-US"/>
              <a:t>Phase B</a:t>
            </a:r>
          </a:p>
          <a:p>
            <a:endParaRPr lang="en-US"/>
          </a:p>
          <a:p>
            <a:r>
              <a:rPr lang="en-US"/>
              <a:t>… even more opinion!</a:t>
            </a:r>
          </a:p>
          <a:p>
            <a:pPr lvl="1"/>
            <a:endParaRPr lang="de-C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Footer Placeholder 3"/>
          <p:cNvSpPr>
            <a:spLocks noGrp="1"/>
          </p:cNvSpPr>
          <p:nvPr>
            <p:ph type="ftr" sz="quarter" idx="10"/>
          </p:nvPr>
        </p:nvSpPr>
        <p:spPr/>
        <p:txBody>
          <a:bodyPr/>
          <a:lstStyle/>
          <a:p>
            <a:r>
              <a:rPr lang="en-US"/>
              <a:t>Roger Wattenhofer, ETH Zurich @ IZS 2004</a:t>
            </a:r>
            <a:endParaRPr lang="de-CH"/>
          </a:p>
        </p:txBody>
      </p:sp>
      <p:sp>
        <p:nvSpPr>
          <p:cNvPr id="125" name="Slide Number Placeholder 4"/>
          <p:cNvSpPr>
            <a:spLocks noGrp="1"/>
          </p:cNvSpPr>
          <p:nvPr>
            <p:ph type="sldNum" sz="quarter" idx="11"/>
          </p:nvPr>
        </p:nvSpPr>
        <p:spPr/>
        <p:txBody>
          <a:bodyPr/>
          <a:lstStyle/>
          <a:p>
            <a:fld id="{3AAC2582-0751-42B3-AE6D-B0CCBD9D2741}" type="slidenum">
              <a:rPr lang="de-CH"/>
              <a:pPr/>
              <a:t>14</a:t>
            </a:fld>
            <a:endParaRPr lang="de-CH"/>
          </a:p>
        </p:txBody>
      </p:sp>
      <p:sp>
        <p:nvSpPr>
          <p:cNvPr id="760834" name="Rectangle 2"/>
          <p:cNvSpPr>
            <a:spLocks noGrp="1" noChangeArrowheads="1"/>
          </p:cNvSpPr>
          <p:nvPr>
            <p:ph type="title"/>
          </p:nvPr>
        </p:nvSpPr>
        <p:spPr/>
        <p:txBody>
          <a:bodyPr/>
          <a:lstStyle/>
          <a:p>
            <a:r>
              <a:rPr lang="en-US"/>
              <a:t>Algorithm Overview</a:t>
            </a:r>
            <a:endParaRPr lang="de-CH"/>
          </a:p>
        </p:txBody>
      </p:sp>
      <p:sp>
        <p:nvSpPr>
          <p:cNvPr id="760835" name="Oval 3"/>
          <p:cNvSpPr>
            <a:spLocks noChangeArrowheads="1"/>
          </p:cNvSpPr>
          <p:nvPr/>
        </p:nvSpPr>
        <p:spPr bwMode="auto">
          <a:xfrm>
            <a:off x="612775" y="22240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36" name="Oval 4"/>
          <p:cNvSpPr>
            <a:spLocks noChangeArrowheads="1"/>
          </p:cNvSpPr>
          <p:nvPr/>
        </p:nvSpPr>
        <p:spPr bwMode="auto">
          <a:xfrm>
            <a:off x="1020763" y="2389188"/>
            <a:ext cx="255587"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200" b="1">
              <a:solidFill>
                <a:schemeClr val="tx1"/>
              </a:solidFill>
            </a:endParaRPr>
          </a:p>
        </p:txBody>
      </p:sp>
      <p:sp>
        <p:nvSpPr>
          <p:cNvPr id="760837" name="Oval 5"/>
          <p:cNvSpPr>
            <a:spLocks noChangeArrowheads="1"/>
          </p:cNvSpPr>
          <p:nvPr/>
        </p:nvSpPr>
        <p:spPr bwMode="auto">
          <a:xfrm>
            <a:off x="1435100" y="2220913"/>
            <a:ext cx="257175"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38" name="Oval 6"/>
          <p:cNvSpPr>
            <a:spLocks noChangeArrowheads="1"/>
          </p:cNvSpPr>
          <p:nvPr/>
        </p:nvSpPr>
        <p:spPr bwMode="auto">
          <a:xfrm>
            <a:off x="1835150" y="2803525"/>
            <a:ext cx="255588"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39" name="Oval 7"/>
          <p:cNvSpPr>
            <a:spLocks noChangeArrowheads="1"/>
          </p:cNvSpPr>
          <p:nvPr/>
        </p:nvSpPr>
        <p:spPr bwMode="auto">
          <a:xfrm>
            <a:off x="1368425" y="2722563"/>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40" name="Oval 8"/>
          <p:cNvSpPr>
            <a:spLocks noChangeArrowheads="1"/>
          </p:cNvSpPr>
          <p:nvPr/>
        </p:nvSpPr>
        <p:spPr bwMode="auto">
          <a:xfrm>
            <a:off x="1566863" y="3133725"/>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41" name="Oval 9"/>
          <p:cNvSpPr>
            <a:spLocks noChangeArrowheads="1"/>
          </p:cNvSpPr>
          <p:nvPr/>
        </p:nvSpPr>
        <p:spPr bwMode="auto">
          <a:xfrm>
            <a:off x="555625" y="2647950"/>
            <a:ext cx="255588"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42" name="Oval 10"/>
          <p:cNvSpPr>
            <a:spLocks noChangeArrowheads="1"/>
          </p:cNvSpPr>
          <p:nvPr/>
        </p:nvSpPr>
        <p:spPr bwMode="auto">
          <a:xfrm>
            <a:off x="2143125" y="31003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43" name="Oval 11"/>
          <p:cNvSpPr>
            <a:spLocks noChangeArrowheads="1"/>
          </p:cNvSpPr>
          <p:nvPr/>
        </p:nvSpPr>
        <p:spPr bwMode="auto">
          <a:xfrm>
            <a:off x="947738" y="2859088"/>
            <a:ext cx="255587"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844" name="AutoShape 12"/>
          <p:cNvCxnSpPr>
            <a:cxnSpLocks noChangeShapeType="1"/>
            <a:stCxn id="760836" idx="5"/>
            <a:endCxn id="760839" idx="1"/>
          </p:cNvCxnSpPr>
          <p:nvPr/>
        </p:nvCxnSpPr>
        <p:spPr bwMode="auto">
          <a:xfrm>
            <a:off x="1238250" y="2590800"/>
            <a:ext cx="168275" cy="166688"/>
          </a:xfrm>
          <a:prstGeom prst="straightConnector1">
            <a:avLst/>
          </a:prstGeom>
          <a:noFill/>
          <a:ln w="9525">
            <a:solidFill>
              <a:schemeClr val="tx1"/>
            </a:solidFill>
            <a:round/>
            <a:headEnd/>
            <a:tailEnd/>
          </a:ln>
          <a:effectLst/>
        </p:spPr>
      </p:cxnSp>
      <p:cxnSp>
        <p:nvCxnSpPr>
          <p:cNvPr id="760845" name="AutoShape 13"/>
          <p:cNvCxnSpPr>
            <a:cxnSpLocks noChangeShapeType="1"/>
            <a:stCxn id="760837" idx="6"/>
            <a:endCxn id="760856" idx="1"/>
          </p:cNvCxnSpPr>
          <p:nvPr/>
        </p:nvCxnSpPr>
        <p:spPr bwMode="auto">
          <a:xfrm>
            <a:off x="1692275" y="2339975"/>
            <a:ext cx="290513" cy="82550"/>
          </a:xfrm>
          <a:prstGeom prst="straightConnector1">
            <a:avLst/>
          </a:prstGeom>
          <a:noFill/>
          <a:ln w="9525">
            <a:solidFill>
              <a:schemeClr val="tx1"/>
            </a:solidFill>
            <a:round/>
            <a:headEnd/>
            <a:tailEnd/>
          </a:ln>
          <a:effectLst/>
        </p:spPr>
      </p:cxnSp>
      <p:cxnSp>
        <p:nvCxnSpPr>
          <p:cNvPr id="760846" name="AutoShape 14"/>
          <p:cNvCxnSpPr>
            <a:cxnSpLocks noChangeShapeType="1"/>
            <a:stCxn id="760836" idx="7"/>
            <a:endCxn id="760837" idx="2"/>
          </p:cNvCxnSpPr>
          <p:nvPr/>
        </p:nvCxnSpPr>
        <p:spPr bwMode="auto">
          <a:xfrm flipV="1">
            <a:off x="1238250" y="2339975"/>
            <a:ext cx="196850" cy="84138"/>
          </a:xfrm>
          <a:prstGeom prst="straightConnector1">
            <a:avLst/>
          </a:prstGeom>
          <a:noFill/>
          <a:ln w="9525">
            <a:solidFill>
              <a:schemeClr val="tx1"/>
            </a:solidFill>
            <a:round/>
            <a:headEnd/>
            <a:tailEnd/>
          </a:ln>
          <a:effectLst/>
        </p:spPr>
      </p:cxnSp>
      <p:cxnSp>
        <p:nvCxnSpPr>
          <p:cNvPr id="760847" name="AutoShape 15"/>
          <p:cNvCxnSpPr>
            <a:cxnSpLocks noChangeShapeType="1"/>
            <a:stCxn id="760841" idx="7"/>
            <a:endCxn id="760836" idx="3"/>
          </p:cNvCxnSpPr>
          <p:nvPr/>
        </p:nvCxnSpPr>
        <p:spPr bwMode="auto">
          <a:xfrm flipV="1">
            <a:off x="773113" y="2590800"/>
            <a:ext cx="285750" cy="92075"/>
          </a:xfrm>
          <a:prstGeom prst="straightConnector1">
            <a:avLst/>
          </a:prstGeom>
          <a:noFill/>
          <a:ln w="9525">
            <a:solidFill>
              <a:schemeClr val="tx1"/>
            </a:solidFill>
            <a:round/>
            <a:headEnd/>
            <a:tailEnd/>
          </a:ln>
          <a:effectLst/>
        </p:spPr>
      </p:cxnSp>
      <p:cxnSp>
        <p:nvCxnSpPr>
          <p:cNvPr id="760848" name="AutoShape 16"/>
          <p:cNvCxnSpPr>
            <a:cxnSpLocks noChangeShapeType="1"/>
            <a:stCxn id="760841" idx="5"/>
            <a:endCxn id="760843" idx="1"/>
          </p:cNvCxnSpPr>
          <p:nvPr/>
        </p:nvCxnSpPr>
        <p:spPr bwMode="auto">
          <a:xfrm>
            <a:off x="773113" y="2849563"/>
            <a:ext cx="212725" cy="44450"/>
          </a:xfrm>
          <a:prstGeom prst="straightConnector1">
            <a:avLst/>
          </a:prstGeom>
          <a:noFill/>
          <a:ln w="9525">
            <a:solidFill>
              <a:schemeClr val="tx1"/>
            </a:solidFill>
            <a:round/>
            <a:headEnd/>
            <a:tailEnd/>
          </a:ln>
          <a:effectLst/>
        </p:spPr>
      </p:cxnSp>
      <p:cxnSp>
        <p:nvCxnSpPr>
          <p:cNvPr id="760849" name="AutoShape 17"/>
          <p:cNvCxnSpPr>
            <a:cxnSpLocks noChangeShapeType="1"/>
            <a:stCxn id="760839" idx="6"/>
            <a:endCxn id="760838" idx="2"/>
          </p:cNvCxnSpPr>
          <p:nvPr/>
        </p:nvCxnSpPr>
        <p:spPr bwMode="auto">
          <a:xfrm>
            <a:off x="1624013" y="2841625"/>
            <a:ext cx="211137" cy="80963"/>
          </a:xfrm>
          <a:prstGeom prst="straightConnector1">
            <a:avLst/>
          </a:prstGeom>
          <a:noFill/>
          <a:ln w="9525">
            <a:solidFill>
              <a:schemeClr val="tx1"/>
            </a:solidFill>
            <a:round/>
            <a:headEnd/>
            <a:tailEnd/>
          </a:ln>
          <a:effectLst/>
        </p:spPr>
      </p:cxnSp>
      <p:cxnSp>
        <p:nvCxnSpPr>
          <p:cNvPr id="760850" name="AutoShape 18"/>
          <p:cNvCxnSpPr>
            <a:cxnSpLocks noChangeShapeType="1"/>
            <a:stCxn id="760835" idx="6"/>
            <a:endCxn id="760836" idx="1"/>
          </p:cNvCxnSpPr>
          <p:nvPr/>
        </p:nvCxnSpPr>
        <p:spPr bwMode="auto">
          <a:xfrm>
            <a:off x="868363" y="2343150"/>
            <a:ext cx="190500" cy="80963"/>
          </a:xfrm>
          <a:prstGeom prst="straightConnector1">
            <a:avLst/>
          </a:prstGeom>
          <a:noFill/>
          <a:ln w="9525">
            <a:solidFill>
              <a:schemeClr val="tx1"/>
            </a:solidFill>
            <a:round/>
            <a:headEnd/>
            <a:tailEnd/>
          </a:ln>
          <a:effectLst/>
        </p:spPr>
      </p:cxnSp>
      <p:cxnSp>
        <p:nvCxnSpPr>
          <p:cNvPr id="760851" name="AutoShape 19"/>
          <p:cNvCxnSpPr>
            <a:cxnSpLocks noChangeShapeType="1"/>
            <a:stCxn id="760842" idx="1"/>
            <a:endCxn id="760838" idx="5"/>
          </p:cNvCxnSpPr>
          <p:nvPr/>
        </p:nvCxnSpPr>
        <p:spPr bwMode="auto">
          <a:xfrm flipH="1" flipV="1">
            <a:off x="2052638" y="3005138"/>
            <a:ext cx="128587" cy="130175"/>
          </a:xfrm>
          <a:prstGeom prst="straightConnector1">
            <a:avLst/>
          </a:prstGeom>
          <a:noFill/>
          <a:ln w="9525">
            <a:solidFill>
              <a:schemeClr val="tx1"/>
            </a:solidFill>
            <a:round/>
            <a:headEnd/>
            <a:tailEnd/>
          </a:ln>
          <a:effectLst/>
        </p:spPr>
      </p:cxnSp>
      <p:cxnSp>
        <p:nvCxnSpPr>
          <p:cNvPr id="760852" name="AutoShape 20"/>
          <p:cNvCxnSpPr>
            <a:cxnSpLocks noChangeShapeType="1"/>
            <a:stCxn id="760856" idx="4"/>
            <a:endCxn id="760838" idx="0"/>
          </p:cNvCxnSpPr>
          <p:nvPr/>
        </p:nvCxnSpPr>
        <p:spPr bwMode="auto">
          <a:xfrm flipH="1">
            <a:off x="1963738" y="2624138"/>
            <a:ext cx="109537" cy="179387"/>
          </a:xfrm>
          <a:prstGeom prst="straightConnector1">
            <a:avLst/>
          </a:prstGeom>
          <a:noFill/>
          <a:ln w="9525">
            <a:solidFill>
              <a:schemeClr val="tx1"/>
            </a:solidFill>
            <a:round/>
            <a:headEnd/>
            <a:tailEnd/>
          </a:ln>
          <a:effectLst/>
        </p:spPr>
      </p:cxnSp>
      <p:cxnSp>
        <p:nvCxnSpPr>
          <p:cNvPr id="760853" name="AutoShape 21"/>
          <p:cNvCxnSpPr>
            <a:cxnSpLocks noChangeShapeType="1"/>
            <a:stCxn id="760843" idx="0"/>
            <a:endCxn id="760836" idx="4"/>
          </p:cNvCxnSpPr>
          <p:nvPr/>
        </p:nvCxnSpPr>
        <p:spPr bwMode="auto">
          <a:xfrm flipV="1">
            <a:off x="1076325" y="2625725"/>
            <a:ext cx="73025" cy="233363"/>
          </a:xfrm>
          <a:prstGeom prst="straightConnector1">
            <a:avLst/>
          </a:prstGeom>
          <a:noFill/>
          <a:ln w="9525">
            <a:solidFill>
              <a:schemeClr val="tx1"/>
            </a:solidFill>
            <a:round/>
            <a:headEnd/>
            <a:tailEnd/>
          </a:ln>
          <a:effectLst/>
        </p:spPr>
      </p:cxnSp>
      <p:cxnSp>
        <p:nvCxnSpPr>
          <p:cNvPr id="760854" name="AutoShape 22"/>
          <p:cNvCxnSpPr>
            <a:cxnSpLocks noChangeShapeType="1"/>
            <a:stCxn id="760841" idx="0"/>
            <a:endCxn id="760835" idx="4"/>
          </p:cNvCxnSpPr>
          <p:nvPr/>
        </p:nvCxnSpPr>
        <p:spPr bwMode="auto">
          <a:xfrm flipV="1">
            <a:off x="684213" y="2460625"/>
            <a:ext cx="57150" cy="187325"/>
          </a:xfrm>
          <a:prstGeom prst="straightConnector1">
            <a:avLst/>
          </a:prstGeom>
          <a:noFill/>
          <a:ln w="9525">
            <a:solidFill>
              <a:schemeClr val="tx1"/>
            </a:solidFill>
            <a:round/>
            <a:headEnd/>
            <a:tailEnd/>
          </a:ln>
          <a:effectLst/>
        </p:spPr>
      </p:cxnSp>
      <p:cxnSp>
        <p:nvCxnSpPr>
          <p:cNvPr id="760855" name="AutoShape 23"/>
          <p:cNvCxnSpPr>
            <a:cxnSpLocks noChangeShapeType="1"/>
            <a:stCxn id="760837" idx="5"/>
            <a:endCxn id="760838" idx="1"/>
          </p:cNvCxnSpPr>
          <p:nvPr/>
        </p:nvCxnSpPr>
        <p:spPr bwMode="auto">
          <a:xfrm>
            <a:off x="1654175" y="2422525"/>
            <a:ext cx="219075" cy="415925"/>
          </a:xfrm>
          <a:prstGeom prst="straightConnector1">
            <a:avLst/>
          </a:prstGeom>
          <a:noFill/>
          <a:ln w="9525">
            <a:solidFill>
              <a:schemeClr val="tx1"/>
            </a:solidFill>
            <a:round/>
            <a:headEnd/>
            <a:tailEnd/>
          </a:ln>
          <a:effectLst/>
        </p:spPr>
      </p:cxnSp>
      <p:sp>
        <p:nvSpPr>
          <p:cNvPr id="760856" name="Oval 24"/>
          <p:cNvSpPr>
            <a:spLocks noChangeArrowheads="1"/>
          </p:cNvSpPr>
          <p:nvPr/>
        </p:nvSpPr>
        <p:spPr bwMode="auto">
          <a:xfrm>
            <a:off x="1944688" y="2387600"/>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857" name="AutoShape 25"/>
          <p:cNvCxnSpPr>
            <a:cxnSpLocks noChangeShapeType="1"/>
            <a:stCxn id="760840" idx="7"/>
            <a:endCxn id="760838" idx="3"/>
          </p:cNvCxnSpPr>
          <p:nvPr/>
        </p:nvCxnSpPr>
        <p:spPr bwMode="auto">
          <a:xfrm flipV="1">
            <a:off x="1784350" y="3005138"/>
            <a:ext cx="88900" cy="163512"/>
          </a:xfrm>
          <a:prstGeom prst="straightConnector1">
            <a:avLst/>
          </a:prstGeom>
          <a:noFill/>
          <a:ln w="9525">
            <a:solidFill>
              <a:schemeClr val="tx1"/>
            </a:solidFill>
            <a:round/>
            <a:headEnd/>
            <a:tailEnd/>
          </a:ln>
          <a:effectLst/>
        </p:spPr>
      </p:cxnSp>
      <p:sp>
        <p:nvSpPr>
          <p:cNvPr id="760858" name="Oval 26"/>
          <p:cNvSpPr>
            <a:spLocks noChangeArrowheads="1"/>
          </p:cNvSpPr>
          <p:nvPr/>
        </p:nvSpPr>
        <p:spPr bwMode="auto">
          <a:xfrm>
            <a:off x="2692400" y="2224088"/>
            <a:ext cx="255588" cy="236537"/>
          </a:xfrm>
          <a:prstGeom prst="ellipse">
            <a:avLst/>
          </a:prstGeom>
          <a:solidFill>
            <a:srgbClr val="FF0000">
              <a:alpha val="10001"/>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60859" name="Oval 27"/>
          <p:cNvSpPr>
            <a:spLocks noChangeArrowheads="1"/>
          </p:cNvSpPr>
          <p:nvPr/>
        </p:nvSpPr>
        <p:spPr bwMode="auto">
          <a:xfrm>
            <a:off x="3100388" y="2389188"/>
            <a:ext cx="255587" cy="236537"/>
          </a:xfrm>
          <a:prstGeom prst="ellipse">
            <a:avLst/>
          </a:prstGeom>
          <a:solidFill>
            <a:srgbClr val="FF0000">
              <a:alpha val="39999"/>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0.5</a:t>
            </a:r>
          </a:p>
        </p:txBody>
      </p:sp>
      <p:sp>
        <p:nvSpPr>
          <p:cNvPr id="760860" name="Oval 28"/>
          <p:cNvSpPr>
            <a:spLocks noChangeArrowheads="1"/>
          </p:cNvSpPr>
          <p:nvPr/>
        </p:nvSpPr>
        <p:spPr bwMode="auto">
          <a:xfrm>
            <a:off x="3514725" y="2220913"/>
            <a:ext cx="257175" cy="236537"/>
          </a:xfrm>
          <a:prstGeom prst="ellipse">
            <a:avLst/>
          </a:prstGeom>
          <a:solidFill>
            <a:srgbClr val="FF0000">
              <a:alpha val="5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60861" name="Oval 29"/>
          <p:cNvSpPr>
            <a:spLocks noChangeArrowheads="1"/>
          </p:cNvSpPr>
          <p:nvPr/>
        </p:nvSpPr>
        <p:spPr bwMode="auto">
          <a:xfrm>
            <a:off x="3914775" y="2803525"/>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0.8</a:t>
            </a:r>
          </a:p>
        </p:txBody>
      </p:sp>
      <p:sp>
        <p:nvSpPr>
          <p:cNvPr id="760862" name="Oval 30"/>
          <p:cNvSpPr>
            <a:spLocks noChangeArrowheads="1"/>
          </p:cNvSpPr>
          <p:nvPr/>
        </p:nvSpPr>
        <p:spPr bwMode="auto">
          <a:xfrm>
            <a:off x="3448050" y="2722563"/>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a:t>
            </a:r>
          </a:p>
        </p:txBody>
      </p:sp>
      <p:sp>
        <p:nvSpPr>
          <p:cNvPr id="760863" name="Oval 31"/>
          <p:cNvSpPr>
            <a:spLocks noChangeArrowheads="1"/>
          </p:cNvSpPr>
          <p:nvPr/>
        </p:nvSpPr>
        <p:spPr bwMode="auto">
          <a:xfrm>
            <a:off x="3646488" y="3133725"/>
            <a:ext cx="255587" cy="236538"/>
          </a:xfrm>
          <a:prstGeom prst="ellipse">
            <a:avLst/>
          </a:prstGeom>
          <a:solidFill>
            <a:srgbClr val="FF0000">
              <a:alpha val="10001"/>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60864" name="Oval 32"/>
          <p:cNvSpPr>
            <a:spLocks noChangeArrowheads="1"/>
          </p:cNvSpPr>
          <p:nvPr/>
        </p:nvSpPr>
        <p:spPr bwMode="auto">
          <a:xfrm>
            <a:off x="2635250" y="2647950"/>
            <a:ext cx="255588" cy="236538"/>
          </a:xfrm>
          <a:prstGeom prst="ellipse">
            <a:avLst/>
          </a:prstGeom>
          <a:solidFill>
            <a:srgbClr val="FF0000">
              <a:alpha val="20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0.3</a:t>
            </a:r>
          </a:p>
        </p:txBody>
      </p:sp>
      <p:sp>
        <p:nvSpPr>
          <p:cNvPr id="760865" name="Oval 33"/>
          <p:cNvSpPr>
            <a:spLocks noChangeArrowheads="1"/>
          </p:cNvSpPr>
          <p:nvPr/>
        </p:nvSpPr>
        <p:spPr bwMode="auto">
          <a:xfrm>
            <a:off x="4222750" y="3100388"/>
            <a:ext cx="255588" cy="236537"/>
          </a:xfrm>
          <a:prstGeom prst="ellipse">
            <a:avLst/>
          </a:prstGeom>
          <a:solidFill>
            <a:srgbClr val="FF0000">
              <a:alpha val="5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0.1</a:t>
            </a:r>
          </a:p>
        </p:txBody>
      </p:sp>
      <p:sp>
        <p:nvSpPr>
          <p:cNvPr id="760866" name="Oval 34"/>
          <p:cNvSpPr>
            <a:spLocks noChangeArrowheads="1"/>
          </p:cNvSpPr>
          <p:nvPr/>
        </p:nvSpPr>
        <p:spPr bwMode="auto">
          <a:xfrm>
            <a:off x="3027363" y="2859088"/>
            <a:ext cx="255587" cy="236537"/>
          </a:xfrm>
          <a:prstGeom prst="ellipse">
            <a:avLst/>
          </a:prstGeom>
          <a:solidFill>
            <a:srgbClr val="FF0000">
              <a:alpha val="20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0.3</a:t>
            </a:r>
          </a:p>
        </p:txBody>
      </p:sp>
      <p:cxnSp>
        <p:nvCxnSpPr>
          <p:cNvPr id="760867" name="AutoShape 35"/>
          <p:cNvCxnSpPr>
            <a:cxnSpLocks noChangeShapeType="1"/>
            <a:stCxn id="760859" idx="5"/>
            <a:endCxn id="760862" idx="1"/>
          </p:cNvCxnSpPr>
          <p:nvPr/>
        </p:nvCxnSpPr>
        <p:spPr bwMode="auto">
          <a:xfrm>
            <a:off x="3317875" y="2590800"/>
            <a:ext cx="168275" cy="166688"/>
          </a:xfrm>
          <a:prstGeom prst="straightConnector1">
            <a:avLst/>
          </a:prstGeom>
          <a:noFill/>
          <a:ln w="9525">
            <a:solidFill>
              <a:schemeClr val="tx1"/>
            </a:solidFill>
            <a:round/>
            <a:headEnd/>
            <a:tailEnd/>
          </a:ln>
          <a:effectLst/>
        </p:spPr>
      </p:cxnSp>
      <p:cxnSp>
        <p:nvCxnSpPr>
          <p:cNvPr id="760868" name="AutoShape 36"/>
          <p:cNvCxnSpPr>
            <a:cxnSpLocks noChangeShapeType="1"/>
            <a:stCxn id="760860" idx="6"/>
            <a:endCxn id="760879" idx="1"/>
          </p:cNvCxnSpPr>
          <p:nvPr/>
        </p:nvCxnSpPr>
        <p:spPr bwMode="auto">
          <a:xfrm>
            <a:off x="3771900" y="2339975"/>
            <a:ext cx="290513" cy="82550"/>
          </a:xfrm>
          <a:prstGeom prst="straightConnector1">
            <a:avLst/>
          </a:prstGeom>
          <a:noFill/>
          <a:ln w="9525">
            <a:solidFill>
              <a:schemeClr val="tx1"/>
            </a:solidFill>
            <a:round/>
            <a:headEnd/>
            <a:tailEnd/>
          </a:ln>
          <a:effectLst/>
        </p:spPr>
      </p:cxnSp>
      <p:cxnSp>
        <p:nvCxnSpPr>
          <p:cNvPr id="760869" name="AutoShape 37"/>
          <p:cNvCxnSpPr>
            <a:cxnSpLocks noChangeShapeType="1"/>
            <a:stCxn id="760859" idx="7"/>
            <a:endCxn id="760860" idx="2"/>
          </p:cNvCxnSpPr>
          <p:nvPr/>
        </p:nvCxnSpPr>
        <p:spPr bwMode="auto">
          <a:xfrm flipV="1">
            <a:off x="3317875" y="2339975"/>
            <a:ext cx="196850" cy="84138"/>
          </a:xfrm>
          <a:prstGeom prst="straightConnector1">
            <a:avLst/>
          </a:prstGeom>
          <a:noFill/>
          <a:ln w="9525">
            <a:solidFill>
              <a:schemeClr val="tx1"/>
            </a:solidFill>
            <a:round/>
            <a:headEnd/>
            <a:tailEnd/>
          </a:ln>
          <a:effectLst/>
        </p:spPr>
      </p:cxnSp>
      <p:cxnSp>
        <p:nvCxnSpPr>
          <p:cNvPr id="760870" name="AutoShape 38"/>
          <p:cNvCxnSpPr>
            <a:cxnSpLocks noChangeShapeType="1"/>
            <a:stCxn id="760864" idx="7"/>
            <a:endCxn id="760859" idx="3"/>
          </p:cNvCxnSpPr>
          <p:nvPr/>
        </p:nvCxnSpPr>
        <p:spPr bwMode="auto">
          <a:xfrm flipV="1">
            <a:off x="2852738" y="2590800"/>
            <a:ext cx="285750" cy="92075"/>
          </a:xfrm>
          <a:prstGeom prst="straightConnector1">
            <a:avLst/>
          </a:prstGeom>
          <a:noFill/>
          <a:ln w="9525">
            <a:solidFill>
              <a:schemeClr val="tx1"/>
            </a:solidFill>
            <a:round/>
            <a:headEnd/>
            <a:tailEnd/>
          </a:ln>
          <a:effectLst/>
        </p:spPr>
      </p:cxnSp>
      <p:cxnSp>
        <p:nvCxnSpPr>
          <p:cNvPr id="760871" name="AutoShape 39"/>
          <p:cNvCxnSpPr>
            <a:cxnSpLocks noChangeShapeType="1"/>
            <a:stCxn id="760864" idx="5"/>
            <a:endCxn id="760866" idx="1"/>
          </p:cNvCxnSpPr>
          <p:nvPr/>
        </p:nvCxnSpPr>
        <p:spPr bwMode="auto">
          <a:xfrm>
            <a:off x="2852738" y="2849563"/>
            <a:ext cx="212725" cy="44450"/>
          </a:xfrm>
          <a:prstGeom prst="straightConnector1">
            <a:avLst/>
          </a:prstGeom>
          <a:noFill/>
          <a:ln w="9525">
            <a:solidFill>
              <a:schemeClr val="tx1"/>
            </a:solidFill>
            <a:round/>
            <a:headEnd/>
            <a:tailEnd/>
          </a:ln>
          <a:effectLst/>
        </p:spPr>
      </p:cxnSp>
      <p:cxnSp>
        <p:nvCxnSpPr>
          <p:cNvPr id="760872" name="AutoShape 40"/>
          <p:cNvCxnSpPr>
            <a:cxnSpLocks noChangeShapeType="1"/>
            <a:stCxn id="760862" idx="6"/>
            <a:endCxn id="760861" idx="2"/>
          </p:cNvCxnSpPr>
          <p:nvPr/>
        </p:nvCxnSpPr>
        <p:spPr bwMode="auto">
          <a:xfrm>
            <a:off x="3703638" y="2841625"/>
            <a:ext cx="211137" cy="80963"/>
          </a:xfrm>
          <a:prstGeom prst="straightConnector1">
            <a:avLst/>
          </a:prstGeom>
          <a:noFill/>
          <a:ln w="9525">
            <a:solidFill>
              <a:schemeClr val="tx1"/>
            </a:solidFill>
            <a:round/>
            <a:headEnd/>
            <a:tailEnd/>
          </a:ln>
          <a:effectLst/>
        </p:spPr>
      </p:cxnSp>
      <p:cxnSp>
        <p:nvCxnSpPr>
          <p:cNvPr id="760873" name="AutoShape 41"/>
          <p:cNvCxnSpPr>
            <a:cxnSpLocks noChangeShapeType="1"/>
            <a:stCxn id="760858" idx="6"/>
            <a:endCxn id="760859" idx="1"/>
          </p:cNvCxnSpPr>
          <p:nvPr/>
        </p:nvCxnSpPr>
        <p:spPr bwMode="auto">
          <a:xfrm>
            <a:off x="2947988" y="2343150"/>
            <a:ext cx="190500" cy="80963"/>
          </a:xfrm>
          <a:prstGeom prst="straightConnector1">
            <a:avLst/>
          </a:prstGeom>
          <a:noFill/>
          <a:ln w="9525">
            <a:solidFill>
              <a:schemeClr val="tx1"/>
            </a:solidFill>
            <a:round/>
            <a:headEnd/>
            <a:tailEnd/>
          </a:ln>
          <a:effectLst/>
        </p:spPr>
      </p:cxnSp>
      <p:cxnSp>
        <p:nvCxnSpPr>
          <p:cNvPr id="760874" name="AutoShape 42"/>
          <p:cNvCxnSpPr>
            <a:cxnSpLocks noChangeShapeType="1"/>
            <a:stCxn id="760865" idx="1"/>
            <a:endCxn id="760861" idx="5"/>
          </p:cNvCxnSpPr>
          <p:nvPr/>
        </p:nvCxnSpPr>
        <p:spPr bwMode="auto">
          <a:xfrm flipH="1" flipV="1">
            <a:off x="4132263" y="3005138"/>
            <a:ext cx="128587" cy="130175"/>
          </a:xfrm>
          <a:prstGeom prst="straightConnector1">
            <a:avLst/>
          </a:prstGeom>
          <a:noFill/>
          <a:ln w="9525">
            <a:solidFill>
              <a:schemeClr val="tx1"/>
            </a:solidFill>
            <a:round/>
            <a:headEnd/>
            <a:tailEnd/>
          </a:ln>
          <a:effectLst/>
        </p:spPr>
      </p:cxnSp>
      <p:cxnSp>
        <p:nvCxnSpPr>
          <p:cNvPr id="760875" name="AutoShape 43"/>
          <p:cNvCxnSpPr>
            <a:cxnSpLocks noChangeShapeType="1"/>
            <a:stCxn id="760879" idx="4"/>
            <a:endCxn id="760861" idx="0"/>
          </p:cNvCxnSpPr>
          <p:nvPr/>
        </p:nvCxnSpPr>
        <p:spPr bwMode="auto">
          <a:xfrm flipH="1">
            <a:off x="4043363" y="2624138"/>
            <a:ext cx="109537" cy="179387"/>
          </a:xfrm>
          <a:prstGeom prst="straightConnector1">
            <a:avLst/>
          </a:prstGeom>
          <a:noFill/>
          <a:ln w="9525">
            <a:solidFill>
              <a:schemeClr val="tx1"/>
            </a:solidFill>
            <a:round/>
            <a:headEnd/>
            <a:tailEnd/>
          </a:ln>
          <a:effectLst/>
        </p:spPr>
      </p:cxnSp>
      <p:cxnSp>
        <p:nvCxnSpPr>
          <p:cNvPr id="760876" name="AutoShape 44"/>
          <p:cNvCxnSpPr>
            <a:cxnSpLocks noChangeShapeType="1"/>
            <a:stCxn id="760866" idx="0"/>
            <a:endCxn id="760859" idx="4"/>
          </p:cNvCxnSpPr>
          <p:nvPr/>
        </p:nvCxnSpPr>
        <p:spPr bwMode="auto">
          <a:xfrm flipV="1">
            <a:off x="3155950" y="2625725"/>
            <a:ext cx="73025" cy="233363"/>
          </a:xfrm>
          <a:prstGeom prst="straightConnector1">
            <a:avLst/>
          </a:prstGeom>
          <a:noFill/>
          <a:ln w="9525">
            <a:solidFill>
              <a:schemeClr val="tx1"/>
            </a:solidFill>
            <a:round/>
            <a:headEnd/>
            <a:tailEnd/>
          </a:ln>
          <a:effectLst/>
        </p:spPr>
      </p:cxnSp>
      <p:cxnSp>
        <p:nvCxnSpPr>
          <p:cNvPr id="760877" name="AutoShape 45"/>
          <p:cNvCxnSpPr>
            <a:cxnSpLocks noChangeShapeType="1"/>
            <a:stCxn id="760864" idx="0"/>
            <a:endCxn id="760858" idx="4"/>
          </p:cNvCxnSpPr>
          <p:nvPr/>
        </p:nvCxnSpPr>
        <p:spPr bwMode="auto">
          <a:xfrm flipV="1">
            <a:off x="2763838" y="2460625"/>
            <a:ext cx="57150" cy="187325"/>
          </a:xfrm>
          <a:prstGeom prst="straightConnector1">
            <a:avLst/>
          </a:prstGeom>
          <a:noFill/>
          <a:ln w="9525">
            <a:solidFill>
              <a:schemeClr val="tx1"/>
            </a:solidFill>
            <a:round/>
            <a:headEnd/>
            <a:tailEnd/>
          </a:ln>
          <a:effectLst/>
        </p:spPr>
      </p:cxnSp>
      <p:cxnSp>
        <p:nvCxnSpPr>
          <p:cNvPr id="760878" name="AutoShape 46"/>
          <p:cNvCxnSpPr>
            <a:cxnSpLocks noChangeShapeType="1"/>
            <a:stCxn id="760860" idx="5"/>
            <a:endCxn id="760861" idx="1"/>
          </p:cNvCxnSpPr>
          <p:nvPr/>
        </p:nvCxnSpPr>
        <p:spPr bwMode="auto">
          <a:xfrm>
            <a:off x="3733800" y="2422525"/>
            <a:ext cx="219075" cy="415925"/>
          </a:xfrm>
          <a:prstGeom prst="straightConnector1">
            <a:avLst/>
          </a:prstGeom>
          <a:noFill/>
          <a:ln w="9525">
            <a:solidFill>
              <a:schemeClr val="tx1"/>
            </a:solidFill>
            <a:round/>
            <a:headEnd/>
            <a:tailEnd/>
          </a:ln>
          <a:effectLst/>
        </p:spPr>
      </p:cxnSp>
      <p:sp>
        <p:nvSpPr>
          <p:cNvPr id="760879" name="Oval 47"/>
          <p:cNvSpPr>
            <a:spLocks noChangeArrowheads="1"/>
          </p:cNvSpPr>
          <p:nvPr/>
        </p:nvSpPr>
        <p:spPr bwMode="auto">
          <a:xfrm>
            <a:off x="4024313" y="2387600"/>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a:t>
            </a:r>
          </a:p>
        </p:txBody>
      </p:sp>
      <p:cxnSp>
        <p:nvCxnSpPr>
          <p:cNvPr id="760880" name="AutoShape 48"/>
          <p:cNvCxnSpPr>
            <a:cxnSpLocks noChangeShapeType="1"/>
            <a:stCxn id="760863" idx="7"/>
            <a:endCxn id="760861" idx="3"/>
          </p:cNvCxnSpPr>
          <p:nvPr/>
        </p:nvCxnSpPr>
        <p:spPr bwMode="auto">
          <a:xfrm flipV="1">
            <a:off x="3863975" y="3005138"/>
            <a:ext cx="88900" cy="163512"/>
          </a:xfrm>
          <a:prstGeom prst="straightConnector1">
            <a:avLst/>
          </a:prstGeom>
          <a:noFill/>
          <a:ln w="9525">
            <a:solidFill>
              <a:schemeClr val="tx1"/>
            </a:solidFill>
            <a:round/>
            <a:headEnd/>
            <a:tailEnd/>
          </a:ln>
          <a:effectLst/>
        </p:spPr>
      </p:cxnSp>
      <p:sp>
        <p:nvSpPr>
          <p:cNvPr id="760881" name="Oval 49"/>
          <p:cNvSpPr>
            <a:spLocks noChangeArrowheads="1"/>
          </p:cNvSpPr>
          <p:nvPr/>
        </p:nvSpPr>
        <p:spPr bwMode="auto">
          <a:xfrm>
            <a:off x="4772025" y="22240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2" name="Oval 50"/>
          <p:cNvSpPr>
            <a:spLocks noChangeArrowheads="1"/>
          </p:cNvSpPr>
          <p:nvPr/>
        </p:nvSpPr>
        <p:spPr bwMode="auto">
          <a:xfrm>
            <a:off x="5180013" y="2389188"/>
            <a:ext cx="255587" cy="236537"/>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200" b="1">
              <a:solidFill>
                <a:schemeClr val="tx1"/>
              </a:solidFill>
            </a:endParaRPr>
          </a:p>
        </p:txBody>
      </p:sp>
      <p:sp>
        <p:nvSpPr>
          <p:cNvPr id="760883" name="Oval 51"/>
          <p:cNvSpPr>
            <a:spLocks noChangeArrowheads="1"/>
          </p:cNvSpPr>
          <p:nvPr/>
        </p:nvSpPr>
        <p:spPr bwMode="auto">
          <a:xfrm>
            <a:off x="5594350" y="2220913"/>
            <a:ext cx="257175"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4" name="Oval 52"/>
          <p:cNvSpPr>
            <a:spLocks noChangeArrowheads="1"/>
          </p:cNvSpPr>
          <p:nvPr/>
        </p:nvSpPr>
        <p:spPr bwMode="auto">
          <a:xfrm>
            <a:off x="5994400" y="2803525"/>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5" name="Oval 53"/>
          <p:cNvSpPr>
            <a:spLocks noChangeArrowheads="1"/>
          </p:cNvSpPr>
          <p:nvPr/>
        </p:nvSpPr>
        <p:spPr bwMode="auto">
          <a:xfrm>
            <a:off x="5527675" y="2722563"/>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6" name="Oval 54"/>
          <p:cNvSpPr>
            <a:spLocks noChangeArrowheads="1"/>
          </p:cNvSpPr>
          <p:nvPr/>
        </p:nvSpPr>
        <p:spPr bwMode="auto">
          <a:xfrm>
            <a:off x="5726113" y="3133725"/>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7" name="Oval 55"/>
          <p:cNvSpPr>
            <a:spLocks noChangeArrowheads="1"/>
          </p:cNvSpPr>
          <p:nvPr/>
        </p:nvSpPr>
        <p:spPr bwMode="auto">
          <a:xfrm>
            <a:off x="4714875" y="2647950"/>
            <a:ext cx="255588"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8" name="Oval 56"/>
          <p:cNvSpPr>
            <a:spLocks noChangeArrowheads="1"/>
          </p:cNvSpPr>
          <p:nvPr/>
        </p:nvSpPr>
        <p:spPr bwMode="auto">
          <a:xfrm>
            <a:off x="6302375" y="31003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889" name="Oval 57"/>
          <p:cNvSpPr>
            <a:spLocks noChangeArrowheads="1"/>
          </p:cNvSpPr>
          <p:nvPr/>
        </p:nvSpPr>
        <p:spPr bwMode="auto">
          <a:xfrm>
            <a:off x="5106988" y="2859088"/>
            <a:ext cx="255587"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890" name="AutoShape 58"/>
          <p:cNvCxnSpPr>
            <a:cxnSpLocks noChangeShapeType="1"/>
            <a:stCxn id="760882" idx="5"/>
            <a:endCxn id="760885" idx="1"/>
          </p:cNvCxnSpPr>
          <p:nvPr/>
        </p:nvCxnSpPr>
        <p:spPr bwMode="auto">
          <a:xfrm>
            <a:off x="5397500" y="2590800"/>
            <a:ext cx="168275" cy="166688"/>
          </a:xfrm>
          <a:prstGeom prst="straightConnector1">
            <a:avLst/>
          </a:prstGeom>
          <a:noFill/>
          <a:ln w="9525">
            <a:solidFill>
              <a:schemeClr val="tx1"/>
            </a:solidFill>
            <a:round/>
            <a:headEnd/>
            <a:tailEnd/>
          </a:ln>
          <a:effectLst/>
        </p:spPr>
      </p:cxnSp>
      <p:cxnSp>
        <p:nvCxnSpPr>
          <p:cNvPr id="760891" name="AutoShape 59"/>
          <p:cNvCxnSpPr>
            <a:cxnSpLocks noChangeShapeType="1"/>
            <a:stCxn id="760883" idx="6"/>
            <a:endCxn id="760902" idx="1"/>
          </p:cNvCxnSpPr>
          <p:nvPr/>
        </p:nvCxnSpPr>
        <p:spPr bwMode="auto">
          <a:xfrm>
            <a:off x="5851525" y="2339975"/>
            <a:ext cx="290513" cy="82550"/>
          </a:xfrm>
          <a:prstGeom prst="straightConnector1">
            <a:avLst/>
          </a:prstGeom>
          <a:noFill/>
          <a:ln w="9525">
            <a:solidFill>
              <a:schemeClr val="tx1"/>
            </a:solidFill>
            <a:round/>
            <a:headEnd/>
            <a:tailEnd/>
          </a:ln>
          <a:effectLst/>
        </p:spPr>
      </p:cxnSp>
      <p:cxnSp>
        <p:nvCxnSpPr>
          <p:cNvPr id="760892" name="AutoShape 60"/>
          <p:cNvCxnSpPr>
            <a:cxnSpLocks noChangeShapeType="1"/>
            <a:stCxn id="760882" idx="7"/>
            <a:endCxn id="760883" idx="2"/>
          </p:cNvCxnSpPr>
          <p:nvPr/>
        </p:nvCxnSpPr>
        <p:spPr bwMode="auto">
          <a:xfrm flipV="1">
            <a:off x="5397500" y="2339975"/>
            <a:ext cx="196850" cy="84138"/>
          </a:xfrm>
          <a:prstGeom prst="straightConnector1">
            <a:avLst/>
          </a:prstGeom>
          <a:noFill/>
          <a:ln w="9525">
            <a:solidFill>
              <a:schemeClr val="tx1"/>
            </a:solidFill>
            <a:round/>
            <a:headEnd/>
            <a:tailEnd/>
          </a:ln>
          <a:effectLst/>
        </p:spPr>
      </p:cxnSp>
      <p:cxnSp>
        <p:nvCxnSpPr>
          <p:cNvPr id="760893" name="AutoShape 61"/>
          <p:cNvCxnSpPr>
            <a:cxnSpLocks noChangeShapeType="1"/>
            <a:stCxn id="760887" idx="7"/>
            <a:endCxn id="760882" idx="3"/>
          </p:cNvCxnSpPr>
          <p:nvPr/>
        </p:nvCxnSpPr>
        <p:spPr bwMode="auto">
          <a:xfrm flipV="1">
            <a:off x="4932363" y="2590800"/>
            <a:ext cx="285750" cy="92075"/>
          </a:xfrm>
          <a:prstGeom prst="straightConnector1">
            <a:avLst/>
          </a:prstGeom>
          <a:noFill/>
          <a:ln w="9525">
            <a:solidFill>
              <a:schemeClr val="tx1"/>
            </a:solidFill>
            <a:round/>
            <a:headEnd/>
            <a:tailEnd/>
          </a:ln>
          <a:effectLst/>
        </p:spPr>
      </p:cxnSp>
      <p:cxnSp>
        <p:nvCxnSpPr>
          <p:cNvPr id="760894" name="AutoShape 62"/>
          <p:cNvCxnSpPr>
            <a:cxnSpLocks noChangeShapeType="1"/>
            <a:stCxn id="760887" idx="5"/>
            <a:endCxn id="760889" idx="1"/>
          </p:cNvCxnSpPr>
          <p:nvPr/>
        </p:nvCxnSpPr>
        <p:spPr bwMode="auto">
          <a:xfrm>
            <a:off x="4932363" y="2849563"/>
            <a:ext cx="212725" cy="44450"/>
          </a:xfrm>
          <a:prstGeom prst="straightConnector1">
            <a:avLst/>
          </a:prstGeom>
          <a:noFill/>
          <a:ln w="9525">
            <a:solidFill>
              <a:schemeClr val="tx1"/>
            </a:solidFill>
            <a:round/>
            <a:headEnd/>
            <a:tailEnd/>
          </a:ln>
          <a:effectLst/>
        </p:spPr>
      </p:cxnSp>
      <p:cxnSp>
        <p:nvCxnSpPr>
          <p:cNvPr id="760895" name="AutoShape 63"/>
          <p:cNvCxnSpPr>
            <a:cxnSpLocks noChangeShapeType="1"/>
            <a:stCxn id="760885" idx="6"/>
            <a:endCxn id="760884" idx="2"/>
          </p:cNvCxnSpPr>
          <p:nvPr/>
        </p:nvCxnSpPr>
        <p:spPr bwMode="auto">
          <a:xfrm>
            <a:off x="5783263" y="2841625"/>
            <a:ext cx="211137" cy="80963"/>
          </a:xfrm>
          <a:prstGeom prst="straightConnector1">
            <a:avLst/>
          </a:prstGeom>
          <a:noFill/>
          <a:ln w="9525">
            <a:solidFill>
              <a:schemeClr val="tx1"/>
            </a:solidFill>
            <a:round/>
            <a:headEnd/>
            <a:tailEnd/>
          </a:ln>
          <a:effectLst/>
        </p:spPr>
      </p:cxnSp>
      <p:cxnSp>
        <p:nvCxnSpPr>
          <p:cNvPr id="760896" name="AutoShape 64"/>
          <p:cNvCxnSpPr>
            <a:cxnSpLocks noChangeShapeType="1"/>
            <a:stCxn id="760881" idx="6"/>
            <a:endCxn id="760882" idx="1"/>
          </p:cNvCxnSpPr>
          <p:nvPr/>
        </p:nvCxnSpPr>
        <p:spPr bwMode="auto">
          <a:xfrm>
            <a:off x="5027613" y="2343150"/>
            <a:ext cx="190500" cy="80963"/>
          </a:xfrm>
          <a:prstGeom prst="straightConnector1">
            <a:avLst/>
          </a:prstGeom>
          <a:noFill/>
          <a:ln w="9525">
            <a:solidFill>
              <a:schemeClr val="tx1"/>
            </a:solidFill>
            <a:round/>
            <a:headEnd/>
            <a:tailEnd/>
          </a:ln>
          <a:effectLst/>
        </p:spPr>
      </p:cxnSp>
      <p:cxnSp>
        <p:nvCxnSpPr>
          <p:cNvPr id="760897" name="AutoShape 65"/>
          <p:cNvCxnSpPr>
            <a:cxnSpLocks noChangeShapeType="1"/>
            <a:stCxn id="760888" idx="1"/>
            <a:endCxn id="760884" idx="5"/>
          </p:cNvCxnSpPr>
          <p:nvPr/>
        </p:nvCxnSpPr>
        <p:spPr bwMode="auto">
          <a:xfrm flipH="1" flipV="1">
            <a:off x="6211888" y="3005138"/>
            <a:ext cx="128587" cy="130175"/>
          </a:xfrm>
          <a:prstGeom prst="straightConnector1">
            <a:avLst/>
          </a:prstGeom>
          <a:noFill/>
          <a:ln w="9525">
            <a:solidFill>
              <a:schemeClr val="tx1"/>
            </a:solidFill>
            <a:round/>
            <a:headEnd/>
            <a:tailEnd/>
          </a:ln>
          <a:effectLst/>
        </p:spPr>
      </p:cxnSp>
      <p:cxnSp>
        <p:nvCxnSpPr>
          <p:cNvPr id="760898" name="AutoShape 66"/>
          <p:cNvCxnSpPr>
            <a:cxnSpLocks noChangeShapeType="1"/>
            <a:stCxn id="760902" idx="4"/>
            <a:endCxn id="760884" idx="0"/>
          </p:cNvCxnSpPr>
          <p:nvPr/>
        </p:nvCxnSpPr>
        <p:spPr bwMode="auto">
          <a:xfrm flipH="1">
            <a:off x="6122988" y="2624138"/>
            <a:ext cx="109537" cy="179387"/>
          </a:xfrm>
          <a:prstGeom prst="straightConnector1">
            <a:avLst/>
          </a:prstGeom>
          <a:noFill/>
          <a:ln w="9525">
            <a:solidFill>
              <a:schemeClr val="tx1"/>
            </a:solidFill>
            <a:round/>
            <a:headEnd/>
            <a:tailEnd/>
          </a:ln>
          <a:effectLst/>
        </p:spPr>
      </p:cxnSp>
      <p:cxnSp>
        <p:nvCxnSpPr>
          <p:cNvPr id="760899" name="AutoShape 67"/>
          <p:cNvCxnSpPr>
            <a:cxnSpLocks noChangeShapeType="1"/>
            <a:stCxn id="760889" idx="0"/>
            <a:endCxn id="760882" idx="4"/>
          </p:cNvCxnSpPr>
          <p:nvPr/>
        </p:nvCxnSpPr>
        <p:spPr bwMode="auto">
          <a:xfrm flipV="1">
            <a:off x="5235575" y="2625725"/>
            <a:ext cx="73025" cy="233363"/>
          </a:xfrm>
          <a:prstGeom prst="straightConnector1">
            <a:avLst/>
          </a:prstGeom>
          <a:noFill/>
          <a:ln w="9525">
            <a:solidFill>
              <a:schemeClr val="tx1"/>
            </a:solidFill>
            <a:round/>
            <a:headEnd/>
            <a:tailEnd/>
          </a:ln>
          <a:effectLst/>
        </p:spPr>
      </p:cxnSp>
      <p:cxnSp>
        <p:nvCxnSpPr>
          <p:cNvPr id="760900" name="AutoShape 68"/>
          <p:cNvCxnSpPr>
            <a:cxnSpLocks noChangeShapeType="1"/>
            <a:stCxn id="760887" idx="0"/>
            <a:endCxn id="760881" idx="4"/>
          </p:cNvCxnSpPr>
          <p:nvPr/>
        </p:nvCxnSpPr>
        <p:spPr bwMode="auto">
          <a:xfrm flipV="1">
            <a:off x="4843463" y="2460625"/>
            <a:ext cx="57150" cy="187325"/>
          </a:xfrm>
          <a:prstGeom prst="straightConnector1">
            <a:avLst/>
          </a:prstGeom>
          <a:noFill/>
          <a:ln w="9525">
            <a:solidFill>
              <a:schemeClr val="tx1"/>
            </a:solidFill>
            <a:round/>
            <a:headEnd/>
            <a:tailEnd/>
          </a:ln>
          <a:effectLst/>
        </p:spPr>
      </p:cxnSp>
      <p:cxnSp>
        <p:nvCxnSpPr>
          <p:cNvPr id="760901" name="AutoShape 69"/>
          <p:cNvCxnSpPr>
            <a:cxnSpLocks noChangeShapeType="1"/>
            <a:stCxn id="760883" idx="5"/>
            <a:endCxn id="760884" idx="1"/>
          </p:cNvCxnSpPr>
          <p:nvPr/>
        </p:nvCxnSpPr>
        <p:spPr bwMode="auto">
          <a:xfrm>
            <a:off x="5813425" y="2422525"/>
            <a:ext cx="219075" cy="415925"/>
          </a:xfrm>
          <a:prstGeom prst="straightConnector1">
            <a:avLst/>
          </a:prstGeom>
          <a:noFill/>
          <a:ln w="9525">
            <a:solidFill>
              <a:schemeClr val="tx1"/>
            </a:solidFill>
            <a:round/>
            <a:headEnd/>
            <a:tailEnd/>
          </a:ln>
          <a:effectLst/>
        </p:spPr>
      </p:cxnSp>
      <p:sp>
        <p:nvSpPr>
          <p:cNvPr id="760902" name="Oval 70"/>
          <p:cNvSpPr>
            <a:spLocks noChangeArrowheads="1"/>
          </p:cNvSpPr>
          <p:nvPr/>
        </p:nvSpPr>
        <p:spPr bwMode="auto">
          <a:xfrm>
            <a:off x="6103938" y="2387600"/>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03" name="AutoShape 71"/>
          <p:cNvCxnSpPr>
            <a:cxnSpLocks noChangeShapeType="1"/>
            <a:stCxn id="760886" idx="7"/>
            <a:endCxn id="760884" idx="3"/>
          </p:cNvCxnSpPr>
          <p:nvPr/>
        </p:nvCxnSpPr>
        <p:spPr bwMode="auto">
          <a:xfrm flipV="1">
            <a:off x="5943600" y="3005138"/>
            <a:ext cx="88900" cy="163512"/>
          </a:xfrm>
          <a:prstGeom prst="straightConnector1">
            <a:avLst/>
          </a:prstGeom>
          <a:noFill/>
          <a:ln w="9525">
            <a:solidFill>
              <a:schemeClr val="tx1"/>
            </a:solidFill>
            <a:round/>
            <a:headEnd/>
            <a:tailEnd/>
          </a:ln>
          <a:effectLst/>
        </p:spPr>
      </p:cxnSp>
      <p:sp>
        <p:nvSpPr>
          <p:cNvPr id="760904" name="Oval 72"/>
          <p:cNvSpPr>
            <a:spLocks noChangeArrowheads="1"/>
          </p:cNvSpPr>
          <p:nvPr/>
        </p:nvSpPr>
        <p:spPr bwMode="auto">
          <a:xfrm>
            <a:off x="6851650" y="22240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05" name="Oval 73"/>
          <p:cNvSpPr>
            <a:spLocks noChangeArrowheads="1"/>
          </p:cNvSpPr>
          <p:nvPr/>
        </p:nvSpPr>
        <p:spPr bwMode="auto">
          <a:xfrm>
            <a:off x="7259638" y="2389188"/>
            <a:ext cx="255587" cy="236537"/>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200" b="1">
              <a:solidFill>
                <a:schemeClr val="tx1"/>
              </a:solidFill>
            </a:endParaRPr>
          </a:p>
        </p:txBody>
      </p:sp>
      <p:sp>
        <p:nvSpPr>
          <p:cNvPr id="760906" name="Oval 74"/>
          <p:cNvSpPr>
            <a:spLocks noChangeArrowheads="1"/>
          </p:cNvSpPr>
          <p:nvPr/>
        </p:nvSpPr>
        <p:spPr bwMode="auto">
          <a:xfrm>
            <a:off x="7673975" y="2220913"/>
            <a:ext cx="257175"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07" name="Oval 75"/>
          <p:cNvSpPr>
            <a:spLocks noChangeArrowheads="1"/>
          </p:cNvSpPr>
          <p:nvPr/>
        </p:nvSpPr>
        <p:spPr bwMode="auto">
          <a:xfrm>
            <a:off x="8074025" y="2803525"/>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08" name="Oval 76"/>
          <p:cNvSpPr>
            <a:spLocks noChangeArrowheads="1"/>
          </p:cNvSpPr>
          <p:nvPr/>
        </p:nvSpPr>
        <p:spPr bwMode="auto">
          <a:xfrm>
            <a:off x="7607300" y="2722563"/>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10" name="Oval 78"/>
          <p:cNvSpPr>
            <a:spLocks noChangeArrowheads="1"/>
          </p:cNvSpPr>
          <p:nvPr/>
        </p:nvSpPr>
        <p:spPr bwMode="auto">
          <a:xfrm>
            <a:off x="6794500" y="2647950"/>
            <a:ext cx="255588"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11" name="Oval 79"/>
          <p:cNvSpPr>
            <a:spLocks noChangeArrowheads="1"/>
          </p:cNvSpPr>
          <p:nvPr/>
        </p:nvSpPr>
        <p:spPr bwMode="auto">
          <a:xfrm>
            <a:off x="8382000" y="310038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13" name="AutoShape 81"/>
          <p:cNvCxnSpPr>
            <a:cxnSpLocks noChangeShapeType="1"/>
            <a:stCxn id="760905" idx="5"/>
            <a:endCxn id="760908" idx="1"/>
          </p:cNvCxnSpPr>
          <p:nvPr/>
        </p:nvCxnSpPr>
        <p:spPr bwMode="auto">
          <a:xfrm>
            <a:off x="7477125" y="2590800"/>
            <a:ext cx="168275" cy="166688"/>
          </a:xfrm>
          <a:prstGeom prst="straightConnector1">
            <a:avLst/>
          </a:prstGeom>
          <a:noFill/>
          <a:ln w="9525">
            <a:solidFill>
              <a:schemeClr val="tx1"/>
            </a:solidFill>
            <a:round/>
            <a:headEnd/>
            <a:tailEnd/>
          </a:ln>
          <a:effectLst/>
        </p:spPr>
      </p:cxnSp>
      <p:cxnSp>
        <p:nvCxnSpPr>
          <p:cNvPr id="760914" name="AutoShape 82"/>
          <p:cNvCxnSpPr>
            <a:cxnSpLocks noChangeShapeType="1"/>
            <a:stCxn id="760906" idx="6"/>
            <a:endCxn id="760925" idx="1"/>
          </p:cNvCxnSpPr>
          <p:nvPr/>
        </p:nvCxnSpPr>
        <p:spPr bwMode="auto">
          <a:xfrm>
            <a:off x="7931150" y="2339975"/>
            <a:ext cx="290513" cy="82550"/>
          </a:xfrm>
          <a:prstGeom prst="straightConnector1">
            <a:avLst/>
          </a:prstGeom>
          <a:noFill/>
          <a:ln w="9525">
            <a:solidFill>
              <a:schemeClr val="tx1"/>
            </a:solidFill>
            <a:round/>
            <a:headEnd/>
            <a:tailEnd/>
          </a:ln>
          <a:effectLst/>
        </p:spPr>
      </p:cxnSp>
      <p:cxnSp>
        <p:nvCxnSpPr>
          <p:cNvPr id="760915" name="AutoShape 83"/>
          <p:cNvCxnSpPr>
            <a:cxnSpLocks noChangeShapeType="1"/>
            <a:stCxn id="760905" idx="7"/>
            <a:endCxn id="760906" idx="2"/>
          </p:cNvCxnSpPr>
          <p:nvPr/>
        </p:nvCxnSpPr>
        <p:spPr bwMode="auto">
          <a:xfrm flipV="1">
            <a:off x="7477125" y="2339975"/>
            <a:ext cx="196850" cy="84138"/>
          </a:xfrm>
          <a:prstGeom prst="straightConnector1">
            <a:avLst/>
          </a:prstGeom>
          <a:noFill/>
          <a:ln w="9525">
            <a:solidFill>
              <a:schemeClr val="tx1"/>
            </a:solidFill>
            <a:round/>
            <a:headEnd/>
            <a:tailEnd/>
          </a:ln>
          <a:effectLst/>
        </p:spPr>
      </p:cxnSp>
      <p:cxnSp>
        <p:nvCxnSpPr>
          <p:cNvPr id="760916" name="AutoShape 84"/>
          <p:cNvCxnSpPr>
            <a:cxnSpLocks noChangeShapeType="1"/>
            <a:stCxn id="760910" idx="7"/>
            <a:endCxn id="760905" idx="3"/>
          </p:cNvCxnSpPr>
          <p:nvPr/>
        </p:nvCxnSpPr>
        <p:spPr bwMode="auto">
          <a:xfrm flipV="1">
            <a:off x="7011988" y="2590800"/>
            <a:ext cx="285750" cy="92075"/>
          </a:xfrm>
          <a:prstGeom prst="straightConnector1">
            <a:avLst/>
          </a:prstGeom>
          <a:noFill/>
          <a:ln w="9525">
            <a:solidFill>
              <a:schemeClr val="tx1"/>
            </a:solidFill>
            <a:round/>
            <a:headEnd/>
            <a:tailEnd/>
          </a:ln>
          <a:effectLst/>
        </p:spPr>
      </p:cxnSp>
      <p:cxnSp>
        <p:nvCxnSpPr>
          <p:cNvPr id="760917" name="AutoShape 85"/>
          <p:cNvCxnSpPr>
            <a:cxnSpLocks noChangeShapeType="1"/>
            <a:stCxn id="760910" idx="5"/>
            <a:endCxn id="760912" idx="1"/>
          </p:cNvCxnSpPr>
          <p:nvPr/>
        </p:nvCxnSpPr>
        <p:spPr bwMode="auto">
          <a:xfrm>
            <a:off x="7011988" y="2849563"/>
            <a:ext cx="212725" cy="44450"/>
          </a:xfrm>
          <a:prstGeom prst="straightConnector1">
            <a:avLst/>
          </a:prstGeom>
          <a:noFill/>
          <a:ln w="9525">
            <a:solidFill>
              <a:schemeClr val="tx1"/>
            </a:solidFill>
            <a:round/>
            <a:headEnd/>
            <a:tailEnd/>
          </a:ln>
          <a:effectLst/>
        </p:spPr>
      </p:cxnSp>
      <p:cxnSp>
        <p:nvCxnSpPr>
          <p:cNvPr id="760918" name="AutoShape 86"/>
          <p:cNvCxnSpPr>
            <a:cxnSpLocks noChangeShapeType="1"/>
            <a:stCxn id="760908" idx="6"/>
            <a:endCxn id="760907" idx="2"/>
          </p:cNvCxnSpPr>
          <p:nvPr/>
        </p:nvCxnSpPr>
        <p:spPr bwMode="auto">
          <a:xfrm>
            <a:off x="7862888" y="2841625"/>
            <a:ext cx="211137" cy="80963"/>
          </a:xfrm>
          <a:prstGeom prst="straightConnector1">
            <a:avLst/>
          </a:prstGeom>
          <a:noFill/>
          <a:ln w="9525">
            <a:solidFill>
              <a:schemeClr val="tx1"/>
            </a:solidFill>
            <a:round/>
            <a:headEnd/>
            <a:tailEnd/>
          </a:ln>
          <a:effectLst/>
        </p:spPr>
      </p:cxnSp>
      <p:cxnSp>
        <p:nvCxnSpPr>
          <p:cNvPr id="760919" name="AutoShape 87"/>
          <p:cNvCxnSpPr>
            <a:cxnSpLocks noChangeShapeType="1"/>
            <a:stCxn id="760904" idx="6"/>
            <a:endCxn id="760905" idx="1"/>
          </p:cNvCxnSpPr>
          <p:nvPr/>
        </p:nvCxnSpPr>
        <p:spPr bwMode="auto">
          <a:xfrm>
            <a:off x="7107238" y="2343150"/>
            <a:ext cx="190500" cy="80963"/>
          </a:xfrm>
          <a:prstGeom prst="straightConnector1">
            <a:avLst/>
          </a:prstGeom>
          <a:noFill/>
          <a:ln w="9525">
            <a:solidFill>
              <a:schemeClr val="tx1"/>
            </a:solidFill>
            <a:round/>
            <a:headEnd/>
            <a:tailEnd/>
          </a:ln>
          <a:effectLst/>
        </p:spPr>
      </p:cxnSp>
      <p:cxnSp>
        <p:nvCxnSpPr>
          <p:cNvPr id="760920" name="AutoShape 88"/>
          <p:cNvCxnSpPr>
            <a:cxnSpLocks noChangeShapeType="1"/>
            <a:stCxn id="760911" idx="1"/>
            <a:endCxn id="760907" idx="5"/>
          </p:cNvCxnSpPr>
          <p:nvPr/>
        </p:nvCxnSpPr>
        <p:spPr bwMode="auto">
          <a:xfrm flipH="1" flipV="1">
            <a:off x="8291513" y="3005138"/>
            <a:ext cx="128587" cy="130175"/>
          </a:xfrm>
          <a:prstGeom prst="straightConnector1">
            <a:avLst/>
          </a:prstGeom>
          <a:noFill/>
          <a:ln w="9525">
            <a:solidFill>
              <a:schemeClr val="tx1"/>
            </a:solidFill>
            <a:round/>
            <a:headEnd/>
            <a:tailEnd/>
          </a:ln>
          <a:effectLst/>
        </p:spPr>
      </p:cxnSp>
      <p:cxnSp>
        <p:nvCxnSpPr>
          <p:cNvPr id="760921" name="AutoShape 89"/>
          <p:cNvCxnSpPr>
            <a:cxnSpLocks noChangeShapeType="1"/>
            <a:stCxn id="760925" idx="4"/>
            <a:endCxn id="760907" idx="0"/>
          </p:cNvCxnSpPr>
          <p:nvPr/>
        </p:nvCxnSpPr>
        <p:spPr bwMode="auto">
          <a:xfrm flipH="1">
            <a:off x="8202613" y="2624138"/>
            <a:ext cx="109537" cy="179387"/>
          </a:xfrm>
          <a:prstGeom prst="straightConnector1">
            <a:avLst/>
          </a:prstGeom>
          <a:noFill/>
          <a:ln w="9525">
            <a:solidFill>
              <a:schemeClr val="tx1"/>
            </a:solidFill>
            <a:round/>
            <a:headEnd/>
            <a:tailEnd/>
          </a:ln>
          <a:effectLst/>
        </p:spPr>
      </p:cxnSp>
      <p:cxnSp>
        <p:nvCxnSpPr>
          <p:cNvPr id="760922" name="AutoShape 90"/>
          <p:cNvCxnSpPr>
            <a:cxnSpLocks noChangeShapeType="1"/>
            <a:stCxn id="760912" idx="0"/>
            <a:endCxn id="760905" idx="4"/>
          </p:cNvCxnSpPr>
          <p:nvPr/>
        </p:nvCxnSpPr>
        <p:spPr bwMode="auto">
          <a:xfrm flipV="1">
            <a:off x="7315200" y="2625725"/>
            <a:ext cx="73025" cy="233363"/>
          </a:xfrm>
          <a:prstGeom prst="straightConnector1">
            <a:avLst/>
          </a:prstGeom>
          <a:noFill/>
          <a:ln w="9525">
            <a:solidFill>
              <a:schemeClr val="tx1"/>
            </a:solidFill>
            <a:round/>
            <a:headEnd/>
            <a:tailEnd/>
          </a:ln>
          <a:effectLst/>
        </p:spPr>
      </p:cxnSp>
      <p:cxnSp>
        <p:nvCxnSpPr>
          <p:cNvPr id="760923" name="AutoShape 91"/>
          <p:cNvCxnSpPr>
            <a:cxnSpLocks noChangeShapeType="1"/>
            <a:stCxn id="760910" idx="0"/>
            <a:endCxn id="760904" idx="4"/>
          </p:cNvCxnSpPr>
          <p:nvPr/>
        </p:nvCxnSpPr>
        <p:spPr bwMode="auto">
          <a:xfrm flipV="1">
            <a:off x="6923088" y="2460625"/>
            <a:ext cx="57150" cy="187325"/>
          </a:xfrm>
          <a:prstGeom prst="straightConnector1">
            <a:avLst/>
          </a:prstGeom>
          <a:noFill/>
          <a:ln w="9525">
            <a:solidFill>
              <a:schemeClr val="tx1"/>
            </a:solidFill>
            <a:round/>
            <a:headEnd/>
            <a:tailEnd/>
          </a:ln>
          <a:effectLst/>
        </p:spPr>
      </p:cxnSp>
      <p:cxnSp>
        <p:nvCxnSpPr>
          <p:cNvPr id="760924" name="AutoShape 92"/>
          <p:cNvCxnSpPr>
            <a:cxnSpLocks noChangeShapeType="1"/>
            <a:stCxn id="760906" idx="5"/>
            <a:endCxn id="760907" idx="1"/>
          </p:cNvCxnSpPr>
          <p:nvPr/>
        </p:nvCxnSpPr>
        <p:spPr bwMode="auto">
          <a:xfrm>
            <a:off x="7893050" y="2422525"/>
            <a:ext cx="219075" cy="415925"/>
          </a:xfrm>
          <a:prstGeom prst="straightConnector1">
            <a:avLst/>
          </a:prstGeom>
          <a:noFill/>
          <a:ln w="9525">
            <a:solidFill>
              <a:schemeClr val="tx1"/>
            </a:solidFill>
            <a:round/>
            <a:headEnd/>
            <a:tailEnd/>
          </a:ln>
          <a:effectLst/>
        </p:spPr>
      </p:cxnSp>
      <p:sp>
        <p:nvSpPr>
          <p:cNvPr id="760925" name="Oval 93"/>
          <p:cNvSpPr>
            <a:spLocks noChangeArrowheads="1"/>
          </p:cNvSpPr>
          <p:nvPr/>
        </p:nvSpPr>
        <p:spPr bwMode="auto">
          <a:xfrm>
            <a:off x="8183563" y="2387600"/>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26" name="AutoShape 94"/>
          <p:cNvCxnSpPr>
            <a:cxnSpLocks noChangeShapeType="1"/>
            <a:stCxn id="760909" idx="7"/>
            <a:endCxn id="760907" idx="3"/>
          </p:cNvCxnSpPr>
          <p:nvPr/>
        </p:nvCxnSpPr>
        <p:spPr bwMode="auto">
          <a:xfrm flipV="1">
            <a:off x="8023225" y="3005138"/>
            <a:ext cx="88900" cy="163512"/>
          </a:xfrm>
          <a:prstGeom prst="straightConnector1">
            <a:avLst/>
          </a:prstGeom>
          <a:noFill/>
          <a:ln w="9525">
            <a:solidFill>
              <a:schemeClr val="tx1"/>
            </a:solidFill>
            <a:round/>
            <a:headEnd/>
            <a:tailEnd/>
          </a:ln>
          <a:effectLst/>
        </p:spPr>
      </p:cxnSp>
      <p:sp>
        <p:nvSpPr>
          <p:cNvPr id="760927" name="Text Box 95"/>
          <p:cNvSpPr txBox="1">
            <a:spLocks noChangeArrowheads="1"/>
          </p:cNvSpPr>
          <p:nvPr/>
        </p:nvSpPr>
        <p:spPr bwMode="auto">
          <a:xfrm>
            <a:off x="603250" y="1214438"/>
            <a:ext cx="1689100" cy="762000"/>
          </a:xfrm>
          <a:prstGeom prst="rect">
            <a:avLst/>
          </a:prstGeom>
          <a:noFill/>
          <a:ln w="25400" algn="ctr">
            <a:noFill/>
            <a:miter lim="800000"/>
            <a:headEnd/>
            <a:tailEnd/>
          </a:ln>
          <a:effectLst/>
        </p:spPr>
        <p:txBody>
          <a:bodyPr>
            <a:spAutoFit/>
          </a:bodyPr>
          <a:lstStyle/>
          <a:p>
            <a:pPr marL="381000" indent="-381000">
              <a:buFontTx/>
              <a:buNone/>
            </a:pPr>
            <a:r>
              <a:rPr lang="en-US">
                <a:solidFill>
                  <a:schemeClr val="tx1"/>
                </a:solidFill>
              </a:rPr>
              <a:t>Input:</a:t>
            </a:r>
          </a:p>
          <a:p>
            <a:pPr marL="381000" indent="-381000">
              <a:buFontTx/>
              <a:buNone/>
            </a:pPr>
            <a:r>
              <a:rPr lang="en-US">
                <a:solidFill>
                  <a:schemeClr val="tx1"/>
                </a:solidFill>
              </a:rPr>
              <a:t>Local Graph</a:t>
            </a:r>
            <a:endParaRPr lang="de-CH">
              <a:solidFill>
                <a:schemeClr val="tx1"/>
              </a:solidFill>
            </a:endParaRPr>
          </a:p>
        </p:txBody>
      </p:sp>
      <p:sp>
        <p:nvSpPr>
          <p:cNvPr id="760928" name="Text Box 96"/>
          <p:cNvSpPr txBox="1">
            <a:spLocks noChangeArrowheads="1"/>
          </p:cNvSpPr>
          <p:nvPr/>
        </p:nvSpPr>
        <p:spPr bwMode="auto">
          <a:xfrm>
            <a:off x="2486025" y="1214438"/>
            <a:ext cx="1955800" cy="762000"/>
          </a:xfrm>
          <a:prstGeom prst="rect">
            <a:avLst/>
          </a:prstGeom>
          <a:noFill/>
          <a:ln w="25400" algn="ctr">
            <a:noFill/>
            <a:miter lim="800000"/>
            <a:headEnd/>
            <a:tailEnd/>
          </a:ln>
          <a:effectLst/>
        </p:spPr>
        <p:txBody>
          <a:bodyPr>
            <a:spAutoFit/>
          </a:bodyPr>
          <a:lstStyle/>
          <a:p>
            <a:pPr marL="381000" indent="-381000" algn="ctr">
              <a:buFontTx/>
              <a:buNone/>
            </a:pPr>
            <a:r>
              <a:rPr lang="en-US">
                <a:solidFill>
                  <a:schemeClr val="tx1"/>
                </a:solidFill>
              </a:rPr>
              <a:t>Fractional</a:t>
            </a:r>
          </a:p>
          <a:p>
            <a:pPr marL="381000" indent="-381000" algn="ctr">
              <a:buFontTx/>
              <a:buNone/>
            </a:pPr>
            <a:r>
              <a:rPr lang="en-US">
                <a:solidFill>
                  <a:schemeClr val="tx1"/>
                </a:solidFill>
              </a:rPr>
              <a:t>Dominating Set</a:t>
            </a:r>
            <a:endParaRPr lang="de-CH">
              <a:solidFill>
                <a:schemeClr val="tx1"/>
              </a:solidFill>
            </a:endParaRPr>
          </a:p>
        </p:txBody>
      </p:sp>
      <p:sp>
        <p:nvSpPr>
          <p:cNvPr id="760929" name="Text Box 97"/>
          <p:cNvSpPr txBox="1">
            <a:spLocks noChangeArrowheads="1"/>
          </p:cNvSpPr>
          <p:nvPr/>
        </p:nvSpPr>
        <p:spPr bwMode="auto">
          <a:xfrm>
            <a:off x="4637088" y="1214438"/>
            <a:ext cx="1955800" cy="762000"/>
          </a:xfrm>
          <a:prstGeom prst="rect">
            <a:avLst/>
          </a:prstGeom>
          <a:noFill/>
          <a:ln w="25400" algn="ctr">
            <a:noFill/>
            <a:miter lim="800000"/>
            <a:headEnd/>
            <a:tailEnd/>
          </a:ln>
          <a:effectLst/>
        </p:spPr>
        <p:txBody>
          <a:bodyPr>
            <a:spAutoFit/>
          </a:bodyPr>
          <a:lstStyle/>
          <a:p>
            <a:pPr marL="381000" indent="-381000" algn="ctr">
              <a:buFontTx/>
              <a:buNone/>
            </a:pPr>
            <a:r>
              <a:rPr lang="en-US">
                <a:solidFill>
                  <a:schemeClr val="tx1"/>
                </a:solidFill>
              </a:rPr>
              <a:t>Dominating </a:t>
            </a:r>
          </a:p>
          <a:p>
            <a:pPr marL="381000" indent="-381000" algn="ctr">
              <a:buFontTx/>
              <a:buNone/>
            </a:pPr>
            <a:r>
              <a:rPr lang="en-US">
                <a:solidFill>
                  <a:schemeClr val="tx1"/>
                </a:solidFill>
              </a:rPr>
              <a:t>Set</a:t>
            </a:r>
            <a:endParaRPr lang="de-CH">
              <a:solidFill>
                <a:schemeClr val="tx1"/>
              </a:solidFill>
            </a:endParaRPr>
          </a:p>
        </p:txBody>
      </p:sp>
      <p:sp>
        <p:nvSpPr>
          <p:cNvPr id="760930" name="Text Box 98"/>
          <p:cNvSpPr txBox="1">
            <a:spLocks noChangeArrowheads="1"/>
          </p:cNvSpPr>
          <p:nvPr/>
        </p:nvSpPr>
        <p:spPr bwMode="auto">
          <a:xfrm>
            <a:off x="6788150" y="1214438"/>
            <a:ext cx="1955800" cy="762000"/>
          </a:xfrm>
          <a:prstGeom prst="rect">
            <a:avLst/>
          </a:prstGeom>
          <a:noFill/>
          <a:ln w="25400" algn="ctr">
            <a:noFill/>
            <a:miter lim="800000"/>
            <a:headEnd/>
            <a:tailEnd/>
          </a:ln>
          <a:effectLst/>
        </p:spPr>
        <p:txBody>
          <a:bodyPr>
            <a:spAutoFit/>
          </a:bodyPr>
          <a:lstStyle/>
          <a:p>
            <a:pPr marL="381000" indent="-381000" algn="ctr">
              <a:buFontTx/>
              <a:buNone/>
            </a:pPr>
            <a:r>
              <a:rPr lang="en-US">
                <a:solidFill>
                  <a:schemeClr val="tx1"/>
                </a:solidFill>
              </a:rPr>
              <a:t>Connected</a:t>
            </a:r>
          </a:p>
          <a:p>
            <a:pPr marL="381000" indent="-381000" algn="ctr">
              <a:buFontTx/>
              <a:buNone/>
            </a:pPr>
            <a:r>
              <a:rPr lang="en-US">
                <a:solidFill>
                  <a:schemeClr val="tx1"/>
                </a:solidFill>
              </a:rPr>
              <a:t>Dominating Set</a:t>
            </a:r>
            <a:endParaRPr lang="de-CH">
              <a:solidFill>
                <a:schemeClr val="tx1"/>
              </a:solidFill>
            </a:endParaRPr>
          </a:p>
        </p:txBody>
      </p:sp>
      <p:cxnSp>
        <p:nvCxnSpPr>
          <p:cNvPr id="760931" name="AutoShape 99"/>
          <p:cNvCxnSpPr>
            <a:cxnSpLocks noChangeShapeType="1"/>
            <a:stCxn id="760840" idx="6"/>
            <a:endCxn id="760842" idx="2"/>
          </p:cNvCxnSpPr>
          <p:nvPr/>
        </p:nvCxnSpPr>
        <p:spPr bwMode="auto">
          <a:xfrm flipV="1">
            <a:off x="1822450" y="3219450"/>
            <a:ext cx="320675" cy="33338"/>
          </a:xfrm>
          <a:prstGeom prst="straightConnector1">
            <a:avLst/>
          </a:prstGeom>
          <a:noFill/>
          <a:ln w="9525">
            <a:solidFill>
              <a:schemeClr val="tx1"/>
            </a:solidFill>
            <a:round/>
            <a:headEnd/>
            <a:tailEnd/>
          </a:ln>
          <a:effectLst/>
        </p:spPr>
      </p:cxnSp>
      <p:cxnSp>
        <p:nvCxnSpPr>
          <p:cNvPr id="760932" name="AutoShape 100"/>
          <p:cNvCxnSpPr>
            <a:cxnSpLocks noChangeShapeType="1"/>
            <a:stCxn id="760863" idx="6"/>
            <a:endCxn id="760865" idx="2"/>
          </p:cNvCxnSpPr>
          <p:nvPr/>
        </p:nvCxnSpPr>
        <p:spPr bwMode="auto">
          <a:xfrm flipV="1">
            <a:off x="3902075" y="3219450"/>
            <a:ext cx="320675" cy="33338"/>
          </a:xfrm>
          <a:prstGeom prst="straightConnector1">
            <a:avLst/>
          </a:prstGeom>
          <a:noFill/>
          <a:ln w="9525">
            <a:solidFill>
              <a:schemeClr val="tx1"/>
            </a:solidFill>
            <a:round/>
            <a:headEnd/>
            <a:tailEnd/>
          </a:ln>
          <a:effectLst/>
        </p:spPr>
      </p:cxnSp>
      <p:cxnSp>
        <p:nvCxnSpPr>
          <p:cNvPr id="760933" name="AutoShape 101"/>
          <p:cNvCxnSpPr>
            <a:cxnSpLocks noChangeShapeType="1"/>
            <a:stCxn id="760886" idx="6"/>
            <a:endCxn id="760888" idx="2"/>
          </p:cNvCxnSpPr>
          <p:nvPr/>
        </p:nvCxnSpPr>
        <p:spPr bwMode="auto">
          <a:xfrm flipV="1">
            <a:off x="5981700" y="3219450"/>
            <a:ext cx="320675" cy="33338"/>
          </a:xfrm>
          <a:prstGeom prst="straightConnector1">
            <a:avLst/>
          </a:prstGeom>
          <a:noFill/>
          <a:ln w="9525">
            <a:solidFill>
              <a:schemeClr val="tx1"/>
            </a:solidFill>
            <a:round/>
            <a:headEnd/>
            <a:tailEnd/>
          </a:ln>
          <a:effectLst/>
        </p:spPr>
      </p:cxnSp>
      <p:cxnSp>
        <p:nvCxnSpPr>
          <p:cNvPr id="760934" name="AutoShape 102"/>
          <p:cNvCxnSpPr>
            <a:cxnSpLocks noChangeShapeType="1"/>
            <a:stCxn id="760909" idx="6"/>
            <a:endCxn id="760911" idx="2"/>
          </p:cNvCxnSpPr>
          <p:nvPr/>
        </p:nvCxnSpPr>
        <p:spPr bwMode="auto">
          <a:xfrm flipV="1">
            <a:off x="8061325" y="3219450"/>
            <a:ext cx="320675" cy="33338"/>
          </a:xfrm>
          <a:prstGeom prst="straightConnector1">
            <a:avLst/>
          </a:prstGeom>
          <a:noFill/>
          <a:ln w="9525">
            <a:solidFill>
              <a:schemeClr val="tx1"/>
            </a:solidFill>
            <a:round/>
            <a:headEnd/>
            <a:tailEnd/>
          </a:ln>
          <a:effectLst/>
        </p:spPr>
      </p:cxnSp>
      <p:sp>
        <p:nvSpPr>
          <p:cNvPr id="760936" name="AutoShape 104"/>
          <p:cNvSpPr>
            <a:spLocks noChangeArrowheads="1"/>
          </p:cNvSpPr>
          <p:nvPr/>
        </p:nvSpPr>
        <p:spPr bwMode="auto">
          <a:xfrm rot="10800000" flipH="1">
            <a:off x="1905000" y="3406775"/>
            <a:ext cx="1276350" cy="619125"/>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25400" algn="ctr">
            <a:noFill/>
            <a:miter lim="800000"/>
            <a:headEnd/>
            <a:tailEnd/>
          </a:ln>
          <a:effectLst/>
        </p:spPr>
        <p:txBody>
          <a:bodyPr wrap="none" anchor="ctr"/>
          <a:lstStyle/>
          <a:p>
            <a:endParaRPr lang="en-US"/>
          </a:p>
        </p:txBody>
      </p:sp>
      <p:sp>
        <p:nvSpPr>
          <p:cNvPr id="760937" name="Oval 105"/>
          <p:cNvSpPr>
            <a:spLocks noChangeArrowheads="1"/>
          </p:cNvSpPr>
          <p:nvPr/>
        </p:nvSpPr>
        <p:spPr bwMode="auto">
          <a:xfrm>
            <a:off x="1212850" y="308133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38" name="AutoShape 106"/>
          <p:cNvCxnSpPr>
            <a:cxnSpLocks noChangeShapeType="1"/>
            <a:stCxn id="760843" idx="5"/>
            <a:endCxn id="760937" idx="1"/>
          </p:cNvCxnSpPr>
          <p:nvPr/>
        </p:nvCxnSpPr>
        <p:spPr bwMode="auto">
          <a:xfrm>
            <a:off x="1165225" y="3060700"/>
            <a:ext cx="85725" cy="55563"/>
          </a:xfrm>
          <a:prstGeom prst="straightConnector1">
            <a:avLst/>
          </a:prstGeom>
          <a:noFill/>
          <a:ln w="9525">
            <a:solidFill>
              <a:schemeClr val="tx1"/>
            </a:solidFill>
            <a:round/>
            <a:headEnd/>
            <a:tailEnd/>
          </a:ln>
          <a:effectLst/>
        </p:spPr>
      </p:cxnSp>
      <p:cxnSp>
        <p:nvCxnSpPr>
          <p:cNvPr id="760939" name="AutoShape 107"/>
          <p:cNvCxnSpPr>
            <a:cxnSpLocks noChangeShapeType="1"/>
            <a:stCxn id="760937" idx="6"/>
            <a:endCxn id="760840" idx="2"/>
          </p:cNvCxnSpPr>
          <p:nvPr/>
        </p:nvCxnSpPr>
        <p:spPr bwMode="auto">
          <a:xfrm>
            <a:off x="1468438" y="3200400"/>
            <a:ext cx="98425" cy="52388"/>
          </a:xfrm>
          <a:prstGeom prst="straightConnector1">
            <a:avLst/>
          </a:prstGeom>
          <a:noFill/>
          <a:ln w="9525">
            <a:solidFill>
              <a:schemeClr val="tx1"/>
            </a:solidFill>
            <a:round/>
            <a:headEnd/>
            <a:tailEnd/>
          </a:ln>
          <a:effectLst/>
        </p:spPr>
      </p:cxnSp>
      <p:sp>
        <p:nvSpPr>
          <p:cNvPr id="760940" name="Oval 108"/>
          <p:cNvSpPr>
            <a:spLocks noChangeArrowheads="1"/>
          </p:cNvSpPr>
          <p:nvPr/>
        </p:nvSpPr>
        <p:spPr bwMode="auto">
          <a:xfrm>
            <a:off x="3305175" y="3078163"/>
            <a:ext cx="246063" cy="236537"/>
          </a:xfrm>
          <a:prstGeom prst="ellipse">
            <a:avLst/>
          </a:prstGeom>
          <a:solidFill>
            <a:srgbClr val="FF0000">
              <a:alpha val="39999"/>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0.5</a:t>
            </a:r>
          </a:p>
        </p:txBody>
      </p:sp>
      <p:cxnSp>
        <p:nvCxnSpPr>
          <p:cNvPr id="760941" name="AutoShape 109"/>
          <p:cNvCxnSpPr>
            <a:cxnSpLocks noChangeShapeType="1"/>
            <a:stCxn id="760866" idx="5"/>
            <a:endCxn id="760940" idx="1"/>
          </p:cNvCxnSpPr>
          <p:nvPr/>
        </p:nvCxnSpPr>
        <p:spPr bwMode="auto">
          <a:xfrm>
            <a:off x="3244850" y="3060700"/>
            <a:ext cx="96838" cy="52388"/>
          </a:xfrm>
          <a:prstGeom prst="straightConnector1">
            <a:avLst/>
          </a:prstGeom>
          <a:noFill/>
          <a:ln w="9525">
            <a:solidFill>
              <a:schemeClr val="tx1"/>
            </a:solidFill>
            <a:round/>
            <a:headEnd/>
            <a:tailEnd/>
          </a:ln>
          <a:effectLst/>
        </p:spPr>
      </p:cxnSp>
      <p:cxnSp>
        <p:nvCxnSpPr>
          <p:cNvPr id="760942" name="AutoShape 110"/>
          <p:cNvCxnSpPr>
            <a:cxnSpLocks noChangeShapeType="1"/>
            <a:stCxn id="760940" idx="6"/>
            <a:endCxn id="760863" idx="2"/>
          </p:cNvCxnSpPr>
          <p:nvPr/>
        </p:nvCxnSpPr>
        <p:spPr bwMode="auto">
          <a:xfrm>
            <a:off x="3551238" y="3197225"/>
            <a:ext cx="95250" cy="55563"/>
          </a:xfrm>
          <a:prstGeom prst="straightConnector1">
            <a:avLst/>
          </a:prstGeom>
          <a:noFill/>
          <a:ln w="9525">
            <a:solidFill>
              <a:schemeClr val="tx1"/>
            </a:solidFill>
            <a:round/>
            <a:headEnd/>
            <a:tailEnd/>
          </a:ln>
          <a:effectLst/>
        </p:spPr>
      </p:cxnSp>
      <p:sp>
        <p:nvSpPr>
          <p:cNvPr id="760944" name="Oval 112"/>
          <p:cNvSpPr>
            <a:spLocks noChangeArrowheads="1"/>
          </p:cNvSpPr>
          <p:nvPr/>
        </p:nvSpPr>
        <p:spPr bwMode="auto">
          <a:xfrm>
            <a:off x="5387975" y="3074988"/>
            <a:ext cx="246063"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45" name="AutoShape 113"/>
          <p:cNvCxnSpPr>
            <a:cxnSpLocks noChangeShapeType="1"/>
            <a:stCxn id="760889" idx="5"/>
            <a:endCxn id="760944" idx="1"/>
          </p:cNvCxnSpPr>
          <p:nvPr/>
        </p:nvCxnSpPr>
        <p:spPr bwMode="auto">
          <a:xfrm>
            <a:off x="5324475" y="3060700"/>
            <a:ext cx="100013" cy="49213"/>
          </a:xfrm>
          <a:prstGeom prst="straightConnector1">
            <a:avLst/>
          </a:prstGeom>
          <a:noFill/>
          <a:ln w="9525">
            <a:solidFill>
              <a:schemeClr val="tx1"/>
            </a:solidFill>
            <a:round/>
            <a:headEnd/>
            <a:tailEnd/>
          </a:ln>
          <a:effectLst/>
        </p:spPr>
      </p:cxnSp>
      <p:cxnSp>
        <p:nvCxnSpPr>
          <p:cNvPr id="760946" name="AutoShape 114"/>
          <p:cNvCxnSpPr>
            <a:cxnSpLocks noChangeShapeType="1"/>
            <a:stCxn id="760944" idx="6"/>
            <a:endCxn id="760886" idx="2"/>
          </p:cNvCxnSpPr>
          <p:nvPr/>
        </p:nvCxnSpPr>
        <p:spPr bwMode="auto">
          <a:xfrm>
            <a:off x="5634038" y="3194050"/>
            <a:ext cx="92075" cy="58738"/>
          </a:xfrm>
          <a:prstGeom prst="straightConnector1">
            <a:avLst/>
          </a:prstGeom>
          <a:noFill/>
          <a:ln w="9525">
            <a:solidFill>
              <a:schemeClr val="tx1"/>
            </a:solidFill>
            <a:round/>
            <a:headEnd/>
            <a:tailEnd/>
          </a:ln>
          <a:effectLst/>
        </p:spPr>
      </p:cxnSp>
      <p:sp>
        <p:nvSpPr>
          <p:cNvPr id="760947" name="Oval 115"/>
          <p:cNvSpPr>
            <a:spLocks noChangeArrowheads="1"/>
          </p:cNvSpPr>
          <p:nvPr/>
        </p:nvSpPr>
        <p:spPr bwMode="auto">
          <a:xfrm>
            <a:off x="7451725" y="3071813"/>
            <a:ext cx="246063" cy="236537"/>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cxnSp>
        <p:nvCxnSpPr>
          <p:cNvPr id="760948" name="AutoShape 116"/>
          <p:cNvCxnSpPr>
            <a:cxnSpLocks noChangeShapeType="1"/>
            <a:stCxn id="760912" idx="5"/>
            <a:endCxn id="760947" idx="1"/>
          </p:cNvCxnSpPr>
          <p:nvPr/>
        </p:nvCxnSpPr>
        <p:spPr bwMode="auto">
          <a:xfrm>
            <a:off x="7404100" y="3060700"/>
            <a:ext cx="84138" cy="46038"/>
          </a:xfrm>
          <a:prstGeom prst="straightConnector1">
            <a:avLst/>
          </a:prstGeom>
          <a:noFill/>
          <a:ln w="9525">
            <a:solidFill>
              <a:schemeClr val="tx1"/>
            </a:solidFill>
            <a:round/>
            <a:headEnd/>
            <a:tailEnd/>
          </a:ln>
          <a:effectLst/>
        </p:spPr>
      </p:cxnSp>
      <p:cxnSp>
        <p:nvCxnSpPr>
          <p:cNvPr id="760949" name="AutoShape 117"/>
          <p:cNvCxnSpPr>
            <a:cxnSpLocks noChangeShapeType="1"/>
            <a:stCxn id="760947" idx="6"/>
            <a:endCxn id="760909" idx="2"/>
          </p:cNvCxnSpPr>
          <p:nvPr/>
        </p:nvCxnSpPr>
        <p:spPr bwMode="auto">
          <a:xfrm>
            <a:off x="7697788" y="3190875"/>
            <a:ext cx="107950" cy="61913"/>
          </a:xfrm>
          <a:prstGeom prst="straightConnector1">
            <a:avLst/>
          </a:prstGeom>
          <a:noFill/>
          <a:ln w="9525">
            <a:solidFill>
              <a:schemeClr val="tx1"/>
            </a:solidFill>
            <a:round/>
            <a:headEnd/>
            <a:tailEnd/>
          </a:ln>
          <a:effectLst/>
        </p:spPr>
      </p:cxnSp>
      <p:sp>
        <p:nvSpPr>
          <p:cNvPr id="760950" name="AutoShape 118"/>
          <p:cNvSpPr>
            <a:spLocks noChangeArrowheads="1"/>
          </p:cNvSpPr>
          <p:nvPr/>
        </p:nvSpPr>
        <p:spPr bwMode="auto">
          <a:xfrm rot="10800000" flipH="1">
            <a:off x="3997325" y="3406775"/>
            <a:ext cx="1276350" cy="619125"/>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25400" algn="ctr">
            <a:noFill/>
            <a:miter lim="800000"/>
            <a:headEnd/>
            <a:tailEnd/>
          </a:ln>
          <a:effectLst/>
        </p:spPr>
        <p:txBody>
          <a:bodyPr wrap="none" anchor="ctr"/>
          <a:lstStyle/>
          <a:p>
            <a:endParaRPr lang="en-US"/>
          </a:p>
        </p:txBody>
      </p:sp>
      <p:sp>
        <p:nvSpPr>
          <p:cNvPr id="760951" name="AutoShape 119"/>
          <p:cNvSpPr>
            <a:spLocks noChangeArrowheads="1"/>
          </p:cNvSpPr>
          <p:nvPr/>
        </p:nvSpPr>
        <p:spPr bwMode="auto">
          <a:xfrm rot="10800000" flipH="1">
            <a:off x="6089650" y="3406775"/>
            <a:ext cx="1276350" cy="619125"/>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accent1"/>
          </a:solidFill>
          <a:ln w="25400" algn="ctr">
            <a:noFill/>
            <a:miter lim="800000"/>
            <a:headEnd/>
            <a:tailEnd/>
          </a:ln>
          <a:effectLst/>
        </p:spPr>
        <p:txBody>
          <a:bodyPr wrap="none" anchor="ctr"/>
          <a:lstStyle/>
          <a:p>
            <a:endParaRPr lang="en-US"/>
          </a:p>
        </p:txBody>
      </p:sp>
      <p:sp>
        <p:nvSpPr>
          <p:cNvPr id="760952" name="Text Box 120"/>
          <p:cNvSpPr txBox="1">
            <a:spLocks noChangeArrowheads="1"/>
          </p:cNvSpPr>
          <p:nvPr/>
        </p:nvSpPr>
        <p:spPr bwMode="auto">
          <a:xfrm>
            <a:off x="6165850" y="4211638"/>
            <a:ext cx="1698625" cy="1492250"/>
          </a:xfrm>
          <a:prstGeom prst="rect">
            <a:avLst/>
          </a:prstGeom>
          <a:noFill/>
          <a:ln w="25400" algn="ctr">
            <a:noFill/>
            <a:miter lim="800000"/>
            <a:headEnd/>
            <a:tailEnd/>
          </a:ln>
          <a:effectLst/>
        </p:spPr>
        <p:txBody>
          <a:bodyPr>
            <a:spAutoFit/>
          </a:bodyPr>
          <a:lstStyle/>
          <a:p>
            <a:pPr marL="381000" indent="-381000">
              <a:buFontTx/>
              <a:buNone/>
            </a:pPr>
            <a:r>
              <a:rPr lang="en-US">
                <a:solidFill>
                  <a:schemeClr val="tx1"/>
                </a:solidFill>
              </a:rPr>
              <a:t>Phase C:</a:t>
            </a:r>
          </a:p>
          <a:p>
            <a:pPr marL="381000" indent="-381000">
              <a:buFontTx/>
              <a:buNone/>
            </a:pPr>
            <a:r>
              <a:rPr lang="en-US">
                <a:solidFill>
                  <a:schemeClr val="tx1"/>
                </a:solidFill>
              </a:rPr>
              <a:t>Connect DS </a:t>
            </a:r>
          </a:p>
          <a:p>
            <a:pPr marL="381000" indent="-381000">
              <a:buFontTx/>
              <a:buNone/>
            </a:pPr>
            <a:r>
              <a:rPr lang="en-US">
                <a:solidFill>
                  <a:schemeClr val="tx1"/>
                </a:solidFill>
              </a:rPr>
              <a:t>by “tree” of </a:t>
            </a:r>
          </a:p>
          <a:p>
            <a:pPr marL="381000" indent="-381000">
              <a:buFontTx/>
              <a:buNone/>
            </a:pPr>
            <a:r>
              <a:rPr lang="en-US">
                <a:solidFill>
                  <a:schemeClr val="tx1"/>
                </a:solidFill>
              </a:rPr>
              <a:t>“bridges”</a:t>
            </a:r>
          </a:p>
        </p:txBody>
      </p:sp>
      <p:sp>
        <p:nvSpPr>
          <p:cNvPr id="760953" name="Text Box 121"/>
          <p:cNvSpPr txBox="1">
            <a:spLocks noChangeArrowheads="1"/>
          </p:cNvSpPr>
          <p:nvPr/>
        </p:nvSpPr>
        <p:spPr bwMode="auto">
          <a:xfrm>
            <a:off x="4010025" y="4208463"/>
            <a:ext cx="1717675" cy="1127125"/>
          </a:xfrm>
          <a:prstGeom prst="rect">
            <a:avLst/>
          </a:prstGeom>
          <a:noFill/>
          <a:ln w="25400" algn="ctr">
            <a:noFill/>
            <a:miter lim="800000"/>
            <a:headEnd/>
            <a:tailEnd/>
          </a:ln>
          <a:effectLst/>
        </p:spPr>
        <p:txBody>
          <a:bodyPr>
            <a:spAutoFit/>
          </a:bodyPr>
          <a:lstStyle/>
          <a:p>
            <a:pPr marL="381000" indent="-381000">
              <a:buFontTx/>
              <a:buNone/>
            </a:pPr>
            <a:r>
              <a:rPr lang="en-US">
                <a:solidFill>
                  <a:schemeClr val="tx1"/>
                </a:solidFill>
              </a:rPr>
              <a:t>Phase B:</a:t>
            </a:r>
          </a:p>
          <a:p>
            <a:pPr marL="381000" indent="-381000">
              <a:buFontTx/>
              <a:buNone/>
            </a:pPr>
            <a:r>
              <a:rPr lang="en-US">
                <a:solidFill>
                  <a:schemeClr val="tx1"/>
                </a:solidFill>
              </a:rPr>
              <a:t>Probabilistic</a:t>
            </a:r>
          </a:p>
          <a:p>
            <a:pPr marL="381000" indent="-381000">
              <a:buFontTx/>
              <a:buNone/>
            </a:pPr>
            <a:r>
              <a:rPr lang="en-US">
                <a:solidFill>
                  <a:schemeClr val="tx1"/>
                </a:solidFill>
              </a:rPr>
              <a:t>algorithm</a:t>
            </a:r>
            <a:endParaRPr lang="de-CH">
              <a:solidFill>
                <a:schemeClr val="tx1"/>
              </a:solidFill>
            </a:endParaRPr>
          </a:p>
        </p:txBody>
      </p:sp>
      <p:sp>
        <p:nvSpPr>
          <p:cNvPr id="760954" name="Text Box 122"/>
          <p:cNvSpPr txBox="1">
            <a:spLocks noChangeArrowheads="1"/>
          </p:cNvSpPr>
          <p:nvPr/>
        </p:nvSpPr>
        <p:spPr bwMode="auto">
          <a:xfrm>
            <a:off x="1873250" y="4214813"/>
            <a:ext cx="1908175" cy="1714500"/>
          </a:xfrm>
          <a:prstGeom prst="rect">
            <a:avLst/>
          </a:prstGeom>
          <a:noFill/>
          <a:ln w="25400" algn="ctr">
            <a:noFill/>
            <a:miter lim="800000"/>
            <a:headEnd/>
            <a:tailEnd/>
          </a:ln>
          <a:effectLst/>
        </p:spPr>
        <p:txBody>
          <a:bodyPr>
            <a:spAutoFit/>
          </a:bodyPr>
          <a:lstStyle/>
          <a:p>
            <a:pPr marL="381000" indent="-381000">
              <a:buFontTx/>
              <a:buNone/>
            </a:pPr>
            <a:r>
              <a:rPr lang="en-US">
                <a:solidFill>
                  <a:schemeClr val="tx1"/>
                </a:solidFill>
              </a:rPr>
              <a:t>Phase A:</a:t>
            </a:r>
          </a:p>
          <a:p>
            <a:pPr marL="381000" indent="-381000">
              <a:buFontTx/>
              <a:buNone/>
            </a:pPr>
            <a:r>
              <a:rPr lang="en-US">
                <a:solidFill>
                  <a:schemeClr val="tx1"/>
                </a:solidFill>
              </a:rPr>
              <a:t>Distributed</a:t>
            </a:r>
          </a:p>
          <a:p>
            <a:pPr marL="381000" indent="-381000">
              <a:buFontTx/>
              <a:buNone/>
            </a:pPr>
            <a:r>
              <a:rPr lang="en-US">
                <a:solidFill>
                  <a:schemeClr val="tx1"/>
                </a:solidFill>
              </a:rPr>
              <a:t>linear program</a:t>
            </a:r>
          </a:p>
          <a:p>
            <a:pPr marL="381000" indent="-381000">
              <a:buFontTx/>
              <a:buNone/>
            </a:pPr>
            <a:r>
              <a:rPr lang="en-US" sz="1600">
                <a:solidFill>
                  <a:schemeClr val="tx1"/>
                </a:solidFill>
              </a:rPr>
              <a:t>rel. high degree </a:t>
            </a:r>
          </a:p>
          <a:p>
            <a:pPr marL="381000" indent="-381000">
              <a:buFontTx/>
              <a:buNone/>
            </a:pPr>
            <a:r>
              <a:rPr lang="en-US" sz="1600">
                <a:solidFill>
                  <a:schemeClr val="tx1"/>
                </a:solidFill>
              </a:rPr>
              <a:t>gives</a:t>
            </a:r>
            <a:r>
              <a:rPr lang="en-US" sz="1600">
                <a:solidFill>
                  <a:schemeClr val="tx1"/>
                </a:solidFill>
                <a:sym typeface="Wingdings" pitchFamily="2" charset="2"/>
              </a:rPr>
              <a:t> high value</a:t>
            </a:r>
            <a:endParaRPr lang="de-CH" sz="1600">
              <a:solidFill>
                <a:schemeClr val="tx1"/>
              </a:solidFill>
            </a:endParaRPr>
          </a:p>
        </p:txBody>
      </p:sp>
      <p:sp>
        <p:nvSpPr>
          <p:cNvPr id="760912" name="Oval 80"/>
          <p:cNvSpPr>
            <a:spLocks noChangeArrowheads="1"/>
          </p:cNvSpPr>
          <p:nvPr/>
        </p:nvSpPr>
        <p:spPr bwMode="auto">
          <a:xfrm>
            <a:off x="7186613" y="2859088"/>
            <a:ext cx="255587"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09" name="Oval 77"/>
          <p:cNvSpPr>
            <a:spLocks noChangeArrowheads="1"/>
          </p:cNvSpPr>
          <p:nvPr/>
        </p:nvSpPr>
        <p:spPr bwMode="auto">
          <a:xfrm>
            <a:off x="7805738" y="3133725"/>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55" name="Oval 123"/>
          <p:cNvSpPr>
            <a:spLocks noChangeArrowheads="1"/>
          </p:cNvSpPr>
          <p:nvPr/>
        </p:nvSpPr>
        <p:spPr bwMode="auto">
          <a:xfrm>
            <a:off x="5387975" y="3076575"/>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56" name="Oval 124"/>
          <p:cNvSpPr>
            <a:spLocks noChangeArrowheads="1"/>
          </p:cNvSpPr>
          <p:nvPr/>
        </p:nvSpPr>
        <p:spPr bwMode="auto">
          <a:xfrm>
            <a:off x="7188200" y="2857500"/>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
        <p:nvSpPr>
          <p:cNvPr id="760957" name="Oval 125"/>
          <p:cNvSpPr>
            <a:spLocks noChangeArrowheads="1"/>
          </p:cNvSpPr>
          <p:nvPr/>
        </p:nvSpPr>
        <p:spPr bwMode="auto">
          <a:xfrm>
            <a:off x="7807325" y="3133725"/>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endParaRPr lang="en-US" sz="16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760837"/>
                                        </p:tgtEl>
                                        <p:attrNameLst>
                                          <p:attrName>fillcolor</p:attrName>
                                        </p:attrNameLst>
                                      </p:cBhvr>
                                      <p:to>
                                        <a:schemeClr val="accent1"/>
                                      </p:to>
                                    </p:animClr>
                                    <p:set>
                                      <p:cBhvr>
                                        <p:cTn id="7" dur="1000" fill="hold"/>
                                        <p:tgtEl>
                                          <p:spTgt spid="760837"/>
                                        </p:tgtEl>
                                        <p:attrNameLst>
                                          <p:attrName>fill.type</p:attrName>
                                        </p:attrNameLst>
                                      </p:cBhvr>
                                      <p:to>
                                        <p:strVal val="solid"/>
                                      </p:to>
                                    </p:set>
                                    <p:set>
                                      <p:cBhvr>
                                        <p:cTn id="8" dur="1000" fill="hold"/>
                                        <p:tgtEl>
                                          <p:spTgt spid="760837"/>
                                        </p:tgtEl>
                                        <p:attrNameLst>
                                          <p:attrName>fill.on</p:attrName>
                                        </p:attrNameLst>
                                      </p:cBhvr>
                                      <p:to>
                                        <p:strVal val="true"/>
                                      </p:to>
                                    </p:set>
                                  </p:childTnLst>
                                </p:cTn>
                              </p:par>
                            </p:childTnLst>
                          </p:cTn>
                        </p:par>
                        <p:par>
                          <p:cTn id="9" fill="hold">
                            <p:stCondLst>
                              <p:cond delay="1000"/>
                            </p:stCondLst>
                            <p:childTnLst>
                              <p:par>
                                <p:cTn id="10" presetID="7" presetClass="emph" presetSubtype="2" fill="hold" nodeType="afterEffect">
                                  <p:stCondLst>
                                    <p:cond delay="0"/>
                                  </p:stCondLst>
                                  <p:childTnLst>
                                    <p:animClr clrSpc="rgb" dir="cw">
                                      <p:cBhvr>
                                        <p:cTn id="11" dur="1000" fill="hold"/>
                                        <p:tgtEl>
                                          <p:spTgt spid="760835"/>
                                        </p:tgtEl>
                                        <p:attrNameLst>
                                          <p:attrName>stroke.color</p:attrName>
                                        </p:attrNameLst>
                                      </p:cBhvr>
                                      <p:to>
                                        <a:srgbClr val="E2E2F8"/>
                                      </p:to>
                                    </p:animClr>
                                    <p:set>
                                      <p:cBhvr>
                                        <p:cTn id="12" dur="1000" fill="hold"/>
                                        <p:tgtEl>
                                          <p:spTgt spid="760835"/>
                                        </p:tgtEl>
                                        <p:attrNameLst>
                                          <p:attrName>stroke.on</p:attrName>
                                        </p:attrNameLst>
                                      </p:cBhvr>
                                      <p:to>
                                        <p:strVal val="true"/>
                                      </p:to>
                                    </p:set>
                                  </p:childTnLst>
                                </p:cTn>
                              </p:par>
                              <p:par>
                                <p:cTn id="13" presetID="7" presetClass="emph" presetSubtype="2" fill="hold" nodeType="withEffect">
                                  <p:stCondLst>
                                    <p:cond delay="0"/>
                                  </p:stCondLst>
                                  <p:childTnLst>
                                    <p:animClr clrSpc="rgb" dir="cw">
                                      <p:cBhvr>
                                        <p:cTn id="14" dur="1000" fill="hold"/>
                                        <p:tgtEl>
                                          <p:spTgt spid="760839"/>
                                        </p:tgtEl>
                                        <p:attrNameLst>
                                          <p:attrName>stroke.color</p:attrName>
                                        </p:attrNameLst>
                                      </p:cBhvr>
                                      <p:to>
                                        <a:srgbClr val="E2E2F8"/>
                                      </p:to>
                                    </p:animClr>
                                    <p:set>
                                      <p:cBhvr>
                                        <p:cTn id="15" dur="1000" fill="hold"/>
                                        <p:tgtEl>
                                          <p:spTgt spid="760839"/>
                                        </p:tgtEl>
                                        <p:attrNameLst>
                                          <p:attrName>stroke.on</p:attrName>
                                        </p:attrNameLst>
                                      </p:cBhvr>
                                      <p:to>
                                        <p:strVal val="true"/>
                                      </p:to>
                                    </p:set>
                                  </p:childTnLst>
                                </p:cTn>
                              </p:par>
                              <p:par>
                                <p:cTn id="16" presetID="7" presetClass="emph" presetSubtype="2" fill="hold" nodeType="withEffect">
                                  <p:stCondLst>
                                    <p:cond delay="0"/>
                                  </p:stCondLst>
                                  <p:childTnLst>
                                    <p:animClr clrSpc="rgb" dir="cw">
                                      <p:cBhvr>
                                        <p:cTn id="17" dur="1000" fill="hold"/>
                                        <p:tgtEl>
                                          <p:spTgt spid="760840"/>
                                        </p:tgtEl>
                                        <p:attrNameLst>
                                          <p:attrName>stroke.color</p:attrName>
                                        </p:attrNameLst>
                                      </p:cBhvr>
                                      <p:to>
                                        <a:srgbClr val="E2E2F8"/>
                                      </p:to>
                                    </p:animClr>
                                    <p:set>
                                      <p:cBhvr>
                                        <p:cTn id="18" dur="1000" fill="hold"/>
                                        <p:tgtEl>
                                          <p:spTgt spid="760840"/>
                                        </p:tgtEl>
                                        <p:attrNameLst>
                                          <p:attrName>stroke.on</p:attrName>
                                        </p:attrNameLst>
                                      </p:cBhvr>
                                      <p:to>
                                        <p:strVal val="true"/>
                                      </p:to>
                                    </p:set>
                                  </p:childTnLst>
                                </p:cTn>
                              </p:par>
                              <p:par>
                                <p:cTn id="19" presetID="7" presetClass="emph" presetSubtype="2" fill="hold" nodeType="withEffect">
                                  <p:stCondLst>
                                    <p:cond delay="0"/>
                                  </p:stCondLst>
                                  <p:childTnLst>
                                    <p:animClr clrSpc="rgb" dir="cw">
                                      <p:cBhvr>
                                        <p:cTn id="20" dur="1000" fill="hold"/>
                                        <p:tgtEl>
                                          <p:spTgt spid="760841"/>
                                        </p:tgtEl>
                                        <p:attrNameLst>
                                          <p:attrName>stroke.color</p:attrName>
                                        </p:attrNameLst>
                                      </p:cBhvr>
                                      <p:to>
                                        <a:srgbClr val="E2E2F8"/>
                                      </p:to>
                                    </p:animClr>
                                    <p:set>
                                      <p:cBhvr>
                                        <p:cTn id="21" dur="1000" fill="hold"/>
                                        <p:tgtEl>
                                          <p:spTgt spid="760841"/>
                                        </p:tgtEl>
                                        <p:attrNameLst>
                                          <p:attrName>stroke.on</p:attrName>
                                        </p:attrNameLst>
                                      </p:cBhvr>
                                      <p:to>
                                        <p:strVal val="true"/>
                                      </p:to>
                                    </p:set>
                                  </p:childTnLst>
                                </p:cTn>
                              </p:par>
                              <p:par>
                                <p:cTn id="22" presetID="7" presetClass="emph" presetSubtype="2" fill="hold" nodeType="withEffect">
                                  <p:stCondLst>
                                    <p:cond delay="0"/>
                                  </p:stCondLst>
                                  <p:childTnLst>
                                    <p:animClr clrSpc="rgb" dir="cw">
                                      <p:cBhvr>
                                        <p:cTn id="23" dur="1000" fill="hold"/>
                                        <p:tgtEl>
                                          <p:spTgt spid="760842"/>
                                        </p:tgtEl>
                                        <p:attrNameLst>
                                          <p:attrName>stroke.color</p:attrName>
                                        </p:attrNameLst>
                                      </p:cBhvr>
                                      <p:to>
                                        <a:srgbClr val="E2E2F8"/>
                                      </p:to>
                                    </p:animClr>
                                    <p:set>
                                      <p:cBhvr>
                                        <p:cTn id="24" dur="1000" fill="hold"/>
                                        <p:tgtEl>
                                          <p:spTgt spid="760842"/>
                                        </p:tgtEl>
                                        <p:attrNameLst>
                                          <p:attrName>stroke.on</p:attrName>
                                        </p:attrNameLst>
                                      </p:cBhvr>
                                      <p:to>
                                        <p:strVal val="true"/>
                                      </p:to>
                                    </p:set>
                                  </p:childTnLst>
                                </p:cTn>
                              </p:par>
                              <p:par>
                                <p:cTn id="25" presetID="7" presetClass="emph" presetSubtype="2" fill="hold" nodeType="withEffect">
                                  <p:stCondLst>
                                    <p:cond delay="0"/>
                                  </p:stCondLst>
                                  <p:childTnLst>
                                    <p:animClr clrSpc="rgb" dir="cw">
                                      <p:cBhvr>
                                        <p:cTn id="26" dur="1000" fill="hold"/>
                                        <p:tgtEl>
                                          <p:spTgt spid="760843"/>
                                        </p:tgtEl>
                                        <p:attrNameLst>
                                          <p:attrName>stroke.color</p:attrName>
                                        </p:attrNameLst>
                                      </p:cBhvr>
                                      <p:to>
                                        <a:srgbClr val="E2E2F8"/>
                                      </p:to>
                                    </p:animClr>
                                    <p:set>
                                      <p:cBhvr>
                                        <p:cTn id="27" dur="1000" fill="hold"/>
                                        <p:tgtEl>
                                          <p:spTgt spid="760843"/>
                                        </p:tgtEl>
                                        <p:attrNameLst>
                                          <p:attrName>stroke.on</p:attrName>
                                        </p:attrNameLst>
                                      </p:cBhvr>
                                      <p:to>
                                        <p:strVal val="true"/>
                                      </p:to>
                                    </p:set>
                                  </p:childTnLst>
                                </p:cTn>
                              </p:par>
                              <p:par>
                                <p:cTn id="28" presetID="7" presetClass="emph" presetSubtype="2" fill="hold" nodeType="withEffect">
                                  <p:stCondLst>
                                    <p:cond delay="0"/>
                                  </p:stCondLst>
                                  <p:childTnLst>
                                    <p:animClr clrSpc="rgb" dir="cw">
                                      <p:cBhvr>
                                        <p:cTn id="29" dur="1000" fill="hold"/>
                                        <p:tgtEl>
                                          <p:spTgt spid="760844"/>
                                        </p:tgtEl>
                                        <p:attrNameLst>
                                          <p:attrName>stroke.color</p:attrName>
                                        </p:attrNameLst>
                                      </p:cBhvr>
                                      <p:to>
                                        <a:srgbClr val="E2E2F8"/>
                                      </p:to>
                                    </p:animClr>
                                    <p:set>
                                      <p:cBhvr>
                                        <p:cTn id="30" dur="1000" fill="hold"/>
                                        <p:tgtEl>
                                          <p:spTgt spid="760844"/>
                                        </p:tgtEl>
                                        <p:attrNameLst>
                                          <p:attrName>stroke.on</p:attrName>
                                        </p:attrNameLst>
                                      </p:cBhvr>
                                      <p:to>
                                        <p:strVal val="true"/>
                                      </p:to>
                                    </p:set>
                                  </p:childTnLst>
                                </p:cTn>
                              </p:par>
                              <p:par>
                                <p:cTn id="31" presetID="7" presetClass="emph" presetSubtype="2" fill="hold" nodeType="withEffect">
                                  <p:stCondLst>
                                    <p:cond delay="0"/>
                                  </p:stCondLst>
                                  <p:childTnLst>
                                    <p:animClr clrSpc="rgb" dir="cw">
                                      <p:cBhvr>
                                        <p:cTn id="32" dur="1000" fill="hold"/>
                                        <p:tgtEl>
                                          <p:spTgt spid="760847"/>
                                        </p:tgtEl>
                                        <p:attrNameLst>
                                          <p:attrName>stroke.color</p:attrName>
                                        </p:attrNameLst>
                                      </p:cBhvr>
                                      <p:to>
                                        <a:srgbClr val="E2E2F8"/>
                                      </p:to>
                                    </p:animClr>
                                    <p:set>
                                      <p:cBhvr>
                                        <p:cTn id="33" dur="1000" fill="hold"/>
                                        <p:tgtEl>
                                          <p:spTgt spid="760847"/>
                                        </p:tgtEl>
                                        <p:attrNameLst>
                                          <p:attrName>stroke.on</p:attrName>
                                        </p:attrNameLst>
                                      </p:cBhvr>
                                      <p:to>
                                        <p:strVal val="true"/>
                                      </p:to>
                                    </p:set>
                                  </p:childTnLst>
                                </p:cTn>
                              </p:par>
                              <p:par>
                                <p:cTn id="34" presetID="7" presetClass="emph" presetSubtype="2" fill="hold" nodeType="withEffect">
                                  <p:stCondLst>
                                    <p:cond delay="0"/>
                                  </p:stCondLst>
                                  <p:childTnLst>
                                    <p:animClr clrSpc="rgb" dir="cw">
                                      <p:cBhvr>
                                        <p:cTn id="35" dur="1000" fill="hold"/>
                                        <p:tgtEl>
                                          <p:spTgt spid="760848"/>
                                        </p:tgtEl>
                                        <p:attrNameLst>
                                          <p:attrName>stroke.color</p:attrName>
                                        </p:attrNameLst>
                                      </p:cBhvr>
                                      <p:to>
                                        <a:srgbClr val="E2E2F8"/>
                                      </p:to>
                                    </p:animClr>
                                    <p:set>
                                      <p:cBhvr>
                                        <p:cTn id="36" dur="1000" fill="hold"/>
                                        <p:tgtEl>
                                          <p:spTgt spid="760848"/>
                                        </p:tgtEl>
                                        <p:attrNameLst>
                                          <p:attrName>stroke.on</p:attrName>
                                        </p:attrNameLst>
                                      </p:cBhvr>
                                      <p:to>
                                        <p:strVal val="true"/>
                                      </p:to>
                                    </p:set>
                                  </p:childTnLst>
                                </p:cTn>
                              </p:par>
                              <p:par>
                                <p:cTn id="37" presetID="7" presetClass="emph" presetSubtype="2" fill="hold" nodeType="withEffect">
                                  <p:stCondLst>
                                    <p:cond delay="0"/>
                                  </p:stCondLst>
                                  <p:childTnLst>
                                    <p:animClr clrSpc="rgb" dir="cw">
                                      <p:cBhvr>
                                        <p:cTn id="38" dur="1000" fill="hold"/>
                                        <p:tgtEl>
                                          <p:spTgt spid="760849"/>
                                        </p:tgtEl>
                                        <p:attrNameLst>
                                          <p:attrName>stroke.color</p:attrName>
                                        </p:attrNameLst>
                                      </p:cBhvr>
                                      <p:to>
                                        <a:srgbClr val="E2E2F8"/>
                                      </p:to>
                                    </p:animClr>
                                    <p:set>
                                      <p:cBhvr>
                                        <p:cTn id="39" dur="1000" fill="hold"/>
                                        <p:tgtEl>
                                          <p:spTgt spid="760849"/>
                                        </p:tgtEl>
                                        <p:attrNameLst>
                                          <p:attrName>stroke.on</p:attrName>
                                        </p:attrNameLst>
                                      </p:cBhvr>
                                      <p:to>
                                        <p:strVal val="true"/>
                                      </p:to>
                                    </p:set>
                                  </p:childTnLst>
                                </p:cTn>
                              </p:par>
                              <p:par>
                                <p:cTn id="40" presetID="7" presetClass="emph" presetSubtype="2" fill="hold" nodeType="withEffect">
                                  <p:stCondLst>
                                    <p:cond delay="0"/>
                                  </p:stCondLst>
                                  <p:childTnLst>
                                    <p:animClr clrSpc="rgb" dir="cw">
                                      <p:cBhvr>
                                        <p:cTn id="41" dur="1000" fill="hold"/>
                                        <p:tgtEl>
                                          <p:spTgt spid="760850"/>
                                        </p:tgtEl>
                                        <p:attrNameLst>
                                          <p:attrName>stroke.color</p:attrName>
                                        </p:attrNameLst>
                                      </p:cBhvr>
                                      <p:to>
                                        <a:srgbClr val="E2E2F8"/>
                                      </p:to>
                                    </p:animClr>
                                    <p:set>
                                      <p:cBhvr>
                                        <p:cTn id="42" dur="1000" fill="hold"/>
                                        <p:tgtEl>
                                          <p:spTgt spid="760850"/>
                                        </p:tgtEl>
                                        <p:attrNameLst>
                                          <p:attrName>stroke.on</p:attrName>
                                        </p:attrNameLst>
                                      </p:cBhvr>
                                      <p:to>
                                        <p:strVal val="true"/>
                                      </p:to>
                                    </p:set>
                                  </p:childTnLst>
                                </p:cTn>
                              </p:par>
                              <p:par>
                                <p:cTn id="43" presetID="7" presetClass="emph" presetSubtype="2" fill="hold" nodeType="withEffect">
                                  <p:stCondLst>
                                    <p:cond delay="0"/>
                                  </p:stCondLst>
                                  <p:childTnLst>
                                    <p:animClr clrSpc="rgb" dir="cw">
                                      <p:cBhvr>
                                        <p:cTn id="44" dur="1000" fill="hold"/>
                                        <p:tgtEl>
                                          <p:spTgt spid="760851"/>
                                        </p:tgtEl>
                                        <p:attrNameLst>
                                          <p:attrName>stroke.color</p:attrName>
                                        </p:attrNameLst>
                                      </p:cBhvr>
                                      <p:to>
                                        <a:srgbClr val="E2E2F8"/>
                                      </p:to>
                                    </p:animClr>
                                    <p:set>
                                      <p:cBhvr>
                                        <p:cTn id="45" dur="1000" fill="hold"/>
                                        <p:tgtEl>
                                          <p:spTgt spid="760851"/>
                                        </p:tgtEl>
                                        <p:attrNameLst>
                                          <p:attrName>stroke.on</p:attrName>
                                        </p:attrNameLst>
                                      </p:cBhvr>
                                      <p:to>
                                        <p:strVal val="true"/>
                                      </p:to>
                                    </p:set>
                                  </p:childTnLst>
                                </p:cTn>
                              </p:par>
                              <p:par>
                                <p:cTn id="46" presetID="7" presetClass="emph" presetSubtype="2" fill="hold" nodeType="withEffect">
                                  <p:stCondLst>
                                    <p:cond delay="0"/>
                                  </p:stCondLst>
                                  <p:childTnLst>
                                    <p:animClr clrSpc="rgb" dir="cw">
                                      <p:cBhvr>
                                        <p:cTn id="47" dur="1000" fill="hold"/>
                                        <p:tgtEl>
                                          <p:spTgt spid="760852"/>
                                        </p:tgtEl>
                                        <p:attrNameLst>
                                          <p:attrName>stroke.color</p:attrName>
                                        </p:attrNameLst>
                                      </p:cBhvr>
                                      <p:to>
                                        <a:srgbClr val="E2E2F8"/>
                                      </p:to>
                                    </p:animClr>
                                    <p:set>
                                      <p:cBhvr>
                                        <p:cTn id="48" dur="1000" fill="hold"/>
                                        <p:tgtEl>
                                          <p:spTgt spid="760852"/>
                                        </p:tgtEl>
                                        <p:attrNameLst>
                                          <p:attrName>stroke.on</p:attrName>
                                        </p:attrNameLst>
                                      </p:cBhvr>
                                      <p:to>
                                        <p:strVal val="true"/>
                                      </p:to>
                                    </p:set>
                                  </p:childTnLst>
                                </p:cTn>
                              </p:par>
                              <p:par>
                                <p:cTn id="49" presetID="7" presetClass="emph" presetSubtype="2" fill="hold" nodeType="withEffect">
                                  <p:stCondLst>
                                    <p:cond delay="0"/>
                                  </p:stCondLst>
                                  <p:childTnLst>
                                    <p:animClr clrSpc="rgb" dir="cw">
                                      <p:cBhvr>
                                        <p:cTn id="50" dur="1000" fill="hold"/>
                                        <p:tgtEl>
                                          <p:spTgt spid="760853"/>
                                        </p:tgtEl>
                                        <p:attrNameLst>
                                          <p:attrName>stroke.color</p:attrName>
                                        </p:attrNameLst>
                                      </p:cBhvr>
                                      <p:to>
                                        <a:srgbClr val="E2E2F8"/>
                                      </p:to>
                                    </p:animClr>
                                    <p:set>
                                      <p:cBhvr>
                                        <p:cTn id="51" dur="1000" fill="hold"/>
                                        <p:tgtEl>
                                          <p:spTgt spid="760853"/>
                                        </p:tgtEl>
                                        <p:attrNameLst>
                                          <p:attrName>stroke.on</p:attrName>
                                        </p:attrNameLst>
                                      </p:cBhvr>
                                      <p:to>
                                        <p:strVal val="true"/>
                                      </p:to>
                                    </p:set>
                                  </p:childTnLst>
                                </p:cTn>
                              </p:par>
                              <p:par>
                                <p:cTn id="52" presetID="7" presetClass="emph" presetSubtype="2" fill="hold" nodeType="withEffect">
                                  <p:stCondLst>
                                    <p:cond delay="0"/>
                                  </p:stCondLst>
                                  <p:childTnLst>
                                    <p:animClr clrSpc="rgb" dir="cw">
                                      <p:cBhvr>
                                        <p:cTn id="53" dur="1000" fill="hold"/>
                                        <p:tgtEl>
                                          <p:spTgt spid="760854"/>
                                        </p:tgtEl>
                                        <p:attrNameLst>
                                          <p:attrName>stroke.color</p:attrName>
                                        </p:attrNameLst>
                                      </p:cBhvr>
                                      <p:to>
                                        <a:srgbClr val="E2E2F8"/>
                                      </p:to>
                                    </p:animClr>
                                    <p:set>
                                      <p:cBhvr>
                                        <p:cTn id="54" dur="1000" fill="hold"/>
                                        <p:tgtEl>
                                          <p:spTgt spid="760854"/>
                                        </p:tgtEl>
                                        <p:attrNameLst>
                                          <p:attrName>stroke.on</p:attrName>
                                        </p:attrNameLst>
                                      </p:cBhvr>
                                      <p:to>
                                        <p:strVal val="true"/>
                                      </p:to>
                                    </p:set>
                                  </p:childTnLst>
                                </p:cTn>
                              </p:par>
                              <p:par>
                                <p:cTn id="55" presetID="7" presetClass="emph" presetSubtype="2" fill="hold" nodeType="withEffect">
                                  <p:stCondLst>
                                    <p:cond delay="0"/>
                                  </p:stCondLst>
                                  <p:childTnLst>
                                    <p:animClr clrSpc="rgb" dir="cw">
                                      <p:cBhvr>
                                        <p:cTn id="56" dur="1000" fill="hold"/>
                                        <p:tgtEl>
                                          <p:spTgt spid="760857"/>
                                        </p:tgtEl>
                                        <p:attrNameLst>
                                          <p:attrName>stroke.color</p:attrName>
                                        </p:attrNameLst>
                                      </p:cBhvr>
                                      <p:to>
                                        <a:srgbClr val="E2E2F8"/>
                                      </p:to>
                                    </p:animClr>
                                    <p:set>
                                      <p:cBhvr>
                                        <p:cTn id="57" dur="1000" fill="hold"/>
                                        <p:tgtEl>
                                          <p:spTgt spid="760857"/>
                                        </p:tgtEl>
                                        <p:attrNameLst>
                                          <p:attrName>stroke.on</p:attrName>
                                        </p:attrNameLst>
                                      </p:cBhvr>
                                      <p:to>
                                        <p:strVal val="true"/>
                                      </p:to>
                                    </p:set>
                                  </p:childTnLst>
                                </p:cTn>
                              </p:par>
                              <p:par>
                                <p:cTn id="58" presetID="7" presetClass="emph" presetSubtype="2" fill="hold" nodeType="withEffect">
                                  <p:stCondLst>
                                    <p:cond delay="0"/>
                                  </p:stCondLst>
                                  <p:childTnLst>
                                    <p:animClr clrSpc="rgb" dir="cw">
                                      <p:cBhvr>
                                        <p:cTn id="59" dur="1000" fill="hold"/>
                                        <p:tgtEl>
                                          <p:spTgt spid="760931"/>
                                        </p:tgtEl>
                                        <p:attrNameLst>
                                          <p:attrName>stroke.color</p:attrName>
                                        </p:attrNameLst>
                                      </p:cBhvr>
                                      <p:to>
                                        <a:srgbClr val="E2E2F8"/>
                                      </p:to>
                                    </p:animClr>
                                    <p:set>
                                      <p:cBhvr>
                                        <p:cTn id="60" dur="1000" fill="hold"/>
                                        <p:tgtEl>
                                          <p:spTgt spid="760931"/>
                                        </p:tgtEl>
                                        <p:attrNameLst>
                                          <p:attrName>stroke.on</p:attrName>
                                        </p:attrNameLst>
                                      </p:cBhvr>
                                      <p:to>
                                        <p:strVal val="true"/>
                                      </p:to>
                                    </p:set>
                                  </p:childTnLst>
                                </p:cTn>
                              </p:par>
                              <p:par>
                                <p:cTn id="61" presetID="7" presetClass="emph" presetSubtype="2" fill="hold" nodeType="withEffect">
                                  <p:stCondLst>
                                    <p:cond delay="0"/>
                                  </p:stCondLst>
                                  <p:childTnLst>
                                    <p:animClr clrSpc="rgb" dir="cw">
                                      <p:cBhvr>
                                        <p:cTn id="62" dur="1000" fill="hold"/>
                                        <p:tgtEl>
                                          <p:spTgt spid="760937"/>
                                        </p:tgtEl>
                                        <p:attrNameLst>
                                          <p:attrName>stroke.color</p:attrName>
                                        </p:attrNameLst>
                                      </p:cBhvr>
                                      <p:to>
                                        <a:srgbClr val="E2E2F8"/>
                                      </p:to>
                                    </p:animClr>
                                    <p:set>
                                      <p:cBhvr>
                                        <p:cTn id="63" dur="1000" fill="hold"/>
                                        <p:tgtEl>
                                          <p:spTgt spid="760937"/>
                                        </p:tgtEl>
                                        <p:attrNameLst>
                                          <p:attrName>stroke.on</p:attrName>
                                        </p:attrNameLst>
                                      </p:cBhvr>
                                      <p:to>
                                        <p:strVal val="true"/>
                                      </p:to>
                                    </p:set>
                                  </p:childTnLst>
                                </p:cTn>
                              </p:par>
                              <p:par>
                                <p:cTn id="64" presetID="7" presetClass="emph" presetSubtype="2" fill="hold" nodeType="withEffect">
                                  <p:stCondLst>
                                    <p:cond delay="0"/>
                                  </p:stCondLst>
                                  <p:childTnLst>
                                    <p:animClr clrSpc="rgb" dir="cw">
                                      <p:cBhvr>
                                        <p:cTn id="65" dur="1000" fill="hold"/>
                                        <p:tgtEl>
                                          <p:spTgt spid="760938"/>
                                        </p:tgtEl>
                                        <p:attrNameLst>
                                          <p:attrName>stroke.color</p:attrName>
                                        </p:attrNameLst>
                                      </p:cBhvr>
                                      <p:to>
                                        <a:srgbClr val="E2E2F8"/>
                                      </p:to>
                                    </p:animClr>
                                    <p:set>
                                      <p:cBhvr>
                                        <p:cTn id="66" dur="1000" fill="hold"/>
                                        <p:tgtEl>
                                          <p:spTgt spid="760938"/>
                                        </p:tgtEl>
                                        <p:attrNameLst>
                                          <p:attrName>stroke.on</p:attrName>
                                        </p:attrNameLst>
                                      </p:cBhvr>
                                      <p:to>
                                        <p:strVal val="true"/>
                                      </p:to>
                                    </p:set>
                                  </p:childTnLst>
                                </p:cTn>
                              </p:par>
                              <p:par>
                                <p:cTn id="67" presetID="7" presetClass="emph" presetSubtype="2" fill="hold" nodeType="withEffect">
                                  <p:stCondLst>
                                    <p:cond delay="0"/>
                                  </p:stCondLst>
                                  <p:childTnLst>
                                    <p:animClr clrSpc="rgb" dir="cw">
                                      <p:cBhvr>
                                        <p:cTn id="68" dur="1000" fill="hold"/>
                                        <p:tgtEl>
                                          <p:spTgt spid="760939"/>
                                        </p:tgtEl>
                                        <p:attrNameLst>
                                          <p:attrName>stroke.color</p:attrName>
                                        </p:attrNameLst>
                                      </p:cBhvr>
                                      <p:to>
                                        <a:srgbClr val="E2E2F8"/>
                                      </p:to>
                                    </p:animClr>
                                    <p:set>
                                      <p:cBhvr>
                                        <p:cTn id="69" dur="1000" fill="hold"/>
                                        <p:tgtEl>
                                          <p:spTgt spid="760939"/>
                                        </p:tgtEl>
                                        <p:attrNameLst>
                                          <p:attrName>stroke.on</p:attrName>
                                        </p:attrNameLst>
                                      </p:cBhvr>
                                      <p:to>
                                        <p:strVal val="tru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760858"/>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760859"/>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760860"/>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760861"/>
                                        </p:tgtEl>
                                        <p:attrNameLst>
                                          <p:attrName>style.visibility</p:attrName>
                                        </p:attrNameLst>
                                      </p:cBhvr>
                                      <p:to>
                                        <p:strVal val="visible"/>
                                      </p:to>
                                    </p:set>
                                  </p:childTnLst>
                                </p:cTn>
                              </p:par>
                              <p:par>
                                <p:cTn id="80" presetID="1" presetClass="entr" presetSubtype="0" fill="hold" grpId="0" nodeType="withEffect">
                                  <p:stCondLst>
                                    <p:cond delay="0"/>
                                  </p:stCondLst>
                                  <p:childTnLst>
                                    <p:set>
                                      <p:cBhvr>
                                        <p:cTn id="81" dur="1" fill="hold">
                                          <p:stCondLst>
                                            <p:cond delay="0"/>
                                          </p:stCondLst>
                                        </p:cTn>
                                        <p:tgtEl>
                                          <p:spTgt spid="760862"/>
                                        </p:tgtEl>
                                        <p:attrNameLst>
                                          <p:attrName>style.visibility</p:attrName>
                                        </p:attrNameLst>
                                      </p:cBhvr>
                                      <p:to>
                                        <p:strVal val="visible"/>
                                      </p:to>
                                    </p:set>
                                  </p:childTnLst>
                                </p:cTn>
                              </p:par>
                              <p:par>
                                <p:cTn id="82" presetID="1" presetClass="entr" presetSubtype="0" fill="hold" grpId="0" nodeType="withEffect">
                                  <p:stCondLst>
                                    <p:cond delay="0"/>
                                  </p:stCondLst>
                                  <p:childTnLst>
                                    <p:set>
                                      <p:cBhvr>
                                        <p:cTn id="83" dur="1" fill="hold">
                                          <p:stCondLst>
                                            <p:cond delay="0"/>
                                          </p:stCondLst>
                                        </p:cTn>
                                        <p:tgtEl>
                                          <p:spTgt spid="760863"/>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760864"/>
                                        </p:tgtEl>
                                        <p:attrNameLst>
                                          <p:attrName>style.visibility</p:attrName>
                                        </p:attrNameLst>
                                      </p:cBhvr>
                                      <p:to>
                                        <p:strVal val="visible"/>
                                      </p:to>
                                    </p:set>
                                  </p:childTnLst>
                                </p:cTn>
                              </p:par>
                              <p:par>
                                <p:cTn id="86" presetID="1" presetClass="entr" presetSubtype="0" fill="hold" grpId="0" nodeType="withEffect">
                                  <p:stCondLst>
                                    <p:cond delay="0"/>
                                  </p:stCondLst>
                                  <p:childTnLst>
                                    <p:set>
                                      <p:cBhvr>
                                        <p:cTn id="87" dur="1" fill="hold">
                                          <p:stCondLst>
                                            <p:cond delay="0"/>
                                          </p:stCondLst>
                                        </p:cTn>
                                        <p:tgtEl>
                                          <p:spTgt spid="760865"/>
                                        </p:tgtEl>
                                        <p:attrNameLst>
                                          <p:attrName>style.visibility</p:attrName>
                                        </p:attrNameLst>
                                      </p:cBhvr>
                                      <p:to>
                                        <p:strVal val="visible"/>
                                      </p:to>
                                    </p:set>
                                  </p:childTnLst>
                                </p:cTn>
                              </p:par>
                              <p:par>
                                <p:cTn id="88" presetID="1" presetClass="entr" presetSubtype="0" fill="hold" grpId="0" nodeType="withEffect">
                                  <p:stCondLst>
                                    <p:cond delay="0"/>
                                  </p:stCondLst>
                                  <p:childTnLst>
                                    <p:set>
                                      <p:cBhvr>
                                        <p:cTn id="89" dur="1" fill="hold">
                                          <p:stCondLst>
                                            <p:cond delay="0"/>
                                          </p:stCondLst>
                                        </p:cTn>
                                        <p:tgtEl>
                                          <p:spTgt spid="760866"/>
                                        </p:tgtEl>
                                        <p:attrNameLst>
                                          <p:attrName>style.visibility</p:attrName>
                                        </p:attrNameLst>
                                      </p:cBhvr>
                                      <p:to>
                                        <p:strVal val="visible"/>
                                      </p:to>
                                    </p:set>
                                  </p:childTnLst>
                                </p:cTn>
                              </p:par>
                              <p:par>
                                <p:cTn id="90" presetID="1" presetClass="entr" presetSubtype="0" fill="hold" nodeType="withEffect">
                                  <p:stCondLst>
                                    <p:cond delay="0"/>
                                  </p:stCondLst>
                                  <p:childTnLst>
                                    <p:set>
                                      <p:cBhvr>
                                        <p:cTn id="91" dur="1" fill="hold">
                                          <p:stCondLst>
                                            <p:cond delay="0"/>
                                          </p:stCondLst>
                                        </p:cTn>
                                        <p:tgtEl>
                                          <p:spTgt spid="760867"/>
                                        </p:tgtEl>
                                        <p:attrNameLst>
                                          <p:attrName>style.visibility</p:attrName>
                                        </p:attrNameLst>
                                      </p:cBhvr>
                                      <p:to>
                                        <p:strVal val="visible"/>
                                      </p:to>
                                    </p:set>
                                  </p:childTnLst>
                                </p:cTn>
                              </p:par>
                              <p:par>
                                <p:cTn id="92" presetID="1" presetClass="entr" presetSubtype="0" fill="hold" nodeType="withEffect">
                                  <p:stCondLst>
                                    <p:cond delay="0"/>
                                  </p:stCondLst>
                                  <p:childTnLst>
                                    <p:set>
                                      <p:cBhvr>
                                        <p:cTn id="93" dur="1" fill="hold">
                                          <p:stCondLst>
                                            <p:cond delay="0"/>
                                          </p:stCondLst>
                                        </p:cTn>
                                        <p:tgtEl>
                                          <p:spTgt spid="760868"/>
                                        </p:tgtEl>
                                        <p:attrNameLst>
                                          <p:attrName>style.visibility</p:attrName>
                                        </p:attrNameLst>
                                      </p:cBhvr>
                                      <p:to>
                                        <p:strVal val="visible"/>
                                      </p:to>
                                    </p:set>
                                  </p:childTnLst>
                                </p:cTn>
                              </p:par>
                              <p:par>
                                <p:cTn id="94" presetID="1" presetClass="entr" presetSubtype="0" fill="hold" nodeType="withEffect">
                                  <p:stCondLst>
                                    <p:cond delay="0"/>
                                  </p:stCondLst>
                                  <p:childTnLst>
                                    <p:set>
                                      <p:cBhvr>
                                        <p:cTn id="95" dur="1" fill="hold">
                                          <p:stCondLst>
                                            <p:cond delay="0"/>
                                          </p:stCondLst>
                                        </p:cTn>
                                        <p:tgtEl>
                                          <p:spTgt spid="760869"/>
                                        </p:tgtEl>
                                        <p:attrNameLst>
                                          <p:attrName>style.visibility</p:attrName>
                                        </p:attrNameLst>
                                      </p:cBhvr>
                                      <p:to>
                                        <p:strVal val="visible"/>
                                      </p:to>
                                    </p:set>
                                  </p:childTnLst>
                                </p:cTn>
                              </p:par>
                              <p:par>
                                <p:cTn id="96" presetID="1" presetClass="entr" presetSubtype="0" fill="hold" nodeType="withEffect">
                                  <p:stCondLst>
                                    <p:cond delay="0"/>
                                  </p:stCondLst>
                                  <p:childTnLst>
                                    <p:set>
                                      <p:cBhvr>
                                        <p:cTn id="97" dur="1" fill="hold">
                                          <p:stCondLst>
                                            <p:cond delay="0"/>
                                          </p:stCondLst>
                                        </p:cTn>
                                        <p:tgtEl>
                                          <p:spTgt spid="760870"/>
                                        </p:tgtEl>
                                        <p:attrNameLst>
                                          <p:attrName>style.visibility</p:attrName>
                                        </p:attrNameLst>
                                      </p:cBhvr>
                                      <p:to>
                                        <p:strVal val="visible"/>
                                      </p:to>
                                    </p:set>
                                  </p:childTnLst>
                                </p:cTn>
                              </p:par>
                              <p:par>
                                <p:cTn id="98" presetID="1" presetClass="entr" presetSubtype="0" fill="hold" nodeType="withEffect">
                                  <p:stCondLst>
                                    <p:cond delay="0"/>
                                  </p:stCondLst>
                                  <p:childTnLst>
                                    <p:set>
                                      <p:cBhvr>
                                        <p:cTn id="99" dur="1" fill="hold">
                                          <p:stCondLst>
                                            <p:cond delay="0"/>
                                          </p:stCondLst>
                                        </p:cTn>
                                        <p:tgtEl>
                                          <p:spTgt spid="760871"/>
                                        </p:tgtEl>
                                        <p:attrNameLst>
                                          <p:attrName>style.visibility</p:attrName>
                                        </p:attrNameLst>
                                      </p:cBhvr>
                                      <p:to>
                                        <p:strVal val="visible"/>
                                      </p:to>
                                    </p:set>
                                  </p:childTnLst>
                                </p:cTn>
                              </p:par>
                              <p:par>
                                <p:cTn id="100" presetID="1" presetClass="entr" presetSubtype="0" fill="hold" nodeType="withEffect">
                                  <p:stCondLst>
                                    <p:cond delay="0"/>
                                  </p:stCondLst>
                                  <p:childTnLst>
                                    <p:set>
                                      <p:cBhvr>
                                        <p:cTn id="101" dur="1" fill="hold">
                                          <p:stCondLst>
                                            <p:cond delay="0"/>
                                          </p:stCondLst>
                                        </p:cTn>
                                        <p:tgtEl>
                                          <p:spTgt spid="760872"/>
                                        </p:tgtEl>
                                        <p:attrNameLst>
                                          <p:attrName>style.visibility</p:attrName>
                                        </p:attrNameLst>
                                      </p:cBhvr>
                                      <p:to>
                                        <p:strVal val="visible"/>
                                      </p:to>
                                    </p:set>
                                  </p:childTnLst>
                                </p:cTn>
                              </p:par>
                              <p:par>
                                <p:cTn id="102" presetID="1" presetClass="entr" presetSubtype="0" fill="hold" nodeType="withEffect">
                                  <p:stCondLst>
                                    <p:cond delay="0"/>
                                  </p:stCondLst>
                                  <p:childTnLst>
                                    <p:set>
                                      <p:cBhvr>
                                        <p:cTn id="103" dur="1" fill="hold">
                                          <p:stCondLst>
                                            <p:cond delay="0"/>
                                          </p:stCondLst>
                                        </p:cTn>
                                        <p:tgtEl>
                                          <p:spTgt spid="760873"/>
                                        </p:tgtEl>
                                        <p:attrNameLst>
                                          <p:attrName>style.visibility</p:attrName>
                                        </p:attrNameLst>
                                      </p:cBhvr>
                                      <p:to>
                                        <p:strVal val="visible"/>
                                      </p:to>
                                    </p:set>
                                  </p:childTnLst>
                                </p:cTn>
                              </p:par>
                              <p:par>
                                <p:cTn id="104" presetID="1" presetClass="entr" presetSubtype="0" fill="hold" nodeType="withEffect">
                                  <p:stCondLst>
                                    <p:cond delay="0"/>
                                  </p:stCondLst>
                                  <p:childTnLst>
                                    <p:set>
                                      <p:cBhvr>
                                        <p:cTn id="105" dur="1" fill="hold">
                                          <p:stCondLst>
                                            <p:cond delay="0"/>
                                          </p:stCondLst>
                                        </p:cTn>
                                        <p:tgtEl>
                                          <p:spTgt spid="760874"/>
                                        </p:tgtEl>
                                        <p:attrNameLst>
                                          <p:attrName>style.visibility</p:attrName>
                                        </p:attrNameLst>
                                      </p:cBhvr>
                                      <p:to>
                                        <p:strVal val="visible"/>
                                      </p:to>
                                    </p:set>
                                  </p:childTnLst>
                                </p:cTn>
                              </p:par>
                              <p:par>
                                <p:cTn id="106" presetID="1" presetClass="entr" presetSubtype="0" fill="hold" nodeType="withEffect">
                                  <p:stCondLst>
                                    <p:cond delay="0"/>
                                  </p:stCondLst>
                                  <p:childTnLst>
                                    <p:set>
                                      <p:cBhvr>
                                        <p:cTn id="107" dur="1" fill="hold">
                                          <p:stCondLst>
                                            <p:cond delay="0"/>
                                          </p:stCondLst>
                                        </p:cTn>
                                        <p:tgtEl>
                                          <p:spTgt spid="760875"/>
                                        </p:tgtEl>
                                        <p:attrNameLst>
                                          <p:attrName>style.visibility</p:attrName>
                                        </p:attrNameLst>
                                      </p:cBhvr>
                                      <p:to>
                                        <p:strVal val="visible"/>
                                      </p:to>
                                    </p:set>
                                  </p:childTnLst>
                                </p:cTn>
                              </p:par>
                              <p:par>
                                <p:cTn id="108" presetID="1" presetClass="entr" presetSubtype="0" fill="hold" nodeType="withEffect">
                                  <p:stCondLst>
                                    <p:cond delay="0"/>
                                  </p:stCondLst>
                                  <p:childTnLst>
                                    <p:set>
                                      <p:cBhvr>
                                        <p:cTn id="109" dur="1" fill="hold">
                                          <p:stCondLst>
                                            <p:cond delay="0"/>
                                          </p:stCondLst>
                                        </p:cTn>
                                        <p:tgtEl>
                                          <p:spTgt spid="760876"/>
                                        </p:tgtEl>
                                        <p:attrNameLst>
                                          <p:attrName>style.visibility</p:attrName>
                                        </p:attrNameLst>
                                      </p:cBhvr>
                                      <p:to>
                                        <p:strVal val="visible"/>
                                      </p:to>
                                    </p:set>
                                  </p:childTnLst>
                                </p:cTn>
                              </p:par>
                              <p:par>
                                <p:cTn id="110" presetID="1" presetClass="entr" presetSubtype="0" fill="hold" nodeType="withEffect">
                                  <p:stCondLst>
                                    <p:cond delay="0"/>
                                  </p:stCondLst>
                                  <p:childTnLst>
                                    <p:set>
                                      <p:cBhvr>
                                        <p:cTn id="111" dur="1" fill="hold">
                                          <p:stCondLst>
                                            <p:cond delay="0"/>
                                          </p:stCondLst>
                                        </p:cTn>
                                        <p:tgtEl>
                                          <p:spTgt spid="760877"/>
                                        </p:tgtEl>
                                        <p:attrNameLst>
                                          <p:attrName>style.visibility</p:attrName>
                                        </p:attrNameLst>
                                      </p:cBhvr>
                                      <p:to>
                                        <p:strVal val="visible"/>
                                      </p:to>
                                    </p:set>
                                  </p:childTnLst>
                                </p:cTn>
                              </p:par>
                              <p:par>
                                <p:cTn id="112" presetID="1" presetClass="entr" presetSubtype="0" fill="hold" nodeType="withEffect">
                                  <p:stCondLst>
                                    <p:cond delay="0"/>
                                  </p:stCondLst>
                                  <p:childTnLst>
                                    <p:set>
                                      <p:cBhvr>
                                        <p:cTn id="113" dur="1" fill="hold">
                                          <p:stCondLst>
                                            <p:cond delay="0"/>
                                          </p:stCondLst>
                                        </p:cTn>
                                        <p:tgtEl>
                                          <p:spTgt spid="760878"/>
                                        </p:tgtEl>
                                        <p:attrNameLst>
                                          <p:attrName>style.visibility</p:attrName>
                                        </p:attrNameLst>
                                      </p:cBhvr>
                                      <p:to>
                                        <p:strVal val="visible"/>
                                      </p:to>
                                    </p:set>
                                  </p:childTnLst>
                                </p:cTn>
                              </p:par>
                              <p:par>
                                <p:cTn id="114" presetID="1" presetClass="entr" presetSubtype="0" fill="hold" grpId="0" nodeType="withEffect">
                                  <p:stCondLst>
                                    <p:cond delay="0"/>
                                  </p:stCondLst>
                                  <p:childTnLst>
                                    <p:set>
                                      <p:cBhvr>
                                        <p:cTn id="115" dur="1" fill="hold">
                                          <p:stCondLst>
                                            <p:cond delay="0"/>
                                          </p:stCondLst>
                                        </p:cTn>
                                        <p:tgtEl>
                                          <p:spTgt spid="760879"/>
                                        </p:tgtEl>
                                        <p:attrNameLst>
                                          <p:attrName>style.visibility</p:attrName>
                                        </p:attrNameLst>
                                      </p:cBhvr>
                                      <p:to>
                                        <p:strVal val="visible"/>
                                      </p:to>
                                    </p:set>
                                  </p:childTnLst>
                                </p:cTn>
                              </p:par>
                              <p:par>
                                <p:cTn id="116" presetID="1" presetClass="entr" presetSubtype="0" fill="hold" nodeType="withEffect">
                                  <p:stCondLst>
                                    <p:cond delay="0"/>
                                  </p:stCondLst>
                                  <p:childTnLst>
                                    <p:set>
                                      <p:cBhvr>
                                        <p:cTn id="117" dur="1" fill="hold">
                                          <p:stCondLst>
                                            <p:cond delay="0"/>
                                          </p:stCondLst>
                                        </p:cTn>
                                        <p:tgtEl>
                                          <p:spTgt spid="760880"/>
                                        </p:tgtEl>
                                        <p:attrNameLst>
                                          <p:attrName>style.visibility</p:attrName>
                                        </p:attrNameLst>
                                      </p:cBhvr>
                                      <p:to>
                                        <p:strVal val="visible"/>
                                      </p:to>
                                    </p:set>
                                  </p:childTnLst>
                                </p:cTn>
                              </p:par>
                              <p:par>
                                <p:cTn id="118" presetID="1" presetClass="entr" presetSubtype="0" fill="hold" grpId="0" nodeType="withEffect">
                                  <p:stCondLst>
                                    <p:cond delay="0"/>
                                  </p:stCondLst>
                                  <p:childTnLst>
                                    <p:set>
                                      <p:cBhvr>
                                        <p:cTn id="119" dur="1" fill="hold">
                                          <p:stCondLst>
                                            <p:cond delay="0"/>
                                          </p:stCondLst>
                                        </p:cTn>
                                        <p:tgtEl>
                                          <p:spTgt spid="760928"/>
                                        </p:tgtEl>
                                        <p:attrNameLst>
                                          <p:attrName>style.visibility</p:attrName>
                                        </p:attrNameLst>
                                      </p:cBhvr>
                                      <p:to>
                                        <p:strVal val="visible"/>
                                      </p:to>
                                    </p:set>
                                  </p:childTnLst>
                                </p:cTn>
                              </p:par>
                              <p:par>
                                <p:cTn id="120" presetID="1" presetClass="entr" presetSubtype="0" fill="hold" nodeType="withEffect">
                                  <p:stCondLst>
                                    <p:cond delay="0"/>
                                  </p:stCondLst>
                                  <p:childTnLst>
                                    <p:set>
                                      <p:cBhvr>
                                        <p:cTn id="121" dur="1" fill="hold">
                                          <p:stCondLst>
                                            <p:cond delay="0"/>
                                          </p:stCondLst>
                                        </p:cTn>
                                        <p:tgtEl>
                                          <p:spTgt spid="760932"/>
                                        </p:tgtEl>
                                        <p:attrNameLst>
                                          <p:attrName>style.visibility</p:attrName>
                                        </p:attrNameLst>
                                      </p:cBhvr>
                                      <p:to>
                                        <p:strVal val="visible"/>
                                      </p:to>
                                    </p:set>
                                  </p:childTnLst>
                                </p:cTn>
                              </p:par>
                              <p:par>
                                <p:cTn id="122" presetID="1" presetClass="entr" presetSubtype="0" fill="hold" grpId="0" nodeType="withEffect">
                                  <p:stCondLst>
                                    <p:cond delay="0"/>
                                  </p:stCondLst>
                                  <p:childTnLst>
                                    <p:set>
                                      <p:cBhvr>
                                        <p:cTn id="123" dur="1" fill="hold">
                                          <p:stCondLst>
                                            <p:cond delay="0"/>
                                          </p:stCondLst>
                                        </p:cTn>
                                        <p:tgtEl>
                                          <p:spTgt spid="760940"/>
                                        </p:tgtEl>
                                        <p:attrNameLst>
                                          <p:attrName>style.visibility</p:attrName>
                                        </p:attrNameLst>
                                      </p:cBhvr>
                                      <p:to>
                                        <p:strVal val="visible"/>
                                      </p:to>
                                    </p:set>
                                  </p:childTnLst>
                                </p:cTn>
                              </p:par>
                              <p:par>
                                <p:cTn id="124" presetID="1" presetClass="entr" presetSubtype="0" fill="hold" nodeType="withEffect">
                                  <p:stCondLst>
                                    <p:cond delay="0"/>
                                  </p:stCondLst>
                                  <p:childTnLst>
                                    <p:set>
                                      <p:cBhvr>
                                        <p:cTn id="125" dur="1" fill="hold">
                                          <p:stCondLst>
                                            <p:cond delay="0"/>
                                          </p:stCondLst>
                                        </p:cTn>
                                        <p:tgtEl>
                                          <p:spTgt spid="760941"/>
                                        </p:tgtEl>
                                        <p:attrNameLst>
                                          <p:attrName>style.visibility</p:attrName>
                                        </p:attrNameLst>
                                      </p:cBhvr>
                                      <p:to>
                                        <p:strVal val="visible"/>
                                      </p:to>
                                    </p:set>
                                  </p:childTnLst>
                                </p:cTn>
                              </p:par>
                              <p:par>
                                <p:cTn id="126" presetID="1" presetClass="entr" presetSubtype="0" fill="hold" nodeType="withEffect">
                                  <p:stCondLst>
                                    <p:cond delay="0"/>
                                  </p:stCondLst>
                                  <p:childTnLst>
                                    <p:set>
                                      <p:cBhvr>
                                        <p:cTn id="127" dur="1" fill="hold">
                                          <p:stCondLst>
                                            <p:cond delay="0"/>
                                          </p:stCondLst>
                                        </p:cTn>
                                        <p:tgtEl>
                                          <p:spTgt spid="760942"/>
                                        </p:tgtEl>
                                        <p:attrNameLst>
                                          <p:attrName>style.visibility</p:attrName>
                                        </p:attrNameLst>
                                      </p:cBhvr>
                                      <p:to>
                                        <p:strVal val="visible"/>
                                      </p:to>
                                    </p:set>
                                  </p:childTnLst>
                                </p:cTn>
                              </p:par>
                              <p:par>
                                <p:cTn id="128" presetID="1" presetClass="entr" presetSubtype="0" fill="hold" grpId="0" nodeType="withEffect">
                                  <p:stCondLst>
                                    <p:cond delay="0"/>
                                  </p:stCondLst>
                                  <p:childTnLst>
                                    <p:set>
                                      <p:cBhvr>
                                        <p:cTn id="129" dur="1" fill="hold">
                                          <p:stCondLst>
                                            <p:cond delay="0"/>
                                          </p:stCondLst>
                                        </p:cTn>
                                        <p:tgtEl>
                                          <p:spTgt spid="760936"/>
                                        </p:tgtEl>
                                        <p:attrNameLst>
                                          <p:attrName>style.visibility</p:attrName>
                                        </p:attrNameLst>
                                      </p:cBhvr>
                                      <p:to>
                                        <p:strVal val="visible"/>
                                      </p:to>
                                    </p:set>
                                  </p:childTnLst>
                                </p:cTn>
                              </p:par>
                              <p:par>
                                <p:cTn id="130" presetID="1" presetClass="entr" presetSubtype="0" fill="hold" grpId="0" nodeType="withEffect">
                                  <p:stCondLst>
                                    <p:cond delay="0"/>
                                  </p:stCondLst>
                                  <p:childTnLst>
                                    <p:set>
                                      <p:cBhvr>
                                        <p:cTn id="131" dur="1" fill="hold">
                                          <p:stCondLst>
                                            <p:cond delay="0"/>
                                          </p:stCondLst>
                                        </p:cTn>
                                        <p:tgtEl>
                                          <p:spTgt spid="760954"/>
                                        </p:tgtEl>
                                        <p:attrNameLst>
                                          <p:attrName>style.visibility</p:attrName>
                                        </p:attrNameLst>
                                      </p:cBhvr>
                                      <p:to>
                                        <p:strVal val="visible"/>
                                      </p:to>
                                    </p:set>
                                  </p:childTnLst>
                                </p:cTn>
                              </p:par>
                            </p:childTnLst>
                          </p:cTn>
                        </p:par>
                      </p:childTnLst>
                    </p:cTn>
                  </p:par>
                  <p:par>
                    <p:cTn id="132" fill="hold">
                      <p:stCondLst>
                        <p:cond delay="indefinite"/>
                      </p:stCondLst>
                      <p:childTnLst>
                        <p:par>
                          <p:cTn id="133" fill="hold">
                            <p:stCondLst>
                              <p:cond delay="0"/>
                            </p:stCondLst>
                            <p:childTnLst>
                              <p:par>
                                <p:cTn id="134" presetID="1" presetClass="entr" presetSubtype="0" fill="hold" grpId="0" nodeType="clickEffect">
                                  <p:stCondLst>
                                    <p:cond delay="0"/>
                                  </p:stCondLst>
                                  <p:childTnLst>
                                    <p:set>
                                      <p:cBhvr>
                                        <p:cTn id="135" dur="1" fill="hold">
                                          <p:stCondLst>
                                            <p:cond delay="0"/>
                                          </p:stCondLst>
                                        </p:cTn>
                                        <p:tgtEl>
                                          <p:spTgt spid="760881"/>
                                        </p:tgtEl>
                                        <p:attrNameLst>
                                          <p:attrName>style.visibility</p:attrName>
                                        </p:attrNameLst>
                                      </p:cBhvr>
                                      <p:to>
                                        <p:strVal val="visible"/>
                                      </p:to>
                                    </p:set>
                                  </p:childTnLst>
                                </p:cTn>
                              </p:par>
                              <p:par>
                                <p:cTn id="136" presetID="1" presetClass="entr" presetSubtype="0" fill="hold" grpId="0" nodeType="withEffect">
                                  <p:stCondLst>
                                    <p:cond delay="0"/>
                                  </p:stCondLst>
                                  <p:childTnLst>
                                    <p:set>
                                      <p:cBhvr>
                                        <p:cTn id="137" dur="1" fill="hold">
                                          <p:stCondLst>
                                            <p:cond delay="0"/>
                                          </p:stCondLst>
                                        </p:cTn>
                                        <p:tgtEl>
                                          <p:spTgt spid="760882"/>
                                        </p:tgtEl>
                                        <p:attrNameLst>
                                          <p:attrName>style.visibility</p:attrName>
                                        </p:attrNameLst>
                                      </p:cBhvr>
                                      <p:to>
                                        <p:strVal val="visible"/>
                                      </p:to>
                                    </p:set>
                                  </p:childTnLst>
                                </p:cTn>
                              </p:par>
                              <p:par>
                                <p:cTn id="138" presetID="1" presetClass="entr" presetSubtype="0" fill="hold" grpId="0" nodeType="withEffect">
                                  <p:stCondLst>
                                    <p:cond delay="0"/>
                                  </p:stCondLst>
                                  <p:childTnLst>
                                    <p:set>
                                      <p:cBhvr>
                                        <p:cTn id="139" dur="1" fill="hold">
                                          <p:stCondLst>
                                            <p:cond delay="0"/>
                                          </p:stCondLst>
                                        </p:cTn>
                                        <p:tgtEl>
                                          <p:spTgt spid="760883"/>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760884"/>
                                        </p:tgtEl>
                                        <p:attrNameLst>
                                          <p:attrName>style.visibility</p:attrName>
                                        </p:attrNameLst>
                                      </p:cBhvr>
                                      <p:to>
                                        <p:strVal val="visible"/>
                                      </p:to>
                                    </p:set>
                                  </p:childTnLst>
                                </p:cTn>
                              </p:par>
                              <p:par>
                                <p:cTn id="142" presetID="1" presetClass="entr" presetSubtype="0" fill="hold" grpId="0" nodeType="withEffect">
                                  <p:stCondLst>
                                    <p:cond delay="0"/>
                                  </p:stCondLst>
                                  <p:childTnLst>
                                    <p:set>
                                      <p:cBhvr>
                                        <p:cTn id="143" dur="1" fill="hold">
                                          <p:stCondLst>
                                            <p:cond delay="0"/>
                                          </p:stCondLst>
                                        </p:cTn>
                                        <p:tgtEl>
                                          <p:spTgt spid="760885"/>
                                        </p:tgtEl>
                                        <p:attrNameLst>
                                          <p:attrName>style.visibility</p:attrName>
                                        </p:attrNameLst>
                                      </p:cBhvr>
                                      <p:to>
                                        <p:strVal val="visible"/>
                                      </p:to>
                                    </p:set>
                                  </p:childTnLst>
                                </p:cTn>
                              </p:par>
                              <p:par>
                                <p:cTn id="144" presetID="1" presetClass="entr" presetSubtype="0" fill="hold" grpId="0" nodeType="withEffect">
                                  <p:stCondLst>
                                    <p:cond delay="0"/>
                                  </p:stCondLst>
                                  <p:childTnLst>
                                    <p:set>
                                      <p:cBhvr>
                                        <p:cTn id="145" dur="1" fill="hold">
                                          <p:stCondLst>
                                            <p:cond delay="0"/>
                                          </p:stCondLst>
                                        </p:cTn>
                                        <p:tgtEl>
                                          <p:spTgt spid="760886"/>
                                        </p:tgtEl>
                                        <p:attrNameLst>
                                          <p:attrName>style.visibility</p:attrName>
                                        </p:attrNameLst>
                                      </p:cBhvr>
                                      <p:to>
                                        <p:strVal val="visible"/>
                                      </p:to>
                                    </p:set>
                                  </p:childTnLst>
                                </p:cTn>
                              </p:par>
                              <p:par>
                                <p:cTn id="146" presetID="1" presetClass="entr" presetSubtype="0" fill="hold" grpId="0" nodeType="withEffect">
                                  <p:stCondLst>
                                    <p:cond delay="0"/>
                                  </p:stCondLst>
                                  <p:childTnLst>
                                    <p:set>
                                      <p:cBhvr>
                                        <p:cTn id="147" dur="1" fill="hold">
                                          <p:stCondLst>
                                            <p:cond delay="0"/>
                                          </p:stCondLst>
                                        </p:cTn>
                                        <p:tgtEl>
                                          <p:spTgt spid="760887"/>
                                        </p:tgtEl>
                                        <p:attrNameLst>
                                          <p:attrName>style.visibility</p:attrName>
                                        </p:attrNameLst>
                                      </p:cBhvr>
                                      <p:to>
                                        <p:strVal val="visible"/>
                                      </p:to>
                                    </p:set>
                                  </p:childTnLst>
                                </p:cTn>
                              </p:par>
                              <p:par>
                                <p:cTn id="148" presetID="1" presetClass="entr" presetSubtype="0" fill="hold" grpId="0" nodeType="withEffect">
                                  <p:stCondLst>
                                    <p:cond delay="0"/>
                                  </p:stCondLst>
                                  <p:childTnLst>
                                    <p:set>
                                      <p:cBhvr>
                                        <p:cTn id="149" dur="1" fill="hold">
                                          <p:stCondLst>
                                            <p:cond delay="0"/>
                                          </p:stCondLst>
                                        </p:cTn>
                                        <p:tgtEl>
                                          <p:spTgt spid="760888"/>
                                        </p:tgtEl>
                                        <p:attrNameLst>
                                          <p:attrName>style.visibility</p:attrName>
                                        </p:attrNameLst>
                                      </p:cBhvr>
                                      <p:to>
                                        <p:strVal val="visible"/>
                                      </p:to>
                                    </p:set>
                                  </p:childTnLst>
                                </p:cTn>
                              </p:par>
                              <p:par>
                                <p:cTn id="150" presetID="1" presetClass="entr" presetSubtype="0" fill="hold" grpId="0" nodeType="withEffect">
                                  <p:stCondLst>
                                    <p:cond delay="0"/>
                                  </p:stCondLst>
                                  <p:childTnLst>
                                    <p:set>
                                      <p:cBhvr>
                                        <p:cTn id="151" dur="1" fill="hold">
                                          <p:stCondLst>
                                            <p:cond delay="0"/>
                                          </p:stCondLst>
                                        </p:cTn>
                                        <p:tgtEl>
                                          <p:spTgt spid="760889"/>
                                        </p:tgtEl>
                                        <p:attrNameLst>
                                          <p:attrName>style.visibility</p:attrName>
                                        </p:attrNameLst>
                                      </p:cBhvr>
                                      <p:to>
                                        <p:strVal val="visible"/>
                                      </p:to>
                                    </p:set>
                                  </p:childTnLst>
                                </p:cTn>
                              </p:par>
                              <p:par>
                                <p:cTn id="152" presetID="1" presetClass="entr" presetSubtype="0" fill="hold" nodeType="withEffect">
                                  <p:stCondLst>
                                    <p:cond delay="0"/>
                                  </p:stCondLst>
                                  <p:childTnLst>
                                    <p:set>
                                      <p:cBhvr>
                                        <p:cTn id="153" dur="1" fill="hold">
                                          <p:stCondLst>
                                            <p:cond delay="0"/>
                                          </p:stCondLst>
                                        </p:cTn>
                                        <p:tgtEl>
                                          <p:spTgt spid="760890"/>
                                        </p:tgtEl>
                                        <p:attrNameLst>
                                          <p:attrName>style.visibility</p:attrName>
                                        </p:attrNameLst>
                                      </p:cBhvr>
                                      <p:to>
                                        <p:strVal val="visible"/>
                                      </p:to>
                                    </p:set>
                                  </p:childTnLst>
                                </p:cTn>
                              </p:par>
                              <p:par>
                                <p:cTn id="154" presetID="1" presetClass="entr" presetSubtype="0" fill="hold" nodeType="withEffect">
                                  <p:stCondLst>
                                    <p:cond delay="0"/>
                                  </p:stCondLst>
                                  <p:childTnLst>
                                    <p:set>
                                      <p:cBhvr>
                                        <p:cTn id="155" dur="1" fill="hold">
                                          <p:stCondLst>
                                            <p:cond delay="0"/>
                                          </p:stCondLst>
                                        </p:cTn>
                                        <p:tgtEl>
                                          <p:spTgt spid="760891"/>
                                        </p:tgtEl>
                                        <p:attrNameLst>
                                          <p:attrName>style.visibility</p:attrName>
                                        </p:attrNameLst>
                                      </p:cBhvr>
                                      <p:to>
                                        <p:strVal val="visible"/>
                                      </p:to>
                                    </p:set>
                                  </p:childTnLst>
                                </p:cTn>
                              </p:par>
                              <p:par>
                                <p:cTn id="156" presetID="1" presetClass="entr" presetSubtype="0" fill="hold" nodeType="withEffect">
                                  <p:stCondLst>
                                    <p:cond delay="0"/>
                                  </p:stCondLst>
                                  <p:childTnLst>
                                    <p:set>
                                      <p:cBhvr>
                                        <p:cTn id="157" dur="1" fill="hold">
                                          <p:stCondLst>
                                            <p:cond delay="0"/>
                                          </p:stCondLst>
                                        </p:cTn>
                                        <p:tgtEl>
                                          <p:spTgt spid="760892"/>
                                        </p:tgtEl>
                                        <p:attrNameLst>
                                          <p:attrName>style.visibility</p:attrName>
                                        </p:attrNameLst>
                                      </p:cBhvr>
                                      <p:to>
                                        <p:strVal val="visible"/>
                                      </p:to>
                                    </p:set>
                                  </p:childTnLst>
                                </p:cTn>
                              </p:par>
                              <p:par>
                                <p:cTn id="158" presetID="1" presetClass="entr" presetSubtype="0" fill="hold" nodeType="withEffect">
                                  <p:stCondLst>
                                    <p:cond delay="0"/>
                                  </p:stCondLst>
                                  <p:childTnLst>
                                    <p:set>
                                      <p:cBhvr>
                                        <p:cTn id="159" dur="1" fill="hold">
                                          <p:stCondLst>
                                            <p:cond delay="0"/>
                                          </p:stCondLst>
                                        </p:cTn>
                                        <p:tgtEl>
                                          <p:spTgt spid="760893"/>
                                        </p:tgtEl>
                                        <p:attrNameLst>
                                          <p:attrName>style.visibility</p:attrName>
                                        </p:attrNameLst>
                                      </p:cBhvr>
                                      <p:to>
                                        <p:strVal val="visible"/>
                                      </p:to>
                                    </p:set>
                                  </p:childTnLst>
                                </p:cTn>
                              </p:par>
                              <p:par>
                                <p:cTn id="160" presetID="1" presetClass="entr" presetSubtype="0" fill="hold" nodeType="withEffect">
                                  <p:stCondLst>
                                    <p:cond delay="0"/>
                                  </p:stCondLst>
                                  <p:childTnLst>
                                    <p:set>
                                      <p:cBhvr>
                                        <p:cTn id="161" dur="1" fill="hold">
                                          <p:stCondLst>
                                            <p:cond delay="0"/>
                                          </p:stCondLst>
                                        </p:cTn>
                                        <p:tgtEl>
                                          <p:spTgt spid="760894"/>
                                        </p:tgtEl>
                                        <p:attrNameLst>
                                          <p:attrName>style.visibility</p:attrName>
                                        </p:attrNameLst>
                                      </p:cBhvr>
                                      <p:to>
                                        <p:strVal val="visible"/>
                                      </p:to>
                                    </p:set>
                                  </p:childTnLst>
                                </p:cTn>
                              </p:par>
                              <p:par>
                                <p:cTn id="162" presetID="1" presetClass="entr" presetSubtype="0" fill="hold" nodeType="withEffect">
                                  <p:stCondLst>
                                    <p:cond delay="0"/>
                                  </p:stCondLst>
                                  <p:childTnLst>
                                    <p:set>
                                      <p:cBhvr>
                                        <p:cTn id="163" dur="1" fill="hold">
                                          <p:stCondLst>
                                            <p:cond delay="0"/>
                                          </p:stCondLst>
                                        </p:cTn>
                                        <p:tgtEl>
                                          <p:spTgt spid="760895"/>
                                        </p:tgtEl>
                                        <p:attrNameLst>
                                          <p:attrName>style.visibility</p:attrName>
                                        </p:attrNameLst>
                                      </p:cBhvr>
                                      <p:to>
                                        <p:strVal val="visible"/>
                                      </p:to>
                                    </p:set>
                                  </p:childTnLst>
                                </p:cTn>
                              </p:par>
                              <p:par>
                                <p:cTn id="164" presetID="1" presetClass="entr" presetSubtype="0" fill="hold" nodeType="withEffect">
                                  <p:stCondLst>
                                    <p:cond delay="0"/>
                                  </p:stCondLst>
                                  <p:childTnLst>
                                    <p:set>
                                      <p:cBhvr>
                                        <p:cTn id="165" dur="1" fill="hold">
                                          <p:stCondLst>
                                            <p:cond delay="0"/>
                                          </p:stCondLst>
                                        </p:cTn>
                                        <p:tgtEl>
                                          <p:spTgt spid="760896"/>
                                        </p:tgtEl>
                                        <p:attrNameLst>
                                          <p:attrName>style.visibility</p:attrName>
                                        </p:attrNameLst>
                                      </p:cBhvr>
                                      <p:to>
                                        <p:strVal val="visible"/>
                                      </p:to>
                                    </p:set>
                                  </p:childTnLst>
                                </p:cTn>
                              </p:par>
                              <p:par>
                                <p:cTn id="166" presetID="1" presetClass="entr" presetSubtype="0" fill="hold" nodeType="withEffect">
                                  <p:stCondLst>
                                    <p:cond delay="0"/>
                                  </p:stCondLst>
                                  <p:childTnLst>
                                    <p:set>
                                      <p:cBhvr>
                                        <p:cTn id="167" dur="1" fill="hold">
                                          <p:stCondLst>
                                            <p:cond delay="0"/>
                                          </p:stCondLst>
                                        </p:cTn>
                                        <p:tgtEl>
                                          <p:spTgt spid="760897"/>
                                        </p:tgtEl>
                                        <p:attrNameLst>
                                          <p:attrName>style.visibility</p:attrName>
                                        </p:attrNameLst>
                                      </p:cBhvr>
                                      <p:to>
                                        <p:strVal val="visible"/>
                                      </p:to>
                                    </p:set>
                                  </p:childTnLst>
                                </p:cTn>
                              </p:par>
                              <p:par>
                                <p:cTn id="168" presetID="1" presetClass="entr" presetSubtype="0" fill="hold" nodeType="withEffect">
                                  <p:stCondLst>
                                    <p:cond delay="0"/>
                                  </p:stCondLst>
                                  <p:childTnLst>
                                    <p:set>
                                      <p:cBhvr>
                                        <p:cTn id="169" dur="1" fill="hold">
                                          <p:stCondLst>
                                            <p:cond delay="0"/>
                                          </p:stCondLst>
                                        </p:cTn>
                                        <p:tgtEl>
                                          <p:spTgt spid="760898"/>
                                        </p:tgtEl>
                                        <p:attrNameLst>
                                          <p:attrName>style.visibility</p:attrName>
                                        </p:attrNameLst>
                                      </p:cBhvr>
                                      <p:to>
                                        <p:strVal val="visible"/>
                                      </p:to>
                                    </p:set>
                                  </p:childTnLst>
                                </p:cTn>
                              </p:par>
                              <p:par>
                                <p:cTn id="170" presetID="1" presetClass="entr" presetSubtype="0" fill="hold" nodeType="withEffect">
                                  <p:stCondLst>
                                    <p:cond delay="0"/>
                                  </p:stCondLst>
                                  <p:childTnLst>
                                    <p:set>
                                      <p:cBhvr>
                                        <p:cTn id="171" dur="1" fill="hold">
                                          <p:stCondLst>
                                            <p:cond delay="0"/>
                                          </p:stCondLst>
                                        </p:cTn>
                                        <p:tgtEl>
                                          <p:spTgt spid="760899"/>
                                        </p:tgtEl>
                                        <p:attrNameLst>
                                          <p:attrName>style.visibility</p:attrName>
                                        </p:attrNameLst>
                                      </p:cBhvr>
                                      <p:to>
                                        <p:strVal val="visible"/>
                                      </p:to>
                                    </p:set>
                                  </p:childTnLst>
                                </p:cTn>
                              </p:par>
                              <p:par>
                                <p:cTn id="172" presetID="1" presetClass="entr" presetSubtype="0" fill="hold" nodeType="withEffect">
                                  <p:stCondLst>
                                    <p:cond delay="0"/>
                                  </p:stCondLst>
                                  <p:childTnLst>
                                    <p:set>
                                      <p:cBhvr>
                                        <p:cTn id="173" dur="1" fill="hold">
                                          <p:stCondLst>
                                            <p:cond delay="0"/>
                                          </p:stCondLst>
                                        </p:cTn>
                                        <p:tgtEl>
                                          <p:spTgt spid="760900"/>
                                        </p:tgtEl>
                                        <p:attrNameLst>
                                          <p:attrName>style.visibility</p:attrName>
                                        </p:attrNameLst>
                                      </p:cBhvr>
                                      <p:to>
                                        <p:strVal val="visible"/>
                                      </p:to>
                                    </p:set>
                                  </p:childTnLst>
                                </p:cTn>
                              </p:par>
                              <p:par>
                                <p:cTn id="174" presetID="1" presetClass="entr" presetSubtype="0" fill="hold" nodeType="withEffect">
                                  <p:stCondLst>
                                    <p:cond delay="0"/>
                                  </p:stCondLst>
                                  <p:childTnLst>
                                    <p:set>
                                      <p:cBhvr>
                                        <p:cTn id="175" dur="1" fill="hold">
                                          <p:stCondLst>
                                            <p:cond delay="0"/>
                                          </p:stCondLst>
                                        </p:cTn>
                                        <p:tgtEl>
                                          <p:spTgt spid="760901"/>
                                        </p:tgtEl>
                                        <p:attrNameLst>
                                          <p:attrName>style.visibility</p:attrName>
                                        </p:attrNameLst>
                                      </p:cBhvr>
                                      <p:to>
                                        <p:strVal val="visible"/>
                                      </p:to>
                                    </p:set>
                                  </p:childTnLst>
                                </p:cTn>
                              </p:par>
                              <p:par>
                                <p:cTn id="176" presetID="1" presetClass="entr" presetSubtype="0" fill="hold" grpId="0" nodeType="withEffect">
                                  <p:stCondLst>
                                    <p:cond delay="0"/>
                                  </p:stCondLst>
                                  <p:childTnLst>
                                    <p:set>
                                      <p:cBhvr>
                                        <p:cTn id="177" dur="1" fill="hold">
                                          <p:stCondLst>
                                            <p:cond delay="0"/>
                                          </p:stCondLst>
                                        </p:cTn>
                                        <p:tgtEl>
                                          <p:spTgt spid="760902"/>
                                        </p:tgtEl>
                                        <p:attrNameLst>
                                          <p:attrName>style.visibility</p:attrName>
                                        </p:attrNameLst>
                                      </p:cBhvr>
                                      <p:to>
                                        <p:strVal val="visible"/>
                                      </p:to>
                                    </p:set>
                                  </p:childTnLst>
                                </p:cTn>
                              </p:par>
                              <p:par>
                                <p:cTn id="178" presetID="1" presetClass="entr" presetSubtype="0" fill="hold" nodeType="withEffect">
                                  <p:stCondLst>
                                    <p:cond delay="0"/>
                                  </p:stCondLst>
                                  <p:childTnLst>
                                    <p:set>
                                      <p:cBhvr>
                                        <p:cTn id="179" dur="1" fill="hold">
                                          <p:stCondLst>
                                            <p:cond delay="0"/>
                                          </p:stCondLst>
                                        </p:cTn>
                                        <p:tgtEl>
                                          <p:spTgt spid="760903"/>
                                        </p:tgtEl>
                                        <p:attrNameLst>
                                          <p:attrName>style.visibility</p:attrName>
                                        </p:attrNameLst>
                                      </p:cBhvr>
                                      <p:to>
                                        <p:strVal val="visible"/>
                                      </p:to>
                                    </p:set>
                                  </p:childTnLst>
                                </p:cTn>
                              </p:par>
                              <p:par>
                                <p:cTn id="180" presetID="1" presetClass="entr" presetSubtype="0" fill="hold" grpId="0" nodeType="withEffect">
                                  <p:stCondLst>
                                    <p:cond delay="0"/>
                                  </p:stCondLst>
                                  <p:childTnLst>
                                    <p:set>
                                      <p:cBhvr>
                                        <p:cTn id="181" dur="1" fill="hold">
                                          <p:stCondLst>
                                            <p:cond delay="0"/>
                                          </p:stCondLst>
                                        </p:cTn>
                                        <p:tgtEl>
                                          <p:spTgt spid="760929"/>
                                        </p:tgtEl>
                                        <p:attrNameLst>
                                          <p:attrName>style.visibility</p:attrName>
                                        </p:attrNameLst>
                                      </p:cBhvr>
                                      <p:to>
                                        <p:strVal val="visible"/>
                                      </p:to>
                                    </p:set>
                                  </p:childTnLst>
                                </p:cTn>
                              </p:par>
                              <p:par>
                                <p:cTn id="182" presetID="1" presetClass="entr" presetSubtype="0" fill="hold" nodeType="withEffect">
                                  <p:stCondLst>
                                    <p:cond delay="0"/>
                                  </p:stCondLst>
                                  <p:childTnLst>
                                    <p:set>
                                      <p:cBhvr>
                                        <p:cTn id="183" dur="1" fill="hold">
                                          <p:stCondLst>
                                            <p:cond delay="0"/>
                                          </p:stCondLst>
                                        </p:cTn>
                                        <p:tgtEl>
                                          <p:spTgt spid="760933"/>
                                        </p:tgtEl>
                                        <p:attrNameLst>
                                          <p:attrName>style.visibility</p:attrName>
                                        </p:attrNameLst>
                                      </p:cBhvr>
                                      <p:to>
                                        <p:strVal val="visible"/>
                                      </p:to>
                                    </p:set>
                                  </p:childTnLst>
                                </p:cTn>
                              </p:par>
                              <p:par>
                                <p:cTn id="184" presetID="1" presetClass="entr" presetSubtype="0" fill="hold" grpId="0" nodeType="withEffect">
                                  <p:stCondLst>
                                    <p:cond delay="0"/>
                                  </p:stCondLst>
                                  <p:childTnLst>
                                    <p:set>
                                      <p:cBhvr>
                                        <p:cTn id="185" dur="1" fill="hold">
                                          <p:stCondLst>
                                            <p:cond delay="0"/>
                                          </p:stCondLst>
                                        </p:cTn>
                                        <p:tgtEl>
                                          <p:spTgt spid="760944"/>
                                        </p:tgtEl>
                                        <p:attrNameLst>
                                          <p:attrName>style.visibility</p:attrName>
                                        </p:attrNameLst>
                                      </p:cBhvr>
                                      <p:to>
                                        <p:strVal val="visible"/>
                                      </p:to>
                                    </p:set>
                                  </p:childTnLst>
                                </p:cTn>
                              </p:par>
                              <p:par>
                                <p:cTn id="186" presetID="1" presetClass="entr" presetSubtype="0" fill="hold" nodeType="withEffect">
                                  <p:stCondLst>
                                    <p:cond delay="0"/>
                                  </p:stCondLst>
                                  <p:childTnLst>
                                    <p:set>
                                      <p:cBhvr>
                                        <p:cTn id="187" dur="1" fill="hold">
                                          <p:stCondLst>
                                            <p:cond delay="0"/>
                                          </p:stCondLst>
                                        </p:cTn>
                                        <p:tgtEl>
                                          <p:spTgt spid="760945"/>
                                        </p:tgtEl>
                                        <p:attrNameLst>
                                          <p:attrName>style.visibility</p:attrName>
                                        </p:attrNameLst>
                                      </p:cBhvr>
                                      <p:to>
                                        <p:strVal val="visible"/>
                                      </p:to>
                                    </p:set>
                                  </p:childTnLst>
                                </p:cTn>
                              </p:par>
                              <p:par>
                                <p:cTn id="188" presetID="1" presetClass="entr" presetSubtype="0" fill="hold" nodeType="withEffect">
                                  <p:stCondLst>
                                    <p:cond delay="0"/>
                                  </p:stCondLst>
                                  <p:childTnLst>
                                    <p:set>
                                      <p:cBhvr>
                                        <p:cTn id="189" dur="1" fill="hold">
                                          <p:stCondLst>
                                            <p:cond delay="0"/>
                                          </p:stCondLst>
                                        </p:cTn>
                                        <p:tgtEl>
                                          <p:spTgt spid="760946"/>
                                        </p:tgtEl>
                                        <p:attrNameLst>
                                          <p:attrName>style.visibility</p:attrName>
                                        </p:attrNameLst>
                                      </p:cBhvr>
                                      <p:to>
                                        <p:strVal val="visible"/>
                                      </p:to>
                                    </p:set>
                                  </p:childTnLst>
                                </p:cTn>
                              </p:par>
                              <p:par>
                                <p:cTn id="190" presetID="1" presetClass="entr" presetSubtype="0" fill="hold" grpId="0" nodeType="withEffect">
                                  <p:stCondLst>
                                    <p:cond delay="0"/>
                                  </p:stCondLst>
                                  <p:childTnLst>
                                    <p:set>
                                      <p:cBhvr>
                                        <p:cTn id="191" dur="1" fill="hold">
                                          <p:stCondLst>
                                            <p:cond delay="0"/>
                                          </p:stCondLst>
                                        </p:cTn>
                                        <p:tgtEl>
                                          <p:spTgt spid="760950"/>
                                        </p:tgtEl>
                                        <p:attrNameLst>
                                          <p:attrName>style.visibility</p:attrName>
                                        </p:attrNameLst>
                                      </p:cBhvr>
                                      <p:to>
                                        <p:strVal val="visible"/>
                                      </p:to>
                                    </p:set>
                                  </p:childTnLst>
                                </p:cTn>
                              </p:par>
                              <p:par>
                                <p:cTn id="192" presetID="1" presetClass="entr" presetSubtype="0" fill="hold" grpId="0" nodeType="withEffect">
                                  <p:stCondLst>
                                    <p:cond delay="0"/>
                                  </p:stCondLst>
                                  <p:childTnLst>
                                    <p:set>
                                      <p:cBhvr>
                                        <p:cTn id="193" dur="1" fill="hold">
                                          <p:stCondLst>
                                            <p:cond delay="0"/>
                                          </p:stCondLst>
                                        </p:cTn>
                                        <p:tgtEl>
                                          <p:spTgt spid="760953"/>
                                        </p:tgtEl>
                                        <p:attrNameLst>
                                          <p:attrName>style.visibility</p:attrName>
                                        </p:attrNameLst>
                                      </p:cBhvr>
                                      <p:to>
                                        <p:strVal val="visible"/>
                                      </p:to>
                                    </p:set>
                                  </p:childTnLst>
                                </p:cTn>
                              </p:par>
                            </p:childTnLst>
                          </p:cTn>
                        </p:par>
                      </p:childTnLst>
                    </p:cTn>
                  </p:par>
                  <p:par>
                    <p:cTn id="194" fill="hold">
                      <p:stCondLst>
                        <p:cond delay="indefinite"/>
                      </p:stCondLst>
                      <p:childTnLst>
                        <p:par>
                          <p:cTn id="195" fill="hold">
                            <p:stCondLst>
                              <p:cond delay="0"/>
                            </p:stCondLst>
                            <p:childTnLst>
                              <p:par>
                                <p:cTn id="196" presetID="10" presetClass="entr" presetSubtype="0" fill="hold" grpId="0" nodeType="clickEffect">
                                  <p:stCondLst>
                                    <p:cond delay="0"/>
                                  </p:stCondLst>
                                  <p:childTnLst>
                                    <p:set>
                                      <p:cBhvr>
                                        <p:cTn id="197" dur="1" fill="hold">
                                          <p:stCondLst>
                                            <p:cond delay="0"/>
                                          </p:stCondLst>
                                        </p:cTn>
                                        <p:tgtEl>
                                          <p:spTgt spid="760955"/>
                                        </p:tgtEl>
                                        <p:attrNameLst>
                                          <p:attrName>style.visibility</p:attrName>
                                        </p:attrNameLst>
                                      </p:cBhvr>
                                      <p:to>
                                        <p:strVal val="visible"/>
                                      </p:to>
                                    </p:set>
                                    <p:animEffect transition="in" filter="fade">
                                      <p:cBhvr>
                                        <p:cTn id="198" dur="500"/>
                                        <p:tgtEl>
                                          <p:spTgt spid="760955"/>
                                        </p:tgtEl>
                                      </p:cBhvr>
                                    </p:animEffect>
                                  </p:childTnLst>
                                </p:cTn>
                              </p:par>
                            </p:childTnLst>
                          </p:cTn>
                        </p:par>
                      </p:childTnLst>
                    </p:cTn>
                  </p:par>
                  <p:par>
                    <p:cTn id="199" fill="hold">
                      <p:stCondLst>
                        <p:cond delay="indefinite"/>
                      </p:stCondLst>
                      <p:childTnLst>
                        <p:par>
                          <p:cTn id="200" fill="hold">
                            <p:stCondLst>
                              <p:cond delay="0"/>
                            </p:stCondLst>
                            <p:childTnLst>
                              <p:par>
                                <p:cTn id="201" presetID="1" presetClass="entr" presetSubtype="0" fill="hold" grpId="0" nodeType="clickEffect">
                                  <p:stCondLst>
                                    <p:cond delay="0"/>
                                  </p:stCondLst>
                                  <p:childTnLst>
                                    <p:set>
                                      <p:cBhvr>
                                        <p:cTn id="202" dur="1" fill="hold">
                                          <p:stCondLst>
                                            <p:cond delay="0"/>
                                          </p:stCondLst>
                                        </p:cTn>
                                        <p:tgtEl>
                                          <p:spTgt spid="760904"/>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760905"/>
                                        </p:tgtEl>
                                        <p:attrNameLst>
                                          <p:attrName>style.visibility</p:attrName>
                                        </p:attrNameLst>
                                      </p:cBhvr>
                                      <p:to>
                                        <p:strVal val="visible"/>
                                      </p:to>
                                    </p:set>
                                  </p:childTnLst>
                                </p:cTn>
                              </p:par>
                              <p:par>
                                <p:cTn id="205" presetID="1" presetClass="entr" presetSubtype="0" fill="hold" grpId="0" nodeType="withEffect">
                                  <p:stCondLst>
                                    <p:cond delay="0"/>
                                  </p:stCondLst>
                                  <p:childTnLst>
                                    <p:set>
                                      <p:cBhvr>
                                        <p:cTn id="206" dur="1" fill="hold">
                                          <p:stCondLst>
                                            <p:cond delay="0"/>
                                          </p:stCondLst>
                                        </p:cTn>
                                        <p:tgtEl>
                                          <p:spTgt spid="760906"/>
                                        </p:tgtEl>
                                        <p:attrNameLst>
                                          <p:attrName>style.visibility</p:attrName>
                                        </p:attrNameLst>
                                      </p:cBhvr>
                                      <p:to>
                                        <p:strVal val="visible"/>
                                      </p:to>
                                    </p:set>
                                  </p:childTnLst>
                                </p:cTn>
                              </p:par>
                              <p:par>
                                <p:cTn id="207" presetID="1" presetClass="entr" presetSubtype="0" fill="hold" grpId="0" nodeType="withEffect">
                                  <p:stCondLst>
                                    <p:cond delay="0"/>
                                  </p:stCondLst>
                                  <p:childTnLst>
                                    <p:set>
                                      <p:cBhvr>
                                        <p:cTn id="208" dur="1" fill="hold">
                                          <p:stCondLst>
                                            <p:cond delay="0"/>
                                          </p:stCondLst>
                                        </p:cTn>
                                        <p:tgtEl>
                                          <p:spTgt spid="760907"/>
                                        </p:tgtEl>
                                        <p:attrNameLst>
                                          <p:attrName>style.visibility</p:attrName>
                                        </p:attrNameLst>
                                      </p:cBhvr>
                                      <p:to>
                                        <p:strVal val="visible"/>
                                      </p:to>
                                    </p:set>
                                  </p:childTnLst>
                                </p:cTn>
                              </p:par>
                              <p:par>
                                <p:cTn id="209" presetID="1" presetClass="entr" presetSubtype="0" fill="hold" grpId="0" nodeType="withEffect">
                                  <p:stCondLst>
                                    <p:cond delay="0"/>
                                  </p:stCondLst>
                                  <p:childTnLst>
                                    <p:set>
                                      <p:cBhvr>
                                        <p:cTn id="210" dur="1" fill="hold">
                                          <p:stCondLst>
                                            <p:cond delay="0"/>
                                          </p:stCondLst>
                                        </p:cTn>
                                        <p:tgtEl>
                                          <p:spTgt spid="760908"/>
                                        </p:tgtEl>
                                        <p:attrNameLst>
                                          <p:attrName>style.visibility</p:attrName>
                                        </p:attrNameLst>
                                      </p:cBhvr>
                                      <p:to>
                                        <p:strVal val="visible"/>
                                      </p:to>
                                    </p:set>
                                  </p:childTnLst>
                                </p:cTn>
                              </p:par>
                              <p:par>
                                <p:cTn id="211" presetID="1" presetClass="entr" presetSubtype="0" fill="hold" grpId="0" nodeType="withEffect">
                                  <p:stCondLst>
                                    <p:cond delay="0"/>
                                  </p:stCondLst>
                                  <p:childTnLst>
                                    <p:set>
                                      <p:cBhvr>
                                        <p:cTn id="212" dur="1" fill="hold">
                                          <p:stCondLst>
                                            <p:cond delay="0"/>
                                          </p:stCondLst>
                                        </p:cTn>
                                        <p:tgtEl>
                                          <p:spTgt spid="760909"/>
                                        </p:tgtEl>
                                        <p:attrNameLst>
                                          <p:attrName>style.visibility</p:attrName>
                                        </p:attrNameLst>
                                      </p:cBhvr>
                                      <p:to>
                                        <p:strVal val="visible"/>
                                      </p:to>
                                    </p:set>
                                  </p:childTnLst>
                                </p:cTn>
                              </p:par>
                              <p:par>
                                <p:cTn id="213" presetID="1" presetClass="entr" presetSubtype="0" fill="hold" grpId="0" nodeType="withEffect">
                                  <p:stCondLst>
                                    <p:cond delay="0"/>
                                  </p:stCondLst>
                                  <p:childTnLst>
                                    <p:set>
                                      <p:cBhvr>
                                        <p:cTn id="214" dur="1" fill="hold">
                                          <p:stCondLst>
                                            <p:cond delay="0"/>
                                          </p:stCondLst>
                                        </p:cTn>
                                        <p:tgtEl>
                                          <p:spTgt spid="760910"/>
                                        </p:tgtEl>
                                        <p:attrNameLst>
                                          <p:attrName>style.visibility</p:attrName>
                                        </p:attrNameLst>
                                      </p:cBhvr>
                                      <p:to>
                                        <p:strVal val="visible"/>
                                      </p:to>
                                    </p:set>
                                  </p:childTnLst>
                                </p:cTn>
                              </p:par>
                              <p:par>
                                <p:cTn id="215" presetID="1" presetClass="entr" presetSubtype="0" fill="hold" grpId="0" nodeType="withEffect">
                                  <p:stCondLst>
                                    <p:cond delay="0"/>
                                  </p:stCondLst>
                                  <p:childTnLst>
                                    <p:set>
                                      <p:cBhvr>
                                        <p:cTn id="216" dur="1" fill="hold">
                                          <p:stCondLst>
                                            <p:cond delay="0"/>
                                          </p:stCondLst>
                                        </p:cTn>
                                        <p:tgtEl>
                                          <p:spTgt spid="760911"/>
                                        </p:tgtEl>
                                        <p:attrNameLst>
                                          <p:attrName>style.visibility</p:attrName>
                                        </p:attrNameLst>
                                      </p:cBhvr>
                                      <p:to>
                                        <p:strVal val="visible"/>
                                      </p:to>
                                    </p:set>
                                  </p:childTnLst>
                                </p:cTn>
                              </p:par>
                              <p:par>
                                <p:cTn id="217" presetID="1" presetClass="entr" presetSubtype="0" fill="hold" grpId="0" nodeType="withEffect">
                                  <p:stCondLst>
                                    <p:cond delay="0"/>
                                  </p:stCondLst>
                                  <p:childTnLst>
                                    <p:set>
                                      <p:cBhvr>
                                        <p:cTn id="218" dur="1" fill="hold">
                                          <p:stCondLst>
                                            <p:cond delay="0"/>
                                          </p:stCondLst>
                                        </p:cTn>
                                        <p:tgtEl>
                                          <p:spTgt spid="760912"/>
                                        </p:tgtEl>
                                        <p:attrNameLst>
                                          <p:attrName>style.visibility</p:attrName>
                                        </p:attrNameLst>
                                      </p:cBhvr>
                                      <p:to>
                                        <p:strVal val="visible"/>
                                      </p:to>
                                    </p:set>
                                  </p:childTnLst>
                                </p:cTn>
                              </p:par>
                              <p:par>
                                <p:cTn id="219" presetID="1" presetClass="entr" presetSubtype="0" fill="hold" nodeType="withEffect">
                                  <p:stCondLst>
                                    <p:cond delay="0"/>
                                  </p:stCondLst>
                                  <p:childTnLst>
                                    <p:set>
                                      <p:cBhvr>
                                        <p:cTn id="220" dur="1" fill="hold">
                                          <p:stCondLst>
                                            <p:cond delay="0"/>
                                          </p:stCondLst>
                                        </p:cTn>
                                        <p:tgtEl>
                                          <p:spTgt spid="760913"/>
                                        </p:tgtEl>
                                        <p:attrNameLst>
                                          <p:attrName>style.visibility</p:attrName>
                                        </p:attrNameLst>
                                      </p:cBhvr>
                                      <p:to>
                                        <p:strVal val="visible"/>
                                      </p:to>
                                    </p:set>
                                  </p:childTnLst>
                                </p:cTn>
                              </p:par>
                              <p:par>
                                <p:cTn id="221" presetID="1" presetClass="entr" presetSubtype="0" fill="hold" nodeType="withEffect">
                                  <p:stCondLst>
                                    <p:cond delay="0"/>
                                  </p:stCondLst>
                                  <p:childTnLst>
                                    <p:set>
                                      <p:cBhvr>
                                        <p:cTn id="222" dur="1" fill="hold">
                                          <p:stCondLst>
                                            <p:cond delay="0"/>
                                          </p:stCondLst>
                                        </p:cTn>
                                        <p:tgtEl>
                                          <p:spTgt spid="760914"/>
                                        </p:tgtEl>
                                        <p:attrNameLst>
                                          <p:attrName>style.visibility</p:attrName>
                                        </p:attrNameLst>
                                      </p:cBhvr>
                                      <p:to>
                                        <p:strVal val="visible"/>
                                      </p:to>
                                    </p:set>
                                  </p:childTnLst>
                                </p:cTn>
                              </p:par>
                              <p:par>
                                <p:cTn id="223" presetID="1" presetClass="entr" presetSubtype="0" fill="hold" nodeType="withEffect">
                                  <p:stCondLst>
                                    <p:cond delay="0"/>
                                  </p:stCondLst>
                                  <p:childTnLst>
                                    <p:set>
                                      <p:cBhvr>
                                        <p:cTn id="224" dur="1" fill="hold">
                                          <p:stCondLst>
                                            <p:cond delay="0"/>
                                          </p:stCondLst>
                                        </p:cTn>
                                        <p:tgtEl>
                                          <p:spTgt spid="760915"/>
                                        </p:tgtEl>
                                        <p:attrNameLst>
                                          <p:attrName>style.visibility</p:attrName>
                                        </p:attrNameLst>
                                      </p:cBhvr>
                                      <p:to>
                                        <p:strVal val="visible"/>
                                      </p:to>
                                    </p:set>
                                  </p:childTnLst>
                                </p:cTn>
                              </p:par>
                              <p:par>
                                <p:cTn id="225" presetID="1" presetClass="entr" presetSubtype="0" fill="hold" nodeType="withEffect">
                                  <p:stCondLst>
                                    <p:cond delay="0"/>
                                  </p:stCondLst>
                                  <p:childTnLst>
                                    <p:set>
                                      <p:cBhvr>
                                        <p:cTn id="226" dur="1" fill="hold">
                                          <p:stCondLst>
                                            <p:cond delay="0"/>
                                          </p:stCondLst>
                                        </p:cTn>
                                        <p:tgtEl>
                                          <p:spTgt spid="760916"/>
                                        </p:tgtEl>
                                        <p:attrNameLst>
                                          <p:attrName>style.visibility</p:attrName>
                                        </p:attrNameLst>
                                      </p:cBhvr>
                                      <p:to>
                                        <p:strVal val="visible"/>
                                      </p:to>
                                    </p:set>
                                  </p:childTnLst>
                                </p:cTn>
                              </p:par>
                              <p:par>
                                <p:cTn id="227" presetID="1" presetClass="entr" presetSubtype="0" fill="hold" nodeType="withEffect">
                                  <p:stCondLst>
                                    <p:cond delay="0"/>
                                  </p:stCondLst>
                                  <p:childTnLst>
                                    <p:set>
                                      <p:cBhvr>
                                        <p:cTn id="228" dur="1" fill="hold">
                                          <p:stCondLst>
                                            <p:cond delay="0"/>
                                          </p:stCondLst>
                                        </p:cTn>
                                        <p:tgtEl>
                                          <p:spTgt spid="760917"/>
                                        </p:tgtEl>
                                        <p:attrNameLst>
                                          <p:attrName>style.visibility</p:attrName>
                                        </p:attrNameLst>
                                      </p:cBhvr>
                                      <p:to>
                                        <p:strVal val="visible"/>
                                      </p:to>
                                    </p:set>
                                  </p:childTnLst>
                                </p:cTn>
                              </p:par>
                              <p:par>
                                <p:cTn id="229" presetID="1" presetClass="entr" presetSubtype="0" fill="hold" nodeType="withEffect">
                                  <p:stCondLst>
                                    <p:cond delay="0"/>
                                  </p:stCondLst>
                                  <p:childTnLst>
                                    <p:set>
                                      <p:cBhvr>
                                        <p:cTn id="230" dur="1" fill="hold">
                                          <p:stCondLst>
                                            <p:cond delay="0"/>
                                          </p:stCondLst>
                                        </p:cTn>
                                        <p:tgtEl>
                                          <p:spTgt spid="760918"/>
                                        </p:tgtEl>
                                        <p:attrNameLst>
                                          <p:attrName>style.visibility</p:attrName>
                                        </p:attrNameLst>
                                      </p:cBhvr>
                                      <p:to>
                                        <p:strVal val="visible"/>
                                      </p:to>
                                    </p:set>
                                  </p:childTnLst>
                                </p:cTn>
                              </p:par>
                              <p:par>
                                <p:cTn id="231" presetID="1" presetClass="entr" presetSubtype="0" fill="hold" nodeType="withEffect">
                                  <p:stCondLst>
                                    <p:cond delay="0"/>
                                  </p:stCondLst>
                                  <p:childTnLst>
                                    <p:set>
                                      <p:cBhvr>
                                        <p:cTn id="232" dur="1" fill="hold">
                                          <p:stCondLst>
                                            <p:cond delay="0"/>
                                          </p:stCondLst>
                                        </p:cTn>
                                        <p:tgtEl>
                                          <p:spTgt spid="760919"/>
                                        </p:tgtEl>
                                        <p:attrNameLst>
                                          <p:attrName>style.visibility</p:attrName>
                                        </p:attrNameLst>
                                      </p:cBhvr>
                                      <p:to>
                                        <p:strVal val="visible"/>
                                      </p:to>
                                    </p:set>
                                  </p:childTnLst>
                                </p:cTn>
                              </p:par>
                              <p:par>
                                <p:cTn id="233" presetID="1" presetClass="entr" presetSubtype="0" fill="hold" nodeType="withEffect">
                                  <p:stCondLst>
                                    <p:cond delay="0"/>
                                  </p:stCondLst>
                                  <p:childTnLst>
                                    <p:set>
                                      <p:cBhvr>
                                        <p:cTn id="234" dur="1" fill="hold">
                                          <p:stCondLst>
                                            <p:cond delay="0"/>
                                          </p:stCondLst>
                                        </p:cTn>
                                        <p:tgtEl>
                                          <p:spTgt spid="760920"/>
                                        </p:tgtEl>
                                        <p:attrNameLst>
                                          <p:attrName>style.visibility</p:attrName>
                                        </p:attrNameLst>
                                      </p:cBhvr>
                                      <p:to>
                                        <p:strVal val="visible"/>
                                      </p:to>
                                    </p:set>
                                  </p:childTnLst>
                                </p:cTn>
                              </p:par>
                              <p:par>
                                <p:cTn id="235" presetID="1" presetClass="entr" presetSubtype="0" fill="hold" nodeType="withEffect">
                                  <p:stCondLst>
                                    <p:cond delay="0"/>
                                  </p:stCondLst>
                                  <p:childTnLst>
                                    <p:set>
                                      <p:cBhvr>
                                        <p:cTn id="236" dur="1" fill="hold">
                                          <p:stCondLst>
                                            <p:cond delay="0"/>
                                          </p:stCondLst>
                                        </p:cTn>
                                        <p:tgtEl>
                                          <p:spTgt spid="760921"/>
                                        </p:tgtEl>
                                        <p:attrNameLst>
                                          <p:attrName>style.visibility</p:attrName>
                                        </p:attrNameLst>
                                      </p:cBhvr>
                                      <p:to>
                                        <p:strVal val="visible"/>
                                      </p:to>
                                    </p:set>
                                  </p:childTnLst>
                                </p:cTn>
                              </p:par>
                              <p:par>
                                <p:cTn id="237" presetID="1" presetClass="entr" presetSubtype="0" fill="hold" nodeType="withEffect">
                                  <p:stCondLst>
                                    <p:cond delay="0"/>
                                  </p:stCondLst>
                                  <p:childTnLst>
                                    <p:set>
                                      <p:cBhvr>
                                        <p:cTn id="238" dur="1" fill="hold">
                                          <p:stCondLst>
                                            <p:cond delay="0"/>
                                          </p:stCondLst>
                                        </p:cTn>
                                        <p:tgtEl>
                                          <p:spTgt spid="760922"/>
                                        </p:tgtEl>
                                        <p:attrNameLst>
                                          <p:attrName>style.visibility</p:attrName>
                                        </p:attrNameLst>
                                      </p:cBhvr>
                                      <p:to>
                                        <p:strVal val="visible"/>
                                      </p:to>
                                    </p:set>
                                  </p:childTnLst>
                                </p:cTn>
                              </p:par>
                              <p:par>
                                <p:cTn id="239" presetID="1" presetClass="entr" presetSubtype="0" fill="hold" nodeType="withEffect">
                                  <p:stCondLst>
                                    <p:cond delay="0"/>
                                  </p:stCondLst>
                                  <p:childTnLst>
                                    <p:set>
                                      <p:cBhvr>
                                        <p:cTn id="240" dur="1" fill="hold">
                                          <p:stCondLst>
                                            <p:cond delay="0"/>
                                          </p:stCondLst>
                                        </p:cTn>
                                        <p:tgtEl>
                                          <p:spTgt spid="760923"/>
                                        </p:tgtEl>
                                        <p:attrNameLst>
                                          <p:attrName>style.visibility</p:attrName>
                                        </p:attrNameLst>
                                      </p:cBhvr>
                                      <p:to>
                                        <p:strVal val="visible"/>
                                      </p:to>
                                    </p:set>
                                  </p:childTnLst>
                                </p:cTn>
                              </p:par>
                              <p:par>
                                <p:cTn id="241" presetID="1" presetClass="entr" presetSubtype="0" fill="hold" nodeType="withEffect">
                                  <p:stCondLst>
                                    <p:cond delay="0"/>
                                  </p:stCondLst>
                                  <p:childTnLst>
                                    <p:set>
                                      <p:cBhvr>
                                        <p:cTn id="242" dur="1" fill="hold">
                                          <p:stCondLst>
                                            <p:cond delay="0"/>
                                          </p:stCondLst>
                                        </p:cTn>
                                        <p:tgtEl>
                                          <p:spTgt spid="760924"/>
                                        </p:tgtEl>
                                        <p:attrNameLst>
                                          <p:attrName>style.visibility</p:attrName>
                                        </p:attrNameLst>
                                      </p:cBhvr>
                                      <p:to>
                                        <p:strVal val="visible"/>
                                      </p:to>
                                    </p:set>
                                  </p:childTnLst>
                                </p:cTn>
                              </p:par>
                              <p:par>
                                <p:cTn id="243" presetID="1" presetClass="entr" presetSubtype="0" fill="hold" grpId="0" nodeType="withEffect">
                                  <p:stCondLst>
                                    <p:cond delay="0"/>
                                  </p:stCondLst>
                                  <p:childTnLst>
                                    <p:set>
                                      <p:cBhvr>
                                        <p:cTn id="244" dur="1" fill="hold">
                                          <p:stCondLst>
                                            <p:cond delay="0"/>
                                          </p:stCondLst>
                                        </p:cTn>
                                        <p:tgtEl>
                                          <p:spTgt spid="760925"/>
                                        </p:tgtEl>
                                        <p:attrNameLst>
                                          <p:attrName>style.visibility</p:attrName>
                                        </p:attrNameLst>
                                      </p:cBhvr>
                                      <p:to>
                                        <p:strVal val="visible"/>
                                      </p:to>
                                    </p:set>
                                  </p:childTnLst>
                                </p:cTn>
                              </p:par>
                              <p:par>
                                <p:cTn id="245" presetID="1" presetClass="entr" presetSubtype="0" fill="hold" nodeType="withEffect">
                                  <p:stCondLst>
                                    <p:cond delay="0"/>
                                  </p:stCondLst>
                                  <p:childTnLst>
                                    <p:set>
                                      <p:cBhvr>
                                        <p:cTn id="246" dur="1" fill="hold">
                                          <p:stCondLst>
                                            <p:cond delay="0"/>
                                          </p:stCondLst>
                                        </p:cTn>
                                        <p:tgtEl>
                                          <p:spTgt spid="760926"/>
                                        </p:tgtEl>
                                        <p:attrNameLst>
                                          <p:attrName>style.visibility</p:attrName>
                                        </p:attrNameLst>
                                      </p:cBhvr>
                                      <p:to>
                                        <p:strVal val="visible"/>
                                      </p:to>
                                    </p:set>
                                  </p:childTnLst>
                                </p:cTn>
                              </p:par>
                              <p:par>
                                <p:cTn id="247" presetID="1" presetClass="entr" presetSubtype="0" fill="hold" grpId="0" nodeType="withEffect">
                                  <p:stCondLst>
                                    <p:cond delay="0"/>
                                  </p:stCondLst>
                                  <p:childTnLst>
                                    <p:set>
                                      <p:cBhvr>
                                        <p:cTn id="248" dur="1" fill="hold">
                                          <p:stCondLst>
                                            <p:cond delay="0"/>
                                          </p:stCondLst>
                                        </p:cTn>
                                        <p:tgtEl>
                                          <p:spTgt spid="760930"/>
                                        </p:tgtEl>
                                        <p:attrNameLst>
                                          <p:attrName>style.visibility</p:attrName>
                                        </p:attrNameLst>
                                      </p:cBhvr>
                                      <p:to>
                                        <p:strVal val="visible"/>
                                      </p:to>
                                    </p:set>
                                  </p:childTnLst>
                                </p:cTn>
                              </p:par>
                              <p:par>
                                <p:cTn id="249" presetID="1" presetClass="entr" presetSubtype="0" fill="hold" nodeType="withEffect">
                                  <p:stCondLst>
                                    <p:cond delay="0"/>
                                  </p:stCondLst>
                                  <p:childTnLst>
                                    <p:set>
                                      <p:cBhvr>
                                        <p:cTn id="250" dur="1" fill="hold">
                                          <p:stCondLst>
                                            <p:cond delay="0"/>
                                          </p:stCondLst>
                                        </p:cTn>
                                        <p:tgtEl>
                                          <p:spTgt spid="760934"/>
                                        </p:tgtEl>
                                        <p:attrNameLst>
                                          <p:attrName>style.visibility</p:attrName>
                                        </p:attrNameLst>
                                      </p:cBhvr>
                                      <p:to>
                                        <p:strVal val="visible"/>
                                      </p:to>
                                    </p:set>
                                  </p:childTnLst>
                                </p:cTn>
                              </p:par>
                              <p:par>
                                <p:cTn id="251" presetID="1" presetClass="entr" presetSubtype="0" fill="hold" grpId="0" nodeType="withEffect">
                                  <p:stCondLst>
                                    <p:cond delay="0"/>
                                  </p:stCondLst>
                                  <p:childTnLst>
                                    <p:set>
                                      <p:cBhvr>
                                        <p:cTn id="252" dur="1" fill="hold">
                                          <p:stCondLst>
                                            <p:cond delay="0"/>
                                          </p:stCondLst>
                                        </p:cTn>
                                        <p:tgtEl>
                                          <p:spTgt spid="760947"/>
                                        </p:tgtEl>
                                        <p:attrNameLst>
                                          <p:attrName>style.visibility</p:attrName>
                                        </p:attrNameLst>
                                      </p:cBhvr>
                                      <p:to>
                                        <p:strVal val="visible"/>
                                      </p:to>
                                    </p:set>
                                  </p:childTnLst>
                                </p:cTn>
                              </p:par>
                              <p:par>
                                <p:cTn id="253" presetID="1" presetClass="entr" presetSubtype="0" fill="hold" nodeType="withEffect">
                                  <p:stCondLst>
                                    <p:cond delay="0"/>
                                  </p:stCondLst>
                                  <p:childTnLst>
                                    <p:set>
                                      <p:cBhvr>
                                        <p:cTn id="254" dur="1" fill="hold">
                                          <p:stCondLst>
                                            <p:cond delay="0"/>
                                          </p:stCondLst>
                                        </p:cTn>
                                        <p:tgtEl>
                                          <p:spTgt spid="760948"/>
                                        </p:tgtEl>
                                        <p:attrNameLst>
                                          <p:attrName>style.visibility</p:attrName>
                                        </p:attrNameLst>
                                      </p:cBhvr>
                                      <p:to>
                                        <p:strVal val="visible"/>
                                      </p:to>
                                    </p:set>
                                  </p:childTnLst>
                                </p:cTn>
                              </p:par>
                              <p:par>
                                <p:cTn id="255" presetID="1" presetClass="entr" presetSubtype="0" fill="hold" nodeType="withEffect">
                                  <p:stCondLst>
                                    <p:cond delay="0"/>
                                  </p:stCondLst>
                                  <p:childTnLst>
                                    <p:set>
                                      <p:cBhvr>
                                        <p:cTn id="256" dur="1" fill="hold">
                                          <p:stCondLst>
                                            <p:cond delay="0"/>
                                          </p:stCondLst>
                                        </p:cTn>
                                        <p:tgtEl>
                                          <p:spTgt spid="760949"/>
                                        </p:tgtEl>
                                        <p:attrNameLst>
                                          <p:attrName>style.visibility</p:attrName>
                                        </p:attrNameLst>
                                      </p:cBhvr>
                                      <p:to>
                                        <p:strVal val="visible"/>
                                      </p:to>
                                    </p:set>
                                  </p:childTnLst>
                                </p:cTn>
                              </p:par>
                              <p:par>
                                <p:cTn id="257" presetID="1" presetClass="entr" presetSubtype="0" fill="hold" grpId="0" nodeType="withEffect">
                                  <p:stCondLst>
                                    <p:cond delay="0"/>
                                  </p:stCondLst>
                                  <p:childTnLst>
                                    <p:set>
                                      <p:cBhvr>
                                        <p:cTn id="258" dur="1" fill="hold">
                                          <p:stCondLst>
                                            <p:cond delay="0"/>
                                          </p:stCondLst>
                                        </p:cTn>
                                        <p:tgtEl>
                                          <p:spTgt spid="760951"/>
                                        </p:tgtEl>
                                        <p:attrNameLst>
                                          <p:attrName>style.visibility</p:attrName>
                                        </p:attrNameLst>
                                      </p:cBhvr>
                                      <p:to>
                                        <p:strVal val="visible"/>
                                      </p:to>
                                    </p:set>
                                  </p:childTnLst>
                                </p:cTn>
                              </p:par>
                              <p:par>
                                <p:cTn id="259" presetID="1" presetClass="entr" presetSubtype="0" fill="hold" grpId="0" nodeType="withEffect">
                                  <p:stCondLst>
                                    <p:cond delay="0"/>
                                  </p:stCondLst>
                                  <p:childTnLst>
                                    <p:set>
                                      <p:cBhvr>
                                        <p:cTn id="260" dur="1" fill="hold">
                                          <p:stCondLst>
                                            <p:cond delay="0"/>
                                          </p:stCondLst>
                                        </p:cTn>
                                        <p:tgtEl>
                                          <p:spTgt spid="760952"/>
                                        </p:tgtEl>
                                        <p:attrNameLst>
                                          <p:attrName>style.visibility</p:attrName>
                                        </p:attrNameLst>
                                      </p:cBhvr>
                                      <p:to>
                                        <p:strVal val="visible"/>
                                      </p:to>
                                    </p:set>
                                  </p:childTnLst>
                                </p:cTn>
                              </p:par>
                            </p:childTnLst>
                          </p:cTn>
                        </p:par>
                      </p:childTnLst>
                    </p:cTn>
                  </p:par>
                  <p:par>
                    <p:cTn id="261" fill="hold">
                      <p:stCondLst>
                        <p:cond delay="indefinite"/>
                      </p:stCondLst>
                      <p:childTnLst>
                        <p:par>
                          <p:cTn id="262" fill="hold">
                            <p:stCondLst>
                              <p:cond delay="0"/>
                            </p:stCondLst>
                            <p:childTnLst>
                              <p:par>
                                <p:cTn id="263" presetID="10" presetClass="entr" presetSubtype="0" fill="hold" grpId="0" nodeType="clickEffect">
                                  <p:stCondLst>
                                    <p:cond delay="0"/>
                                  </p:stCondLst>
                                  <p:childTnLst>
                                    <p:set>
                                      <p:cBhvr>
                                        <p:cTn id="264" dur="1" fill="hold">
                                          <p:stCondLst>
                                            <p:cond delay="0"/>
                                          </p:stCondLst>
                                        </p:cTn>
                                        <p:tgtEl>
                                          <p:spTgt spid="760956"/>
                                        </p:tgtEl>
                                        <p:attrNameLst>
                                          <p:attrName>style.visibility</p:attrName>
                                        </p:attrNameLst>
                                      </p:cBhvr>
                                      <p:to>
                                        <p:strVal val="visible"/>
                                      </p:to>
                                    </p:set>
                                    <p:animEffect transition="in" filter="fade">
                                      <p:cBhvr>
                                        <p:cTn id="265" dur="500"/>
                                        <p:tgtEl>
                                          <p:spTgt spid="760956"/>
                                        </p:tgtEl>
                                      </p:cBhvr>
                                    </p:animEffect>
                                  </p:childTnLst>
                                </p:cTn>
                              </p:par>
                              <p:par>
                                <p:cTn id="266" presetID="10" presetClass="entr" presetSubtype="0" fill="hold" grpId="0" nodeType="withEffect">
                                  <p:stCondLst>
                                    <p:cond delay="0"/>
                                  </p:stCondLst>
                                  <p:childTnLst>
                                    <p:set>
                                      <p:cBhvr>
                                        <p:cTn id="267" dur="1" fill="hold">
                                          <p:stCondLst>
                                            <p:cond delay="0"/>
                                          </p:stCondLst>
                                        </p:cTn>
                                        <p:tgtEl>
                                          <p:spTgt spid="760957"/>
                                        </p:tgtEl>
                                        <p:attrNameLst>
                                          <p:attrName>style.visibility</p:attrName>
                                        </p:attrNameLst>
                                      </p:cBhvr>
                                      <p:to>
                                        <p:strVal val="visible"/>
                                      </p:to>
                                    </p:set>
                                    <p:animEffect transition="in" filter="fade">
                                      <p:cBhvr>
                                        <p:cTn id="268" dur="500"/>
                                        <p:tgtEl>
                                          <p:spTgt spid="760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0858" grpId="0" animBg="1"/>
      <p:bldP spid="760859" grpId="0" animBg="1"/>
      <p:bldP spid="760860" grpId="0" animBg="1"/>
      <p:bldP spid="760861" grpId="0" animBg="1"/>
      <p:bldP spid="760862" grpId="0" animBg="1"/>
      <p:bldP spid="760863" grpId="0" animBg="1"/>
      <p:bldP spid="760864" grpId="0" animBg="1"/>
      <p:bldP spid="760865" grpId="0" animBg="1"/>
      <p:bldP spid="760866" grpId="0" animBg="1"/>
      <p:bldP spid="760879" grpId="0" animBg="1"/>
      <p:bldP spid="760881" grpId="0" animBg="1"/>
      <p:bldP spid="760882" grpId="0" animBg="1"/>
      <p:bldP spid="760883" grpId="0" animBg="1"/>
      <p:bldP spid="760884" grpId="0" animBg="1"/>
      <p:bldP spid="760885" grpId="0" animBg="1"/>
      <p:bldP spid="760886" grpId="0" animBg="1"/>
      <p:bldP spid="760887" grpId="0" animBg="1"/>
      <p:bldP spid="760888" grpId="0" animBg="1"/>
      <p:bldP spid="760889" grpId="0" animBg="1"/>
      <p:bldP spid="760902" grpId="0" animBg="1"/>
      <p:bldP spid="760904" grpId="0" animBg="1"/>
      <p:bldP spid="760905" grpId="0" animBg="1"/>
      <p:bldP spid="760906" grpId="0" animBg="1"/>
      <p:bldP spid="760907" grpId="0" animBg="1"/>
      <p:bldP spid="760908" grpId="0" animBg="1"/>
      <p:bldP spid="760910" grpId="0" animBg="1"/>
      <p:bldP spid="760911" grpId="0" animBg="1"/>
      <p:bldP spid="760925" grpId="0" animBg="1"/>
      <p:bldP spid="760928" grpId="0"/>
      <p:bldP spid="760929" grpId="0"/>
      <p:bldP spid="760930" grpId="0"/>
      <p:bldP spid="760936" grpId="0" animBg="1"/>
      <p:bldP spid="760940" grpId="0" animBg="1"/>
      <p:bldP spid="760944" grpId="0" animBg="1"/>
      <p:bldP spid="760947" grpId="0" animBg="1"/>
      <p:bldP spid="760950" grpId="0" animBg="1"/>
      <p:bldP spid="760951" grpId="0" animBg="1"/>
      <p:bldP spid="760952" grpId="0"/>
      <p:bldP spid="760953" grpId="0"/>
      <p:bldP spid="760954" grpId="0"/>
      <p:bldP spid="760912" grpId="0" animBg="1"/>
      <p:bldP spid="760909" grpId="0" animBg="1"/>
      <p:bldP spid="760955" grpId="0" animBg="1"/>
      <p:bldP spid="760956" grpId="0" animBg="1"/>
      <p:bldP spid="7609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D06602F9-D222-4DBF-8EEB-3938278BE362}" type="slidenum">
              <a:rPr lang="de-CH"/>
              <a:pPr/>
              <a:t>15</a:t>
            </a:fld>
            <a:endParaRPr lang="de-CH"/>
          </a:p>
        </p:txBody>
      </p:sp>
      <p:sp>
        <p:nvSpPr>
          <p:cNvPr id="979970" name="Rectangle 2"/>
          <p:cNvSpPr>
            <a:spLocks noGrp="1" noChangeArrowheads="1"/>
          </p:cNvSpPr>
          <p:nvPr>
            <p:ph type="title"/>
          </p:nvPr>
        </p:nvSpPr>
        <p:spPr/>
        <p:txBody>
          <a:bodyPr/>
          <a:lstStyle/>
          <a:p>
            <a:r>
              <a:rPr lang="en-US"/>
              <a:t>Overview</a:t>
            </a:r>
            <a:endParaRPr lang="de-CH"/>
          </a:p>
        </p:txBody>
      </p:sp>
      <p:sp>
        <p:nvSpPr>
          <p:cNvPr id="979971" name="Rectangle 3"/>
          <p:cNvSpPr>
            <a:spLocks noGrp="1" noChangeArrowheads="1"/>
          </p:cNvSpPr>
          <p:nvPr>
            <p:ph type="body" idx="1"/>
          </p:nvPr>
        </p:nvSpPr>
        <p:spPr/>
        <p:txBody>
          <a:bodyPr/>
          <a:lstStyle/>
          <a:p>
            <a:endParaRPr lang="en-US" sz="1000"/>
          </a:p>
          <a:p>
            <a:r>
              <a:rPr lang="en-US"/>
              <a:t>Paper is a short survey, err… </a:t>
            </a:r>
            <a:r>
              <a:rPr lang="en-US" i="1"/>
              <a:t>opinion!</a:t>
            </a:r>
          </a:p>
          <a:p>
            <a:endParaRPr lang="en-US">
              <a:solidFill>
                <a:srgbClr val="FF0000"/>
              </a:solidFill>
            </a:endParaRPr>
          </a:p>
          <a:p>
            <a:r>
              <a:rPr lang="en-US">
                <a:solidFill>
                  <a:schemeClr val="tx1"/>
                </a:solidFill>
              </a:rPr>
              <a:t>Routing in Ad-Hoc Networks</a:t>
            </a:r>
          </a:p>
          <a:p>
            <a:pPr lvl="1"/>
            <a:endParaRPr lang="en-US"/>
          </a:p>
          <a:p>
            <a:r>
              <a:rPr lang="en-US">
                <a:solidFill>
                  <a:schemeClr val="tx1"/>
                </a:solidFill>
              </a:rPr>
              <a:t>Dominating Set Based Routing</a:t>
            </a:r>
          </a:p>
          <a:p>
            <a:pPr lvl="1"/>
            <a:r>
              <a:rPr lang="en-US"/>
              <a:t>Flooding vs. Dominating Sets</a:t>
            </a:r>
          </a:p>
          <a:p>
            <a:pPr lvl="1"/>
            <a:r>
              <a:rPr lang="en-US"/>
              <a:t>Algorithm Overview</a:t>
            </a:r>
          </a:p>
          <a:p>
            <a:pPr lvl="1"/>
            <a:r>
              <a:rPr lang="en-US">
                <a:solidFill>
                  <a:srgbClr val="FF0000"/>
                </a:solidFill>
              </a:rPr>
              <a:t>Phase A</a:t>
            </a:r>
          </a:p>
          <a:p>
            <a:pPr lvl="1"/>
            <a:r>
              <a:rPr lang="en-US"/>
              <a:t>Phase B</a:t>
            </a:r>
          </a:p>
          <a:p>
            <a:endParaRPr lang="en-US"/>
          </a:p>
          <a:p>
            <a:r>
              <a:rPr lang="en-US"/>
              <a:t>… even more opinion!</a:t>
            </a:r>
          </a:p>
          <a:p>
            <a:pPr lvl="1"/>
            <a:endParaRPr lang="de-C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ooter Placeholder 3"/>
          <p:cNvSpPr>
            <a:spLocks noGrp="1"/>
          </p:cNvSpPr>
          <p:nvPr>
            <p:ph type="ftr" sz="quarter" idx="10"/>
          </p:nvPr>
        </p:nvSpPr>
        <p:spPr/>
        <p:txBody>
          <a:bodyPr/>
          <a:lstStyle/>
          <a:p>
            <a:r>
              <a:rPr lang="en-US"/>
              <a:t>Roger Wattenhofer, ETH Zurich @ IZS 2004</a:t>
            </a:r>
            <a:endParaRPr lang="de-CH"/>
          </a:p>
        </p:txBody>
      </p:sp>
      <p:sp>
        <p:nvSpPr>
          <p:cNvPr id="37" name="Slide Number Placeholder 4"/>
          <p:cNvSpPr>
            <a:spLocks noGrp="1"/>
          </p:cNvSpPr>
          <p:nvPr>
            <p:ph type="sldNum" sz="quarter" idx="11"/>
          </p:nvPr>
        </p:nvSpPr>
        <p:spPr/>
        <p:txBody>
          <a:bodyPr/>
          <a:lstStyle/>
          <a:p>
            <a:fld id="{57EEE581-3B50-42DE-8190-7D295490B33B}" type="slidenum">
              <a:rPr lang="de-CH"/>
              <a:pPr/>
              <a:t>16</a:t>
            </a:fld>
            <a:endParaRPr lang="de-CH"/>
          </a:p>
        </p:txBody>
      </p:sp>
      <p:pic>
        <p:nvPicPr>
          <p:cNvPr id="794677" name="Picture 53" descr="figure"/>
          <p:cNvPicPr>
            <a:picLocks noChangeAspect="1" noChangeArrowheads="1"/>
          </p:cNvPicPr>
          <p:nvPr>
            <p:custDataLst>
              <p:tags r:id="rId1"/>
            </p:custDataLst>
          </p:nvPr>
        </p:nvPicPr>
        <p:blipFill>
          <a:blip r:embed="rId4" cstate="print"/>
          <a:srcRect/>
          <a:stretch>
            <a:fillRect/>
          </a:stretch>
        </p:blipFill>
        <p:spPr bwMode="auto">
          <a:xfrm>
            <a:off x="4689475" y="3044825"/>
            <a:ext cx="3517900" cy="1373188"/>
          </a:xfrm>
          <a:prstGeom prst="rect">
            <a:avLst/>
          </a:prstGeom>
          <a:noFill/>
          <a:ln w="25400" algn="ctr">
            <a:noFill/>
            <a:miter lim="800000"/>
            <a:headEnd/>
            <a:tailEnd/>
          </a:ln>
          <a:effectLst/>
        </p:spPr>
      </p:pic>
      <p:pic>
        <p:nvPicPr>
          <p:cNvPr id="794676" name="Picture 52" descr="figure"/>
          <p:cNvPicPr>
            <a:picLocks noChangeAspect="1" noChangeArrowheads="1"/>
          </p:cNvPicPr>
          <p:nvPr>
            <p:custDataLst>
              <p:tags r:id="rId2"/>
            </p:custDataLst>
          </p:nvPr>
        </p:nvPicPr>
        <p:blipFill>
          <a:blip r:embed="rId4" cstate="print"/>
          <a:srcRect/>
          <a:stretch>
            <a:fillRect/>
          </a:stretch>
        </p:blipFill>
        <p:spPr bwMode="auto">
          <a:xfrm>
            <a:off x="4689475" y="3044825"/>
            <a:ext cx="3517900" cy="1373188"/>
          </a:xfrm>
          <a:prstGeom prst="rect">
            <a:avLst/>
          </a:prstGeom>
          <a:noFill/>
          <a:ln w="25400" algn="ctr">
            <a:noFill/>
            <a:miter lim="800000"/>
            <a:headEnd/>
            <a:tailEnd/>
          </a:ln>
          <a:effectLst/>
        </p:spPr>
      </p:pic>
      <p:sp>
        <p:nvSpPr>
          <p:cNvPr id="794626" name="Rectangle 2"/>
          <p:cNvSpPr>
            <a:spLocks noGrp="1" noChangeArrowheads="1"/>
          </p:cNvSpPr>
          <p:nvPr>
            <p:ph type="title"/>
          </p:nvPr>
        </p:nvSpPr>
        <p:spPr/>
        <p:txBody>
          <a:bodyPr/>
          <a:lstStyle/>
          <a:p>
            <a:r>
              <a:rPr lang="en-US"/>
              <a:t>Phase A is a Distributed Linear Program</a:t>
            </a:r>
            <a:endParaRPr lang="de-CH"/>
          </a:p>
        </p:txBody>
      </p:sp>
      <p:sp>
        <p:nvSpPr>
          <p:cNvPr id="794627" name="Rectangle 3"/>
          <p:cNvSpPr>
            <a:spLocks noGrp="1" noChangeArrowheads="1"/>
          </p:cNvSpPr>
          <p:nvPr>
            <p:ph type="body" idx="1"/>
          </p:nvPr>
        </p:nvSpPr>
        <p:spPr/>
        <p:txBody>
          <a:bodyPr/>
          <a:lstStyle/>
          <a:p>
            <a:endParaRPr lang="en-US"/>
          </a:p>
          <a:p>
            <a:r>
              <a:rPr lang="en-US"/>
              <a:t>Nodes 1, …, </a:t>
            </a:r>
            <a:r>
              <a:rPr lang="en-US" i="1"/>
              <a:t>n</a:t>
            </a:r>
            <a:r>
              <a:rPr lang="en-US"/>
              <a:t>: Each node </a:t>
            </a:r>
            <a:r>
              <a:rPr lang="en-US" i="1"/>
              <a:t>u</a:t>
            </a:r>
            <a:r>
              <a:rPr lang="en-US"/>
              <a:t> has variable </a:t>
            </a:r>
            <a:r>
              <a:rPr lang="en-US" i="1">
                <a:solidFill>
                  <a:srgbClr val="FF0000"/>
                </a:solidFill>
              </a:rPr>
              <a:t>x</a:t>
            </a:r>
            <a:r>
              <a:rPr lang="en-US" i="1" baseline="-25000">
                <a:solidFill>
                  <a:srgbClr val="FF0000"/>
                </a:solidFill>
              </a:rPr>
              <a:t>u</a:t>
            </a:r>
            <a:r>
              <a:rPr lang="en-US" baseline="-25000"/>
              <a:t> </a:t>
            </a:r>
            <a:r>
              <a:rPr lang="en-US"/>
              <a:t>with </a:t>
            </a:r>
            <a:r>
              <a:rPr lang="en-US" i="1"/>
              <a:t>x</a:t>
            </a:r>
            <a:r>
              <a:rPr lang="en-US" i="1" baseline="-25000"/>
              <a:t>u</a:t>
            </a:r>
            <a:r>
              <a:rPr lang="en-US"/>
              <a:t> </a:t>
            </a:r>
            <a:r>
              <a:rPr lang="en-US">
                <a:latin typeface="cmsy10" pitchFamily="34" charset="0"/>
              </a:rPr>
              <a:t>¸</a:t>
            </a:r>
            <a:r>
              <a:rPr lang="en-US"/>
              <a:t> 0</a:t>
            </a:r>
          </a:p>
          <a:p>
            <a:r>
              <a:rPr lang="en-US"/>
              <a:t>Sum of </a:t>
            </a:r>
            <a:r>
              <a:rPr lang="en-US" i="1"/>
              <a:t>x</a:t>
            </a:r>
            <a:r>
              <a:rPr lang="en-US"/>
              <a:t>-values in each neighborhood at least 1 (</a:t>
            </a:r>
            <a:r>
              <a:rPr lang="en-US">
                <a:solidFill>
                  <a:srgbClr val="FF0000"/>
                </a:solidFill>
              </a:rPr>
              <a:t>local</a:t>
            </a:r>
            <a:r>
              <a:rPr lang="en-US"/>
              <a:t>)</a:t>
            </a:r>
          </a:p>
          <a:p>
            <a:r>
              <a:rPr lang="en-US"/>
              <a:t>Minimize sum of all </a:t>
            </a:r>
            <a:r>
              <a:rPr lang="en-US" i="1"/>
              <a:t>x</a:t>
            </a:r>
            <a:r>
              <a:rPr lang="en-US"/>
              <a:t>-values (</a:t>
            </a:r>
            <a:r>
              <a:rPr lang="en-US">
                <a:solidFill>
                  <a:srgbClr val="FF0000"/>
                </a:solidFill>
              </a:rPr>
              <a:t>global</a:t>
            </a:r>
            <a:r>
              <a:rPr lang="en-US"/>
              <a:t>)</a:t>
            </a:r>
          </a:p>
          <a:p>
            <a:endParaRPr lang="en-US"/>
          </a:p>
          <a:p>
            <a:endParaRPr lang="en-US"/>
          </a:p>
          <a:p>
            <a:endParaRPr lang="en-US"/>
          </a:p>
          <a:p>
            <a:endParaRPr lang="en-US"/>
          </a:p>
          <a:p>
            <a:endParaRPr lang="en-US"/>
          </a:p>
          <a:p>
            <a:pPr>
              <a:buFontTx/>
              <a:buNone/>
            </a:pPr>
            <a:r>
              <a:rPr lang="en-US"/>
              <a:t>	      </a:t>
            </a:r>
            <a:r>
              <a:rPr lang="en-US" sz="1200" b="1"/>
              <a:t>0.5+0.3+0.3+0.2+0.2+0 = 1.5 </a:t>
            </a:r>
            <a:r>
              <a:rPr lang="en-US" sz="1200" b="1">
                <a:latin typeface="cmsy10" pitchFamily="34" charset="0"/>
              </a:rPr>
              <a:t>¸</a:t>
            </a:r>
            <a:r>
              <a:rPr lang="en-US" sz="1200" b="1"/>
              <a:t> 1</a:t>
            </a:r>
          </a:p>
          <a:p>
            <a:endParaRPr lang="en-US" sz="1200"/>
          </a:p>
          <a:p>
            <a:endParaRPr lang="en-US"/>
          </a:p>
          <a:p>
            <a:r>
              <a:rPr lang="en-US"/>
              <a:t>Linear Programs can be solved optimally in polynomial time</a:t>
            </a:r>
          </a:p>
          <a:p>
            <a:r>
              <a:rPr lang="en-US"/>
              <a:t>But </a:t>
            </a:r>
            <a:r>
              <a:rPr lang="en-US">
                <a:solidFill>
                  <a:srgbClr val="FF0000"/>
                </a:solidFill>
              </a:rPr>
              <a:t>not in a distributed fashion</a:t>
            </a:r>
            <a:r>
              <a:rPr lang="en-US"/>
              <a:t>! That’s what we do here…</a:t>
            </a:r>
            <a:endParaRPr lang="de-CH"/>
          </a:p>
        </p:txBody>
      </p:sp>
      <p:sp>
        <p:nvSpPr>
          <p:cNvPr id="794644" name="Oval 20"/>
          <p:cNvSpPr>
            <a:spLocks noChangeArrowheads="1"/>
          </p:cNvSpPr>
          <p:nvPr/>
        </p:nvSpPr>
        <p:spPr bwMode="auto">
          <a:xfrm>
            <a:off x="1558925" y="2824163"/>
            <a:ext cx="255588" cy="236537"/>
          </a:xfrm>
          <a:prstGeom prst="ellipse">
            <a:avLst/>
          </a:prstGeom>
          <a:solidFill>
            <a:srgbClr val="FF0000">
              <a:alpha val="10001"/>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94645" name="Oval 21"/>
          <p:cNvSpPr>
            <a:spLocks noChangeArrowheads="1"/>
          </p:cNvSpPr>
          <p:nvPr/>
        </p:nvSpPr>
        <p:spPr bwMode="auto">
          <a:xfrm>
            <a:off x="1966913" y="2989263"/>
            <a:ext cx="255587" cy="236537"/>
          </a:xfrm>
          <a:prstGeom prst="ellipse">
            <a:avLst/>
          </a:prstGeom>
          <a:solidFill>
            <a:srgbClr val="FF0000">
              <a:alpha val="39999"/>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0.5</a:t>
            </a:r>
          </a:p>
        </p:txBody>
      </p:sp>
      <p:sp>
        <p:nvSpPr>
          <p:cNvPr id="794646" name="Oval 22"/>
          <p:cNvSpPr>
            <a:spLocks noChangeArrowheads="1"/>
          </p:cNvSpPr>
          <p:nvPr/>
        </p:nvSpPr>
        <p:spPr bwMode="auto">
          <a:xfrm>
            <a:off x="2381250" y="2820988"/>
            <a:ext cx="257175" cy="236537"/>
          </a:xfrm>
          <a:prstGeom prst="ellipse">
            <a:avLst/>
          </a:prstGeom>
          <a:solidFill>
            <a:srgbClr val="FF0000">
              <a:alpha val="5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94647" name="Oval 23"/>
          <p:cNvSpPr>
            <a:spLocks noChangeArrowheads="1"/>
          </p:cNvSpPr>
          <p:nvPr/>
        </p:nvSpPr>
        <p:spPr bwMode="auto">
          <a:xfrm>
            <a:off x="2781300" y="3403600"/>
            <a:ext cx="255588" cy="236538"/>
          </a:xfrm>
          <a:prstGeom prst="ellipse">
            <a:avLst/>
          </a:prstGeom>
          <a:solidFill>
            <a:srgbClr val="FF0000"/>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0.8</a:t>
            </a:r>
          </a:p>
        </p:txBody>
      </p:sp>
      <p:sp>
        <p:nvSpPr>
          <p:cNvPr id="794648" name="Oval 24"/>
          <p:cNvSpPr>
            <a:spLocks noChangeArrowheads="1"/>
          </p:cNvSpPr>
          <p:nvPr/>
        </p:nvSpPr>
        <p:spPr bwMode="auto">
          <a:xfrm>
            <a:off x="2314575" y="3322638"/>
            <a:ext cx="255588" cy="236537"/>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a:t>
            </a:r>
          </a:p>
        </p:txBody>
      </p:sp>
      <p:sp>
        <p:nvSpPr>
          <p:cNvPr id="794649" name="Oval 25"/>
          <p:cNvSpPr>
            <a:spLocks noChangeArrowheads="1"/>
          </p:cNvSpPr>
          <p:nvPr/>
        </p:nvSpPr>
        <p:spPr bwMode="auto">
          <a:xfrm>
            <a:off x="2513013" y="3733800"/>
            <a:ext cx="255587" cy="236538"/>
          </a:xfrm>
          <a:prstGeom prst="ellipse">
            <a:avLst/>
          </a:prstGeom>
          <a:solidFill>
            <a:srgbClr val="FF0000">
              <a:alpha val="10001"/>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0.2</a:t>
            </a:r>
          </a:p>
        </p:txBody>
      </p:sp>
      <p:sp>
        <p:nvSpPr>
          <p:cNvPr id="794650" name="Oval 26"/>
          <p:cNvSpPr>
            <a:spLocks noChangeArrowheads="1"/>
          </p:cNvSpPr>
          <p:nvPr/>
        </p:nvSpPr>
        <p:spPr bwMode="auto">
          <a:xfrm>
            <a:off x="1501775" y="3248025"/>
            <a:ext cx="255588" cy="236538"/>
          </a:xfrm>
          <a:prstGeom prst="ellipse">
            <a:avLst/>
          </a:prstGeom>
          <a:solidFill>
            <a:srgbClr val="FF0000">
              <a:alpha val="20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0.3</a:t>
            </a:r>
          </a:p>
        </p:txBody>
      </p:sp>
      <p:sp>
        <p:nvSpPr>
          <p:cNvPr id="794651" name="Oval 27"/>
          <p:cNvSpPr>
            <a:spLocks noChangeArrowheads="1"/>
          </p:cNvSpPr>
          <p:nvPr/>
        </p:nvSpPr>
        <p:spPr bwMode="auto">
          <a:xfrm>
            <a:off x="3089275" y="3700463"/>
            <a:ext cx="255588" cy="236537"/>
          </a:xfrm>
          <a:prstGeom prst="ellipse">
            <a:avLst/>
          </a:prstGeom>
          <a:solidFill>
            <a:srgbClr val="FF0000">
              <a:alpha val="5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0.1</a:t>
            </a:r>
          </a:p>
        </p:txBody>
      </p:sp>
      <p:sp>
        <p:nvSpPr>
          <p:cNvPr id="794652" name="Oval 28"/>
          <p:cNvSpPr>
            <a:spLocks noChangeArrowheads="1"/>
          </p:cNvSpPr>
          <p:nvPr/>
        </p:nvSpPr>
        <p:spPr bwMode="auto">
          <a:xfrm>
            <a:off x="1893888" y="3459163"/>
            <a:ext cx="255587" cy="236537"/>
          </a:xfrm>
          <a:prstGeom prst="ellipse">
            <a:avLst/>
          </a:prstGeom>
          <a:solidFill>
            <a:srgbClr val="FF0000">
              <a:alpha val="20000"/>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0.3</a:t>
            </a:r>
          </a:p>
        </p:txBody>
      </p:sp>
      <p:cxnSp>
        <p:nvCxnSpPr>
          <p:cNvPr id="794653" name="AutoShape 29"/>
          <p:cNvCxnSpPr>
            <a:cxnSpLocks noChangeShapeType="1"/>
            <a:stCxn id="794645" idx="5"/>
            <a:endCxn id="794648" idx="1"/>
          </p:cNvCxnSpPr>
          <p:nvPr/>
        </p:nvCxnSpPr>
        <p:spPr bwMode="auto">
          <a:xfrm>
            <a:off x="2184400" y="3190875"/>
            <a:ext cx="168275" cy="166688"/>
          </a:xfrm>
          <a:prstGeom prst="straightConnector1">
            <a:avLst/>
          </a:prstGeom>
          <a:noFill/>
          <a:ln w="9525">
            <a:solidFill>
              <a:schemeClr val="tx1"/>
            </a:solidFill>
            <a:round/>
            <a:headEnd/>
            <a:tailEnd/>
          </a:ln>
          <a:effectLst/>
        </p:spPr>
      </p:cxnSp>
      <p:cxnSp>
        <p:nvCxnSpPr>
          <p:cNvPr id="794654" name="AutoShape 30"/>
          <p:cNvCxnSpPr>
            <a:cxnSpLocks noChangeShapeType="1"/>
            <a:stCxn id="794646" idx="6"/>
            <a:endCxn id="794665" idx="1"/>
          </p:cNvCxnSpPr>
          <p:nvPr/>
        </p:nvCxnSpPr>
        <p:spPr bwMode="auto">
          <a:xfrm>
            <a:off x="2638425" y="2940050"/>
            <a:ext cx="290513" cy="82550"/>
          </a:xfrm>
          <a:prstGeom prst="straightConnector1">
            <a:avLst/>
          </a:prstGeom>
          <a:noFill/>
          <a:ln w="9525">
            <a:solidFill>
              <a:schemeClr val="tx1"/>
            </a:solidFill>
            <a:round/>
            <a:headEnd/>
            <a:tailEnd/>
          </a:ln>
          <a:effectLst/>
        </p:spPr>
      </p:cxnSp>
      <p:cxnSp>
        <p:nvCxnSpPr>
          <p:cNvPr id="794655" name="AutoShape 31"/>
          <p:cNvCxnSpPr>
            <a:cxnSpLocks noChangeShapeType="1"/>
            <a:stCxn id="794645" idx="7"/>
            <a:endCxn id="794646" idx="2"/>
          </p:cNvCxnSpPr>
          <p:nvPr/>
        </p:nvCxnSpPr>
        <p:spPr bwMode="auto">
          <a:xfrm flipV="1">
            <a:off x="2184400" y="2940050"/>
            <a:ext cx="196850" cy="84138"/>
          </a:xfrm>
          <a:prstGeom prst="straightConnector1">
            <a:avLst/>
          </a:prstGeom>
          <a:noFill/>
          <a:ln w="9525">
            <a:solidFill>
              <a:schemeClr val="tx1"/>
            </a:solidFill>
            <a:round/>
            <a:headEnd/>
            <a:tailEnd/>
          </a:ln>
          <a:effectLst/>
        </p:spPr>
      </p:cxnSp>
      <p:cxnSp>
        <p:nvCxnSpPr>
          <p:cNvPr id="794656" name="AutoShape 32"/>
          <p:cNvCxnSpPr>
            <a:cxnSpLocks noChangeShapeType="1"/>
            <a:stCxn id="794650" idx="7"/>
            <a:endCxn id="794645" idx="3"/>
          </p:cNvCxnSpPr>
          <p:nvPr/>
        </p:nvCxnSpPr>
        <p:spPr bwMode="auto">
          <a:xfrm flipV="1">
            <a:off x="1719263" y="3190875"/>
            <a:ext cx="285750" cy="92075"/>
          </a:xfrm>
          <a:prstGeom prst="straightConnector1">
            <a:avLst/>
          </a:prstGeom>
          <a:noFill/>
          <a:ln w="9525">
            <a:solidFill>
              <a:schemeClr val="tx1"/>
            </a:solidFill>
            <a:round/>
            <a:headEnd/>
            <a:tailEnd/>
          </a:ln>
          <a:effectLst/>
        </p:spPr>
      </p:cxnSp>
      <p:cxnSp>
        <p:nvCxnSpPr>
          <p:cNvPr id="794657" name="AutoShape 33"/>
          <p:cNvCxnSpPr>
            <a:cxnSpLocks noChangeShapeType="1"/>
            <a:stCxn id="794650" idx="5"/>
            <a:endCxn id="794652" idx="1"/>
          </p:cNvCxnSpPr>
          <p:nvPr/>
        </p:nvCxnSpPr>
        <p:spPr bwMode="auto">
          <a:xfrm>
            <a:off x="1719263" y="3449638"/>
            <a:ext cx="212725" cy="44450"/>
          </a:xfrm>
          <a:prstGeom prst="straightConnector1">
            <a:avLst/>
          </a:prstGeom>
          <a:noFill/>
          <a:ln w="9525">
            <a:solidFill>
              <a:schemeClr val="tx1"/>
            </a:solidFill>
            <a:round/>
            <a:headEnd/>
            <a:tailEnd/>
          </a:ln>
          <a:effectLst/>
        </p:spPr>
      </p:cxnSp>
      <p:cxnSp>
        <p:nvCxnSpPr>
          <p:cNvPr id="794658" name="AutoShape 34"/>
          <p:cNvCxnSpPr>
            <a:cxnSpLocks noChangeShapeType="1"/>
            <a:stCxn id="794648" idx="6"/>
            <a:endCxn id="794647" idx="2"/>
          </p:cNvCxnSpPr>
          <p:nvPr/>
        </p:nvCxnSpPr>
        <p:spPr bwMode="auto">
          <a:xfrm>
            <a:off x="2570163" y="3441700"/>
            <a:ext cx="211137" cy="80963"/>
          </a:xfrm>
          <a:prstGeom prst="straightConnector1">
            <a:avLst/>
          </a:prstGeom>
          <a:noFill/>
          <a:ln w="9525">
            <a:solidFill>
              <a:schemeClr val="tx1"/>
            </a:solidFill>
            <a:round/>
            <a:headEnd/>
            <a:tailEnd/>
          </a:ln>
          <a:effectLst/>
        </p:spPr>
      </p:cxnSp>
      <p:cxnSp>
        <p:nvCxnSpPr>
          <p:cNvPr id="794659" name="AutoShape 35"/>
          <p:cNvCxnSpPr>
            <a:cxnSpLocks noChangeShapeType="1"/>
            <a:stCxn id="794644" idx="6"/>
            <a:endCxn id="794645" idx="1"/>
          </p:cNvCxnSpPr>
          <p:nvPr/>
        </p:nvCxnSpPr>
        <p:spPr bwMode="auto">
          <a:xfrm>
            <a:off x="1814513" y="2943225"/>
            <a:ext cx="190500" cy="80963"/>
          </a:xfrm>
          <a:prstGeom prst="straightConnector1">
            <a:avLst/>
          </a:prstGeom>
          <a:noFill/>
          <a:ln w="9525">
            <a:solidFill>
              <a:schemeClr val="tx1"/>
            </a:solidFill>
            <a:round/>
            <a:headEnd/>
            <a:tailEnd/>
          </a:ln>
          <a:effectLst/>
        </p:spPr>
      </p:cxnSp>
      <p:cxnSp>
        <p:nvCxnSpPr>
          <p:cNvPr id="794660" name="AutoShape 36"/>
          <p:cNvCxnSpPr>
            <a:cxnSpLocks noChangeShapeType="1"/>
            <a:stCxn id="794651" idx="1"/>
            <a:endCxn id="794647" idx="5"/>
          </p:cNvCxnSpPr>
          <p:nvPr/>
        </p:nvCxnSpPr>
        <p:spPr bwMode="auto">
          <a:xfrm flipH="1" flipV="1">
            <a:off x="2998788" y="3605213"/>
            <a:ext cx="128587" cy="130175"/>
          </a:xfrm>
          <a:prstGeom prst="straightConnector1">
            <a:avLst/>
          </a:prstGeom>
          <a:noFill/>
          <a:ln w="9525">
            <a:solidFill>
              <a:schemeClr val="tx1"/>
            </a:solidFill>
            <a:round/>
            <a:headEnd/>
            <a:tailEnd/>
          </a:ln>
          <a:effectLst/>
        </p:spPr>
      </p:cxnSp>
      <p:cxnSp>
        <p:nvCxnSpPr>
          <p:cNvPr id="794661" name="AutoShape 37"/>
          <p:cNvCxnSpPr>
            <a:cxnSpLocks noChangeShapeType="1"/>
            <a:stCxn id="794665" idx="4"/>
            <a:endCxn id="794647" idx="0"/>
          </p:cNvCxnSpPr>
          <p:nvPr/>
        </p:nvCxnSpPr>
        <p:spPr bwMode="auto">
          <a:xfrm flipH="1">
            <a:off x="2909888" y="3224213"/>
            <a:ext cx="109537" cy="179387"/>
          </a:xfrm>
          <a:prstGeom prst="straightConnector1">
            <a:avLst/>
          </a:prstGeom>
          <a:noFill/>
          <a:ln w="9525">
            <a:solidFill>
              <a:schemeClr val="tx1"/>
            </a:solidFill>
            <a:round/>
            <a:headEnd/>
            <a:tailEnd/>
          </a:ln>
          <a:effectLst/>
        </p:spPr>
      </p:cxnSp>
      <p:cxnSp>
        <p:nvCxnSpPr>
          <p:cNvPr id="794662" name="AutoShape 38"/>
          <p:cNvCxnSpPr>
            <a:cxnSpLocks noChangeShapeType="1"/>
            <a:stCxn id="794652" idx="0"/>
            <a:endCxn id="794645" idx="4"/>
          </p:cNvCxnSpPr>
          <p:nvPr/>
        </p:nvCxnSpPr>
        <p:spPr bwMode="auto">
          <a:xfrm flipV="1">
            <a:off x="2022475" y="3225800"/>
            <a:ext cx="73025" cy="233363"/>
          </a:xfrm>
          <a:prstGeom prst="straightConnector1">
            <a:avLst/>
          </a:prstGeom>
          <a:noFill/>
          <a:ln w="9525">
            <a:solidFill>
              <a:schemeClr val="tx1"/>
            </a:solidFill>
            <a:round/>
            <a:headEnd/>
            <a:tailEnd/>
          </a:ln>
          <a:effectLst/>
        </p:spPr>
      </p:cxnSp>
      <p:cxnSp>
        <p:nvCxnSpPr>
          <p:cNvPr id="794663" name="AutoShape 39"/>
          <p:cNvCxnSpPr>
            <a:cxnSpLocks noChangeShapeType="1"/>
            <a:stCxn id="794650" idx="0"/>
            <a:endCxn id="794644" idx="4"/>
          </p:cNvCxnSpPr>
          <p:nvPr/>
        </p:nvCxnSpPr>
        <p:spPr bwMode="auto">
          <a:xfrm flipV="1">
            <a:off x="1630363" y="3060700"/>
            <a:ext cx="57150" cy="187325"/>
          </a:xfrm>
          <a:prstGeom prst="straightConnector1">
            <a:avLst/>
          </a:prstGeom>
          <a:noFill/>
          <a:ln w="9525">
            <a:solidFill>
              <a:schemeClr val="tx1"/>
            </a:solidFill>
            <a:round/>
            <a:headEnd/>
            <a:tailEnd/>
          </a:ln>
          <a:effectLst/>
        </p:spPr>
      </p:cxnSp>
      <p:cxnSp>
        <p:nvCxnSpPr>
          <p:cNvPr id="794664" name="AutoShape 40"/>
          <p:cNvCxnSpPr>
            <a:cxnSpLocks noChangeShapeType="1"/>
            <a:stCxn id="794646" idx="5"/>
            <a:endCxn id="794647" idx="1"/>
          </p:cNvCxnSpPr>
          <p:nvPr/>
        </p:nvCxnSpPr>
        <p:spPr bwMode="auto">
          <a:xfrm>
            <a:off x="2600325" y="3022600"/>
            <a:ext cx="219075" cy="415925"/>
          </a:xfrm>
          <a:prstGeom prst="straightConnector1">
            <a:avLst/>
          </a:prstGeom>
          <a:noFill/>
          <a:ln w="9525">
            <a:solidFill>
              <a:schemeClr val="tx1"/>
            </a:solidFill>
            <a:round/>
            <a:headEnd/>
            <a:tailEnd/>
          </a:ln>
          <a:effectLst/>
        </p:spPr>
      </p:cxnSp>
      <p:sp>
        <p:nvSpPr>
          <p:cNvPr id="794665" name="Oval 41"/>
          <p:cNvSpPr>
            <a:spLocks noChangeArrowheads="1"/>
          </p:cNvSpPr>
          <p:nvPr/>
        </p:nvSpPr>
        <p:spPr bwMode="auto">
          <a:xfrm>
            <a:off x="2890838" y="2987675"/>
            <a:ext cx="255587" cy="236538"/>
          </a:xfrm>
          <a:prstGeom prst="ellipse">
            <a:avLst/>
          </a:prstGeom>
          <a:no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a:t>
            </a:r>
          </a:p>
        </p:txBody>
      </p:sp>
      <p:cxnSp>
        <p:nvCxnSpPr>
          <p:cNvPr id="794666" name="AutoShape 42"/>
          <p:cNvCxnSpPr>
            <a:cxnSpLocks noChangeShapeType="1"/>
            <a:stCxn id="794649" idx="7"/>
            <a:endCxn id="794647" idx="3"/>
          </p:cNvCxnSpPr>
          <p:nvPr/>
        </p:nvCxnSpPr>
        <p:spPr bwMode="auto">
          <a:xfrm flipV="1">
            <a:off x="2730500" y="3605213"/>
            <a:ext cx="88900" cy="163512"/>
          </a:xfrm>
          <a:prstGeom prst="straightConnector1">
            <a:avLst/>
          </a:prstGeom>
          <a:noFill/>
          <a:ln w="9525">
            <a:solidFill>
              <a:schemeClr val="tx1"/>
            </a:solidFill>
            <a:round/>
            <a:headEnd/>
            <a:tailEnd/>
          </a:ln>
          <a:effectLst/>
        </p:spPr>
      </p:cxnSp>
      <p:cxnSp>
        <p:nvCxnSpPr>
          <p:cNvPr id="794667" name="AutoShape 43"/>
          <p:cNvCxnSpPr>
            <a:cxnSpLocks noChangeShapeType="1"/>
            <a:stCxn id="794649" idx="6"/>
            <a:endCxn id="794651" idx="2"/>
          </p:cNvCxnSpPr>
          <p:nvPr/>
        </p:nvCxnSpPr>
        <p:spPr bwMode="auto">
          <a:xfrm flipV="1">
            <a:off x="2768600" y="3819525"/>
            <a:ext cx="320675" cy="33338"/>
          </a:xfrm>
          <a:prstGeom prst="straightConnector1">
            <a:avLst/>
          </a:prstGeom>
          <a:noFill/>
          <a:ln w="9525">
            <a:solidFill>
              <a:schemeClr val="tx1"/>
            </a:solidFill>
            <a:round/>
            <a:headEnd/>
            <a:tailEnd/>
          </a:ln>
          <a:effectLst/>
        </p:spPr>
      </p:cxnSp>
      <p:sp>
        <p:nvSpPr>
          <p:cNvPr id="794668" name="Oval 44"/>
          <p:cNvSpPr>
            <a:spLocks noChangeArrowheads="1"/>
          </p:cNvSpPr>
          <p:nvPr/>
        </p:nvSpPr>
        <p:spPr bwMode="auto">
          <a:xfrm>
            <a:off x="2171700" y="3678238"/>
            <a:ext cx="246063" cy="236537"/>
          </a:xfrm>
          <a:prstGeom prst="ellipse">
            <a:avLst/>
          </a:prstGeom>
          <a:solidFill>
            <a:srgbClr val="FF0000">
              <a:alpha val="39999"/>
            </a:srgbClr>
          </a:solidFill>
          <a:ln w="9525">
            <a:solidFill>
              <a:schemeClr val="tx1"/>
            </a:solidFill>
            <a:round/>
            <a:headEnd/>
            <a:tailEnd/>
          </a:ln>
          <a:effectLst/>
        </p:spPr>
        <p:txBody>
          <a:bodyPr wrap="none" anchor="ctr"/>
          <a:lstStyle/>
          <a:p>
            <a:pPr algn="ctr" eaLnBrk="0" hangingPunct="0">
              <a:spcBef>
                <a:spcPct val="0"/>
              </a:spcBef>
              <a:buFontTx/>
              <a:buNone/>
            </a:pPr>
            <a:r>
              <a:rPr lang="en-US" sz="1200" b="1">
                <a:solidFill>
                  <a:schemeClr val="tx1"/>
                </a:solidFill>
              </a:rPr>
              <a:t>0.5</a:t>
            </a:r>
          </a:p>
        </p:txBody>
      </p:sp>
      <p:cxnSp>
        <p:nvCxnSpPr>
          <p:cNvPr id="794669" name="AutoShape 45"/>
          <p:cNvCxnSpPr>
            <a:cxnSpLocks noChangeShapeType="1"/>
            <a:stCxn id="794652" idx="5"/>
            <a:endCxn id="794668" idx="1"/>
          </p:cNvCxnSpPr>
          <p:nvPr/>
        </p:nvCxnSpPr>
        <p:spPr bwMode="auto">
          <a:xfrm>
            <a:off x="2111375" y="3660775"/>
            <a:ext cx="96838" cy="52388"/>
          </a:xfrm>
          <a:prstGeom prst="straightConnector1">
            <a:avLst/>
          </a:prstGeom>
          <a:noFill/>
          <a:ln w="9525">
            <a:solidFill>
              <a:schemeClr val="tx1"/>
            </a:solidFill>
            <a:round/>
            <a:headEnd/>
            <a:tailEnd/>
          </a:ln>
          <a:effectLst/>
        </p:spPr>
      </p:cxnSp>
      <p:cxnSp>
        <p:nvCxnSpPr>
          <p:cNvPr id="794670" name="AutoShape 46"/>
          <p:cNvCxnSpPr>
            <a:cxnSpLocks noChangeShapeType="1"/>
            <a:stCxn id="794668" idx="6"/>
            <a:endCxn id="794649" idx="2"/>
          </p:cNvCxnSpPr>
          <p:nvPr/>
        </p:nvCxnSpPr>
        <p:spPr bwMode="auto">
          <a:xfrm>
            <a:off x="2417763" y="3797300"/>
            <a:ext cx="95250" cy="55563"/>
          </a:xfrm>
          <a:prstGeom prst="straightConnector1">
            <a:avLst/>
          </a:prstGeom>
          <a:noFill/>
          <a:ln w="9525">
            <a:solidFill>
              <a:schemeClr val="tx1"/>
            </a:solidFill>
            <a:round/>
            <a:headEnd/>
            <a:tailEnd/>
          </a:ln>
          <a:effectLst/>
        </p:spPr>
      </p:cxnSp>
      <p:sp>
        <p:nvSpPr>
          <p:cNvPr id="794672" name="Rectangle 48"/>
          <p:cNvSpPr>
            <a:spLocks noChangeArrowheads="1"/>
          </p:cNvSpPr>
          <p:nvPr/>
        </p:nvSpPr>
        <p:spPr bwMode="auto">
          <a:xfrm>
            <a:off x="4465638" y="2522538"/>
            <a:ext cx="3943350" cy="2038350"/>
          </a:xfrm>
          <a:prstGeom prst="rect">
            <a:avLst/>
          </a:prstGeom>
          <a:solidFill>
            <a:schemeClr val="accent1">
              <a:alpha val="25000"/>
            </a:schemeClr>
          </a:solidFill>
          <a:ln w="9525" algn="ctr">
            <a:solidFill>
              <a:schemeClr val="tx1"/>
            </a:solidFill>
            <a:miter lim="800000"/>
            <a:headEnd/>
            <a:tailEnd/>
          </a:ln>
          <a:effectLst/>
        </p:spPr>
        <p:txBody>
          <a:bodyPr wrap="none" anchor="ctr"/>
          <a:lstStyle/>
          <a:p>
            <a:endParaRPr lang="en-US"/>
          </a:p>
        </p:txBody>
      </p:sp>
      <p:sp>
        <p:nvSpPr>
          <p:cNvPr id="794671" name="Text Box 47"/>
          <p:cNvSpPr txBox="1">
            <a:spLocks noChangeArrowheads="1"/>
          </p:cNvSpPr>
          <p:nvPr/>
        </p:nvSpPr>
        <p:spPr bwMode="auto">
          <a:xfrm>
            <a:off x="4613275" y="2582863"/>
            <a:ext cx="1933575" cy="396875"/>
          </a:xfrm>
          <a:prstGeom prst="rect">
            <a:avLst/>
          </a:prstGeom>
          <a:noFill/>
          <a:ln w="25400" algn="ctr">
            <a:noFill/>
            <a:miter lim="800000"/>
            <a:headEnd/>
            <a:tailEnd/>
          </a:ln>
          <a:effectLst/>
        </p:spPr>
        <p:txBody>
          <a:bodyPr wrap="none">
            <a:spAutoFit/>
          </a:bodyPr>
          <a:lstStyle/>
          <a:p>
            <a:pPr marL="381000" indent="-381000">
              <a:buFontTx/>
              <a:buNone/>
            </a:pPr>
            <a:r>
              <a:rPr lang="en-US">
                <a:solidFill>
                  <a:schemeClr val="tx1"/>
                </a:solidFill>
              </a:rPr>
              <a:t>Linear Program</a:t>
            </a:r>
            <a:endParaRPr lang="de-CH">
              <a:solidFill>
                <a:schemeClr val="tx1"/>
              </a:solidFill>
            </a:endParaRPr>
          </a:p>
        </p:txBody>
      </p:sp>
      <p:sp>
        <p:nvSpPr>
          <p:cNvPr id="794675" name="AutoShape 51"/>
          <p:cNvSpPr>
            <a:spLocks noChangeArrowheads="1"/>
          </p:cNvSpPr>
          <p:nvPr/>
        </p:nvSpPr>
        <p:spPr bwMode="auto">
          <a:xfrm>
            <a:off x="4838700" y="4286250"/>
            <a:ext cx="2447925" cy="762000"/>
          </a:xfrm>
          <a:prstGeom prst="wedgeRectCallout">
            <a:avLst>
              <a:gd name="adj1" fmla="val 46630"/>
              <a:gd name="adj2" fmla="val -84167"/>
            </a:avLst>
          </a:prstGeom>
          <a:solidFill>
            <a:schemeClr val="accent1"/>
          </a:solidFill>
          <a:ln w="9525" algn="ctr">
            <a:solidFill>
              <a:schemeClr val="tx1"/>
            </a:solidFill>
            <a:miter lim="800000"/>
            <a:headEnd/>
            <a:tailEnd/>
          </a:ln>
          <a:effectLst/>
        </p:spPr>
        <p:txBody>
          <a:bodyPr/>
          <a:lstStyle/>
          <a:p>
            <a:pPr marL="381000" indent="-381000">
              <a:buFontTx/>
              <a:buNone/>
            </a:pPr>
            <a:r>
              <a:rPr lang="en-US">
                <a:solidFill>
                  <a:schemeClr val="tx1"/>
                </a:solidFill>
              </a:rPr>
              <a:t>Adjacency matrix</a:t>
            </a:r>
          </a:p>
          <a:p>
            <a:pPr marL="381000" indent="-381000">
              <a:buFontTx/>
              <a:buNone/>
            </a:pPr>
            <a:r>
              <a:rPr lang="en-US">
                <a:solidFill>
                  <a:schemeClr val="tx1"/>
                </a:solidFill>
              </a:rPr>
              <a:t>with 1’s in diagonal</a:t>
            </a:r>
            <a:endParaRPr lang="de-CH">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4627">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9464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9464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94646"/>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79464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94648"/>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79464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94650"/>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79465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9465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9465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9465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9465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9465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9465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9465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946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9466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79466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9466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79466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94664"/>
                                        </p:tgtEl>
                                        <p:attrNameLst>
                                          <p:attrName>style.visibility</p:attrName>
                                        </p:attrNameLst>
                                      </p:cBhvr>
                                      <p:to>
                                        <p:strVal val="visible"/>
                                      </p:to>
                                    </p:set>
                                  </p:childTnLst>
                                </p:cTn>
                              </p:par>
                              <p:par>
                                <p:cTn id="49" presetID="1" presetClass="entr" presetSubtype="0" fill="hold" grpId="1" nodeType="withEffect">
                                  <p:stCondLst>
                                    <p:cond delay="0"/>
                                  </p:stCondLst>
                                  <p:childTnLst>
                                    <p:set>
                                      <p:cBhvr>
                                        <p:cTn id="50" dur="1" fill="hold">
                                          <p:stCondLst>
                                            <p:cond delay="0"/>
                                          </p:stCondLst>
                                        </p:cTn>
                                        <p:tgtEl>
                                          <p:spTgt spid="794665"/>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794666"/>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794667"/>
                                        </p:tgtEl>
                                        <p:attrNameLst>
                                          <p:attrName>style.visibility</p:attrName>
                                        </p:attrNameLst>
                                      </p:cBhvr>
                                      <p:to>
                                        <p:strVal val="visible"/>
                                      </p:to>
                                    </p:set>
                                  </p:childTnLst>
                                </p:cTn>
                              </p:par>
                              <p:par>
                                <p:cTn id="55" presetID="1" presetClass="entr" presetSubtype="0" fill="hold" grpId="1" nodeType="withEffect">
                                  <p:stCondLst>
                                    <p:cond delay="0"/>
                                  </p:stCondLst>
                                  <p:childTnLst>
                                    <p:set>
                                      <p:cBhvr>
                                        <p:cTn id="56" dur="1" fill="hold">
                                          <p:stCondLst>
                                            <p:cond delay="0"/>
                                          </p:stCondLst>
                                        </p:cTn>
                                        <p:tgtEl>
                                          <p:spTgt spid="794668"/>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794669"/>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79467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grpId="0" nodeType="clickEffect">
                                  <p:stCondLst>
                                    <p:cond delay="0"/>
                                  </p:stCondLst>
                                  <p:childTnLst>
                                    <p:animEffect transition="out" filter="fade">
                                      <p:cBhvr>
                                        <p:cTn id="64" dur="3000"/>
                                        <p:tgtEl>
                                          <p:spTgt spid="794647"/>
                                        </p:tgtEl>
                                      </p:cBhvr>
                                    </p:animEffect>
                                    <p:set>
                                      <p:cBhvr>
                                        <p:cTn id="65" dur="1" fill="hold">
                                          <p:stCondLst>
                                            <p:cond delay="2999"/>
                                          </p:stCondLst>
                                        </p:cTn>
                                        <p:tgtEl>
                                          <p:spTgt spid="794647"/>
                                        </p:tgtEl>
                                        <p:attrNameLst>
                                          <p:attrName>style.visibility</p:attrName>
                                        </p:attrNameLst>
                                      </p:cBhvr>
                                      <p:to>
                                        <p:strVal val="hidden"/>
                                      </p:to>
                                    </p:set>
                                  </p:childTnLst>
                                </p:cTn>
                              </p:par>
                              <p:par>
                                <p:cTn id="66" presetID="10" presetClass="exit" presetSubtype="0" fill="hold" grpId="0" nodeType="withEffect">
                                  <p:stCondLst>
                                    <p:cond delay="0"/>
                                  </p:stCondLst>
                                  <p:childTnLst>
                                    <p:animEffect transition="out" filter="fade">
                                      <p:cBhvr>
                                        <p:cTn id="67" dur="3000"/>
                                        <p:tgtEl>
                                          <p:spTgt spid="794649"/>
                                        </p:tgtEl>
                                      </p:cBhvr>
                                    </p:animEffect>
                                    <p:set>
                                      <p:cBhvr>
                                        <p:cTn id="68" dur="1" fill="hold">
                                          <p:stCondLst>
                                            <p:cond delay="2999"/>
                                          </p:stCondLst>
                                        </p:cTn>
                                        <p:tgtEl>
                                          <p:spTgt spid="79464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3000"/>
                                        <p:tgtEl>
                                          <p:spTgt spid="794651"/>
                                        </p:tgtEl>
                                      </p:cBhvr>
                                    </p:animEffect>
                                    <p:set>
                                      <p:cBhvr>
                                        <p:cTn id="71" dur="1" fill="hold">
                                          <p:stCondLst>
                                            <p:cond delay="2999"/>
                                          </p:stCondLst>
                                        </p:cTn>
                                        <p:tgtEl>
                                          <p:spTgt spid="794651"/>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3000"/>
                                        <p:tgtEl>
                                          <p:spTgt spid="794654"/>
                                        </p:tgtEl>
                                      </p:cBhvr>
                                    </p:animEffect>
                                    <p:set>
                                      <p:cBhvr>
                                        <p:cTn id="74" dur="1" fill="hold">
                                          <p:stCondLst>
                                            <p:cond delay="2999"/>
                                          </p:stCondLst>
                                        </p:cTn>
                                        <p:tgtEl>
                                          <p:spTgt spid="794654"/>
                                        </p:tgtEl>
                                        <p:attrNameLst>
                                          <p:attrName>style.visibility</p:attrName>
                                        </p:attrNameLst>
                                      </p:cBhvr>
                                      <p:to>
                                        <p:strVal val="hidden"/>
                                      </p:to>
                                    </p:set>
                                  </p:childTnLst>
                                </p:cTn>
                              </p:par>
                              <p:par>
                                <p:cTn id="75" presetID="10" presetClass="exit" presetSubtype="0" fill="hold" nodeType="withEffect">
                                  <p:stCondLst>
                                    <p:cond delay="0"/>
                                  </p:stCondLst>
                                  <p:childTnLst>
                                    <p:animEffect transition="out" filter="fade">
                                      <p:cBhvr>
                                        <p:cTn id="76" dur="3000"/>
                                        <p:tgtEl>
                                          <p:spTgt spid="794658"/>
                                        </p:tgtEl>
                                      </p:cBhvr>
                                    </p:animEffect>
                                    <p:set>
                                      <p:cBhvr>
                                        <p:cTn id="77" dur="1" fill="hold">
                                          <p:stCondLst>
                                            <p:cond delay="2999"/>
                                          </p:stCondLst>
                                        </p:cTn>
                                        <p:tgtEl>
                                          <p:spTgt spid="794658"/>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3000"/>
                                        <p:tgtEl>
                                          <p:spTgt spid="794660"/>
                                        </p:tgtEl>
                                      </p:cBhvr>
                                    </p:animEffect>
                                    <p:set>
                                      <p:cBhvr>
                                        <p:cTn id="80" dur="1" fill="hold">
                                          <p:stCondLst>
                                            <p:cond delay="2999"/>
                                          </p:stCondLst>
                                        </p:cTn>
                                        <p:tgtEl>
                                          <p:spTgt spid="794660"/>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3000"/>
                                        <p:tgtEl>
                                          <p:spTgt spid="794661"/>
                                        </p:tgtEl>
                                      </p:cBhvr>
                                    </p:animEffect>
                                    <p:set>
                                      <p:cBhvr>
                                        <p:cTn id="83" dur="1" fill="hold">
                                          <p:stCondLst>
                                            <p:cond delay="2999"/>
                                          </p:stCondLst>
                                        </p:cTn>
                                        <p:tgtEl>
                                          <p:spTgt spid="794661"/>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3000"/>
                                        <p:tgtEl>
                                          <p:spTgt spid="794664"/>
                                        </p:tgtEl>
                                      </p:cBhvr>
                                    </p:animEffect>
                                    <p:set>
                                      <p:cBhvr>
                                        <p:cTn id="86" dur="1" fill="hold">
                                          <p:stCondLst>
                                            <p:cond delay="2999"/>
                                          </p:stCondLst>
                                        </p:cTn>
                                        <p:tgtEl>
                                          <p:spTgt spid="794664"/>
                                        </p:tgtEl>
                                        <p:attrNameLst>
                                          <p:attrName>style.visibility</p:attrName>
                                        </p:attrNameLst>
                                      </p:cBhvr>
                                      <p:to>
                                        <p:strVal val="hidden"/>
                                      </p:to>
                                    </p:set>
                                  </p:childTnLst>
                                </p:cTn>
                              </p:par>
                              <p:par>
                                <p:cTn id="87" presetID="10" presetClass="exit" presetSubtype="0" fill="hold" grpId="0" nodeType="withEffect">
                                  <p:stCondLst>
                                    <p:cond delay="0"/>
                                  </p:stCondLst>
                                  <p:childTnLst>
                                    <p:animEffect transition="out" filter="fade">
                                      <p:cBhvr>
                                        <p:cTn id="88" dur="3000"/>
                                        <p:tgtEl>
                                          <p:spTgt spid="794665"/>
                                        </p:tgtEl>
                                      </p:cBhvr>
                                    </p:animEffect>
                                    <p:set>
                                      <p:cBhvr>
                                        <p:cTn id="89" dur="1" fill="hold">
                                          <p:stCondLst>
                                            <p:cond delay="2999"/>
                                          </p:stCondLst>
                                        </p:cTn>
                                        <p:tgtEl>
                                          <p:spTgt spid="794665"/>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3000"/>
                                        <p:tgtEl>
                                          <p:spTgt spid="794666"/>
                                        </p:tgtEl>
                                      </p:cBhvr>
                                    </p:animEffect>
                                    <p:set>
                                      <p:cBhvr>
                                        <p:cTn id="92" dur="1" fill="hold">
                                          <p:stCondLst>
                                            <p:cond delay="2999"/>
                                          </p:stCondLst>
                                        </p:cTn>
                                        <p:tgtEl>
                                          <p:spTgt spid="794666"/>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3000"/>
                                        <p:tgtEl>
                                          <p:spTgt spid="794667"/>
                                        </p:tgtEl>
                                      </p:cBhvr>
                                    </p:animEffect>
                                    <p:set>
                                      <p:cBhvr>
                                        <p:cTn id="95" dur="1" fill="hold">
                                          <p:stCondLst>
                                            <p:cond delay="2999"/>
                                          </p:stCondLst>
                                        </p:cTn>
                                        <p:tgtEl>
                                          <p:spTgt spid="794667"/>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3000"/>
                                        <p:tgtEl>
                                          <p:spTgt spid="794670"/>
                                        </p:tgtEl>
                                      </p:cBhvr>
                                    </p:animEffect>
                                    <p:set>
                                      <p:cBhvr>
                                        <p:cTn id="98" dur="1" fill="hold">
                                          <p:stCondLst>
                                            <p:cond delay="2999"/>
                                          </p:stCondLst>
                                        </p:cTn>
                                        <p:tgtEl>
                                          <p:spTgt spid="794670"/>
                                        </p:tgtEl>
                                        <p:attrNameLst>
                                          <p:attrName>style.visibility</p:attrName>
                                        </p:attrNameLst>
                                      </p:cBhvr>
                                      <p:to>
                                        <p:strVal val="hidden"/>
                                      </p:to>
                                    </p:set>
                                  </p:childTnLst>
                                </p:cTn>
                              </p:par>
                              <p:par>
                                <p:cTn id="99" presetID="10" presetClass="exit" presetSubtype="0" fill="hold" nodeType="withEffect">
                                  <p:stCondLst>
                                    <p:cond delay="0"/>
                                  </p:stCondLst>
                                  <p:childTnLst>
                                    <p:animEffect transition="out" filter="fade">
                                      <p:cBhvr>
                                        <p:cTn id="100" dur="3000"/>
                                        <p:tgtEl>
                                          <p:spTgt spid="794669"/>
                                        </p:tgtEl>
                                      </p:cBhvr>
                                    </p:animEffect>
                                    <p:set>
                                      <p:cBhvr>
                                        <p:cTn id="101" dur="1" fill="hold">
                                          <p:stCondLst>
                                            <p:cond delay="2999"/>
                                          </p:stCondLst>
                                        </p:cTn>
                                        <p:tgtEl>
                                          <p:spTgt spid="794669"/>
                                        </p:tgtEl>
                                        <p:attrNameLst>
                                          <p:attrName>style.visibility</p:attrName>
                                        </p:attrNameLst>
                                      </p:cBhvr>
                                      <p:to>
                                        <p:strVal val="hidden"/>
                                      </p:to>
                                    </p:set>
                                  </p:childTnLst>
                                </p:cTn>
                              </p:par>
                              <p:par>
                                <p:cTn id="102" presetID="10" presetClass="exit" presetSubtype="0" fill="hold" grpId="0" nodeType="withEffect">
                                  <p:stCondLst>
                                    <p:cond delay="0"/>
                                  </p:stCondLst>
                                  <p:childTnLst>
                                    <p:animEffect transition="out" filter="fade">
                                      <p:cBhvr>
                                        <p:cTn id="103" dur="3000"/>
                                        <p:tgtEl>
                                          <p:spTgt spid="794668"/>
                                        </p:tgtEl>
                                      </p:cBhvr>
                                    </p:animEffect>
                                    <p:set>
                                      <p:cBhvr>
                                        <p:cTn id="104" dur="1" fill="hold">
                                          <p:stCondLst>
                                            <p:cond delay="2999"/>
                                          </p:stCondLst>
                                        </p:cTn>
                                        <p:tgtEl>
                                          <p:spTgt spid="794668"/>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3000"/>
                                        <p:tgtEl>
                                          <p:spTgt spid="794657"/>
                                        </p:tgtEl>
                                      </p:cBhvr>
                                    </p:animEffect>
                                    <p:set>
                                      <p:cBhvr>
                                        <p:cTn id="107" dur="1" fill="hold">
                                          <p:stCondLst>
                                            <p:cond delay="2999"/>
                                          </p:stCondLst>
                                        </p:cTn>
                                        <p:tgtEl>
                                          <p:spTgt spid="794657"/>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3000"/>
                                        <p:tgtEl>
                                          <p:spTgt spid="794663"/>
                                        </p:tgtEl>
                                      </p:cBhvr>
                                    </p:animEffect>
                                    <p:set>
                                      <p:cBhvr>
                                        <p:cTn id="110" dur="1" fill="hold">
                                          <p:stCondLst>
                                            <p:cond delay="2999"/>
                                          </p:stCondLst>
                                        </p:cTn>
                                        <p:tgtEl>
                                          <p:spTgt spid="794663"/>
                                        </p:tgtEl>
                                        <p:attrNameLst>
                                          <p:attrName>style.visibility</p:attrName>
                                        </p:attrNameLst>
                                      </p:cBhvr>
                                      <p:to>
                                        <p:strVal val="hidden"/>
                                      </p:to>
                                    </p:set>
                                  </p:childTnLst>
                                </p:cTn>
                              </p:par>
                            </p:childTnLst>
                          </p:cTn>
                        </p:par>
                        <p:par>
                          <p:cTn id="111" fill="hold">
                            <p:stCondLst>
                              <p:cond delay="3000"/>
                            </p:stCondLst>
                            <p:childTnLst>
                              <p:par>
                                <p:cTn id="112" presetID="1" presetClass="entr" presetSubtype="0" fill="hold" nodeType="afterEffect">
                                  <p:stCondLst>
                                    <p:cond delay="0"/>
                                  </p:stCondLst>
                                  <p:childTnLst>
                                    <p:set>
                                      <p:cBhvr>
                                        <p:cTn id="113" dur="1" fill="hold">
                                          <p:stCondLst>
                                            <p:cond delay="0"/>
                                          </p:stCondLst>
                                        </p:cTn>
                                        <p:tgtEl>
                                          <p:spTgt spid="794627">
                                            <p:txEl>
                                              <p:pRg st="9" end="9"/>
                                            </p:txEl>
                                          </p:spTgt>
                                        </p:tgtEl>
                                        <p:attrNameLst>
                                          <p:attrName>style.visibility</p:attrName>
                                        </p:attrNameLst>
                                      </p:cBhvr>
                                      <p:to>
                                        <p:strVal val="visible"/>
                                      </p:to>
                                    </p:set>
                                  </p:childTnLst>
                                </p:cTn>
                              </p:par>
                            </p:childTnLst>
                          </p:cTn>
                        </p:par>
                      </p:childTnLst>
                    </p:cTn>
                  </p:par>
                  <p:par>
                    <p:cTn id="114" fill="hold">
                      <p:stCondLst>
                        <p:cond delay="indefinite"/>
                      </p:stCondLst>
                      <p:childTnLst>
                        <p:par>
                          <p:cTn id="115" fill="hold">
                            <p:stCondLst>
                              <p:cond delay="0"/>
                            </p:stCondLst>
                            <p:childTnLst>
                              <p:par>
                                <p:cTn id="116" presetID="1" presetClass="entr" presetSubtype="0" fill="hold" nodeType="clickEffect">
                                  <p:stCondLst>
                                    <p:cond delay="0"/>
                                  </p:stCondLst>
                                  <p:childTnLst>
                                    <p:set>
                                      <p:cBhvr>
                                        <p:cTn id="117" dur="1" fill="hold">
                                          <p:stCondLst>
                                            <p:cond delay="0"/>
                                          </p:stCondLst>
                                        </p:cTn>
                                        <p:tgtEl>
                                          <p:spTgt spid="794627">
                                            <p:txEl>
                                              <p:pRg st="3" end="3"/>
                                            </p:txEl>
                                          </p:spTgt>
                                        </p:tgtEl>
                                        <p:attrNameLst>
                                          <p:attrName>style.visibility</p:attrName>
                                        </p:attrNameLst>
                                      </p:cBhvr>
                                      <p:to>
                                        <p:strVal val="visible"/>
                                      </p:to>
                                    </p:set>
                                  </p:childTnLst>
                                </p:cTn>
                              </p:par>
                            </p:childTnLst>
                          </p:cTn>
                        </p:par>
                      </p:childTnLst>
                    </p:cTn>
                  </p:par>
                  <p:par>
                    <p:cTn id="118" fill="hold">
                      <p:stCondLst>
                        <p:cond delay="indefinite"/>
                      </p:stCondLst>
                      <p:childTnLst>
                        <p:par>
                          <p:cTn id="119" fill="hold">
                            <p:stCondLst>
                              <p:cond delay="0"/>
                            </p:stCondLst>
                            <p:childTnLst>
                              <p:par>
                                <p:cTn id="120" presetID="1" presetClass="entr" presetSubtype="0" fill="hold" nodeType="clickEffect">
                                  <p:stCondLst>
                                    <p:cond delay="0"/>
                                  </p:stCondLst>
                                  <p:childTnLst>
                                    <p:set>
                                      <p:cBhvr>
                                        <p:cTn id="121" dur="1" fill="hold">
                                          <p:stCondLst>
                                            <p:cond delay="0"/>
                                          </p:stCondLst>
                                        </p:cTn>
                                        <p:tgtEl>
                                          <p:spTgt spid="794677"/>
                                        </p:tgtEl>
                                        <p:attrNameLst>
                                          <p:attrName>style.visibility</p:attrName>
                                        </p:attrNameLst>
                                      </p:cBhvr>
                                      <p:to>
                                        <p:strVal val="visible"/>
                                      </p:to>
                                    </p:set>
                                  </p:childTnLst>
                                </p:cTn>
                              </p:par>
                              <p:par>
                                <p:cTn id="122" presetID="1" presetClass="entr" presetSubtype="0" fill="hold" nodeType="withEffect">
                                  <p:stCondLst>
                                    <p:cond delay="0"/>
                                  </p:stCondLst>
                                  <p:childTnLst>
                                    <p:set>
                                      <p:cBhvr>
                                        <p:cTn id="123" dur="1" fill="hold">
                                          <p:stCondLst>
                                            <p:cond delay="0"/>
                                          </p:stCondLst>
                                        </p:cTn>
                                        <p:tgtEl>
                                          <p:spTgt spid="794676"/>
                                        </p:tgtEl>
                                        <p:attrNameLst>
                                          <p:attrName>style.visibility</p:attrName>
                                        </p:attrNameLst>
                                      </p:cBhvr>
                                      <p:to>
                                        <p:strVal val="visible"/>
                                      </p:to>
                                    </p:set>
                                  </p:childTnLst>
                                </p:cTn>
                              </p:par>
                              <p:par>
                                <p:cTn id="124" presetID="1" presetClass="entr" presetSubtype="0" fill="hold" grpId="0" nodeType="withEffect">
                                  <p:stCondLst>
                                    <p:cond delay="0"/>
                                  </p:stCondLst>
                                  <p:childTnLst>
                                    <p:set>
                                      <p:cBhvr>
                                        <p:cTn id="125" dur="1" fill="hold">
                                          <p:stCondLst>
                                            <p:cond delay="0"/>
                                          </p:stCondLst>
                                        </p:cTn>
                                        <p:tgtEl>
                                          <p:spTgt spid="794672"/>
                                        </p:tgtEl>
                                        <p:attrNameLst>
                                          <p:attrName>style.visibility</p:attrName>
                                        </p:attrNameLst>
                                      </p:cBhvr>
                                      <p:to>
                                        <p:strVal val="visible"/>
                                      </p:to>
                                    </p:set>
                                  </p:childTnLst>
                                </p:cTn>
                              </p:par>
                              <p:par>
                                <p:cTn id="126" presetID="1" presetClass="entr" presetSubtype="0" fill="hold" grpId="0" nodeType="withEffect">
                                  <p:stCondLst>
                                    <p:cond delay="0"/>
                                  </p:stCondLst>
                                  <p:childTnLst>
                                    <p:set>
                                      <p:cBhvr>
                                        <p:cTn id="127" dur="1" fill="hold">
                                          <p:stCondLst>
                                            <p:cond delay="0"/>
                                          </p:stCondLst>
                                        </p:cTn>
                                        <p:tgtEl>
                                          <p:spTgt spid="794671"/>
                                        </p:tgtEl>
                                        <p:attrNameLst>
                                          <p:attrName>style.visibility</p:attrName>
                                        </p:attrNameLst>
                                      </p:cBhvr>
                                      <p:to>
                                        <p:strVal val="visible"/>
                                      </p:to>
                                    </p:set>
                                  </p:childTnLst>
                                </p:cTn>
                              </p:par>
                            </p:childTnLst>
                          </p:cTn>
                        </p:par>
                      </p:childTnLst>
                    </p:cTn>
                  </p:par>
                  <p:par>
                    <p:cTn id="128" fill="hold">
                      <p:stCondLst>
                        <p:cond delay="indefinite"/>
                      </p:stCondLst>
                      <p:childTnLst>
                        <p:par>
                          <p:cTn id="129" fill="hold">
                            <p:stCondLst>
                              <p:cond delay="0"/>
                            </p:stCondLst>
                            <p:childTnLst>
                              <p:par>
                                <p:cTn id="130" presetID="1" presetClass="entr" presetSubtype="0" fill="hold" grpId="0" nodeType="clickEffect">
                                  <p:stCondLst>
                                    <p:cond delay="0"/>
                                  </p:stCondLst>
                                  <p:childTnLst>
                                    <p:set>
                                      <p:cBhvr>
                                        <p:cTn id="131" dur="1" fill="hold">
                                          <p:stCondLst>
                                            <p:cond delay="0"/>
                                          </p:stCondLst>
                                        </p:cTn>
                                        <p:tgtEl>
                                          <p:spTgt spid="794675"/>
                                        </p:tgtEl>
                                        <p:attrNameLst>
                                          <p:attrName>style.visibility</p:attrName>
                                        </p:attrNameLst>
                                      </p:cBhvr>
                                      <p:to>
                                        <p:strVal val="visible"/>
                                      </p:to>
                                    </p:set>
                                  </p:childTnLst>
                                </p:cTn>
                              </p:par>
                            </p:childTnLst>
                          </p:cTn>
                        </p:par>
                      </p:childTnLst>
                    </p:cTn>
                  </p:par>
                  <p:par>
                    <p:cTn id="132" fill="hold">
                      <p:stCondLst>
                        <p:cond delay="indefinite"/>
                      </p:stCondLst>
                      <p:childTnLst>
                        <p:par>
                          <p:cTn id="133" fill="hold">
                            <p:stCondLst>
                              <p:cond delay="0"/>
                            </p:stCondLst>
                            <p:childTnLst>
                              <p:par>
                                <p:cTn id="134" presetID="1" presetClass="entr" presetSubtype="0" fill="hold" nodeType="clickEffect">
                                  <p:stCondLst>
                                    <p:cond delay="0"/>
                                  </p:stCondLst>
                                  <p:childTnLst>
                                    <p:set>
                                      <p:cBhvr>
                                        <p:cTn id="135" dur="1" fill="hold">
                                          <p:stCondLst>
                                            <p:cond delay="0"/>
                                          </p:stCondLst>
                                        </p:cTn>
                                        <p:tgtEl>
                                          <p:spTgt spid="794627">
                                            <p:txEl>
                                              <p:pRg st="12" end="12"/>
                                            </p:txEl>
                                          </p:spTgt>
                                        </p:tgtEl>
                                        <p:attrNameLst>
                                          <p:attrName>style.visibility</p:attrName>
                                        </p:attrNameLst>
                                      </p:cBhvr>
                                      <p:to>
                                        <p:strVal val="visible"/>
                                      </p:to>
                                    </p:set>
                                  </p:childTnLst>
                                </p:cTn>
                              </p:par>
                              <p:par>
                                <p:cTn id="136" presetID="1" presetClass="entr" presetSubtype="0" fill="hold" nodeType="withEffect">
                                  <p:stCondLst>
                                    <p:cond delay="0"/>
                                  </p:stCondLst>
                                  <p:childTnLst>
                                    <p:set>
                                      <p:cBhvr>
                                        <p:cTn id="137" dur="1" fill="hold">
                                          <p:stCondLst>
                                            <p:cond delay="0"/>
                                          </p:stCondLst>
                                        </p:cTn>
                                        <p:tgtEl>
                                          <p:spTgt spid="79462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4644" grpId="0" animBg="1"/>
      <p:bldP spid="794645" grpId="0" animBg="1"/>
      <p:bldP spid="794646" grpId="0" animBg="1"/>
      <p:bldP spid="794647" grpId="0" animBg="1"/>
      <p:bldP spid="794647" grpId="1" animBg="1"/>
      <p:bldP spid="794648" grpId="0" animBg="1"/>
      <p:bldP spid="794649" grpId="0" animBg="1"/>
      <p:bldP spid="794649" grpId="1" animBg="1"/>
      <p:bldP spid="794650" grpId="0" animBg="1"/>
      <p:bldP spid="794651" grpId="0" animBg="1"/>
      <p:bldP spid="794651" grpId="1" animBg="1"/>
      <p:bldP spid="794652" grpId="0" animBg="1"/>
      <p:bldP spid="794665" grpId="0" animBg="1"/>
      <p:bldP spid="794665" grpId="1" animBg="1"/>
      <p:bldP spid="794668" grpId="0" animBg="1"/>
      <p:bldP spid="794668" grpId="1" animBg="1"/>
      <p:bldP spid="794672" grpId="0" animBg="1"/>
      <p:bldP spid="794671" grpId="0"/>
      <p:bldP spid="79467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0BAA3173-BFAC-4AC0-84BA-9B12A3D7D654}" type="slidenum">
              <a:rPr lang="de-CH"/>
              <a:pPr/>
              <a:t>17</a:t>
            </a:fld>
            <a:endParaRPr lang="de-CH"/>
          </a:p>
        </p:txBody>
      </p:sp>
      <p:sp>
        <p:nvSpPr>
          <p:cNvPr id="774146" name="Rectangle 2"/>
          <p:cNvSpPr>
            <a:spLocks noGrp="1" noChangeArrowheads="1"/>
          </p:cNvSpPr>
          <p:nvPr>
            <p:ph type="title"/>
          </p:nvPr>
        </p:nvSpPr>
        <p:spPr/>
        <p:txBody>
          <a:bodyPr/>
          <a:lstStyle/>
          <a:p>
            <a:r>
              <a:rPr lang="en-US"/>
              <a:t>Phase A Algorithm</a:t>
            </a:r>
            <a:endParaRPr lang="de-CH"/>
          </a:p>
        </p:txBody>
      </p:sp>
      <p:pic>
        <p:nvPicPr>
          <p:cNvPr id="774148" name="Picture 4" descr="txp_fig"/>
          <p:cNvPicPr>
            <a:picLocks noChangeAspect="1" noChangeArrowheads="1"/>
          </p:cNvPicPr>
          <p:nvPr>
            <p:custDataLst>
              <p:tags r:id="rId1"/>
            </p:custDataLst>
          </p:nvPr>
        </p:nvPicPr>
        <p:blipFill>
          <a:blip r:embed="rId4" cstate="print"/>
          <a:srcRect/>
          <a:stretch>
            <a:fillRect/>
          </a:stretch>
        </p:blipFill>
        <p:spPr bwMode="auto">
          <a:xfrm>
            <a:off x="1781175" y="931863"/>
            <a:ext cx="5541963" cy="57642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3"/>
          <p:cNvSpPr>
            <a:spLocks noGrp="1"/>
          </p:cNvSpPr>
          <p:nvPr>
            <p:ph type="ftr" sz="quarter" idx="10"/>
          </p:nvPr>
        </p:nvSpPr>
        <p:spPr/>
        <p:txBody>
          <a:bodyPr/>
          <a:lstStyle/>
          <a:p>
            <a:r>
              <a:rPr lang="en-US"/>
              <a:t>Roger Wattenhofer, ETH Zurich @ IZS 2004</a:t>
            </a:r>
            <a:endParaRPr lang="de-CH"/>
          </a:p>
        </p:txBody>
      </p:sp>
      <p:sp>
        <p:nvSpPr>
          <p:cNvPr id="10" name="Slide Number Placeholder 4"/>
          <p:cNvSpPr>
            <a:spLocks noGrp="1"/>
          </p:cNvSpPr>
          <p:nvPr>
            <p:ph type="sldNum" sz="quarter" idx="11"/>
          </p:nvPr>
        </p:nvSpPr>
        <p:spPr/>
        <p:txBody>
          <a:bodyPr/>
          <a:lstStyle/>
          <a:p>
            <a:fld id="{5DB78E53-B261-4E62-82FF-2401B6B2CC18}" type="slidenum">
              <a:rPr lang="de-CH"/>
              <a:pPr/>
              <a:t>18</a:t>
            </a:fld>
            <a:endParaRPr lang="de-CH"/>
          </a:p>
        </p:txBody>
      </p:sp>
      <p:sp>
        <p:nvSpPr>
          <p:cNvPr id="802818" name="Rectangle 2"/>
          <p:cNvSpPr>
            <a:spLocks noGrp="1" noChangeArrowheads="1"/>
          </p:cNvSpPr>
          <p:nvPr>
            <p:ph type="title"/>
          </p:nvPr>
        </p:nvSpPr>
        <p:spPr/>
        <p:txBody>
          <a:bodyPr/>
          <a:lstStyle/>
          <a:p>
            <a:r>
              <a:rPr lang="en-US"/>
              <a:t>Result after Phase A</a:t>
            </a:r>
            <a:endParaRPr lang="de-CH"/>
          </a:p>
        </p:txBody>
      </p:sp>
      <p:sp>
        <p:nvSpPr>
          <p:cNvPr id="802819" name="Rectangle 3"/>
          <p:cNvSpPr>
            <a:spLocks noGrp="1" noChangeArrowheads="1"/>
          </p:cNvSpPr>
          <p:nvPr>
            <p:ph type="body" idx="1"/>
          </p:nvPr>
        </p:nvSpPr>
        <p:spPr/>
        <p:txBody>
          <a:bodyPr/>
          <a:lstStyle/>
          <a:p>
            <a:endParaRPr lang="en-US"/>
          </a:p>
          <a:p>
            <a:pPr>
              <a:buClr>
                <a:schemeClr val="tx1"/>
              </a:buClr>
            </a:pPr>
            <a:r>
              <a:rPr lang="en-US">
                <a:solidFill>
                  <a:srgbClr val="FF0000"/>
                </a:solidFill>
              </a:rPr>
              <a:t>Distributed Approximation</a:t>
            </a:r>
            <a:r>
              <a:rPr lang="en-US"/>
              <a:t> for Linear Program</a:t>
            </a:r>
          </a:p>
          <a:p>
            <a:r>
              <a:rPr lang="en-US"/>
              <a:t>Instead of the optimal values </a:t>
            </a:r>
            <a:r>
              <a:rPr lang="en-US" i="1"/>
              <a:t>x</a:t>
            </a:r>
            <a:r>
              <a:rPr lang="en-US" i="1" baseline="-25000"/>
              <a:t>i</a:t>
            </a:r>
            <a:r>
              <a:rPr lang="en-US" i="1" baseline="30000"/>
              <a:t>*</a:t>
            </a:r>
            <a:r>
              <a:rPr lang="en-US"/>
              <a:t> at nodes, nodes have </a:t>
            </a:r>
            <a:r>
              <a:rPr lang="en-US" i="1"/>
              <a:t>x</a:t>
            </a:r>
            <a:r>
              <a:rPr lang="en-US" i="1" baseline="-25000"/>
              <a:t>i</a:t>
            </a:r>
            <a:r>
              <a:rPr lang="en-US" baseline="30000"/>
              <a:t>(</a:t>
            </a:r>
            <a:r>
              <a:rPr lang="en-US" i="1" baseline="30000">
                <a:sym typeface="Symbol" pitchFamily="18" charset="2"/>
              </a:rPr>
              <a:t></a:t>
            </a:r>
            <a:r>
              <a:rPr lang="en-US" baseline="30000">
                <a:sym typeface="Symbol" pitchFamily="18" charset="2"/>
              </a:rPr>
              <a:t>)</a:t>
            </a:r>
            <a:r>
              <a:rPr lang="en-US"/>
              <a:t>, with</a:t>
            </a:r>
          </a:p>
          <a:p>
            <a:endParaRPr lang="en-US"/>
          </a:p>
          <a:p>
            <a:endParaRPr lang="en-US"/>
          </a:p>
          <a:p>
            <a:endParaRPr lang="en-US"/>
          </a:p>
          <a:p>
            <a:endParaRPr lang="en-US"/>
          </a:p>
          <a:p>
            <a:endParaRPr lang="en-US"/>
          </a:p>
          <a:p>
            <a:r>
              <a:rPr lang="en-US"/>
              <a:t>The value of </a:t>
            </a:r>
            <a:r>
              <a:rPr lang="en-US">
                <a:sym typeface="Symbol" pitchFamily="18" charset="2"/>
              </a:rPr>
              <a:t></a:t>
            </a:r>
            <a:r>
              <a:rPr lang="en-US"/>
              <a:t> depends on the number of rounds </a:t>
            </a:r>
            <a:r>
              <a:rPr lang="en-US" i="1"/>
              <a:t>k</a:t>
            </a:r>
            <a:r>
              <a:rPr lang="en-US"/>
              <a:t> (the locality)</a:t>
            </a:r>
          </a:p>
        </p:txBody>
      </p:sp>
      <p:grpSp>
        <p:nvGrpSpPr>
          <p:cNvPr id="802825" name="Group 9"/>
          <p:cNvGrpSpPr>
            <a:grpSpLocks/>
          </p:cNvGrpSpPr>
          <p:nvPr/>
        </p:nvGrpSpPr>
        <p:grpSpPr bwMode="auto">
          <a:xfrm>
            <a:off x="3027363" y="2265363"/>
            <a:ext cx="3190875" cy="1171575"/>
            <a:chOff x="2945" y="2669"/>
            <a:chExt cx="2010" cy="738"/>
          </a:xfrm>
        </p:grpSpPr>
        <p:pic>
          <p:nvPicPr>
            <p:cNvPr id="802820" name="Picture 4" descr="txp_fig"/>
            <p:cNvPicPr>
              <a:picLocks noChangeAspect="1" noChangeArrowheads="1"/>
            </p:cNvPicPr>
            <p:nvPr>
              <p:custDataLst>
                <p:tags r:id="rId2"/>
              </p:custDataLst>
            </p:nvPr>
          </p:nvPicPr>
          <p:blipFill>
            <a:blip r:embed="rId5" cstate="print"/>
            <a:srcRect/>
            <a:stretch>
              <a:fillRect/>
            </a:stretch>
          </p:blipFill>
          <p:spPr bwMode="auto">
            <a:xfrm>
              <a:off x="3121" y="2780"/>
              <a:ext cx="1650" cy="464"/>
            </a:xfrm>
            <a:prstGeom prst="rect">
              <a:avLst/>
            </a:prstGeom>
            <a:noFill/>
            <a:ln w="9525">
              <a:noFill/>
              <a:miter lim="800000"/>
              <a:headEnd/>
              <a:tailEnd/>
            </a:ln>
            <a:effectLst/>
          </p:spPr>
        </p:pic>
        <p:sp>
          <p:nvSpPr>
            <p:cNvPr id="802823" name="Rectangle 7"/>
            <p:cNvSpPr>
              <a:spLocks noChangeArrowheads="1"/>
            </p:cNvSpPr>
            <p:nvPr/>
          </p:nvSpPr>
          <p:spPr bwMode="auto">
            <a:xfrm>
              <a:off x="2945" y="2669"/>
              <a:ext cx="2010" cy="738"/>
            </a:xfrm>
            <a:prstGeom prst="rect">
              <a:avLst/>
            </a:prstGeom>
            <a:solidFill>
              <a:schemeClr val="accent1">
                <a:alpha val="25000"/>
              </a:schemeClr>
            </a:solidFill>
            <a:ln w="9525" algn="ctr">
              <a:solidFill>
                <a:schemeClr val="tx1"/>
              </a:solidFill>
              <a:miter lim="800000"/>
              <a:headEnd/>
              <a:tailEnd/>
            </a:ln>
            <a:effectLst/>
          </p:spPr>
          <p:txBody>
            <a:bodyPr wrap="none" anchor="ctr"/>
            <a:lstStyle/>
            <a:p>
              <a:endParaRPr lang="en-US"/>
            </a:p>
          </p:txBody>
        </p:sp>
      </p:grpSp>
      <p:pic>
        <p:nvPicPr>
          <p:cNvPr id="802835" name="Picture 19" descr="txp_fig"/>
          <p:cNvPicPr>
            <a:picLocks noChangeAspect="1" noChangeArrowheads="1"/>
          </p:cNvPicPr>
          <p:nvPr>
            <p:custDataLst>
              <p:tags r:id="rId1"/>
            </p:custDataLst>
          </p:nvPr>
        </p:nvPicPr>
        <p:blipFill>
          <a:blip r:embed="rId6" cstate="print"/>
          <a:srcRect/>
          <a:stretch>
            <a:fillRect/>
          </a:stretch>
        </p:blipFill>
        <p:spPr bwMode="auto">
          <a:xfrm>
            <a:off x="3163888" y="4616450"/>
            <a:ext cx="2928937" cy="401638"/>
          </a:xfrm>
          <a:prstGeom prst="rect">
            <a:avLst/>
          </a:prstGeom>
          <a:noFill/>
          <a:ln w="25400" algn="ctr">
            <a:noFill/>
            <a:miter lim="800000"/>
            <a:headEnd/>
            <a:tailEnd/>
          </a:ln>
          <a:effectLst/>
        </p:spPr>
      </p:pic>
      <p:sp>
        <p:nvSpPr>
          <p:cNvPr id="802828" name="Rectangle 12"/>
          <p:cNvSpPr>
            <a:spLocks noChangeArrowheads="1"/>
          </p:cNvSpPr>
          <p:nvPr/>
        </p:nvSpPr>
        <p:spPr bwMode="auto">
          <a:xfrm>
            <a:off x="3014663" y="4433888"/>
            <a:ext cx="3200400" cy="781050"/>
          </a:xfrm>
          <a:prstGeom prst="rect">
            <a:avLst/>
          </a:prstGeom>
          <a:solidFill>
            <a:schemeClr val="accent1">
              <a:alpha val="25000"/>
            </a:schemeClr>
          </a:solidFill>
          <a:ln w="9525" algn="ctr">
            <a:solidFill>
              <a:schemeClr val="tx1"/>
            </a:solid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02819">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0283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02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28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C812573F-464E-46D2-9222-2F142D9A94CE}" type="slidenum">
              <a:rPr lang="de-CH"/>
              <a:pPr/>
              <a:t>19</a:t>
            </a:fld>
            <a:endParaRPr lang="de-CH"/>
          </a:p>
        </p:txBody>
      </p:sp>
      <p:sp>
        <p:nvSpPr>
          <p:cNvPr id="980994" name="Rectangle 2"/>
          <p:cNvSpPr>
            <a:spLocks noGrp="1" noChangeArrowheads="1"/>
          </p:cNvSpPr>
          <p:nvPr>
            <p:ph type="title"/>
          </p:nvPr>
        </p:nvSpPr>
        <p:spPr/>
        <p:txBody>
          <a:bodyPr/>
          <a:lstStyle/>
          <a:p>
            <a:r>
              <a:rPr lang="en-US"/>
              <a:t>Overview</a:t>
            </a:r>
            <a:endParaRPr lang="de-CH"/>
          </a:p>
        </p:txBody>
      </p:sp>
      <p:sp>
        <p:nvSpPr>
          <p:cNvPr id="980995" name="Rectangle 3"/>
          <p:cNvSpPr>
            <a:spLocks noGrp="1" noChangeArrowheads="1"/>
          </p:cNvSpPr>
          <p:nvPr>
            <p:ph type="body" idx="1"/>
          </p:nvPr>
        </p:nvSpPr>
        <p:spPr/>
        <p:txBody>
          <a:bodyPr/>
          <a:lstStyle/>
          <a:p>
            <a:endParaRPr lang="en-US" sz="1000"/>
          </a:p>
          <a:p>
            <a:r>
              <a:rPr lang="en-US"/>
              <a:t>Paper is a short survey, err… </a:t>
            </a:r>
            <a:r>
              <a:rPr lang="en-US" i="1"/>
              <a:t>opinion!</a:t>
            </a:r>
          </a:p>
          <a:p>
            <a:endParaRPr lang="en-US">
              <a:solidFill>
                <a:srgbClr val="FF0000"/>
              </a:solidFill>
            </a:endParaRPr>
          </a:p>
          <a:p>
            <a:r>
              <a:rPr lang="en-US">
                <a:solidFill>
                  <a:schemeClr val="tx1"/>
                </a:solidFill>
              </a:rPr>
              <a:t>Routing in Ad-Hoc Networks</a:t>
            </a:r>
          </a:p>
          <a:p>
            <a:pPr lvl="1"/>
            <a:endParaRPr lang="en-US"/>
          </a:p>
          <a:p>
            <a:r>
              <a:rPr lang="en-US">
                <a:solidFill>
                  <a:schemeClr val="tx1"/>
                </a:solidFill>
              </a:rPr>
              <a:t>Dominating Set Based Routing</a:t>
            </a:r>
          </a:p>
          <a:p>
            <a:pPr lvl="1"/>
            <a:r>
              <a:rPr lang="en-US"/>
              <a:t>Flooding vs. Dominating Sets</a:t>
            </a:r>
          </a:p>
          <a:p>
            <a:pPr lvl="1"/>
            <a:r>
              <a:rPr lang="en-US"/>
              <a:t>Algorithm Overview</a:t>
            </a:r>
          </a:p>
          <a:p>
            <a:pPr lvl="1"/>
            <a:r>
              <a:rPr lang="en-US"/>
              <a:t>Phase A</a:t>
            </a:r>
          </a:p>
          <a:p>
            <a:pPr lvl="1"/>
            <a:r>
              <a:rPr lang="en-US">
                <a:solidFill>
                  <a:srgbClr val="FF0000"/>
                </a:solidFill>
              </a:rPr>
              <a:t>Phase B</a:t>
            </a:r>
          </a:p>
          <a:p>
            <a:endParaRPr lang="en-US"/>
          </a:p>
          <a:p>
            <a:r>
              <a:rPr lang="en-US"/>
              <a:t>… even more opinion!</a:t>
            </a:r>
          </a:p>
          <a:p>
            <a:pPr lvl="1"/>
            <a:endParaRPr lang="de-C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3"/>
          <p:cNvSpPr>
            <a:spLocks noGrp="1"/>
          </p:cNvSpPr>
          <p:nvPr>
            <p:ph type="ftr" sz="quarter" idx="10"/>
          </p:nvPr>
        </p:nvSpPr>
        <p:spPr/>
        <p:txBody>
          <a:bodyPr/>
          <a:lstStyle/>
          <a:p>
            <a:r>
              <a:rPr lang="en-US"/>
              <a:t>Roger Wattenhofer, ETH Zurich @ IZS 2004</a:t>
            </a:r>
            <a:endParaRPr lang="de-CH"/>
          </a:p>
        </p:txBody>
      </p:sp>
      <p:sp>
        <p:nvSpPr>
          <p:cNvPr id="9" name="Slide Number Placeholder 4"/>
          <p:cNvSpPr>
            <a:spLocks noGrp="1"/>
          </p:cNvSpPr>
          <p:nvPr>
            <p:ph type="sldNum" sz="quarter" idx="11"/>
          </p:nvPr>
        </p:nvSpPr>
        <p:spPr/>
        <p:txBody>
          <a:bodyPr/>
          <a:lstStyle/>
          <a:p>
            <a:fld id="{1CDCC148-8881-4CFD-A4E0-34612327BDAF}" type="slidenum">
              <a:rPr lang="de-CH"/>
              <a:pPr/>
              <a:t>20</a:t>
            </a:fld>
            <a:endParaRPr lang="de-CH"/>
          </a:p>
        </p:txBody>
      </p:sp>
      <p:pic>
        <p:nvPicPr>
          <p:cNvPr id="764933" name="Picture 5" descr="txp_fig"/>
          <p:cNvPicPr>
            <a:picLocks noChangeAspect="1" noChangeArrowheads="1"/>
          </p:cNvPicPr>
          <p:nvPr>
            <p:custDataLst>
              <p:tags r:id="rId1"/>
            </p:custDataLst>
          </p:nvPr>
        </p:nvPicPr>
        <p:blipFill>
          <a:blip r:embed="rId6" cstate="print"/>
          <a:srcRect/>
          <a:stretch>
            <a:fillRect/>
          </a:stretch>
        </p:blipFill>
        <p:spPr bwMode="auto">
          <a:xfrm>
            <a:off x="2020888" y="4165600"/>
            <a:ext cx="4579937" cy="1612900"/>
          </a:xfrm>
          <a:prstGeom prst="rect">
            <a:avLst/>
          </a:prstGeom>
          <a:noFill/>
          <a:ln w="9525">
            <a:noFill/>
            <a:miter lim="800000"/>
            <a:headEnd/>
            <a:tailEnd/>
          </a:ln>
          <a:effectLst/>
        </p:spPr>
      </p:pic>
      <p:sp>
        <p:nvSpPr>
          <p:cNvPr id="764930" name="Rectangle 2"/>
          <p:cNvSpPr>
            <a:spLocks noGrp="1" noChangeArrowheads="1"/>
          </p:cNvSpPr>
          <p:nvPr>
            <p:ph type="title"/>
          </p:nvPr>
        </p:nvSpPr>
        <p:spPr/>
        <p:txBody>
          <a:bodyPr/>
          <a:lstStyle/>
          <a:p>
            <a:r>
              <a:rPr lang="de-CH"/>
              <a:t>Dominating Set as Integer Program</a:t>
            </a:r>
          </a:p>
        </p:txBody>
      </p:sp>
      <p:sp>
        <p:nvSpPr>
          <p:cNvPr id="764931" name="Rectangle 3"/>
          <p:cNvSpPr>
            <a:spLocks noGrp="1" noChangeArrowheads="1"/>
          </p:cNvSpPr>
          <p:nvPr>
            <p:ph type="body" idx="1"/>
          </p:nvPr>
        </p:nvSpPr>
        <p:spPr>
          <a:xfrm>
            <a:off x="468313" y="836613"/>
            <a:ext cx="8359775" cy="5289550"/>
          </a:xfrm>
        </p:spPr>
        <p:txBody>
          <a:bodyPr/>
          <a:lstStyle/>
          <a:p>
            <a:endParaRPr lang="de-CH"/>
          </a:p>
          <a:p>
            <a:pPr>
              <a:buClr>
                <a:schemeClr val="tx1"/>
              </a:buClr>
            </a:pPr>
            <a:r>
              <a:rPr lang="de-CH">
                <a:solidFill>
                  <a:srgbClr val="FF0000"/>
                </a:solidFill>
              </a:rPr>
              <a:t>What we have</a:t>
            </a:r>
            <a:r>
              <a:rPr lang="de-CH"/>
              <a:t> after phase A</a:t>
            </a:r>
          </a:p>
          <a:p>
            <a:endParaRPr lang="en-US"/>
          </a:p>
          <a:p>
            <a:endParaRPr lang="en-US"/>
          </a:p>
          <a:p>
            <a:endParaRPr lang="en-US"/>
          </a:p>
          <a:p>
            <a:endParaRPr lang="en-US"/>
          </a:p>
          <a:p>
            <a:endParaRPr lang="en-US"/>
          </a:p>
          <a:p>
            <a:pPr>
              <a:buClr>
                <a:schemeClr val="tx1"/>
              </a:buClr>
            </a:pPr>
            <a:r>
              <a:rPr lang="en-US">
                <a:solidFill>
                  <a:srgbClr val="FF0000"/>
                </a:solidFill>
              </a:rPr>
              <a:t>What we want</a:t>
            </a:r>
            <a:r>
              <a:rPr lang="en-US"/>
              <a:t> after phase B</a:t>
            </a:r>
            <a:endParaRPr lang="de-CH"/>
          </a:p>
          <a:p>
            <a:endParaRPr lang="de-CH"/>
          </a:p>
          <a:p>
            <a:endParaRPr lang="de-CH"/>
          </a:p>
          <a:p>
            <a:endParaRPr lang="de-CH"/>
          </a:p>
          <a:p>
            <a:endParaRPr lang="de-CH"/>
          </a:p>
        </p:txBody>
      </p:sp>
      <p:pic>
        <p:nvPicPr>
          <p:cNvPr id="764932" name="Picture 4" descr="txp_fig"/>
          <p:cNvPicPr>
            <a:picLocks noChangeAspect="1" noChangeArrowheads="1"/>
          </p:cNvPicPr>
          <p:nvPr>
            <p:custDataLst>
              <p:tags r:id="rId2"/>
            </p:custDataLst>
          </p:nvPr>
        </p:nvPicPr>
        <p:blipFill>
          <a:blip r:embed="rId7" cstate="print"/>
          <a:srcRect/>
          <a:stretch>
            <a:fillRect/>
          </a:stretch>
        </p:blipFill>
        <p:spPr bwMode="auto">
          <a:xfrm>
            <a:off x="6508750" y="4976813"/>
            <a:ext cx="1041400" cy="269875"/>
          </a:xfrm>
          <a:prstGeom prst="rect">
            <a:avLst/>
          </a:prstGeom>
          <a:noFill/>
          <a:ln w="9525">
            <a:noFill/>
            <a:miter lim="800000"/>
            <a:headEnd/>
            <a:tailEnd/>
          </a:ln>
          <a:effectLst/>
        </p:spPr>
      </p:pic>
      <p:pic>
        <p:nvPicPr>
          <p:cNvPr id="764942" name="Picture 14" descr="txp_fig"/>
          <p:cNvPicPr>
            <a:picLocks noChangeAspect="1" noChangeArrowheads="1"/>
          </p:cNvPicPr>
          <p:nvPr>
            <p:custDataLst>
              <p:tags r:id="rId3"/>
            </p:custDataLst>
          </p:nvPr>
        </p:nvPicPr>
        <p:blipFill>
          <a:blip r:embed="rId8" cstate="print"/>
          <a:srcRect/>
          <a:stretch>
            <a:fillRect/>
          </a:stretch>
        </p:blipFill>
        <p:spPr bwMode="auto">
          <a:xfrm>
            <a:off x="6399213" y="2417763"/>
            <a:ext cx="1131887" cy="266700"/>
          </a:xfrm>
          <a:prstGeom prst="rect">
            <a:avLst/>
          </a:prstGeom>
          <a:noFill/>
          <a:ln w="9525">
            <a:noFill/>
            <a:miter lim="800000"/>
            <a:headEnd/>
            <a:tailEnd/>
          </a:ln>
          <a:effectLst/>
        </p:spPr>
      </p:pic>
      <p:pic>
        <p:nvPicPr>
          <p:cNvPr id="764948" name="Picture 20" descr="txp_fig"/>
          <p:cNvPicPr>
            <a:picLocks noChangeAspect="1" noChangeArrowheads="1"/>
          </p:cNvPicPr>
          <p:nvPr>
            <p:custDataLst>
              <p:tags r:id="rId4"/>
            </p:custDataLst>
          </p:nvPr>
        </p:nvPicPr>
        <p:blipFill>
          <a:blip r:embed="rId9" cstate="print"/>
          <a:srcRect/>
          <a:stretch>
            <a:fillRect/>
          </a:stretch>
        </p:blipFill>
        <p:spPr bwMode="auto">
          <a:xfrm>
            <a:off x="2036763" y="1747838"/>
            <a:ext cx="3965575" cy="1547812"/>
          </a:xfrm>
          <a:prstGeom prst="rect">
            <a:avLst/>
          </a:prstGeom>
          <a:noFill/>
          <a:ln w="25400" algn="ctr">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endSync delay="0"/>
                                  <p:childTnLst>
                                    <p:set>
                                      <p:cBhvr>
                                        <p:cTn id="6" dur="1" fill="hold">
                                          <p:stCondLst>
                                            <p:cond delay="0"/>
                                          </p:stCondLst>
                                        </p:cTn>
                                        <p:tgtEl>
                                          <p:spTgt spid="764931">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649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649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4931"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Footer Placeholder 3"/>
          <p:cNvSpPr>
            <a:spLocks noGrp="1"/>
          </p:cNvSpPr>
          <p:nvPr>
            <p:ph type="ftr" sz="quarter" idx="10"/>
          </p:nvPr>
        </p:nvSpPr>
        <p:spPr/>
        <p:txBody>
          <a:bodyPr/>
          <a:lstStyle/>
          <a:p>
            <a:r>
              <a:rPr lang="en-US"/>
              <a:t>Roger Wattenhofer, ETH Zurich @ IZS 2004</a:t>
            </a:r>
            <a:endParaRPr lang="de-CH"/>
          </a:p>
        </p:txBody>
      </p:sp>
      <p:sp>
        <p:nvSpPr>
          <p:cNvPr id="10" name="Slide Number Placeholder 4"/>
          <p:cNvSpPr>
            <a:spLocks noGrp="1"/>
          </p:cNvSpPr>
          <p:nvPr>
            <p:ph type="sldNum" sz="quarter" idx="11"/>
          </p:nvPr>
        </p:nvSpPr>
        <p:spPr/>
        <p:txBody>
          <a:bodyPr/>
          <a:lstStyle/>
          <a:p>
            <a:fld id="{FFAFCA53-6EF2-407D-8531-16E1A1120409}" type="slidenum">
              <a:rPr lang="de-CH"/>
              <a:pPr/>
              <a:t>21</a:t>
            </a:fld>
            <a:endParaRPr lang="de-CH"/>
          </a:p>
        </p:txBody>
      </p:sp>
      <p:sp>
        <p:nvSpPr>
          <p:cNvPr id="768002" name="Rectangle 2"/>
          <p:cNvSpPr>
            <a:spLocks noGrp="1" noChangeArrowheads="1"/>
          </p:cNvSpPr>
          <p:nvPr>
            <p:ph type="title"/>
          </p:nvPr>
        </p:nvSpPr>
        <p:spPr/>
        <p:txBody>
          <a:bodyPr/>
          <a:lstStyle/>
          <a:p>
            <a:r>
              <a:rPr lang="de-CH"/>
              <a:t>Phase B Algorithm</a:t>
            </a:r>
          </a:p>
        </p:txBody>
      </p:sp>
      <p:sp>
        <p:nvSpPr>
          <p:cNvPr id="768003" name="Rectangle 3"/>
          <p:cNvSpPr>
            <a:spLocks noGrp="1" noChangeArrowheads="1"/>
          </p:cNvSpPr>
          <p:nvPr>
            <p:ph type="body" idx="1"/>
          </p:nvPr>
        </p:nvSpPr>
        <p:spPr>
          <a:xfrm>
            <a:off x="468313" y="836613"/>
            <a:ext cx="8207375" cy="1363662"/>
          </a:xfrm>
        </p:spPr>
        <p:txBody>
          <a:bodyPr/>
          <a:lstStyle/>
          <a:p>
            <a:endParaRPr lang="de-CH"/>
          </a:p>
          <a:p>
            <a:pPr>
              <a:buFontTx/>
              <a:buNone/>
            </a:pPr>
            <a:r>
              <a:rPr lang="de-CH"/>
              <a:t>	Each node applies the following algorithm:</a:t>
            </a:r>
          </a:p>
        </p:txBody>
      </p:sp>
      <p:sp>
        <p:nvSpPr>
          <p:cNvPr id="768004" name="Text Box 4"/>
          <p:cNvSpPr txBox="1">
            <a:spLocks noChangeArrowheads="1"/>
          </p:cNvSpPr>
          <p:nvPr/>
        </p:nvSpPr>
        <p:spPr bwMode="auto">
          <a:xfrm>
            <a:off x="844550" y="2306638"/>
            <a:ext cx="8177213" cy="3444875"/>
          </a:xfrm>
          <a:prstGeom prst="rect">
            <a:avLst/>
          </a:prstGeom>
          <a:noFill/>
          <a:ln w="9525">
            <a:noFill/>
            <a:miter lim="800000"/>
            <a:headEnd/>
            <a:tailEnd/>
          </a:ln>
          <a:effectLst/>
        </p:spPr>
        <p:txBody>
          <a:bodyPr>
            <a:spAutoFit/>
          </a:bodyPr>
          <a:lstStyle/>
          <a:p>
            <a:pPr marL="457200" indent="-457200">
              <a:spcBef>
                <a:spcPct val="0"/>
              </a:spcBef>
              <a:buClr>
                <a:schemeClr val="tx1"/>
              </a:buClr>
              <a:buFontTx/>
              <a:buAutoNum type="arabicPeriod"/>
            </a:pPr>
            <a:r>
              <a:rPr lang="de-CH" i="1">
                <a:solidFill>
                  <a:schemeClr val="tx1"/>
                </a:solidFill>
              </a:rPr>
              <a:t>Calculate          (= maximum degree of neighbors in distance 2)</a:t>
            </a:r>
          </a:p>
          <a:p>
            <a:pPr marL="457200" indent="-457200">
              <a:spcBef>
                <a:spcPct val="0"/>
              </a:spcBef>
              <a:buClr>
                <a:schemeClr val="tx1"/>
              </a:buClr>
              <a:buFontTx/>
              <a:buAutoNum type="arabicPeriod"/>
            </a:pPr>
            <a:endParaRPr lang="de-CH" i="1">
              <a:solidFill>
                <a:schemeClr val="tx1"/>
              </a:solidFill>
            </a:endParaRPr>
          </a:p>
          <a:p>
            <a:pPr marL="457200" indent="-457200">
              <a:spcBef>
                <a:spcPct val="0"/>
              </a:spcBef>
              <a:buClr>
                <a:schemeClr val="tx1"/>
              </a:buClr>
              <a:buFontTx/>
              <a:buAutoNum type="arabicPeriod"/>
            </a:pPr>
            <a:r>
              <a:rPr lang="de-CH" i="1">
                <a:solidFill>
                  <a:srgbClr val="FF0000"/>
                </a:solidFill>
              </a:rPr>
              <a:t>Become a dominator</a:t>
            </a:r>
            <a:r>
              <a:rPr lang="de-CH" i="1">
                <a:solidFill>
                  <a:schemeClr val="tx1"/>
                </a:solidFill>
              </a:rPr>
              <a:t> (i.e. go to the dominating set) with probability</a:t>
            </a:r>
            <a:br>
              <a:rPr lang="de-CH" i="1">
                <a:solidFill>
                  <a:schemeClr val="tx1"/>
                </a:solidFill>
              </a:rPr>
            </a:br>
            <a:r>
              <a:rPr lang="de-CH" i="1">
                <a:solidFill>
                  <a:schemeClr val="tx1"/>
                </a:solidFill>
              </a:rPr>
              <a:t/>
            </a:r>
            <a:br>
              <a:rPr lang="de-CH" i="1">
                <a:solidFill>
                  <a:schemeClr val="tx1"/>
                </a:solidFill>
              </a:rPr>
            </a:br>
            <a:endParaRPr lang="de-CH" i="1">
              <a:solidFill>
                <a:schemeClr val="tx1"/>
              </a:solidFill>
            </a:endParaRPr>
          </a:p>
          <a:p>
            <a:pPr marL="457200" indent="-457200">
              <a:spcBef>
                <a:spcPct val="0"/>
              </a:spcBef>
              <a:buClr>
                <a:schemeClr val="tx1"/>
              </a:buClr>
              <a:buFontTx/>
              <a:buAutoNum type="arabicPeriod"/>
            </a:pPr>
            <a:endParaRPr lang="de-CH" i="1">
              <a:solidFill>
                <a:schemeClr val="tx1"/>
              </a:solidFill>
            </a:endParaRPr>
          </a:p>
          <a:p>
            <a:pPr marL="457200" indent="-457200">
              <a:spcBef>
                <a:spcPct val="0"/>
              </a:spcBef>
              <a:buClr>
                <a:schemeClr val="tx1"/>
              </a:buClr>
              <a:buFontTx/>
              <a:buAutoNum type="arabicPeriod"/>
            </a:pPr>
            <a:endParaRPr lang="de-CH" i="1">
              <a:solidFill>
                <a:schemeClr val="tx1"/>
              </a:solidFill>
            </a:endParaRPr>
          </a:p>
          <a:p>
            <a:pPr marL="457200" indent="-457200">
              <a:spcBef>
                <a:spcPct val="0"/>
              </a:spcBef>
              <a:buClr>
                <a:schemeClr val="tx1"/>
              </a:buClr>
              <a:buFontTx/>
              <a:buAutoNum type="arabicPeriod"/>
            </a:pPr>
            <a:endParaRPr lang="de-CH" i="1">
              <a:solidFill>
                <a:schemeClr val="tx1"/>
              </a:solidFill>
            </a:endParaRPr>
          </a:p>
          <a:p>
            <a:pPr marL="457200" indent="-457200">
              <a:spcBef>
                <a:spcPct val="0"/>
              </a:spcBef>
              <a:buClr>
                <a:schemeClr val="tx1"/>
              </a:buClr>
              <a:buFontTx/>
              <a:buAutoNum type="arabicPeriod"/>
            </a:pPr>
            <a:r>
              <a:rPr lang="de-CH" i="1">
                <a:solidFill>
                  <a:schemeClr val="tx1"/>
                </a:solidFill>
              </a:rPr>
              <a:t>Send status (dominator or not) to all neighbors</a:t>
            </a:r>
          </a:p>
          <a:p>
            <a:pPr marL="457200" indent="-457200">
              <a:spcBef>
                <a:spcPct val="0"/>
              </a:spcBef>
              <a:buClr>
                <a:schemeClr val="tx1"/>
              </a:buClr>
              <a:buFontTx/>
              <a:buAutoNum type="arabicPeriod"/>
            </a:pPr>
            <a:endParaRPr lang="de-CH" i="1">
              <a:solidFill>
                <a:schemeClr val="tx1"/>
              </a:solidFill>
            </a:endParaRPr>
          </a:p>
          <a:p>
            <a:pPr marL="457200" indent="-457200">
              <a:spcBef>
                <a:spcPct val="0"/>
              </a:spcBef>
              <a:buClr>
                <a:schemeClr val="tx1"/>
              </a:buClr>
              <a:buFontTx/>
              <a:buAutoNum type="arabicPeriod"/>
            </a:pPr>
            <a:r>
              <a:rPr lang="de-CH" i="1">
                <a:solidFill>
                  <a:schemeClr val="tx1"/>
                </a:solidFill>
              </a:rPr>
              <a:t>If no neighbor is a dominator, </a:t>
            </a:r>
            <a:r>
              <a:rPr lang="de-CH" i="1">
                <a:solidFill>
                  <a:srgbClr val="FF0000"/>
                </a:solidFill>
              </a:rPr>
              <a:t>become a dominator</a:t>
            </a:r>
            <a:r>
              <a:rPr lang="de-CH" i="1">
                <a:solidFill>
                  <a:schemeClr val="tx1"/>
                </a:solidFill>
              </a:rPr>
              <a:t> yourself</a:t>
            </a:r>
          </a:p>
        </p:txBody>
      </p:sp>
      <p:pic>
        <p:nvPicPr>
          <p:cNvPr id="768005" name="Picture 5" descr="txp_fig"/>
          <p:cNvPicPr>
            <a:picLocks noChangeAspect="1" noChangeArrowheads="1"/>
          </p:cNvPicPr>
          <p:nvPr>
            <p:custDataLst>
              <p:tags r:id="rId1"/>
            </p:custDataLst>
          </p:nvPr>
        </p:nvPicPr>
        <p:blipFill>
          <a:blip r:embed="rId5" cstate="print"/>
          <a:srcRect/>
          <a:stretch>
            <a:fillRect/>
          </a:stretch>
        </p:blipFill>
        <p:spPr bwMode="auto">
          <a:xfrm>
            <a:off x="1579563" y="3509963"/>
            <a:ext cx="4610100" cy="465137"/>
          </a:xfrm>
          <a:prstGeom prst="rect">
            <a:avLst/>
          </a:prstGeom>
          <a:noFill/>
          <a:ln w="9525">
            <a:noFill/>
            <a:miter lim="800000"/>
            <a:headEnd/>
            <a:tailEnd/>
          </a:ln>
          <a:effectLst/>
        </p:spPr>
      </p:pic>
      <p:pic>
        <p:nvPicPr>
          <p:cNvPr id="768006" name="Picture 6" descr="txp_fig"/>
          <p:cNvPicPr>
            <a:picLocks noChangeAspect="1" noChangeArrowheads="1"/>
          </p:cNvPicPr>
          <p:nvPr>
            <p:custDataLst>
              <p:tags r:id="rId2"/>
            </p:custDataLst>
          </p:nvPr>
        </p:nvPicPr>
        <p:blipFill>
          <a:blip r:embed="rId6" cstate="print"/>
          <a:srcRect/>
          <a:stretch>
            <a:fillRect/>
          </a:stretch>
        </p:blipFill>
        <p:spPr bwMode="auto">
          <a:xfrm>
            <a:off x="2571750" y="2255838"/>
            <a:ext cx="525463" cy="481012"/>
          </a:xfrm>
          <a:prstGeom prst="rect">
            <a:avLst/>
          </a:prstGeom>
          <a:noFill/>
          <a:ln w="9525">
            <a:noFill/>
            <a:miter lim="800000"/>
            <a:headEnd/>
            <a:tailEnd/>
          </a:ln>
          <a:effectLst/>
        </p:spPr>
      </p:pic>
      <p:sp>
        <p:nvSpPr>
          <p:cNvPr id="768007" name="AutoShape 7"/>
          <p:cNvSpPr>
            <a:spLocks noChangeArrowheads="1"/>
          </p:cNvSpPr>
          <p:nvPr/>
        </p:nvSpPr>
        <p:spPr bwMode="auto">
          <a:xfrm>
            <a:off x="1943100" y="4257675"/>
            <a:ext cx="1819275" cy="400050"/>
          </a:xfrm>
          <a:prstGeom prst="wedgeRectCallout">
            <a:avLst>
              <a:gd name="adj1" fmla="val 42843"/>
              <a:gd name="adj2" fmla="val -124602"/>
            </a:avLst>
          </a:prstGeom>
          <a:solidFill>
            <a:schemeClr val="accent1"/>
          </a:solidFill>
          <a:ln w="9525" algn="ctr">
            <a:solidFill>
              <a:schemeClr val="tx1"/>
            </a:solidFill>
            <a:miter lim="800000"/>
            <a:headEnd/>
            <a:tailEnd/>
          </a:ln>
          <a:effectLst/>
        </p:spPr>
        <p:txBody>
          <a:bodyPr/>
          <a:lstStyle/>
          <a:p>
            <a:pPr marL="381000" indent="-381000">
              <a:buFontTx/>
              <a:buNone/>
            </a:pPr>
            <a:r>
              <a:rPr lang="en-US">
                <a:solidFill>
                  <a:schemeClr val="tx1"/>
                </a:solidFill>
              </a:rPr>
              <a:t>From phase A</a:t>
            </a:r>
            <a:endParaRPr lang="de-CH">
              <a:solidFill>
                <a:schemeClr val="tx1"/>
              </a:solidFill>
            </a:endParaRPr>
          </a:p>
        </p:txBody>
      </p:sp>
      <p:sp>
        <p:nvSpPr>
          <p:cNvPr id="768008" name="AutoShape 8"/>
          <p:cNvSpPr>
            <a:spLocks noChangeArrowheads="1"/>
          </p:cNvSpPr>
          <p:nvPr/>
        </p:nvSpPr>
        <p:spPr bwMode="auto">
          <a:xfrm>
            <a:off x="4016375" y="4254500"/>
            <a:ext cx="3457575" cy="400050"/>
          </a:xfrm>
          <a:prstGeom prst="wedgeRectCallout">
            <a:avLst>
              <a:gd name="adj1" fmla="val -22912"/>
              <a:gd name="adj2" fmla="val -100792"/>
            </a:avLst>
          </a:prstGeom>
          <a:solidFill>
            <a:schemeClr val="accent1"/>
          </a:solidFill>
          <a:ln w="9525" algn="ctr">
            <a:solidFill>
              <a:schemeClr val="tx1"/>
            </a:solidFill>
            <a:miter lim="800000"/>
            <a:headEnd/>
            <a:tailEnd/>
          </a:ln>
          <a:effectLst/>
        </p:spPr>
        <p:txBody>
          <a:bodyPr/>
          <a:lstStyle/>
          <a:p>
            <a:pPr marL="381000" indent="-381000">
              <a:buFontTx/>
              <a:buNone/>
            </a:pPr>
            <a:r>
              <a:rPr lang="en-US">
                <a:solidFill>
                  <a:schemeClr val="tx1"/>
                </a:solidFill>
              </a:rPr>
              <a:t>Highest degree in distance 2</a:t>
            </a:r>
            <a:endParaRPr lang="de-CH">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6800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6800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6800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6800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68004">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6800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07" grpId="0" animBg="1"/>
      <p:bldP spid="76800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2"/>
          <p:cNvSpPr>
            <a:spLocks noGrp="1"/>
          </p:cNvSpPr>
          <p:nvPr>
            <p:ph type="ftr" sz="quarter" idx="10"/>
          </p:nvPr>
        </p:nvSpPr>
        <p:spPr/>
        <p:txBody>
          <a:bodyPr/>
          <a:lstStyle/>
          <a:p>
            <a:r>
              <a:rPr lang="en-US"/>
              <a:t>Roger Wattenhofer, ETH Zurich @ IZS 2004</a:t>
            </a:r>
            <a:endParaRPr lang="de-CH"/>
          </a:p>
        </p:txBody>
      </p:sp>
      <p:sp>
        <p:nvSpPr>
          <p:cNvPr id="17" name="Slide Number Placeholder 3"/>
          <p:cNvSpPr>
            <a:spLocks noGrp="1"/>
          </p:cNvSpPr>
          <p:nvPr>
            <p:ph type="sldNum" sz="quarter" idx="11"/>
          </p:nvPr>
        </p:nvSpPr>
        <p:spPr/>
        <p:txBody>
          <a:bodyPr/>
          <a:lstStyle/>
          <a:p>
            <a:fld id="{BFB14879-F396-4794-A64A-5DBAADD2D83C}" type="slidenum">
              <a:rPr lang="de-CH"/>
              <a:pPr/>
              <a:t>22</a:t>
            </a:fld>
            <a:endParaRPr lang="de-CH"/>
          </a:p>
        </p:txBody>
      </p:sp>
      <p:sp>
        <p:nvSpPr>
          <p:cNvPr id="770050" name="Rectangle 2"/>
          <p:cNvSpPr>
            <a:spLocks noGrp="1" noChangeArrowheads="1"/>
          </p:cNvSpPr>
          <p:nvPr>
            <p:ph type="title"/>
          </p:nvPr>
        </p:nvSpPr>
        <p:spPr/>
        <p:txBody>
          <a:bodyPr/>
          <a:lstStyle/>
          <a:p>
            <a:r>
              <a:rPr lang="de-CH"/>
              <a:t>Expected number of dominators in step 2</a:t>
            </a:r>
          </a:p>
        </p:txBody>
      </p:sp>
      <p:pic>
        <p:nvPicPr>
          <p:cNvPr id="770053" name="Picture 5" descr="txp_fig"/>
          <p:cNvPicPr>
            <a:picLocks noChangeAspect="1" noChangeArrowheads="1"/>
          </p:cNvPicPr>
          <p:nvPr>
            <p:custDataLst>
              <p:tags r:id="rId1"/>
            </p:custDataLst>
          </p:nvPr>
        </p:nvPicPr>
        <p:blipFill>
          <a:blip r:embed="rId6" cstate="print"/>
          <a:srcRect/>
          <a:stretch>
            <a:fillRect/>
          </a:stretch>
        </p:blipFill>
        <p:spPr bwMode="auto">
          <a:xfrm>
            <a:off x="1638300" y="2108200"/>
            <a:ext cx="6057900" cy="3027363"/>
          </a:xfrm>
          <a:prstGeom prst="rect">
            <a:avLst/>
          </a:prstGeom>
          <a:noFill/>
          <a:ln w="25400" algn="ctr">
            <a:noFill/>
            <a:miter lim="800000"/>
            <a:headEnd/>
            <a:tailEnd/>
          </a:ln>
          <a:effectLst/>
        </p:spPr>
      </p:pic>
      <p:sp>
        <p:nvSpPr>
          <p:cNvPr id="770054" name="AutoShape 6"/>
          <p:cNvSpPr>
            <a:spLocks noChangeArrowheads="1"/>
          </p:cNvSpPr>
          <p:nvPr/>
        </p:nvSpPr>
        <p:spPr bwMode="auto">
          <a:xfrm>
            <a:off x="1771650" y="1276350"/>
            <a:ext cx="1609725" cy="419100"/>
          </a:xfrm>
          <a:prstGeom prst="wedgeRectCallout">
            <a:avLst>
              <a:gd name="adj1" fmla="val 13509"/>
              <a:gd name="adj2" fmla="val 199241"/>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By definition</a:t>
            </a:r>
            <a:endParaRPr lang="de-CH">
              <a:solidFill>
                <a:schemeClr val="tx1"/>
              </a:solidFill>
            </a:endParaRPr>
          </a:p>
        </p:txBody>
      </p:sp>
      <p:pic>
        <p:nvPicPr>
          <p:cNvPr id="770060" name="Picture 12" descr="txp_fig"/>
          <p:cNvPicPr>
            <a:picLocks noChangeAspect="1" noChangeArrowheads="1"/>
          </p:cNvPicPr>
          <p:nvPr>
            <p:custDataLst>
              <p:tags r:id="rId2"/>
            </p:custDataLst>
          </p:nvPr>
        </p:nvPicPr>
        <p:blipFill>
          <a:blip r:embed="rId7" cstate="print"/>
          <a:srcRect/>
          <a:stretch>
            <a:fillRect/>
          </a:stretch>
        </p:blipFill>
        <p:spPr bwMode="auto">
          <a:xfrm>
            <a:off x="900113" y="3022600"/>
            <a:ext cx="1185862" cy="431800"/>
          </a:xfrm>
          <a:prstGeom prst="rect">
            <a:avLst/>
          </a:prstGeom>
          <a:noFill/>
          <a:ln w="25400" algn="ctr">
            <a:noFill/>
            <a:miter lim="800000"/>
            <a:headEnd/>
            <a:tailEnd/>
          </a:ln>
          <a:effectLst/>
        </p:spPr>
      </p:pic>
      <p:sp>
        <p:nvSpPr>
          <p:cNvPr id="770056" name="AutoShape 8"/>
          <p:cNvSpPr>
            <a:spLocks noChangeArrowheads="1"/>
          </p:cNvSpPr>
          <p:nvPr/>
        </p:nvSpPr>
        <p:spPr bwMode="auto">
          <a:xfrm>
            <a:off x="815975" y="2949575"/>
            <a:ext cx="1343025" cy="590550"/>
          </a:xfrm>
          <a:prstGeom prst="wedgeRectCallout">
            <a:avLst>
              <a:gd name="adj1" fmla="val 80023"/>
              <a:gd name="adj2" fmla="val 23657"/>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endParaRPr lang="de-CH">
              <a:solidFill>
                <a:schemeClr val="tx1"/>
              </a:solidFill>
            </a:endParaRPr>
          </a:p>
        </p:txBody>
      </p:sp>
      <p:pic>
        <p:nvPicPr>
          <p:cNvPr id="770062" name="Picture 14" descr="txp_fig"/>
          <p:cNvPicPr>
            <a:picLocks noChangeAspect="1" noChangeArrowheads="1"/>
          </p:cNvPicPr>
          <p:nvPr>
            <p:custDataLst>
              <p:tags r:id="rId3"/>
            </p:custDataLst>
          </p:nvPr>
        </p:nvPicPr>
        <p:blipFill>
          <a:blip r:embed="rId8" cstate="print"/>
          <a:srcRect/>
          <a:stretch>
            <a:fillRect/>
          </a:stretch>
        </p:blipFill>
        <p:spPr bwMode="auto">
          <a:xfrm>
            <a:off x="4837113" y="1309688"/>
            <a:ext cx="3484562" cy="350837"/>
          </a:xfrm>
          <a:prstGeom prst="rect">
            <a:avLst/>
          </a:prstGeom>
          <a:noFill/>
          <a:ln w="9525">
            <a:noFill/>
            <a:miter lim="800000"/>
            <a:headEnd/>
            <a:tailEnd/>
          </a:ln>
          <a:effectLst/>
        </p:spPr>
      </p:pic>
      <p:sp>
        <p:nvSpPr>
          <p:cNvPr id="770057" name="AutoShape 9"/>
          <p:cNvSpPr>
            <a:spLocks noChangeArrowheads="1"/>
          </p:cNvSpPr>
          <p:nvPr/>
        </p:nvSpPr>
        <p:spPr bwMode="auto">
          <a:xfrm>
            <a:off x="3511550" y="1282700"/>
            <a:ext cx="4895850" cy="419100"/>
          </a:xfrm>
          <a:prstGeom prst="wedgeRectCallout">
            <a:avLst>
              <a:gd name="adj1" fmla="val -33398"/>
              <a:gd name="adj2" fmla="val 176514"/>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By step 2: </a:t>
            </a:r>
            <a:endParaRPr lang="de-CH">
              <a:solidFill>
                <a:schemeClr val="tx1"/>
              </a:solidFill>
            </a:endParaRPr>
          </a:p>
        </p:txBody>
      </p:sp>
      <p:pic>
        <p:nvPicPr>
          <p:cNvPr id="770065" name="Picture 17" descr="txp_fig"/>
          <p:cNvPicPr>
            <a:picLocks noChangeAspect="1" noChangeArrowheads="1"/>
          </p:cNvPicPr>
          <p:nvPr>
            <p:custDataLst>
              <p:tags r:id="rId4"/>
            </p:custDataLst>
          </p:nvPr>
        </p:nvPicPr>
        <p:blipFill>
          <a:blip r:embed="rId9" cstate="print"/>
          <a:srcRect/>
          <a:stretch>
            <a:fillRect/>
          </a:stretch>
        </p:blipFill>
        <p:spPr bwMode="auto">
          <a:xfrm>
            <a:off x="315913" y="4422775"/>
            <a:ext cx="1838325" cy="517525"/>
          </a:xfrm>
          <a:prstGeom prst="rect">
            <a:avLst/>
          </a:prstGeom>
          <a:noFill/>
          <a:ln w="9525">
            <a:noFill/>
            <a:miter lim="800000"/>
            <a:headEnd/>
            <a:tailEnd/>
          </a:ln>
          <a:effectLst/>
        </p:spPr>
      </p:pic>
      <p:sp>
        <p:nvSpPr>
          <p:cNvPr id="770067" name="AutoShape 19"/>
          <p:cNvSpPr>
            <a:spLocks noChangeArrowheads="1"/>
          </p:cNvSpPr>
          <p:nvPr/>
        </p:nvSpPr>
        <p:spPr bwMode="auto">
          <a:xfrm>
            <a:off x="2520950" y="5645150"/>
            <a:ext cx="2228850" cy="419100"/>
          </a:xfrm>
          <a:prstGeom prst="wedgeRectCallout">
            <a:avLst>
              <a:gd name="adj1" fmla="val -34472"/>
              <a:gd name="adj2" fmla="val -157574"/>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x</a:t>
            </a:r>
            <a:r>
              <a:rPr lang="en-US" baseline="-25000">
                <a:solidFill>
                  <a:schemeClr val="tx1"/>
                </a:solidFill>
              </a:rPr>
              <a:t>i</a:t>
            </a:r>
            <a:r>
              <a:rPr lang="en-US" baseline="30000">
                <a:solidFill>
                  <a:schemeClr val="tx1"/>
                </a:solidFill>
              </a:rPr>
              <a:t>*</a:t>
            </a:r>
            <a:r>
              <a:rPr lang="en-US">
                <a:solidFill>
                  <a:schemeClr val="tx1"/>
                </a:solidFill>
              </a:rPr>
              <a:t> is the optimum</a:t>
            </a:r>
            <a:endParaRPr lang="de-CH">
              <a:solidFill>
                <a:schemeClr val="tx1"/>
              </a:solidFill>
            </a:endParaRPr>
          </a:p>
        </p:txBody>
      </p:sp>
      <p:sp>
        <p:nvSpPr>
          <p:cNvPr id="770063" name="AutoShape 15"/>
          <p:cNvSpPr>
            <a:spLocks noChangeArrowheads="1"/>
          </p:cNvSpPr>
          <p:nvPr/>
        </p:nvSpPr>
        <p:spPr bwMode="auto">
          <a:xfrm>
            <a:off x="215900" y="4025900"/>
            <a:ext cx="2019300" cy="1038225"/>
          </a:xfrm>
          <a:prstGeom prst="wedgeRectCallout">
            <a:avLst>
              <a:gd name="adj1" fmla="val 67611"/>
              <a:gd name="adj2" fmla="val -20949"/>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Using Phase A:</a:t>
            </a:r>
            <a:endParaRPr lang="de-CH">
              <a:solidFill>
                <a:schemeClr val="tx1"/>
              </a:solidFill>
            </a:endParaRPr>
          </a:p>
        </p:txBody>
      </p:sp>
      <p:sp>
        <p:nvSpPr>
          <p:cNvPr id="770068" name="Rectangle 20"/>
          <p:cNvSpPr>
            <a:spLocks noChangeArrowheads="1"/>
          </p:cNvSpPr>
          <p:nvPr/>
        </p:nvSpPr>
        <p:spPr bwMode="auto">
          <a:xfrm>
            <a:off x="4065588" y="2046288"/>
            <a:ext cx="3886200" cy="925512"/>
          </a:xfrm>
          <a:prstGeom prst="rect">
            <a:avLst/>
          </a:prstGeom>
          <a:solidFill>
            <a:schemeClr val="bg1"/>
          </a:solidFill>
          <a:ln w="25400" algn="ctr">
            <a:noFill/>
            <a:miter lim="800000"/>
            <a:headEnd/>
            <a:tailEnd/>
          </a:ln>
          <a:effectLst/>
        </p:spPr>
        <p:txBody>
          <a:bodyPr wrap="none" anchor="ctr"/>
          <a:lstStyle/>
          <a:p>
            <a:endParaRPr lang="en-US"/>
          </a:p>
        </p:txBody>
      </p:sp>
      <p:sp>
        <p:nvSpPr>
          <p:cNvPr id="770069" name="Rectangle 21"/>
          <p:cNvSpPr>
            <a:spLocks noChangeArrowheads="1"/>
          </p:cNvSpPr>
          <p:nvPr/>
        </p:nvSpPr>
        <p:spPr bwMode="auto">
          <a:xfrm>
            <a:off x="2586038" y="2957513"/>
            <a:ext cx="3886200" cy="925512"/>
          </a:xfrm>
          <a:prstGeom prst="rect">
            <a:avLst/>
          </a:prstGeom>
          <a:solidFill>
            <a:schemeClr val="bg1"/>
          </a:solidFill>
          <a:ln w="25400" algn="ctr">
            <a:noFill/>
            <a:miter lim="800000"/>
            <a:headEnd/>
            <a:tailEnd/>
          </a:ln>
          <a:effectLst/>
        </p:spPr>
        <p:txBody>
          <a:bodyPr wrap="none" anchor="ctr"/>
          <a:lstStyle/>
          <a:p>
            <a:endParaRPr lang="en-US"/>
          </a:p>
        </p:txBody>
      </p:sp>
      <p:sp>
        <p:nvSpPr>
          <p:cNvPr id="770070" name="Rectangle 22"/>
          <p:cNvSpPr>
            <a:spLocks noChangeArrowheads="1"/>
          </p:cNvSpPr>
          <p:nvPr/>
        </p:nvSpPr>
        <p:spPr bwMode="auto">
          <a:xfrm>
            <a:off x="2468563" y="3830638"/>
            <a:ext cx="3886200" cy="925512"/>
          </a:xfrm>
          <a:prstGeom prst="rect">
            <a:avLst/>
          </a:prstGeom>
          <a:solidFill>
            <a:schemeClr val="bg1"/>
          </a:solidFill>
          <a:ln w="25400" algn="ctr">
            <a:noFill/>
            <a:miter lim="800000"/>
            <a:headEnd/>
            <a:tailEnd/>
          </a:ln>
          <a:effectLst/>
        </p:spPr>
        <p:txBody>
          <a:bodyPr wrap="none" anchor="ctr"/>
          <a:lstStyle/>
          <a:p>
            <a:endParaRPr lang="en-US"/>
          </a:p>
        </p:txBody>
      </p:sp>
      <p:sp>
        <p:nvSpPr>
          <p:cNvPr id="770071" name="Rectangle 23"/>
          <p:cNvSpPr>
            <a:spLocks noChangeArrowheads="1"/>
          </p:cNvSpPr>
          <p:nvPr/>
        </p:nvSpPr>
        <p:spPr bwMode="auto">
          <a:xfrm>
            <a:off x="2617788" y="4808538"/>
            <a:ext cx="4000500" cy="925512"/>
          </a:xfrm>
          <a:prstGeom prst="rect">
            <a:avLst/>
          </a:prstGeom>
          <a:solidFill>
            <a:schemeClr val="bg1"/>
          </a:solidFill>
          <a:ln w="25400" algn="ctr">
            <a:no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00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70068"/>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7005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7006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770069"/>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77006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700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770070"/>
                                        </p:tgtEl>
                                        <p:attrNameLst>
                                          <p:attrName>style.visibility</p:attrName>
                                        </p:attrNameLst>
                                      </p:cBhvr>
                                      <p:to>
                                        <p:strVal val="hidden"/>
                                      </p:to>
                                    </p:set>
                                  </p:childTnLst>
                                </p:cTn>
                              </p:par>
                              <p:par>
                                <p:cTn id="27" presetID="1" presetClass="entr" presetSubtype="0" fill="hold" grpId="0" nodeType="withEffect">
                                  <p:stCondLst>
                                    <p:cond delay="0"/>
                                  </p:stCondLst>
                                  <p:childTnLst>
                                    <p:set>
                                      <p:cBhvr>
                                        <p:cTn id="28" dur="1" fill="hold">
                                          <p:stCondLst>
                                            <p:cond delay="0"/>
                                          </p:stCondLst>
                                        </p:cTn>
                                        <p:tgtEl>
                                          <p:spTgt spid="77006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7006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770071"/>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7700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0054" grpId="0" animBg="1"/>
      <p:bldP spid="770056" grpId="0" animBg="1"/>
      <p:bldP spid="770057" grpId="0" animBg="1"/>
      <p:bldP spid="770067" grpId="0" animBg="1"/>
      <p:bldP spid="770063" grpId="0" animBg="1"/>
      <p:bldP spid="770068" grpId="0" animBg="1"/>
      <p:bldP spid="770069" grpId="0" animBg="1"/>
      <p:bldP spid="770070" grpId="0" animBg="1"/>
      <p:bldP spid="77007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2"/>
          <p:cNvSpPr>
            <a:spLocks noGrp="1"/>
          </p:cNvSpPr>
          <p:nvPr>
            <p:ph type="ftr" sz="quarter" idx="10"/>
          </p:nvPr>
        </p:nvSpPr>
        <p:spPr/>
        <p:txBody>
          <a:bodyPr/>
          <a:lstStyle/>
          <a:p>
            <a:r>
              <a:rPr lang="en-US"/>
              <a:t>Roger Wattenhofer, ETH Zurich @ IZS 2004</a:t>
            </a:r>
            <a:endParaRPr lang="de-CH"/>
          </a:p>
        </p:txBody>
      </p:sp>
      <p:sp>
        <p:nvSpPr>
          <p:cNvPr id="18" name="Slide Number Placeholder 3"/>
          <p:cNvSpPr>
            <a:spLocks noGrp="1"/>
          </p:cNvSpPr>
          <p:nvPr>
            <p:ph type="sldNum" sz="quarter" idx="11"/>
          </p:nvPr>
        </p:nvSpPr>
        <p:spPr/>
        <p:txBody>
          <a:bodyPr/>
          <a:lstStyle/>
          <a:p>
            <a:fld id="{5597DFA0-776B-40A4-A694-94F6CF0E56F4}" type="slidenum">
              <a:rPr lang="de-CH"/>
              <a:pPr/>
              <a:t>23</a:t>
            </a:fld>
            <a:endParaRPr lang="de-CH"/>
          </a:p>
        </p:txBody>
      </p:sp>
      <p:sp>
        <p:nvSpPr>
          <p:cNvPr id="809986" name="Rectangle 2"/>
          <p:cNvSpPr>
            <a:spLocks noGrp="1" noChangeArrowheads="1"/>
          </p:cNvSpPr>
          <p:nvPr>
            <p:ph type="title"/>
          </p:nvPr>
        </p:nvSpPr>
        <p:spPr/>
        <p:txBody>
          <a:bodyPr/>
          <a:lstStyle/>
          <a:p>
            <a:r>
              <a:rPr lang="de-CH"/>
              <a:t>Expected number of additional dominators in step 4</a:t>
            </a:r>
            <a:r>
              <a:rPr lang="de-CH" sz="2000"/>
              <a:t> </a:t>
            </a:r>
          </a:p>
        </p:txBody>
      </p:sp>
      <p:pic>
        <p:nvPicPr>
          <p:cNvPr id="809987" name="Picture 3" descr="txp_fig"/>
          <p:cNvPicPr>
            <a:picLocks noChangeAspect="1" noChangeArrowheads="1"/>
          </p:cNvPicPr>
          <p:nvPr>
            <p:custDataLst>
              <p:tags r:id="rId1"/>
            </p:custDataLst>
          </p:nvPr>
        </p:nvPicPr>
        <p:blipFill>
          <a:blip r:embed="rId6" cstate="print"/>
          <a:srcRect/>
          <a:stretch>
            <a:fillRect/>
          </a:stretch>
        </p:blipFill>
        <p:spPr bwMode="auto">
          <a:xfrm>
            <a:off x="2257425" y="1776413"/>
            <a:ext cx="6438900" cy="3821112"/>
          </a:xfrm>
          <a:prstGeom prst="rect">
            <a:avLst/>
          </a:prstGeom>
          <a:noFill/>
          <a:ln w="9525">
            <a:noFill/>
            <a:miter lim="800000"/>
            <a:headEnd/>
            <a:tailEnd/>
          </a:ln>
          <a:effectLst/>
        </p:spPr>
      </p:pic>
      <p:sp>
        <p:nvSpPr>
          <p:cNvPr id="809988" name="AutoShape 4"/>
          <p:cNvSpPr>
            <a:spLocks noChangeArrowheads="1"/>
          </p:cNvSpPr>
          <p:nvPr/>
        </p:nvSpPr>
        <p:spPr bwMode="auto">
          <a:xfrm>
            <a:off x="952500" y="1162050"/>
            <a:ext cx="2981325" cy="419100"/>
          </a:xfrm>
          <a:prstGeom prst="wedgeRectCallout">
            <a:avLst>
              <a:gd name="adj1" fmla="val -5486"/>
              <a:gd name="adj2" fmla="val 135606"/>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Pr[node </a:t>
            </a:r>
            <a:r>
              <a:rPr lang="en-US" i="1">
                <a:solidFill>
                  <a:schemeClr val="tx1"/>
                </a:solidFill>
              </a:rPr>
              <a:t>i</a:t>
            </a:r>
            <a:r>
              <a:rPr lang="en-US">
                <a:solidFill>
                  <a:schemeClr val="tx1"/>
                </a:solidFill>
              </a:rPr>
              <a:t> not dominated]</a:t>
            </a:r>
            <a:endParaRPr lang="de-CH">
              <a:solidFill>
                <a:schemeClr val="tx1"/>
              </a:solidFill>
            </a:endParaRPr>
          </a:p>
        </p:txBody>
      </p:sp>
      <p:sp>
        <p:nvSpPr>
          <p:cNvPr id="809991" name="AutoShape 7"/>
          <p:cNvSpPr>
            <a:spLocks noChangeArrowheads="1"/>
          </p:cNvSpPr>
          <p:nvPr/>
        </p:nvSpPr>
        <p:spPr bwMode="auto">
          <a:xfrm>
            <a:off x="276225" y="4013200"/>
            <a:ext cx="2038350" cy="923925"/>
          </a:xfrm>
          <a:prstGeom prst="wedgeRectCallout">
            <a:avLst>
              <a:gd name="adj1" fmla="val 67759"/>
              <a:gd name="adj2" fmla="val -19417"/>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endParaRPr lang="de-CH">
              <a:solidFill>
                <a:schemeClr val="tx1"/>
              </a:solidFill>
            </a:endParaRPr>
          </a:p>
        </p:txBody>
      </p:sp>
      <p:sp>
        <p:nvSpPr>
          <p:cNvPr id="809992" name="AutoShape 8"/>
          <p:cNvSpPr>
            <a:spLocks noChangeArrowheads="1"/>
          </p:cNvSpPr>
          <p:nvPr/>
        </p:nvSpPr>
        <p:spPr bwMode="auto">
          <a:xfrm>
            <a:off x="6178550" y="5153025"/>
            <a:ext cx="2209800" cy="771525"/>
          </a:xfrm>
          <a:prstGeom prst="wedgeRectCallout">
            <a:avLst>
              <a:gd name="adj1" fmla="val -37500"/>
              <a:gd name="adj2" fmla="val -126954"/>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endParaRPr lang="de-CH">
              <a:solidFill>
                <a:schemeClr val="tx1"/>
              </a:solidFill>
            </a:endParaRPr>
          </a:p>
        </p:txBody>
      </p:sp>
      <p:pic>
        <p:nvPicPr>
          <p:cNvPr id="809993" name="Picture 9" descr="txp_fig"/>
          <p:cNvPicPr>
            <a:picLocks noChangeAspect="1"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400050" y="4103688"/>
            <a:ext cx="1781175" cy="727075"/>
          </a:xfrm>
          <a:prstGeom prst="rect">
            <a:avLst/>
          </a:prstGeom>
          <a:noFill/>
          <a:ln w="25400" algn="ctr">
            <a:noFill/>
            <a:miter lim="800000"/>
            <a:headEnd/>
            <a:tailEnd/>
          </a:ln>
          <a:effectLst/>
        </p:spPr>
      </p:pic>
      <p:pic>
        <p:nvPicPr>
          <p:cNvPr id="809995" name="Picture 11" descr="txp_fig"/>
          <p:cNvPicPr>
            <a:picLocks noChangeAspect="1"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6281738" y="5235575"/>
            <a:ext cx="2016125" cy="587375"/>
          </a:xfrm>
          <a:prstGeom prst="rect">
            <a:avLst/>
          </a:prstGeom>
          <a:noFill/>
          <a:ln w="25400" algn="ctr">
            <a:noFill/>
            <a:miter lim="800000"/>
            <a:headEnd/>
            <a:tailEnd/>
          </a:ln>
          <a:effectLst/>
        </p:spPr>
      </p:pic>
      <p:sp>
        <p:nvSpPr>
          <p:cNvPr id="809996" name="Rectangle 12"/>
          <p:cNvSpPr>
            <a:spLocks noChangeArrowheads="1"/>
          </p:cNvSpPr>
          <p:nvPr/>
        </p:nvSpPr>
        <p:spPr bwMode="auto">
          <a:xfrm>
            <a:off x="2551113" y="4827588"/>
            <a:ext cx="2343150" cy="925512"/>
          </a:xfrm>
          <a:prstGeom prst="rect">
            <a:avLst/>
          </a:prstGeom>
          <a:solidFill>
            <a:schemeClr val="bg1"/>
          </a:solidFill>
          <a:ln w="25400" algn="ctr">
            <a:noFill/>
            <a:miter lim="800000"/>
            <a:headEnd/>
            <a:tailEnd/>
          </a:ln>
          <a:effectLst/>
        </p:spPr>
        <p:txBody>
          <a:bodyPr wrap="none" anchor="ctr"/>
          <a:lstStyle/>
          <a:p>
            <a:endParaRPr lang="en-US"/>
          </a:p>
        </p:txBody>
      </p:sp>
      <p:sp>
        <p:nvSpPr>
          <p:cNvPr id="809997" name="Rectangle 13"/>
          <p:cNvSpPr>
            <a:spLocks noChangeArrowheads="1"/>
          </p:cNvSpPr>
          <p:nvPr/>
        </p:nvSpPr>
        <p:spPr bwMode="auto">
          <a:xfrm>
            <a:off x="6243638" y="3862388"/>
            <a:ext cx="2343150" cy="925512"/>
          </a:xfrm>
          <a:prstGeom prst="rect">
            <a:avLst/>
          </a:prstGeom>
          <a:solidFill>
            <a:schemeClr val="bg1"/>
          </a:solidFill>
          <a:ln w="25400" algn="ctr">
            <a:noFill/>
            <a:miter lim="800000"/>
            <a:headEnd/>
            <a:tailEnd/>
          </a:ln>
          <a:effectLst/>
        </p:spPr>
        <p:txBody>
          <a:bodyPr wrap="none" anchor="ctr"/>
          <a:lstStyle/>
          <a:p>
            <a:endParaRPr lang="en-US"/>
          </a:p>
        </p:txBody>
      </p:sp>
      <p:sp>
        <p:nvSpPr>
          <p:cNvPr id="809998" name="Rectangle 14"/>
          <p:cNvSpPr>
            <a:spLocks noChangeArrowheads="1"/>
          </p:cNvSpPr>
          <p:nvPr/>
        </p:nvSpPr>
        <p:spPr bwMode="auto">
          <a:xfrm>
            <a:off x="2659063" y="3754438"/>
            <a:ext cx="3676650" cy="1020762"/>
          </a:xfrm>
          <a:prstGeom prst="rect">
            <a:avLst/>
          </a:prstGeom>
          <a:solidFill>
            <a:schemeClr val="bg1"/>
          </a:solidFill>
          <a:ln w="25400" algn="ctr">
            <a:noFill/>
            <a:miter lim="800000"/>
            <a:headEnd/>
            <a:tailEnd/>
          </a:ln>
          <a:effectLst/>
        </p:spPr>
        <p:txBody>
          <a:bodyPr wrap="none" anchor="ctr"/>
          <a:lstStyle/>
          <a:p>
            <a:endParaRPr lang="en-US"/>
          </a:p>
        </p:txBody>
      </p:sp>
      <p:sp>
        <p:nvSpPr>
          <p:cNvPr id="809999" name="Rectangle 15"/>
          <p:cNvSpPr>
            <a:spLocks noChangeArrowheads="1"/>
          </p:cNvSpPr>
          <p:nvPr/>
        </p:nvSpPr>
        <p:spPr bwMode="auto">
          <a:xfrm>
            <a:off x="2646363" y="2598738"/>
            <a:ext cx="5353050" cy="1201737"/>
          </a:xfrm>
          <a:prstGeom prst="rect">
            <a:avLst/>
          </a:prstGeom>
          <a:solidFill>
            <a:schemeClr val="bg1"/>
          </a:solidFill>
          <a:ln w="25400" algn="ctr">
            <a:noFill/>
            <a:miter lim="800000"/>
            <a:headEnd/>
            <a:tailEnd/>
          </a:ln>
          <a:effectLst/>
        </p:spPr>
        <p:txBody>
          <a:bodyPr wrap="none" anchor="ctr"/>
          <a:lstStyle/>
          <a:p>
            <a:endParaRPr lang="en-US"/>
          </a:p>
        </p:txBody>
      </p:sp>
      <p:sp>
        <p:nvSpPr>
          <p:cNvPr id="810000" name="Rectangle 16"/>
          <p:cNvSpPr>
            <a:spLocks noChangeArrowheads="1"/>
          </p:cNvSpPr>
          <p:nvPr/>
        </p:nvSpPr>
        <p:spPr bwMode="auto">
          <a:xfrm>
            <a:off x="4846638" y="1636713"/>
            <a:ext cx="3962400" cy="1020762"/>
          </a:xfrm>
          <a:prstGeom prst="rect">
            <a:avLst/>
          </a:prstGeom>
          <a:solidFill>
            <a:schemeClr val="bg1"/>
          </a:solidFill>
          <a:ln w="25400" algn="ctr">
            <a:noFill/>
            <a:miter lim="800000"/>
            <a:headEnd/>
            <a:tailEnd/>
          </a:ln>
          <a:effectLst/>
        </p:spPr>
        <p:txBody>
          <a:bodyPr wrap="none" anchor="ctr"/>
          <a:lstStyle/>
          <a:p>
            <a:endParaRPr lang="en-US"/>
          </a:p>
        </p:txBody>
      </p:sp>
      <p:sp>
        <p:nvSpPr>
          <p:cNvPr id="809989" name="AutoShape 5"/>
          <p:cNvSpPr>
            <a:spLocks noChangeArrowheads="1"/>
          </p:cNvSpPr>
          <p:nvPr/>
        </p:nvSpPr>
        <p:spPr bwMode="auto">
          <a:xfrm>
            <a:off x="4140200" y="1168400"/>
            <a:ext cx="4248150" cy="419100"/>
          </a:xfrm>
          <a:prstGeom prst="wedgeRectCallout">
            <a:avLst>
              <a:gd name="adj1" fmla="val -45667"/>
              <a:gd name="adj2" fmla="val 121968"/>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No neighbor dominator after step 2</a:t>
            </a:r>
            <a:endParaRPr lang="de-CH">
              <a:solidFill>
                <a:schemeClr val="tx1"/>
              </a:solidFill>
            </a:endParaRPr>
          </a:p>
        </p:txBody>
      </p:sp>
      <p:pic>
        <p:nvPicPr>
          <p:cNvPr id="810001" name="Picture 17" descr="txp_fig"/>
          <p:cNvPicPr>
            <a:picLocks noChangeAspect="1" noChangeArrowheads="1"/>
          </p:cNvPicPr>
          <p:nvPr>
            <p:custDataLst>
              <p:tags r:id="rId4"/>
            </p:custDataLst>
          </p:nvPr>
        </p:nvPicPr>
        <p:blipFill>
          <a:blip r:embed="rId9" cstate="print"/>
          <a:srcRect/>
          <a:stretch>
            <a:fillRect/>
          </a:stretch>
        </p:blipFill>
        <p:spPr bwMode="auto">
          <a:xfrm>
            <a:off x="184150" y="2989263"/>
            <a:ext cx="2105025" cy="652462"/>
          </a:xfrm>
          <a:prstGeom prst="rect">
            <a:avLst/>
          </a:prstGeom>
          <a:noFill/>
          <a:ln w="25400" algn="ctr">
            <a:noFill/>
            <a:miter lim="800000"/>
            <a:headEnd/>
            <a:tailEnd/>
          </a:ln>
          <a:effectLst/>
        </p:spPr>
      </p:pic>
      <p:sp>
        <p:nvSpPr>
          <p:cNvPr id="809990" name="AutoShape 6"/>
          <p:cNvSpPr>
            <a:spLocks noChangeArrowheads="1"/>
          </p:cNvSpPr>
          <p:nvPr/>
        </p:nvSpPr>
        <p:spPr bwMode="auto">
          <a:xfrm>
            <a:off x="123825" y="2873375"/>
            <a:ext cx="2238375" cy="904875"/>
          </a:xfrm>
          <a:prstGeom prst="wedgeRectCallout">
            <a:avLst>
              <a:gd name="adj1" fmla="val 64611"/>
              <a:gd name="adj2" fmla="val -11403"/>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endParaRPr lang="de-CH">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0998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81000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809999"/>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80999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1000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809998"/>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80999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0999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809997"/>
                                        </p:tgtEl>
                                        <p:attrNameLst>
                                          <p:attrName>style.visibility</p:attrName>
                                        </p:attrNameLst>
                                      </p:cBhvr>
                                      <p:to>
                                        <p:strVal val="hidden"/>
                                      </p:to>
                                    </p:set>
                                  </p:childTnLst>
                                </p:cTn>
                              </p:par>
                              <p:par>
                                <p:cTn id="31" presetID="1" presetClass="entr" presetSubtype="0" fill="hold" grpId="0" nodeType="withEffect">
                                  <p:stCondLst>
                                    <p:cond delay="0"/>
                                  </p:stCondLst>
                                  <p:childTnLst>
                                    <p:set>
                                      <p:cBhvr>
                                        <p:cTn id="32" dur="1" fill="hold">
                                          <p:stCondLst>
                                            <p:cond delay="0"/>
                                          </p:stCondLst>
                                        </p:cTn>
                                        <p:tgtEl>
                                          <p:spTgt spid="80999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0999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8099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991" grpId="0" animBg="1"/>
      <p:bldP spid="809992" grpId="0" animBg="1"/>
      <p:bldP spid="809996" grpId="0" animBg="1"/>
      <p:bldP spid="809997" grpId="0" animBg="1"/>
      <p:bldP spid="809998" grpId="0" animBg="1"/>
      <p:bldP spid="809999" grpId="0" animBg="1"/>
      <p:bldP spid="810000" grpId="0" animBg="1"/>
      <p:bldP spid="809989" grpId="0" animBg="1"/>
      <p:bldP spid="80999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3"/>
          <p:cNvSpPr>
            <a:spLocks noGrp="1"/>
          </p:cNvSpPr>
          <p:nvPr>
            <p:ph type="ftr" sz="quarter" idx="10"/>
          </p:nvPr>
        </p:nvSpPr>
        <p:spPr/>
        <p:txBody>
          <a:bodyPr/>
          <a:lstStyle/>
          <a:p>
            <a:r>
              <a:rPr lang="en-US"/>
              <a:t>Roger Wattenhofer, ETH Zurich @ IZS 2004</a:t>
            </a:r>
            <a:endParaRPr lang="de-CH"/>
          </a:p>
        </p:txBody>
      </p:sp>
      <p:sp>
        <p:nvSpPr>
          <p:cNvPr id="13" name="Slide Number Placeholder 4"/>
          <p:cNvSpPr>
            <a:spLocks noGrp="1"/>
          </p:cNvSpPr>
          <p:nvPr>
            <p:ph type="sldNum" sz="quarter" idx="11"/>
          </p:nvPr>
        </p:nvSpPr>
        <p:spPr/>
        <p:txBody>
          <a:bodyPr/>
          <a:lstStyle/>
          <a:p>
            <a:fld id="{95FBB092-351B-4D2D-B0F4-D04109BE2F6A}" type="slidenum">
              <a:rPr lang="de-CH"/>
              <a:pPr/>
              <a:t>24</a:t>
            </a:fld>
            <a:endParaRPr lang="de-CH"/>
          </a:p>
        </p:txBody>
      </p:sp>
      <p:sp>
        <p:nvSpPr>
          <p:cNvPr id="806914" name="Rectangle 2"/>
          <p:cNvSpPr>
            <a:spLocks noGrp="1" noChangeArrowheads="1"/>
          </p:cNvSpPr>
          <p:nvPr>
            <p:ph type="title"/>
          </p:nvPr>
        </p:nvSpPr>
        <p:spPr/>
        <p:txBody>
          <a:bodyPr/>
          <a:lstStyle/>
          <a:p>
            <a:r>
              <a:rPr lang="de-CH"/>
              <a:t>Result after Phase B</a:t>
            </a:r>
            <a:r>
              <a:rPr lang="de-CH" sz="2000"/>
              <a:t> </a:t>
            </a:r>
          </a:p>
        </p:txBody>
      </p:sp>
      <p:sp>
        <p:nvSpPr>
          <p:cNvPr id="806928" name="Rectangle 16"/>
          <p:cNvSpPr>
            <a:spLocks noGrp="1" noChangeArrowheads="1"/>
          </p:cNvSpPr>
          <p:nvPr>
            <p:ph type="body" idx="1"/>
          </p:nvPr>
        </p:nvSpPr>
        <p:spPr/>
        <p:txBody>
          <a:bodyPr/>
          <a:lstStyle/>
          <a:p>
            <a:endParaRPr lang="en-US"/>
          </a:p>
          <a:p>
            <a:endParaRPr lang="en-US"/>
          </a:p>
          <a:p>
            <a:endParaRPr lang="en-US"/>
          </a:p>
          <a:p>
            <a:endParaRPr lang="en-US"/>
          </a:p>
          <a:p>
            <a:endParaRPr lang="en-US"/>
          </a:p>
          <a:p>
            <a:endParaRPr lang="en-US"/>
          </a:p>
          <a:p>
            <a:endParaRPr lang="en-US"/>
          </a:p>
          <a:p>
            <a:endParaRPr lang="en-US"/>
          </a:p>
          <a:p>
            <a:pPr>
              <a:buFontTx/>
              <a:buNone/>
            </a:pPr>
            <a:r>
              <a:rPr lang="en-US"/>
              <a:t>	With </a:t>
            </a:r>
            <a:endParaRPr lang="de-CH"/>
          </a:p>
        </p:txBody>
      </p:sp>
      <p:pic>
        <p:nvPicPr>
          <p:cNvPr id="806916" name="Picture 4" descr="txp_fig"/>
          <p:cNvPicPr>
            <a:picLocks noChangeAspect="1" noChangeArrowheads="1"/>
          </p:cNvPicPr>
          <p:nvPr>
            <p:custDataLst>
              <p:tags r:id="rId1"/>
            </p:custDataLst>
          </p:nvPr>
        </p:nvPicPr>
        <p:blipFill>
          <a:blip r:embed="rId4" cstate="print"/>
          <a:srcRect/>
          <a:stretch>
            <a:fillRect/>
          </a:stretch>
        </p:blipFill>
        <p:spPr bwMode="auto">
          <a:xfrm>
            <a:off x="1304925" y="1371600"/>
            <a:ext cx="6786563" cy="906463"/>
          </a:xfrm>
          <a:prstGeom prst="rect">
            <a:avLst/>
          </a:prstGeom>
          <a:noFill/>
          <a:ln w="9525">
            <a:noFill/>
            <a:miter lim="800000"/>
            <a:headEnd/>
            <a:tailEnd/>
          </a:ln>
          <a:effectLst/>
        </p:spPr>
      </p:pic>
      <p:sp>
        <p:nvSpPr>
          <p:cNvPr id="806918" name="AutoShape 6"/>
          <p:cNvSpPr>
            <a:spLocks noChangeArrowheads="1"/>
          </p:cNvSpPr>
          <p:nvPr/>
        </p:nvSpPr>
        <p:spPr bwMode="auto">
          <a:xfrm>
            <a:off x="3702050" y="2733675"/>
            <a:ext cx="1781175" cy="438150"/>
          </a:xfrm>
          <a:prstGeom prst="wedgeRectCallout">
            <a:avLst>
              <a:gd name="adj1" fmla="val -35560"/>
              <a:gd name="adj2" fmla="val -196375"/>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Previous slide</a:t>
            </a:r>
            <a:endParaRPr lang="de-CH">
              <a:solidFill>
                <a:schemeClr val="tx1"/>
              </a:solidFill>
            </a:endParaRPr>
          </a:p>
        </p:txBody>
      </p:sp>
      <p:sp>
        <p:nvSpPr>
          <p:cNvPr id="806919" name="AutoShape 7"/>
          <p:cNvSpPr>
            <a:spLocks noChangeArrowheads="1"/>
          </p:cNvSpPr>
          <p:nvPr/>
        </p:nvSpPr>
        <p:spPr bwMode="auto">
          <a:xfrm>
            <a:off x="5918200" y="2730500"/>
            <a:ext cx="2476500" cy="762000"/>
          </a:xfrm>
          <a:prstGeom prst="wedgeRectCallout">
            <a:avLst>
              <a:gd name="adj1" fmla="val -29616"/>
              <a:gd name="adj2" fmla="val -137917"/>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Solution of Dual LP,</a:t>
            </a:r>
          </a:p>
          <a:p>
            <a:pPr marL="381000" indent="-381000">
              <a:buFontTx/>
              <a:buNone/>
            </a:pPr>
            <a:r>
              <a:rPr lang="en-US">
                <a:solidFill>
                  <a:schemeClr val="tx1"/>
                </a:solidFill>
              </a:rPr>
              <a:t>and Dual </a:t>
            </a:r>
            <a:r>
              <a:rPr lang="en-US">
                <a:solidFill>
                  <a:schemeClr val="tx1"/>
                </a:solidFill>
                <a:latin typeface="cmsy10" pitchFamily="34" charset="0"/>
              </a:rPr>
              <a:t>·</a:t>
            </a:r>
            <a:r>
              <a:rPr lang="en-US">
                <a:solidFill>
                  <a:schemeClr val="tx1"/>
                </a:solidFill>
              </a:rPr>
              <a:t> Primal</a:t>
            </a:r>
            <a:endParaRPr lang="de-CH">
              <a:solidFill>
                <a:schemeClr val="tx1"/>
              </a:solidFill>
            </a:endParaRPr>
          </a:p>
        </p:txBody>
      </p:sp>
      <p:sp>
        <p:nvSpPr>
          <p:cNvPr id="806920" name="AutoShape 8"/>
          <p:cNvSpPr>
            <a:spLocks noChangeArrowheads="1"/>
          </p:cNvSpPr>
          <p:nvPr/>
        </p:nvSpPr>
        <p:spPr bwMode="auto">
          <a:xfrm>
            <a:off x="708025" y="2740025"/>
            <a:ext cx="2543175" cy="781050"/>
          </a:xfrm>
          <a:prstGeom prst="wedgeRectCallout">
            <a:avLst>
              <a:gd name="adj1" fmla="val 16667"/>
              <a:gd name="adj2" fmla="val -141870"/>
            </a:avLst>
          </a:prstGeom>
          <a:solidFill>
            <a:schemeClr val="accent1">
              <a:alpha val="25000"/>
            </a:schemeClr>
          </a:solidFill>
          <a:ln w="9525" algn="ctr">
            <a:solidFill>
              <a:schemeClr val="tx1"/>
            </a:solidFill>
            <a:miter lim="800000"/>
            <a:headEnd/>
            <a:tailEnd/>
          </a:ln>
          <a:effectLst/>
        </p:spPr>
        <p:txBody>
          <a:bodyPr/>
          <a:lstStyle/>
          <a:p>
            <a:pPr marL="381000" indent="-381000">
              <a:buFontTx/>
              <a:buNone/>
            </a:pPr>
            <a:r>
              <a:rPr lang="en-US">
                <a:solidFill>
                  <a:schemeClr val="tx1"/>
                </a:solidFill>
              </a:rPr>
              <a:t>Not covered nodes </a:t>
            </a:r>
          </a:p>
          <a:p>
            <a:pPr marL="381000" indent="-381000">
              <a:buFontTx/>
              <a:buNone/>
            </a:pPr>
            <a:r>
              <a:rPr lang="en-US">
                <a:solidFill>
                  <a:schemeClr val="tx1"/>
                </a:solidFill>
              </a:rPr>
              <a:t>become dominators </a:t>
            </a:r>
            <a:endParaRPr lang="de-CH">
              <a:solidFill>
                <a:schemeClr val="tx1"/>
              </a:solidFill>
            </a:endParaRPr>
          </a:p>
        </p:txBody>
      </p:sp>
      <p:pic>
        <p:nvPicPr>
          <p:cNvPr id="806926" name="Picture 14" descr="txp_fig"/>
          <p:cNvPicPr>
            <a:picLocks noChangeAspect="1" noChangeArrowheads="1"/>
          </p:cNvPicPr>
          <p:nvPr>
            <p:custDataLst>
              <p:tags r:id="rId2"/>
            </p:custDataLst>
          </p:nvPr>
        </p:nvPicPr>
        <p:blipFill>
          <a:blip r:embed="rId5" cstate="print"/>
          <a:srcRect/>
          <a:stretch>
            <a:fillRect/>
          </a:stretch>
        </p:blipFill>
        <p:spPr bwMode="auto">
          <a:xfrm>
            <a:off x="1516063" y="3849688"/>
            <a:ext cx="7008812" cy="292100"/>
          </a:xfrm>
          <a:prstGeom prst="rect">
            <a:avLst/>
          </a:prstGeom>
          <a:noFill/>
          <a:ln w="25400" algn="ctr">
            <a:noFill/>
            <a:miter lim="800000"/>
            <a:headEnd/>
            <a:tailEnd/>
          </a:ln>
          <a:effectLst/>
        </p:spPr>
      </p:pic>
      <p:sp>
        <p:nvSpPr>
          <p:cNvPr id="806927" name="Rectangle 15"/>
          <p:cNvSpPr>
            <a:spLocks noChangeArrowheads="1"/>
          </p:cNvSpPr>
          <p:nvPr/>
        </p:nvSpPr>
        <p:spPr bwMode="auto">
          <a:xfrm>
            <a:off x="833438" y="4691063"/>
            <a:ext cx="4600575" cy="571500"/>
          </a:xfrm>
          <a:prstGeom prst="rect">
            <a:avLst/>
          </a:prstGeom>
          <a:solidFill>
            <a:schemeClr val="accent1"/>
          </a:solidFill>
          <a:ln w="9525" algn="ctr">
            <a:solidFill>
              <a:schemeClr val="tx1"/>
            </a:solidFill>
            <a:miter lim="800000"/>
            <a:headEnd/>
            <a:tailEnd/>
          </a:ln>
          <a:effectLst/>
        </p:spPr>
        <p:txBody>
          <a:bodyPr wrap="none" anchor="ctr"/>
          <a:lstStyle/>
          <a:p>
            <a:pPr marL="381000" indent="-381000">
              <a:buFontTx/>
              <a:buNone/>
            </a:pPr>
            <a:r>
              <a:rPr lang="en-US">
                <a:solidFill>
                  <a:schemeClr val="tx1"/>
                </a:solidFill>
              </a:rPr>
              <a:t>Theorem: E[|DS|] </a:t>
            </a:r>
            <a:r>
              <a:rPr lang="en-US">
                <a:solidFill>
                  <a:schemeClr val="tx1"/>
                </a:solidFill>
                <a:latin typeface="cmsy10" pitchFamily="34" charset="0"/>
              </a:rPr>
              <a:t>·</a:t>
            </a:r>
            <a:r>
              <a:rPr lang="en-US">
                <a:solidFill>
                  <a:schemeClr val="tx1"/>
                </a:solidFill>
              </a:rPr>
              <a:t> O(</a:t>
            </a:r>
            <a:r>
              <a:rPr lang="en-US">
                <a:solidFill>
                  <a:schemeClr val="tx1"/>
                </a:solidFill>
                <a:sym typeface="Symbol" pitchFamily="18" charset="2"/>
              </a:rPr>
              <a:t></a:t>
            </a:r>
            <a:r>
              <a:rPr lang="en-US">
                <a:solidFill>
                  <a:schemeClr val="tx1"/>
                </a:solidFill>
              </a:rPr>
              <a:t> ln </a:t>
            </a:r>
            <a:r>
              <a:rPr lang="en-US">
                <a:solidFill>
                  <a:schemeClr val="tx1"/>
                </a:solidFill>
                <a:sym typeface="Symbol" pitchFamily="18" charset="2"/>
              </a:rPr>
              <a:t></a:t>
            </a:r>
            <a:r>
              <a:rPr lang="en-US">
                <a:solidFill>
                  <a:schemeClr val="tx1"/>
                </a:solidFill>
              </a:rPr>
              <a:t> </a:t>
            </a:r>
            <a:r>
              <a:rPr lang="en-US">
                <a:solidFill>
                  <a:schemeClr val="tx1"/>
                </a:solidFill>
                <a:latin typeface="cmsy10" pitchFamily="34" charset="0"/>
              </a:rPr>
              <a:t>¢</a:t>
            </a:r>
            <a:r>
              <a:rPr lang="en-US">
                <a:solidFill>
                  <a:schemeClr val="tx1"/>
                </a:solidFill>
              </a:rPr>
              <a:t> |DS</a:t>
            </a:r>
            <a:r>
              <a:rPr lang="en-US" baseline="-25000">
                <a:solidFill>
                  <a:schemeClr val="tx1"/>
                </a:solidFill>
              </a:rPr>
              <a:t>OPT</a:t>
            </a:r>
            <a:r>
              <a:rPr lang="en-US">
                <a:solidFill>
                  <a:schemeClr val="tx1"/>
                </a:solidFill>
              </a:rPr>
              <a:t>|)</a:t>
            </a:r>
            <a:endParaRPr lang="de-CH"/>
          </a:p>
        </p:txBody>
      </p:sp>
      <p:sp>
        <p:nvSpPr>
          <p:cNvPr id="806929" name="Rectangle 17"/>
          <p:cNvSpPr>
            <a:spLocks noChangeArrowheads="1"/>
          </p:cNvSpPr>
          <p:nvPr/>
        </p:nvSpPr>
        <p:spPr bwMode="auto">
          <a:xfrm>
            <a:off x="6211888" y="1296988"/>
            <a:ext cx="2390775" cy="1020762"/>
          </a:xfrm>
          <a:prstGeom prst="rect">
            <a:avLst/>
          </a:prstGeom>
          <a:solidFill>
            <a:schemeClr val="bg1"/>
          </a:solidFill>
          <a:ln w="25400" algn="ctr">
            <a:noFill/>
            <a:miter lim="800000"/>
            <a:headEnd/>
            <a:tailEnd/>
          </a:ln>
          <a:effectLst/>
        </p:spPr>
        <p:txBody>
          <a:bodyPr wrap="none" anchor="ctr"/>
          <a:lstStyle/>
          <a:p>
            <a:endParaRPr lang="en-US"/>
          </a:p>
        </p:txBody>
      </p:sp>
      <p:sp>
        <p:nvSpPr>
          <p:cNvPr id="806930" name="Rectangle 18"/>
          <p:cNvSpPr>
            <a:spLocks noChangeArrowheads="1"/>
          </p:cNvSpPr>
          <p:nvPr/>
        </p:nvSpPr>
        <p:spPr bwMode="auto">
          <a:xfrm>
            <a:off x="3798888" y="1331913"/>
            <a:ext cx="2390775" cy="1020762"/>
          </a:xfrm>
          <a:prstGeom prst="rect">
            <a:avLst/>
          </a:prstGeom>
          <a:solidFill>
            <a:schemeClr val="bg1"/>
          </a:solidFill>
          <a:ln w="25400" algn="ctr">
            <a:no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069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806930"/>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0691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806929"/>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8069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06928">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069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069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6918" grpId="0" animBg="1"/>
      <p:bldP spid="806919" grpId="0" animBg="1"/>
      <p:bldP spid="806920" grpId="0" animBg="1"/>
      <p:bldP spid="806927" grpId="0" animBg="1"/>
      <p:bldP spid="806929" grpId="0" animBg="1"/>
      <p:bldP spid="806930"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4080FB10-6563-40DD-802E-99C9A2439693}" type="slidenum">
              <a:rPr lang="de-CH"/>
              <a:pPr/>
              <a:t>25</a:t>
            </a:fld>
            <a:endParaRPr lang="de-CH"/>
          </a:p>
        </p:txBody>
      </p:sp>
      <p:sp>
        <p:nvSpPr>
          <p:cNvPr id="773122" name="Rectangle 2"/>
          <p:cNvSpPr>
            <a:spLocks noGrp="1" noChangeArrowheads="1"/>
          </p:cNvSpPr>
          <p:nvPr>
            <p:ph type="title"/>
          </p:nvPr>
        </p:nvSpPr>
        <p:spPr/>
        <p:txBody>
          <a:bodyPr/>
          <a:lstStyle/>
          <a:p>
            <a:r>
              <a:rPr lang="de-CH"/>
              <a:t>Milestones in (Connected) Dominating Sets</a:t>
            </a:r>
          </a:p>
        </p:txBody>
      </p:sp>
      <p:sp>
        <p:nvSpPr>
          <p:cNvPr id="773123" name="Rectangle 3"/>
          <p:cNvSpPr>
            <a:spLocks noGrp="1" noChangeArrowheads="1"/>
          </p:cNvSpPr>
          <p:nvPr>
            <p:ph type="body" idx="1"/>
          </p:nvPr>
        </p:nvSpPr>
        <p:spPr/>
        <p:txBody>
          <a:bodyPr/>
          <a:lstStyle/>
          <a:p>
            <a:endParaRPr lang="de-CH"/>
          </a:p>
          <a:p>
            <a:r>
              <a:rPr lang="en-US"/>
              <a:t>Global algorithms </a:t>
            </a:r>
          </a:p>
          <a:p>
            <a:pPr lvl="1"/>
            <a:r>
              <a:rPr lang="en-US" sz="2000"/>
              <a:t>Johnson (1974), Lovasz (1975), Slavik (1996): </a:t>
            </a:r>
            <a:r>
              <a:rPr lang="en-US" sz="2000">
                <a:solidFill>
                  <a:srgbClr val="FF0000"/>
                </a:solidFill>
              </a:rPr>
              <a:t>Greedy</a:t>
            </a:r>
            <a:r>
              <a:rPr lang="en-US" sz="2000"/>
              <a:t> is optimal</a:t>
            </a:r>
          </a:p>
          <a:p>
            <a:pPr lvl="1"/>
            <a:r>
              <a:rPr lang="en-US" sz="2000"/>
              <a:t>Guha, Kuller (1996): An optimal algorithm for </a:t>
            </a:r>
            <a:r>
              <a:rPr lang="en-US" sz="2000">
                <a:solidFill>
                  <a:srgbClr val="FF0000"/>
                </a:solidFill>
              </a:rPr>
              <a:t>CDS</a:t>
            </a:r>
          </a:p>
          <a:p>
            <a:pPr lvl="1"/>
            <a:r>
              <a:rPr lang="en-US" sz="2000"/>
              <a:t>Feige (1998): ln </a:t>
            </a:r>
            <a:r>
              <a:rPr lang="en-US" sz="2000">
                <a:sym typeface="Symbol" pitchFamily="18" charset="2"/>
              </a:rPr>
              <a:t></a:t>
            </a:r>
            <a:r>
              <a:rPr lang="en-US" sz="2000"/>
              <a:t> </a:t>
            </a:r>
            <a:r>
              <a:rPr lang="en-US" sz="2000">
                <a:solidFill>
                  <a:srgbClr val="FF0000"/>
                </a:solidFill>
              </a:rPr>
              <a:t>lower bound</a:t>
            </a:r>
            <a:r>
              <a:rPr lang="en-US" sz="2000"/>
              <a:t> unless NP </a:t>
            </a:r>
            <a:r>
              <a:rPr lang="en-US" sz="2000">
                <a:latin typeface="cmsy10" pitchFamily="34" charset="0"/>
              </a:rPr>
              <a:t>2</a:t>
            </a:r>
            <a:r>
              <a:rPr lang="en-US" sz="2000"/>
              <a:t> n</a:t>
            </a:r>
            <a:r>
              <a:rPr lang="en-US" sz="2000" baseline="30000"/>
              <a:t>O(log log n)</a:t>
            </a:r>
            <a:endParaRPr lang="en-US" sz="2000"/>
          </a:p>
          <a:p>
            <a:pPr lvl="1"/>
            <a:endParaRPr lang="en-US" sz="2000"/>
          </a:p>
          <a:p>
            <a:r>
              <a:rPr lang="en-US"/>
              <a:t>Local (distributed) algorithms</a:t>
            </a:r>
          </a:p>
          <a:p>
            <a:pPr lvl="1"/>
            <a:r>
              <a:rPr lang="en-US" sz="2000"/>
              <a:t>“Handbook of Wireless Networks and Mobile Computing”: All algorithms presented have </a:t>
            </a:r>
            <a:r>
              <a:rPr lang="en-US" sz="2000">
                <a:solidFill>
                  <a:srgbClr val="FF0000"/>
                </a:solidFill>
              </a:rPr>
              <a:t>no guarantees</a:t>
            </a:r>
          </a:p>
          <a:p>
            <a:pPr lvl="1"/>
            <a:r>
              <a:rPr lang="en-US" sz="2000"/>
              <a:t>Gao, Guibas, Hershberger, Zhang, Zhu (2001): “Discrete Mobile Centers” </a:t>
            </a:r>
            <a:r>
              <a:rPr lang="en-US" sz="2000">
                <a:solidFill>
                  <a:srgbClr val="FF0000"/>
                </a:solidFill>
              </a:rPr>
              <a:t>O(loglog n) time, but nodes know coordinates</a:t>
            </a:r>
          </a:p>
          <a:p>
            <a:pPr lvl="1"/>
            <a:r>
              <a:rPr lang="en-US" sz="2000"/>
              <a:t>Kuhn, Wattenhofer (2003): Tradeoff </a:t>
            </a:r>
            <a:r>
              <a:rPr lang="en-US" sz="2000">
                <a:solidFill>
                  <a:srgbClr val="FF0000"/>
                </a:solidFill>
              </a:rPr>
              <a:t>time </a:t>
            </a:r>
            <a:r>
              <a:rPr lang="en-US" sz="2000">
                <a:solidFill>
                  <a:srgbClr val="FF0000"/>
                </a:solidFill>
                <a:sym typeface="Wingdings" pitchFamily="2" charset="2"/>
              </a:rPr>
              <a:t>vs. </a:t>
            </a:r>
            <a:r>
              <a:rPr lang="en-US" sz="2000">
                <a:solidFill>
                  <a:srgbClr val="FF0000"/>
                </a:solidFill>
              </a:rPr>
              <a:t>approximation</a:t>
            </a:r>
          </a:p>
          <a:p>
            <a:pPr lvl="2"/>
            <a:endParaRPr lang="de-CH" sz="200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3EEC85C9-245C-4758-8CC3-9017C7267433}" type="slidenum">
              <a:rPr lang="de-CH"/>
              <a:pPr/>
              <a:t>26</a:t>
            </a:fld>
            <a:endParaRPr lang="de-CH"/>
          </a:p>
        </p:txBody>
      </p:sp>
      <p:sp>
        <p:nvSpPr>
          <p:cNvPr id="905218" name="Rectangle 2"/>
          <p:cNvSpPr>
            <a:spLocks noGrp="1" noChangeArrowheads="1"/>
          </p:cNvSpPr>
          <p:nvPr>
            <p:ph type="title"/>
          </p:nvPr>
        </p:nvSpPr>
        <p:spPr/>
        <p:txBody>
          <a:bodyPr/>
          <a:lstStyle/>
          <a:p>
            <a:r>
              <a:rPr lang="en-US"/>
              <a:t>Improvements</a:t>
            </a:r>
            <a:endParaRPr lang="de-CH"/>
          </a:p>
        </p:txBody>
      </p:sp>
      <p:sp>
        <p:nvSpPr>
          <p:cNvPr id="905219" name="Rectangle 3"/>
          <p:cNvSpPr>
            <a:spLocks noGrp="1" noChangeArrowheads="1"/>
          </p:cNvSpPr>
          <p:nvPr>
            <p:ph type="body" idx="1"/>
          </p:nvPr>
        </p:nvSpPr>
        <p:spPr/>
        <p:txBody>
          <a:bodyPr/>
          <a:lstStyle/>
          <a:p>
            <a:endParaRPr lang="en-US"/>
          </a:p>
          <a:p>
            <a:r>
              <a:rPr lang="en-US"/>
              <a:t>Improved algorithms (Kuhn, Wattenhofer, 2004):</a:t>
            </a:r>
          </a:p>
          <a:p>
            <a:pPr lvl="1"/>
            <a:r>
              <a:rPr lang="en-US" sz="2000">
                <a:solidFill>
                  <a:srgbClr val="FF0000"/>
                </a:solidFill>
              </a:rPr>
              <a:t>O(log</a:t>
            </a:r>
            <a:r>
              <a:rPr lang="en-US" sz="2000" baseline="30000">
                <a:solidFill>
                  <a:srgbClr val="FF0000"/>
                </a:solidFill>
              </a:rPr>
              <a:t>2</a:t>
            </a:r>
            <a:r>
              <a:rPr lang="en-US" sz="2000">
                <a:solidFill>
                  <a:srgbClr val="FF0000"/>
                </a:solidFill>
                <a:sym typeface="Symbol" pitchFamily="18" charset="2"/>
              </a:rPr>
              <a:t></a:t>
            </a:r>
            <a:r>
              <a:rPr lang="en-US" sz="2000">
                <a:solidFill>
                  <a:srgbClr val="FF0000"/>
                </a:solidFill>
              </a:rPr>
              <a:t> / </a:t>
            </a:r>
            <a:r>
              <a:rPr lang="en-US" sz="2000">
                <a:solidFill>
                  <a:srgbClr val="FF0000"/>
                </a:solidFill>
                <a:sym typeface="Symbol" pitchFamily="18" charset="2"/>
              </a:rPr>
              <a:t></a:t>
            </a:r>
            <a:r>
              <a:rPr lang="en-US" sz="2000" baseline="30000">
                <a:solidFill>
                  <a:srgbClr val="FF0000"/>
                </a:solidFill>
                <a:sym typeface="Symbol" pitchFamily="18" charset="2"/>
              </a:rPr>
              <a:t>4</a:t>
            </a:r>
            <a:r>
              <a:rPr lang="en-US" sz="2000">
                <a:solidFill>
                  <a:srgbClr val="FF0000"/>
                </a:solidFill>
              </a:rPr>
              <a:t>) time</a:t>
            </a:r>
            <a:r>
              <a:rPr lang="en-US" sz="2000"/>
              <a:t> for a </a:t>
            </a:r>
            <a:r>
              <a:rPr lang="en-US" sz="2000">
                <a:solidFill>
                  <a:srgbClr val="FF0000"/>
                </a:solidFill>
              </a:rPr>
              <a:t>(1+</a:t>
            </a:r>
            <a:r>
              <a:rPr lang="en-US" sz="2000">
                <a:solidFill>
                  <a:srgbClr val="FF0000"/>
                </a:solidFill>
                <a:sym typeface="Symbol" pitchFamily="18" charset="2"/>
              </a:rPr>
              <a:t></a:t>
            </a:r>
            <a:r>
              <a:rPr lang="en-US" sz="2000">
                <a:solidFill>
                  <a:srgbClr val="FF0000"/>
                </a:solidFill>
              </a:rPr>
              <a:t>)-approximation</a:t>
            </a:r>
            <a:r>
              <a:rPr lang="en-US" sz="2000"/>
              <a:t> of phase A with logarithmic sized messages.</a:t>
            </a:r>
          </a:p>
          <a:p>
            <a:pPr lvl="1"/>
            <a:r>
              <a:rPr lang="en-US" sz="2000"/>
              <a:t>If messages can be of </a:t>
            </a:r>
            <a:r>
              <a:rPr lang="en-US" sz="2000">
                <a:solidFill>
                  <a:srgbClr val="FF0000"/>
                </a:solidFill>
              </a:rPr>
              <a:t>unbounded size</a:t>
            </a:r>
            <a:r>
              <a:rPr lang="en-US" sz="2000"/>
              <a:t> there is a constant approximation of phase A in </a:t>
            </a:r>
            <a:r>
              <a:rPr lang="en-US" sz="2000">
                <a:solidFill>
                  <a:srgbClr val="FF0000"/>
                </a:solidFill>
              </a:rPr>
              <a:t>O(log </a:t>
            </a:r>
            <a:r>
              <a:rPr lang="en-US" sz="2000">
                <a:solidFill>
                  <a:srgbClr val="FF0000"/>
                </a:solidFill>
                <a:sym typeface="Symbol" pitchFamily="18" charset="2"/>
              </a:rPr>
              <a:t>n</a:t>
            </a:r>
            <a:r>
              <a:rPr lang="en-US" sz="2000">
                <a:solidFill>
                  <a:srgbClr val="FF0000"/>
                </a:solidFill>
              </a:rPr>
              <a:t>) time</a:t>
            </a:r>
            <a:r>
              <a:rPr lang="en-US" sz="2000"/>
              <a:t>, using the graph decomposition by Linial and Saks.</a:t>
            </a:r>
          </a:p>
          <a:p>
            <a:pPr lvl="1"/>
            <a:r>
              <a:rPr lang="en-US" sz="2000"/>
              <a:t>An improved and generalized distributed </a:t>
            </a:r>
            <a:r>
              <a:rPr lang="en-US" sz="2000">
                <a:solidFill>
                  <a:srgbClr val="FF0000"/>
                </a:solidFill>
              </a:rPr>
              <a:t>randomized rounding</a:t>
            </a:r>
            <a:r>
              <a:rPr lang="en-US" sz="2000"/>
              <a:t> technique for phase B.</a:t>
            </a:r>
          </a:p>
          <a:p>
            <a:pPr lvl="1"/>
            <a:endParaRPr lang="en-US" sz="2000"/>
          </a:p>
          <a:p>
            <a:r>
              <a:rPr lang="en-US"/>
              <a:t>Lower bounds (Kuhn, Moscibroda, Wattenhofer, 2004):</a:t>
            </a:r>
          </a:p>
          <a:p>
            <a:pPr lvl="1"/>
            <a:r>
              <a:rPr lang="en-US" sz="2000"/>
              <a:t>Several </a:t>
            </a:r>
            <a:r>
              <a:rPr lang="en-US" sz="2000">
                <a:solidFill>
                  <a:srgbClr val="FF0000"/>
                </a:solidFill>
              </a:rPr>
              <a:t>lower bounds</a:t>
            </a:r>
            <a:r>
              <a:rPr lang="en-US" sz="2000"/>
              <a:t>: It is for example shown that a polylogarithmic dominating set approximation needs at least </a:t>
            </a:r>
            <a:r>
              <a:rPr lang="en-US" sz="2000">
                <a:solidFill>
                  <a:srgbClr val="FF0000"/>
                </a:solidFill>
                <a:sym typeface="Symbol" pitchFamily="18" charset="2"/>
              </a:rPr>
              <a:t></a:t>
            </a:r>
            <a:r>
              <a:rPr lang="en-US" sz="2000">
                <a:solidFill>
                  <a:srgbClr val="FF0000"/>
                </a:solidFill>
              </a:rPr>
              <a:t>(log </a:t>
            </a:r>
            <a:r>
              <a:rPr lang="en-US" sz="2000">
                <a:solidFill>
                  <a:srgbClr val="FF0000"/>
                </a:solidFill>
                <a:sym typeface="Symbol" pitchFamily="18" charset="2"/>
              </a:rPr>
              <a:t></a:t>
            </a:r>
            <a:r>
              <a:rPr lang="en-US" sz="2000">
                <a:solidFill>
                  <a:srgbClr val="FF0000"/>
                </a:solidFill>
              </a:rPr>
              <a:t> / loglog </a:t>
            </a:r>
            <a:r>
              <a:rPr lang="en-US" sz="2000">
                <a:solidFill>
                  <a:srgbClr val="FF0000"/>
                </a:solidFill>
                <a:sym typeface="Symbol" pitchFamily="18" charset="2"/>
              </a:rPr>
              <a:t></a:t>
            </a:r>
            <a:r>
              <a:rPr lang="en-US" sz="2000">
                <a:solidFill>
                  <a:srgbClr val="FF0000"/>
                </a:solidFill>
              </a:rPr>
              <a:t>)</a:t>
            </a:r>
            <a:r>
              <a:rPr lang="en-US" sz="2000"/>
              <a:t> time. Therefore the unbounded message algorithm is almost tight.</a:t>
            </a:r>
            <a:endParaRPr lang="de-CH" sz="200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F685DA38-2758-4CBB-B4A0-AAC1ECDBE3E9}" type="slidenum">
              <a:rPr lang="de-CH"/>
              <a:pPr/>
              <a:t>27</a:t>
            </a:fld>
            <a:endParaRPr lang="de-CH"/>
          </a:p>
        </p:txBody>
      </p:sp>
      <p:sp>
        <p:nvSpPr>
          <p:cNvPr id="982018" name="Rectangle 2"/>
          <p:cNvSpPr>
            <a:spLocks noGrp="1" noChangeArrowheads="1"/>
          </p:cNvSpPr>
          <p:nvPr>
            <p:ph type="title"/>
          </p:nvPr>
        </p:nvSpPr>
        <p:spPr/>
        <p:txBody>
          <a:bodyPr/>
          <a:lstStyle/>
          <a:p>
            <a:r>
              <a:rPr lang="en-US"/>
              <a:t>Overview</a:t>
            </a:r>
            <a:endParaRPr lang="de-CH"/>
          </a:p>
        </p:txBody>
      </p:sp>
      <p:sp>
        <p:nvSpPr>
          <p:cNvPr id="982019" name="Rectangle 3"/>
          <p:cNvSpPr>
            <a:spLocks noGrp="1" noChangeArrowheads="1"/>
          </p:cNvSpPr>
          <p:nvPr>
            <p:ph type="body" idx="1"/>
          </p:nvPr>
        </p:nvSpPr>
        <p:spPr/>
        <p:txBody>
          <a:bodyPr/>
          <a:lstStyle/>
          <a:p>
            <a:endParaRPr lang="en-US" sz="1000"/>
          </a:p>
          <a:p>
            <a:r>
              <a:rPr lang="en-US"/>
              <a:t>Paper is a short survey, err… </a:t>
            </a:r>
            <a:r>
              <a:rPr lang="en-US" i="1"/>
              <a:t>opinion!</a:t>
            </a:r>
          </a:p>
          <a:p>
            <a:endParaRPr lang="en-US">
              <a:solidFill>
                <a:srgbClr val="FF0000"/>
              </a:solidFill>
            </a:endParaRPr>
          </a:p>
          <a:p>
            <a:r>
              <a:rPr lang="en-US">
                <a:solidFill>
                  <a:schemeClr val="tx1"/>
                </a:solidFill>
              </a:rPr>
              <a:t>Routing in Ad-Hoc Networks</a:t>
            </a:r>
          </a:p>
          <a:p>
            <a:pPr lvl="1"/>
            <a:endParaRPr lang="en-US"/>
          </a:p>
          <a:p>
            <a:r>
              <a:rPr lang="en-US">
                <a:solidFill>
                  <a:schemeClr val="tx1"/>
                </a:solidFill>
              </a:rPr>
              <a:t>Dominating Set Based Routing</a:t>
            </a:r>
          </a:p>
          <a:p>
            <a:endParaRPr lang="en-US"/>
          </a:p>
          <a:p>
            <a:r>
              <a:rPr lang="en-US">
                <a:solidFill>
                  <a:srgbClr val="FF0000"/>
                </a:solidFill>
              </a:rPr>
              <a:t>… even more opinion!</a:t>
            </a:r>
          </a:p>
          <a:p>
            <a:pPr lvl="1"/>
            <a:endParaRPr lang="de-CH">
              <a:solidFill>
                <a:srgbClr val="FF00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63D14C2B-5D32-45D1-9AF4-DEB2BCD3A09A}" type="slidenum">
              <a:rPr lang="de-CH"/>
              <a:pPr/>
              <a:t>28</a:t>
            </a:fld>
            <a:endParaRPr lang="de-CH"/>
          </a:p>
        </p:txBody>
      </p:sp>
      <p:sp>
        <p:nvSpPr>
          <p:cNvPr id="883714" name="Rectangle 2"/>
          <p:cNvSpPr>
            <a:spLocks noChangeArrowheads="1"/>
          </p:cNvSpPr>
          <p:nvPr/>
        </p:nvSpPr>
        <p:spPr bwMode="auto">
          <a:xfrm>
            <a:off x="4943475" y="955675"/>
            <a:ext cx="2274888" cy="4603750"/>
          </a:xfrm>
          <a:prstGeom prst="rect">
            <a:avLst/>
          </a:prstGeom>
          <a:noFill/>
          <a:ln w="25400" algn="ctr">
            <a:noFill/>
            <a:miter lim="800000"/>
            <a:headEnd/>
            <a:tailEnd/>
          </a:ln>
          <a:effectLst/>
        </p:spPr>
        <p:txBody>
          <a:bodyPr wrap="none">
            <a:spAutoFit/>
          </a:bodyPr>
          <a:lstStyle/>
          <a:p>
            <a:pPr marL="381000" indent="-381000">
              <a:buFontTx/>
              <a:buNone/>
            </a:pPr>
            <a:r>
              <a:rPr lang="en-US" sz="29600">
                <a:solidFill>
                  <a:srgbClr val="E2E2F8"/>
                </a:solidFill>
              </a:rPr>
              <a:t>?</a:t>
            </a:r>
          </a:p>
        </p:txBody>
      </p:sp>
      <p:sp>
        <p:nvSpPr>
          <p:cNvPr id="883715" name="Rectangle 3"/>
          <p:cNvSpPr>
            <a:spLocks noGrp="1" noChangeArrowheads="1"/>
          </p:cNvSpPr>
          <p:nvPr>
            <p:ph type="ctrTitle"/>
          </p:nvPr>
        </p:nvSpPr>
        <p:spPr/>
        <p:txBody>
          <a:bodyPr/>
          <a:lstStyle/>
          <a:p>
            <a:r>
              <a:rPr lang="en-US" sz="8000"/>
              <a:t>What does a </a:t>
            </a:r>
            <a:r>
              <a:rPr lang="en-US" sz="8000" b="1" i="1">
                <a:solidFill>
                  <a:srgbClr val="FF0000"/>
                </a:solidFill>
              </a:rPr>
              <a:t>typical</a:t>
            </a:r>
            <a:r>
              <a:rPr lang="en-US" sz="8000"/>
              <a:t> </a:t>
            </a:r>
            <a:br>
              <a:rPr lang="en-US" sz="8000"/>
            </a:br>
            <a:r>
              <a:rPr lang="en-US" sz="8000"/>
              <a:t>ad-hoc network look like?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2677E62B-A342-452C-B64A-24573868BA66}" type="slidenum">
              <a:rPr lang="de-CH"/>
              <a:pPr/>
              <a:t>29</a:t>
            </a:fld>
            <a:endParaRPr lang="de-CH"/>
          </a:p>
        </p:txBody>
      </p:sp>
      <p:sp>
        <p:nvSpPr>
          <p:cNvPr id="884738" name="Rectangle 2"/>
          <p:cNvSpPr>
            <a:spLocks noGrp="1" noChangeArrowheads="1"/>
          </p:cNvSpPr>
          <p:nvPr>
            <p:ph type="title"/>
          </p:nvPr>
        </p:nvSpPr>
        <p:spPr/>
        <p:txBody>
          <a:bodyPr/>
          <a:lstStyle/>
          <a:p>
            <a:r>
              <a:rPr lang="en-US"/>
              <a:t>Like this?</a:t>
            </a:r>
          </a:p>
        </p:txBody>
      </p:sp>
      <p:pic>
        <p:nvPicPr>
          <p:cNvPr id="884739" name="Picture 3" descr="NTCRmax500"/>
          <p:cNvPicPr>
            <a:picLocks noChangeAspect="1" noChangeArrowheads="1"/>
          </p:cNvPicPr>
          <p:nvPr>
            <p:ph type="body" idx="1"/>
          </p:nvPr>
        </p:nvPicPr>
        <p:blipFill>
          <a:blip r:embed="rId2" cstate="print"/>
          <a:srcRect/>
          <a:stretch>
            <a:fillRect/>
          </a:stretch>
        </p:blipFill>
        <p:spPr>
          <a:xfrm>
            <a:off x="1965325" y="1006475"/>
            <a:ext cx="5097463" cy="5173663"/>
          </a:xfrm>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Footer Placeholder 2"/>
          <p:cNvSpPr>
            <a:spLocks noGrp="1"/>
          </p:cNvSpPr>
          <p:nvPr>
            <p:ph type="ftr" sz="quarter" idx="10"/>
          </p:nvPr>
        </p:nvSpPr>
        <p:spPr/>
        <p:txBody>
          <a:bodyPr/>
          <a:lstStyle/>
          <a:p>
            <a:r>
              <a:rPr lang="en-US"/>
              <a:t>Roger Wattenhofer, ETH Zurich @ IZS 2004</a:t>
            </a:r>
            <a:endParaRPr lang="de-CH"/>
          </a:p>
        </p:txBody>
      </p:sp>
      <p:sp>
        <p:nvSpPr>
          <p:cNvPr id="259" name="Slide Number Placeholder 3"/>
          <p:cNvSpPr>
            <a:spLocks noGrp="1"/>
          </p:cNvSpPr>
          <p:nvPr>
            <p:ph type="sldNum" sz="quarter" idx="11"/>
          </p:nvPr>
        </p:nvSpPr>
        <p:spPr/>
        <p:txBody>
          <a:bodyPr/>
          <a:lstStyle/>
          <a:p>
            <a:fld id="{9F4F7B69-893B-4DE1-80A2-A330E4F4EF7E}" type="slidenum">
              <a:rPr lang="de-CH"/>
              <a:pPr/>
              <a:t>30</a:t>
            </a:fld>
            <a:endParaRPr lang="de-CH"/>
          </a:p>
        </p:txBody>
      </p:sp>
      <p:sp>
        <p:nvSpPr>
          <p:cNvPr id="885762" name="Oval 2"/>
          <p:cNvSpPr>
            <a:spLocks noChangeArrowheads="1"/>
          </p:cNvSpPr>
          <p:nvPr/>
        </p:nvSpPr>
        <p:spPr bwMode="auto">
          <a:xfrm>
            <a:off x="5014913" y="1328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3" name="Rectangle 3"/>
          <p:cNvSpPr>
            <a:spLocks noGrp="1" noChangeArrowheads="1"/>
          </p:cNvSpPr>
          <p:nvPr>
            <p:ph type="title"/>
          </p:nvPr>
        </p:nvSpPr>
        <p:spPr/>
        <p:txBody>
          <a:bodyPr/>
          <a:lstStyle/>
          <a:p>
            <a:r>
              <a:rPr lang="en-US"/>
              <a:t>Like this?</a:t>
            </a:r>
            <a:endParaRPr lang="de-CH"/>
          </a:p>
        </p:txBody>
      </p:sp>
      <p:sp>
        <p:nvSpPr>
          <p:cNvPr id="885764" name="Oval 4"/>
          <p:cNvSpPr>
            <a:spLocks noChangeArrowheads="1"/>
          </p:cNvSpPr>
          <p:nvPr/>
        </p:nvSpPr>
        <p:spPr bwMode="auto">
          <a:xfrm>
            <a:off x="2725738" y="2182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5" name="Oval 5"/>
          <p:cNvSpPr>
            <a:spLocks noChangeArrowheads="1"/>
          </p:cNvSpPr>
          <p:nvPr/>
        </p:nvSpPr>
        <p:spPr bwMode="auto">
          <a:xfrm>
            <a:off x="3738563" y="2201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6" name="Oval 6"/>
          <p:cNvSpPr>
            <a:spLocks noChangeArrowheads="1"/>
          </p:cNvSpPr>
          <p:nvPr/>
        </p:nvSpPr>
        <p:spPr bwMode="auto">
          <a:xfrm>
            <a:off x="2493963" y="221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7" name="Oval 7"/>
          <p:cNvSpPr>
            <a:spLocks noChangeArrowheads="1"/>
          </p:cNvSpPr>
          <p:nvPr/>
        </p:nvSpPr>
        <p:spPr bwMode="auto">
          <a:xfrm>
            <a:off x="4687888" y="191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8" name="Oval 8"/>
          <p:cNvSpPr>
            <a:spLocks noChangeArrowheads="1"/>
          </p:cNvSpPr>
          <p:nvPr/>
        </p:nvSpPr>
        <p:spPr bwMode="auto">
          <a:xfrm>
            <a:off x="32527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69" name="Oval 9"/>
          <p:cNvSpPr>
            <a:spLocks noChangeArrowheads="1"/>
          </p:cNvSpPr>
          <p:nvPr/>
        </p:nvSpPr>
        <p:spPr bwMode="auto">
          <a:xfrm>
            <a:off x="1973263" y="274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0" name="Oval 10"/>
          <p:cNvSpPr>
            <a:spLocks noChangeArrowheads="1"/>
          </p:cNvSpPr>
          <p:nvPr/>
        </p:nvSpPr>
        <p:spPr bwMode="auto">
          <a:xfrm>
            <a:off x="2300288" y="240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1" name="Oval 11"/>
          <p:cNvSpPr>
            <a:spLocks noChangeArrowheads="1"/>
          </p:cNvSpPr>
          <p:nvPr/>
        </p:nvSpPr>
        <p:spPr bwMode="auto">
          <a:xfrm>
            <a:off x="2189163" y="296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2" name="Oval 12"/>
          <p:cNvSpPr>
            <a:spLocks noChangeArrowheads="1"/>
          </p:cNvSpPr>
          <p:nvPr/>
        </p:nvSpPr>
        <p:spPr bwMode="auto">
          <a:xfrm>
            <a:off x="2516188" y="261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3" name="Oval 13"/>
          <p:cNvSpPr>
            <a:spLocks noChangeArrowheads="1"/>
          </p:cNvSpPr>
          <p:nvPr/>
        </p:nvSpPr>
        <p:spPr bwMode="auto">
          <a:xfrm>
            <a:off x="1957388"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4" name="Oval 14"/>
          <p:cNvSpPr>
            <a:spLocks noChangeArrowheads="1"/>
          </p:cNvSpPr>
          <p:nvPr/>
        </p:nvSpPr>
        <p:spPr bwMode="auto">
          <a:xfrm>
            <a:off x="2284413" y="2747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5" name="Oval 15"/>
          <p:cNvSpPr>
            <a:spLocks noChangeArrowheads="1"/>
          </p:cNvSpPr>
          <p:nvPr/>
        </p:nvSpPr>
        <p:spPr bwMode="auto">
          <a:xfrm>
            <a:off x="2557463" y="239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6" name="Oval 16"/>
          <p:cNvSpPr>
            <a:spLocks noChangeArrowheads="1"/>
          </p:cNvSpPr>
          <p:nvPr/>
        </p:nvSpPr>
        <p:spPr bwMode="auto">
          <a:xfrm>
            <a:off x="2449513" y="2036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7" name="Oval 17"/>
          <p:cNvSpPr>
            <a:spLocks noChangeArrowheads="1"/>
          </p:cNvSpPr>
          <p:nvPr/>
        </p:nvSpPr>
        <p:spPr bwMode="auto">
          <a:xfrm>
            <a:off x="1436688" y="3617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8" name="Oval 18"/>
          <p:cNvSpPr>
            <a:spLocks noChangeArrowheads="1"/>
          </p:cNvSpPr>
          <p:nvPr/>
        </p:nvSpPr>
        <p:spPr bwMode="auto">
          <a:xfrm>
            <a:off x="1763713" y="327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79" name="Oval 19"/>
          <p:cNvSpPr>
            <a:spLocks noChangeArrowheads="1"/>
          </p:cNvSpPr>
          <p:nvPr/>
        </p:nvSpPr>
        <p:spPr bwMode="auto">
          <a:xfrm>
            <a:off x="1652588" y="383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0" name="Oval 20"/>
          <p:cNvSpPr>
            <a:spLocks noChangeArrowheads="1"/>
          </p:cNvSpPr>
          <p:nvPr/>
        </p:nvSpPr>
        <p:spPr bwMode="auto">
          <a:xfrm>
            <a:off x="1979613" y="3490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1" name="Oval 21"/>
          <p:cNvSpPr>
            <a:spLocks noChangeArrowheads="1"/>
          </p:cNvSpPr>
          <p:nvPr/>
        </p:nvSpPr>
        <p:spPr bwMode="auto">
          <a:xfrm>
            <a:off x="1420813"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2" name="Oval 22"/>
          <p:cNvSpPr>
            <a:spLocks noChangeArrowheads="1"/>
          </p:cNvSpPr>
          <p:nvPr/>
        </p:nvSpPr>
        <p:spPr bwMode="auto">
          <a:xfrm>
            <a:off x="1747838"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3" name="Oval 23"/>
          <p:cNvSpPr>
            <a:spLocks noChangeArrowheads="1"/>
          </p:cNvSpPr>
          <p:nvPr/>
        </p:nvSpPr>
        <p:spPr bwMode="auto">
          <a:xfrm>
            <a:off x="1516063" y="3332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4" name="Oval 24"/>
          <p:cNvSpPr>
            <a:spLocks noChangeArrowheads="1"/>
          </p:cNvSpPr>
          <p:nvPr/>
        </p:nvSpPr>
        <p:spPr bwMode="auto">
          <a:xfrm>
            <a:off x="900113" y="4491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5" name="Oval 25"/>
          <p:cNvSpPr>
            <a:spLocks noChangeArrowheads="1"/>
          </p:cNvSpPr>
          <p:nvPr/>
        </p:nvSpPr>
        <p:spPr bwMode="auto">
          <a:xfrm>
            <a:off x="1227138" y="4148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6" name="Oval 26"/>
          <p:cNvSpPr>
            <a:spLocks noChangeArrowheads="1"/>
          </p:cNvSpPr>
          <p:nvPr/>
        </p:nvSpPr>
        <p:spPr bwMode="auto">
          <a:xfrm>
            <a:off x="1116013" y="4706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7" name="Oval 27"/>
          <p:cNvSpPr>
            <a:spLocks noChangeArrowheads="1"/>
          </p:cNvSpPr>
          <p:nvPr/>
        </p:nvSpPr>
        <p:spPr bwMode="auto">
          <a:xfrm>
            <a:off x="1443038" y="4364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8" name="Oval 28"/>
          <p:cNvSpPr>
            <a:spLocks noChangeArrowheads="1"/>
          </p:cNvSpPr>
          <p:nvPr/>
        </p:nvSpPr>
        <p:spPr bwMode="auto">
          <a:xfrm>
            <a:off x="884238"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89" name="Oval 29"/>
          <p:cNvSpPr>
            <a:spLocks noChangeArrowheads="1"/>
          </p:cNvSpPr>
          <p:nvPr/>
        </p:nvSpPr>
        <p:spPr bwMode="auto">
          <a:xfrm>
            <a:off x="1211263"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0" name="Oval 30"/>
          <p:cNvSpPr>
            <a:spLocks noChangeArrowheads="1"/>
          </p:cNvSpPr>
          <p:nvPr/>
        </p:nvSpPr>
        <p:spPr bwMode="auto">
          <a:xfrm>
            <a:off x="1023938" y="4948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1" name="Oval 31"/>
          <p:cNvSpPr>
            <a:spLocks noChangeArrowheads="1"/>
          </p:cNvSpPr>
          <p:nvPr/>
        </p:nvSpPr>
        <p:spPr bwMode="auto">
          <a:xfrm>
            <a:off x="998538" y="4119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2" name="Oval 32"/>
          <p:cNvSpPr>
            <a:spLocks noChangeArrowheads="1"/>
          </p:cNvSpPr>
          <p:nvPr/>
        </p:nvSpPr>
        <p:spPr bwMode="auto">
          <a:xfrm>
            <a:off x="1058863" y="4335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3" name="Oval 33"/>
          <p:cNvSpPr>
            <a:spLocks noChangeArrowheads="1"/>
          </p:cNvSpPr>
          <p:nvPr/>
        </p:nvSpPr>
        <p:spPr bwMode="auto">
          <a:xfrm>
            <a:off x="2290763" y="376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4" name="Oval 34"/>
          <p:cNvSpPr>
            <a:spLocks noChangeArrowheads="1"/>
          </p:cNvSpPr>
          <p:nvPr/>
        </p:nvSpPr>
        <p:spPr bwMode="auto">
          <a:xfrm>
            <a:off x="31067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5" name="Oval 35"/>
          <p:cNvSpPr>
            <a:spLocks noChangeArrowheads="1"/>
          </p:cNvSpPr>
          <p:nvPr/>
        </p:nvSpPr>
        <p:spPr bwMode="auto">
          <a:xfrm>
            <a:off x="3433763" y="226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6" name="Oval 36"/>
          <p:cNvSpPr>
            <a:spLocks noChangeArrowheads="1"/>
          </p:cNvSpPr>
          <p:nvPr/>
        </p:nvSpPr>
        <p:spPr bwMode="auto">
          <a:xfrm>
            <a:off x="3322638" y="282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7" name="Oval 37"/>
          <p:cNvSpPr>
            <a:spLocks noChangeArrowheads="1"/>
          </p:cNvSpPr>
          <p:nvPr/>
        </p:nvSpPr>
        <p:spPr bwMode="auto">
          <a:xfrm>
            <a:off x="3649663" y="248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8" name="Oval 38"/>
          <p:cNvSpPr>
            <a:spLocks noChangeArrowheads="1"/>
          </p:cNvSpPr>
          <p:nvPr/>
        </p:nvSpPr>
        <p:spPr bwMode="auto">
          <a:xfrm>
            <a:off x="3090863" y="2957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799" name="Oval 39"/>
          <p:cNvSpPr>
            <a:spLocks noChangeArrowheads="1"/>
          </p:cNvSpPr>
          <p:nvPr/>
        </p:nvSpPr>
        <p:spPr bwMode="auto">
          <a:xfrm>
            <a:off x="3417888" y="2614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0" name="Oval 40"/>
          <p:cNvSpPr>
            <a:spLocks noChangeArrowheads="1"/>
          </p:cNvSpPr>
          <p:nvPr/>
        </p:nvSpPr>
        <p:spPr bwMode="auto">
          <a:xfrm>
            <a:off x="2754313" y="2640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1" name="Oval 41"/>
          <p:cNvSpPr>
            <a:spLocks noChangeArrowheads="1"/>
          </p:cNvSpPr>
          <p:nvPr/>
        </p:nvSpPr>
        <p:spPr bwMode="auto">
          <a:xfrm>
            <a:off x="3081338"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2" name="Oval 42"/>
          <p:cNvSpPr>
            <a:spLocks noChangeArrowheads="1"/>
          </p:cNvSpPr>
          <p:nvPr/>
        </p:nvSpPr>
        <p:spPr bwMode="auto">
          <a:xfrm>
            <a:off x="2808288" y="2370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3" name="Oval 43"/>
          <p:cNvSpPr>
            <a:spLocks noChangeArrowheads="1"/>
          </p:cNvSpPr>
          <p:nvPr/>
        </p:nvSpPr>
        <p:spPr bwMode="auto">
          <a:xfrm>
            <a:off x="3135313" y="202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4" name="Oval 44"/>
          <p:cNvSpPr>
            <a:spLocks noChangeArrowheads="1"/>
          </p:cNvSpPr>
          <p:nvPr/>
        </p:nvSpPr>
        <p:spPr bwMode="auto">
          <a:xfrm>
            <a:off x="25701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5" name="Oval 45"/>
          <p:cNvSpPr>
            <a:spLocks noChangeArrowheads="1"/>
          </p:cNvSpPr>
          <p:nvPr/>
        </p:nvSpPr>
        <p:spPr bwMode="auto">
          <a:xfrm>
            <a:off x="2897188" y="314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6" name="Oval 46"/>
          <p:cNvSpPr>
            <a:spLocks noChangeArrowheads="1"/>
          </p:cNvSpPr>
          <p:nvPr/>
        </p:nvSpPr>
        <p:spPr bwMode="auto">
          <a:xfrm>
            <a:off x="2786063" y="3700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7" name="Oval 47"/>
          <p:cNvSpPr>
            <a:spLocks noChangeArrowheads="1"/>
          </p:cNvSpPr>
          <p:nvPr/>
        </p:nvSpPr>
        <p:spPr bwMode="auto">
          <a:xfrm>
            <a:off x="3113088" y="335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8" name="Oval 48"/>
          <p:cNvSpPr>
            <a:spLocks noChangeArrowheads="1"/>
          </p:cNvSpPr>
          <p:nvPr/>
        </p:nvSpPr>
        <p:spPr bwMode="auto">
          <a:xfrm>
            <a:off x="2554288" y="3830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09" name="Oval 49"/>
          <p:cNvSpPr>
            <a:spLocks noChangeArrowheads="1"/>
          </p:cNvSpPr>
          <p:nvPr/>
        </p:nvSpPr>
        <p:spPr bwMode="auto">
          <a:xfrm>
            <a:off x="2881313" y="348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0" name="Oval 50"/>
          <p:cNvSpPr>
            <a:spLocks noChangeArrowheads="1"/>
          </p:cNvSpPr>
          <p:nvPr/>
        </p:nvSpPr>
        <p:spPr bwMode="auto">
          <a:xfrm>
            <a:off x="2217738" y="3513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1" name="Oval 51"/>
          <p:cNvSpPr>
            <a:spLocks noChangeArrowheads="1"/>
          </p:cNvSpPr>
          <p:nvPr/>
        </p:nvSpPr>
        <p:spPr bwMode="auto">
          <a:xfrm>
            <a:off x="2544763" y="317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2" name="Oval 52"/>
          <p:cNvSpPr>
            <a:spLocks noChangeArrowheads="1"/>
          </p:cNvSpPr>
          <p:nvPr/>
        </p:nvSpPr>
        <p:spPr bwMode="auto">
          <a:xfrm>
            <a:off x="2271713" y="324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3" name="Oval 53"/>
          <p:cNvSpPr>
            <a:spLocks noChangeArrowheads="1"/>
          </p:cNvSpPr>
          <p:nvPr/>
        </p:nvSpPr>
        <p:spPr bwMode="auto">
          <a:xfrm>
            <a:off x="2598738" y="290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4" name="Oval 54"/>
          <p:cNvSpPr>
            <a:spLocks noChangeArrowheads="1"/>
          </p:cNvSpPr>
          <p:nvPr/>
        </p:nvSpPr>
        <p:spPr bwMode="auto">
          <a:xfrm>
            <a:off x="20335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5" name="Oval 55"/>
          <p:cNvSpPr>
            <a:spLocks noChangeArrowheads="1"/>
          </p:cNvSpPr>
          <p:nvPr/>
        </p:nvSpPr>
        <p:spPr bwMode="auto">
          <a:xfrm>
            <a:off x="2360613" y="401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6" name="Oval 56"/>
          <p:cNvSpPr>
            <a:spLocks noChangeArrowheads="1"/>
          </p:cNvSpPr>
          <p:nvPr/>
        </p:nvSpPr>
        <p:spPr bwMode="auto">
          <a:xfrm>
            <a:off x="2249488" y="4573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7" name="Oval 57"/>
          <p:cNvSpPr>
            <a:spLocks noChangeArrowheads="1"/>
          </p:cNvSpPr>
          <p:nvPr/>
        </p:nvSpPr>
        <p:spPr bwMode="auto">
          <a:xfrm>
            <a:off x="2576513" y="423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8" name="Oval 58"/>
          <p:cNvSpPr>
            <a:spLocks noChangeArrowheads="1"/>
          </p:cNvSpPr>
          <p:nvPr/>
        </p:nvSpPr>
        <p:spPr bwMode="auto">
          <a:xfrm>
            <a:off x="2017713" y="470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19" name="Oval 59"/>
          <p:cNvSpPr>
            <a:spLocks noChangeArrowheads="1"/>
          </p:cNvSpPr>
          <p:nvPr/>
        </p:nvSpPr>
        <p:spPr bwMode="auto">
          <a:xfrm>
            <a:off x="2344738" y="436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0" name="Oval 60"/>
          <p:cNvSpPr>
            <a:spLocks noChangeArrowheads="1"/>
          </p:cNvSpPr>
          <p:nvPr/>
        </p:nvSpPr>
        <p:spPr bwMode="auto">
          <a:xfrm>
            <a:off x="1681163" y="4386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1" name="Oval 61"/>
          <p:cNvSpPr>
            <a:spLocks noChangeArrowheads="1"/>
          </p:cNvSpPr>
          <p:nvPr/>
        </p:nvSpPr>
        <p:spPr bwMode="auto">
          <a:xfrm>
            <a:off x="2008188" y="4043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2" name="Oval 62"/>
          <p:cNvSpPr>
            <a:spLocks noChangeArrowheads="1"/>
          </p:cNvSpPr>
          <p:nvPr/>
        </p:nvSpPr>
        <p:spPr bwMode="auto">
          <a:xfrm>
            <a:off x="1735138" y="4116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3" name="Oval 63"/>
          <p:cNvSpPr>
            <a:spLocks noChangeArrowheads="1"/>
          </p:cNvSpPr>
          <p:nvPr/>
        </p:nvSpPr>
        <p:spPr bwMode="auto">
          <a:xfrm>
            <a:off x="2062163" y="3773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4" name="Oval 64"/>
          <p:cNvSpPr>
            <a:spLocks noChangeArrowheads="1"/>
          </p:cNvSpPr>
          <p:nvPr/>
        </p:nvSpPr>
        <p:spPr bwMode="auto">
          <a:xfrm>
            <a:off x="54975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5" name="Oval 65"/>
          <p:cNvSpPr>
            <a:spLocks noChangeArrowheads="1"/>
          </p:cNvSpPr>
          <p:nvPr/>
        </p:nvSpPr>
        <p:spPr bwMode="auto">
          <a:xfrm>
            <a:off x="4719638"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6" name="Oval 66"/>
          <p:cNvSpPr>
            <a:spLocks noChangeArrowheads="1"/>
          </p:cNvSpPr>
          <p:nvPr/>
        </p:nvSpPr>
        <p:spPr bwMode="auto">
          <a:xfrm>
            <a:off x="5427663" y="2160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7" name="Oval 67"/>
          <p:cNvSpPr>
            <a:spLocks noChangeArrowheads="1"/>
          </p:cNvSpPr>
          <p:nvPr/>
        </p:nvSpPr>
        <p:spPr bwMode="auto">
          <a:xfrm>
            <a:off x="2039938" y="510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8" name="Oval 68"/>
          <p:cNvSpPr>
            <a:spLocks noChangeArrowheads="1"/>
          </p:cNvSpPr>
          <p:nvPr/>
        </p:nvSpPr>
        <p:spPr bwMode="auto">
          <a:xfrm>
            <a:off x="5672138" y="245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29" name="Oval 69"/>
          <p:cNvSpPr>
            <a:spLocks noChangeArrowheads="1"/>
          </p:cNvSpPr>
          <p:nvPr/>
        </p:nvSpPr>
        <p:spPr bwMode="auto">
          <a:xfrm>
            <a:off x="2227263" y="4786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0" name="Oval 70"/>
          <p:cNvSpPr>
            <a:spLocks noChangeArrowheads="1"/>
          </p:cNvSpPr>
          <p:nvPr/>
        </p:nvSpPr>
        <p:spPr bwMode="auto">
          <a:xfrm>
            <a:off x="6259513" y="258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1" name="Oval 71"/>
          <p:cNvSpPr>
            <a:spLocks noChangeArrowheads="1"/>
          </p:cNvSpPr>
          <p:nvPr/>
        </p:nvSpPr>
        <p:spPr bwMode="auto">
          <a:xfrm>
            <a:off x="5710238" y="216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2" name="Oval 72"/>
          <p:cNvSpPr>
            <a:spLocks noChangeArrowheads="1"/>
          </p:cNvSpPr>
          <p:nvPr/>
        </p:nvSpPr>
        <p:spPr bwMode="auto">
          <a:xfrm>
            <a:off x="750888" y="5084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3" name="Oval 73"/>
          <p:cNvSpPr>
            <a:spLocks noChangeArrowheads="1"/>
          </p:cNvSpPr>
          <p:nvPr/>
        </p:nvSpPr>
        <p:spPr bwMode="auto">
          <a:xfrm>
            <a:off x="1535113" y="417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4" name="Oval 74"/>
          <p:cNvSpPr>
            <a:spLocks noChangeArrowheads="1"/>
          </p:cNvSpPr>
          <p:nvPr/>
        </p:nvSpPr>
        <p:spPr bwMode="auto">
          <a:xfrm>
            <a:off x="4516438" y="209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5" name="Oval 75"/>
          <p:cNvSpPr>
            <a:spLocks noChangeArrowheads="1"/>
          </p:cNvSpPr>
          <p:nvPr/>
        </p:nvSpPr>
        <p:spPr bwMode="auto">
          <a:xfrm>
            <a:off x="4843463" y="1754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6" name="Oval 76"/>
          <p:cNvSpPr>
            <a:spLocks noChangeArrowheads="1"/>
          </p:cNvSpPr>
          <p:nvPr/>
        </p:nvSpPr>
        <p:spPr bwMode="auto">
          <a:xfrm>
            <a:off x="4665663" y="231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7" name="Oval 77"/>
          <p:cNvSpPr>
            <a:spLocks noChangeArrowheads="1"/>
          </p:cNvSpPr>
          <p:nvPr/>
        </p:nvSpPr>
        <p:spPr bwMode="auto">
          <a:xfrm>
            <a:off x="5059363" y="1970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8" name="Oval 78"/>
          <p:cNvSpPr>
            <a:spLocks noChangeArrowheads="1"/>
          </p:cNvSpPr>
          <p:nvPr/>
        </p:nvSpPr>
        <p:spPr bwMode="auto">
          <a:xfrm>
            <a:off x="4500563" y="244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39" name="Oval 79"/>
          <p:cNvSpPr>
            <a:spLocks noChangeArrowheads="1"/>
          </p:cNvSpPr>
          <p:nvPr/>
        </p:nvSpPr>
        <p:spPr bwMode="auto">
          <a:xfrm>
            <a:off x="4827588" y="2100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0" name="Oval 80"/>
          <p:cNvSpPr>
            <a:spLocks noChangeArrowheads="1"/>
          </p:cNvSpPr>
          <p:nvPr/>
        </p:nvSpPr>
        <p:spPr bwMode="auto">
          <a:xfrm>
            <a:off x="4164013" y="212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1" name="Oval 81"/>
          <p:cNvSpPr>
            <a:spLocks noChangeArrowheads="1"/>
          </p:cNvSpPr>
          <p:nvPr/>
        </p:nvSpPr>
        <p:spPr bwMode="auto">
          <a:xfrm>
            <a:off x="4491038" y="178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2" name="Oval 82"/>
          <p:cNvSpPr>
            <a:spLocks noChangeArrowheads="1"/>
          </p:cNvSpPr>
          <p:nvPr/>
        </p:nvSpPr>
        <p:spPr bwMode="auto">
          <a:xfrm>
            <a:off x="4217988" y="185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3" name="Oval 83"/>
          <p:cNvSpPr>
            <a:spLocks noChangeArrowheads="1"/>
          </p:cNvSpPr>
          <p:nvPr/>
        </p:nvSpPr>
        <p:spPr bwMode="auto">
          <a:xfrm>
            <a:off x="4754563" y="1522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4" name="Oval 84"/>
          <p:cNvSpPr>
            <a:spLocks noChangeArrowheads="1"/>
          </p:cNvSpPr>
          <p:nvPr/>
        </p:nvSpPr>
        <p:spPr bwMode="auto">
          <a:xfrm>
            <a:off x="3979863" y="297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5" name="Oval 85"/>
          <p:cNvSpPr>
            <a:spLocks noChangeArrowheads="1"/>
          </p:cNvSpPr>
          <p:nvPr/>
        </p:nvSpPr>
        <p:spPr bwMode="auto">
          <a:xfrm>
            <a:off x="4306888" y="2627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6" name="Oval 86"/>
          <p:cNvSpPr>
            <a:spLocks noChangeArrowheads="1"/>
          </p:cNvSpPr>
          <p:nvPr/>
        </p:nvSpPr>
        <p:spPr bwMode="auto">
          <a:xfrm>
            <a:off x="4195763" y="318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7" name="Oval 87"/>
          <p:cNvSpPr>
            <a:spLocks noChangeArrowheads="1"/>
          </p:cNvSpPr>
          <p:nvPr/>
        </p:nvSpPr>
        <p:spPr bwMode="auto">
          <a:xfrm>
            <a:off x="4522788" y="2843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8" name="Oval 88"/>
          <p:cNvSpPr>
            <a:spLocks noChangeArrowheads="1"/>
          </p:cNvSpPr>
          <p:nvPr/>
        </p:nvSpPr>
        <p:spPr bwMode="auto">
          <a:xfrm>
            <a:off x="3963988" y="331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49" name="Oval 89"/>
          <p:cNvSpPr>
            <a:spLocks noChangeArrowheads="1"/>
          </p:cNvSpPr>
          <p:nvPr/>
        </p:nvSpPr>
        <p:spPr bwMode="auto">
          <a:xfrm>
            <a:off x="4291013" y="2973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0" name="Oval 90"/>
          <p:cNvSpPr>
            <a:spLocks noChangeArrowheads="1"/>
          </p:cNvSpPr>
          <p:nvPr/>
        </p:nvSpPr>
        <p:spPr bwMode="auto">
          <a:xfrm>
            <a:off x="3627438" y="299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1" name="Oval 91"/>
          <p:cNvSpPr>
            <a:spLocks noChangeArrowheads="1"/>
          </p:cNvSpPr>
          <p:nvPr/>
        </p:nvSpPr>
        <p:spPr bwMode="auto">
          <a:xfrm>
            <a:off x="3954463" y="265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2" name="Oval 92"/>
          <p:cNvSpPr>
            <a:spLocks noChangeArrowheads="1"/>
          </p:cNvSpPr>
          <p:nvPr/>
        </p:nvSpPr>
        <p:spPr bwMode="auto">
          <a:xfrm>
            <a:off x="3681413" y="272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3" name="Oval 93"/>
          <p:cNvSpPr>
            <a:spLocks noChangeArrowheads="1"/>
          </p:cNvSpPr>
          <p:nvPr/>
        </p:nvSpPr>
        <p:spPr bwMode="auto">
          <a:xfrm>
            <a:off x="4008438" y="2386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4" name="Oval 94"/>
          <p:cNvSpPr>
            <a:spLocks noChangeArrowheads="1"/>
          </p:cNvSpPr>
          <p:nvPr/>
        </p:nvSpPr>
        <p:spPr bwMode="auto">
          <a:xfrm>
            <a:off x="3443288" y="384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5" name="Oval 95"/>
          <p:cNvSpPr>
            <a:spLocks noChangeArrowheads="1"/>
          </p:cNvSpPr>
          <p:nvPr/>
        </p:nvSpPr>
        <p:spPr bwMode="auto">
          <a:xfrm>
            <a:off x="3770313" y="3500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6" name="Oval 96"/>
          <p:cNvSpPr>
            <a:spLocks noChangeArrowheads="1"/>
          </p:cNvSpPr>
          <p:nvPr/>
        </p:nvSpPr>
        <p:spPr bwMode="auto">
          <a:xfrm>
            <a:off x="3659188" y="405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7" name="Oval 97"/>
          <p:cNvSpPr>
            <a:spLocks noChangeArrowheads="1"/>
          </p:cNvSpPr>
          <p:nvPr/>
        </p:nvSpPr>
        <p:spPr bwMode="auto">
          <a:xfrm>
            <a:off x="3986213" y="3716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8" name="Oval 98"/>
          <p:cNvSpPr>
            <a:spLocks noChangeArrowheads="1"/>
          </p:cNvSpPr>
          <p:nvPr/>
        </p:nvSpPr>
        <p:spPr bwMode="auto">
          <a:xfrm>
            <a:off x="3427413" y="418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59" name="Oval 99"/>
          <p:cNvSpPr>
            <a:spLocks noChangeArrowheads="1"/>
          </p:cNvSpPr>
          <p:nvPr/>
        </p:nvSpPr>
        <p:spPr bwMode="auto">
          <a:xfrm>
            <a:off x="3754438" y="3846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0" name="Oval 100"/>
          <p:cNvSpPr>
            <a:spLocks noChangeArrowheads="1"/>
          </p:cNvSpPr>
          <p:nvPr/>
        </p:nvSpPr>
        <p:spPr bwMode="auto">
          <a:xfrm>
            <a:off x="3090863" y="387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1" name="Oval 101"/>
          <p:cNvSpPr>
            <a:spLocks noChangeArrowheads="1"/>
          </p:cNvSpPr>
          <p:nvPr/>
        </p:nvSpPr>
        <p:spPr bwMode="auto">
          <a:xfrm>
            <a:off x="3417888" y="352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2" name="Oval 102"/>
          <p:cNvSpPr>
            <a:spLocks noChangeArrowheads="1"/>
          </p:cNvSpPr>
          <p:nvPr/>
        </p:nvSpPr>
        <p:spPr bwMode="auto">
          <a:xfrm>
            <a:off x="3144838" y="360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3" name="Oval 103"/>
          <p:cNvSpPr>
            <a:spLocks noChangeArrowheads="1"/>
          </p:cNvSpPr>
          <p:nvPr/>
        </p:nvSpPr>
        <p:spPr bwMode="auto">
          <a:xfrm>
            <a:off x="3471863" y="3259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4" name="Oval 104"/>
          <p:cNvSpPr>
            <a:spLocks noChangeArrowheads="1"/>
          </p:cNvSpPr>
          <p:nvPr/>
        </p:nvSpPr>
        <p:spPr bwMode="auto">
          <a:xfrm>
            <a:off x="2906713" y="4716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5" name="Oval 105"/>
          <p:cNvSpPr>
            <a:spLocks noChangeArrowheads="1"/>
          </p:cNvSpPr>
          <p:nvPr/>
        </p:nvSpPr>
        <p:spPr bwMode="auto">
          <a:xfrm>
            <a:off x="3233738" y="4373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6" name="Oval 106"/>
          <p:cNvSpPr>
            <a:spLocks noChangeArrowheads="1"/>
          </p:cNvSpPr>
          <p:nvPr/>
        </p:nvSpPr>
        <p:spPr bwMode="auto">
          <a:xfrm>
            <a:off x="3122613" y="493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7" name="Oval 107"/>
          <p:cNvSpPr>
            <a:spLocks noChangeArrowheads="1"/>
          </p:cNvSpPr>
          <p:nvPr/>
        </p:nvSpPr>
        <p:spPr bwMode="auto">
          <a:xfrm>
            <a:off x="3449638" y="4589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8" name="Oval 108"/>
          <p:cNvSpPr>
            <a:spLocks noChangeArrowheads="1"/>
          </p:cNvSpPr>
          <p:nvPr/>
        </p:nvSpPr>
        <p:spPr bwMode="auto">
          <a:xfrm>
            <a:off x="2890838" y="506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69" name="Oval 109"/>
          <p:cNvSpPr>
            <a:spLocks noChangeArrowheads="1"/>
          </p:cNvSpPr>
          <p:nvPr/>
        </p:nvSpPr>
        <p:spPr bwMode="auto">
          <a:xfrm>
            <a:off x="3217863" y="4719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0" name="Oval 110"/>
          <p:cNvSpPr>
            <a:spLocks noChangeArrowheads="1"/>
          </p:cNvSpPr>
          <p:nvPr/>
        </p:nvSpPr>
        <p:spPr bwMode="auto">
          <a:xfrm>
            <a:off x="2554288" y="474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1" name="Oval 111"/>
          <p:cNvSpPr>
            <a:spLocks noChangeArrowheads="1"/>
          </p:cNvSpPr>
          <p:nvPr/>
        </p:nvSpPr>
        <p:spPr bwMode="auto">
          <a:xfrm>
            <a:off x="2881313" y="440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2" name="Oval 112"/>
          <p:cNvSpPr>
            <a:spLocks noChangeArrowheads="1"/>
          </p:cNvSpPr>
          <p:nvPr/>
        </p:nvSpPr>
        <p:spPr bwMode="auto">
          <a:xfrm>
            <a:off x="2608263" y="4475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3" name="Oval 113"/>
          <p:cNvSpPr>
            <a:spLocks noChangeArrowheads="1"/>
          </p:cNvSpPr>
          <p:nvPr/>
        </p:nvSpPr>
        <p:spPr bwMode="auto">
          <a:xfrm>
            <a:off x="2935288" y="4132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4" name="Oval 114"/>
          <p:cNvSpPr>
            <a:spLocks noChangeArrowheads="1"/>
          </p:cNvSpPr>
          <p:nvPr/>
        </p:nvSpPr>
        <p:spPr bwMode="auto">
          <a:xfrm>
            <a:off x="5113338" y="2836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5" name="Oval 115"/>
          <p:cNvSpPr>
            <a:spLocks noChangeArrowheads="1"/>
          </p:cNvSpPr>
          <p:nvPr/>
        </p:nvSpPr>
        <p:spPr bwMode="auto">
          <a:xfrm>
            <a:off x="5440363" y="249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6" name="Oval 116"/>
          <p:cNvSpPr>
            <a:spLocks noChangeArrowheads="1"/>
          </p:cNvSpPr>
          <p:nvPr/>
        </p:nvSpPr>
        <p:spPr bwMode="auto">
          <a:xfrm>
            <a:off x="5329238" y="305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7" name="Oval 117"/>
          <p:cNvSpPr>
            <a:spLocks noChangeArrowheads="1"/>
          </p:cNvSpPr>
          <p:nvPr/>
        </p:nvSpPr>
        <p:spPr bwMode="auto">
          <a:xfrm>
            <a:off x="5656263" y="270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8" name="Oval 118"/>
          <p:cNvSpPr>
            <a:spLocks noChangeArrowheads="1"/>
          </p:cNvSpPr>
          <p:nvPr/>
        </p:nvSpPr>
        <p:spPr bwMode="auto">
          <a:xfrm>
            <a:off x="5097463" y="318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79" name="Oval 119"/>
          <p:cNvSpPr>
            <a:spLocks noChangeArrowheads="1"/>
          </p:cNvSpPr>
          <p:nvPr/>
        </p:nvSpPr>
        <p:spPr bwMode="auto">
          <a:xfrm>
            <a:off x="5424488" y="2840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0" name="Oval 120"/>
          <p:cNvSpPr>
            <a:spLocks noChangeArrowheads="1"/>
          </p:cNvSpPr>
          <p:nvPr/>
        </p:nvSpPr>
        <p:spPr bwMode="auto">
          <a:xfrm>
            <a:off x="4760913" y="2865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1" name="Oval 121"/>
          <p:cNvSpPr>
            <a:spLocks noChangeArrowheads="1"/>
          </p:cNvSpPr>
          <p:nvPr/>
        </p:nvSpPr>
        <p:spPr bwMode="auto">
          <a:xfrm>
            <a:off x="5087938" y="252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2" name="Oval 122"/>
          <p:cNvSpPr>
            <a:spLocks noChangeArrowheads="1"/>
          </p:cNvSpPr>
          <p:nvPr/>
        </p:nvSpPr>
        <p:spPr bwMode="auto">
          <a:xfrm>
            <a:off x="4814888" y="2595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3" name="Oval 123"/>
          <p:cNvSpPr>
            <a:spLocks noChangeArrowheads="1"/>
          </p:cNvSpPr>
          <p:nvPr/>
        </p:nvSpPr>
        <p:spPr bwMode="auto">
          <a:xfrm>
            <a:off x="5141913" y="2252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4" name="Oval 124"/>
          <p:cNvSpPr>
            <a:spLocks noChangeArrowheads="1"/>
          </p:cNvSpPr>
          <p:nvPr/>
        </p:nvSpPr>
        <p:spPr bwMode="auto">
          <a:xfrm>
            <a:off x="4576763"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5" name="Oval 125"/>
          <p:cNvSpPr>
            <a:spLocks noChangeArrowheads="1"/>
          </p:cNvSpPr>
          <p:nvPr/>
        </p:nvSpPr>
        <p:spPr bwMode="auto">
          <a:xfrm>
            <a:off x="49037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6" name="Oval 126"/>
          <p:cNvSpPr>
            <a:spLocks noChangeArrowheads="1"/>
          </p:cNvSpPr>
          <p:nvPr/>
        </p:nvSpPr>
        <p:spPr bwMode="auto">
          <a:xfrm>
            <a:off x="47926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7" name="Oval 127"/>
          <p:cNvSpPr>
            <a:spLocks noChangeArrowheads="1"/>
          </p:cNvSpPr>
          <p:nvPr/>
        </p:nvSpPr>
        <p:spPr bwMode="auto">
          <a:xfrm>
            <a:off x="5119688" y="358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8" name="Oval 128"/>
          <p:cNvSpPr>
            <a:spLocks noChangeArrowheads="1"/>
          </p:cNvSpPr>
          <p:nvPr/>
        </p:nvSpPr>
        <p:spPr bwMode="auto">
          <a:xfrm>
            <a:off x="45608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89" name="Oval 129"/>
          <p:cNvSpPr>
            <a:spLocks noChangeArrowheads="1"/>
          </p:cNvSpPr>
          <p:nvPr/>
        </p:nvSpPr>
        <p:spPr bwMode="auto">
          <a:xfrm>
            <a:off x="4887913" y="371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0" name="Oval 130"/>
          <p:cNvSpPr>
            <a:spLocks noChangeArrowheads="1"/>
          </p:cNvSpPr>
          <p:nvPr/>
        </p:nvSpPr>
        <p:spPr bwMode="auto">
          <a:xfrm>
            <a:off x="4224338"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1" name="Oval 131"/>
          <p:cNvSpPr>
            <a:spLocks noChangeArrowheads="1"/>
          </p:cNvSpPr>
          <p:nvPr/>
        </p:nvSpPr>
        <p:spPr bwMode="auto">
          <a:xfrm>
            <a:off x="4551363"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2" name="Oval 132"/>
          <p:cNvSpPr>
            <a:spLocks noChangeArrowheads="1"/>
          </p:cNvSpPr>
          <p:nvPr/>
        </p:nvSpPr>
        <p:spPr bwMode="auto">
          <a:xfrm>
            <a:off x="4278313"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3" name="Oval 133"/>
          <p:cNvSpPr>
            <a:spLocks noChangeArrowheads="1"/>
          </p:cNvSpPr>
          <p:nvPr/>
        </p:nvSpPr>
        <p:spPr bwMode="auto">
          <a:xfrm>
            <a:off x="4605338" y="312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4" name="Oval 134"/>
          <p:cNvSpPr>
            <a:spLocks noChangeArrowheads="1"/>
          </p:cNvSpPr>
          <p:nvPr/>
        </p:nvSpPr>
        <p:spPr bwMode="auto">
          <a:xfrm>
            <a:off x="4040188" y="458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5" name="Oval 135"/>
          <p:cNvSpPr>
            <a:spLocks noChangeArrowheads="1"/>
          </p:cNvSpPr>
          <p:nvPr/>
        </p:nvSpPr>
        <p:spPr bwMode="auto">
          <a:xfrm>
            <a:off x="4367213" y="424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6" name="Oval 136"/>
          <p:cNvSpPr>
            <a:spLocks noChangeArrowheads="1"/>
          </p:cNvSpPr>
          <p:nvPr/>
        </p:nvSpPr>
        <p:spPr bwMode="auto">
          <a:xfrm>
            <a:off x="4256088" y="479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7" name="Oval 137"/>
          <p:cNvSpPr>
            <a:spLocks noChangeArrowheads="1"/>
          </p:cNvSpPr>
          <p:nvPr/>
        </p:nvSpPr>
        <p:spPr bwMode="auto">
          <a:xfrm>
            <a:off x="4583113"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8" name="Oval 138"/>
          <p:cNvSpPr>
            <a:spLocks noChangeArrowheads="1"/>
          </p:cNvSpPr>
          <p:nvPr/>
        </p:nvSpPr>
        <p:spPr bwMode="auto">
          <a:xfrm>
            <a:off x="4024313" y="4929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899" name="Oval 139"/>
          <p:cNvSpPr>
            <a:spLocks noChangeArrowheads="1"/>
          </p:cNvSpPr>
          <p:nvPr/>
        </p:nvSpPr>
        <p:spPr bwMode="auto">
          <a:xfrm>
            <a:off x="4351338" y="458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0" name="Oval 140"/>
          <p:cNvSpPr>
            <a:spLocks noChangeArrowheads="1"/>
          </p:cNvSpPr>
          <p:nvPr/>
        </p:nvSpPr>
        <p:spPr bwMode="auto">
          <a:xfrm>
            <a:off x="3687763" y="4611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1" name="Oval 141"/>
          <p:cNvSpPr>
            <a:spLocks noChangeArrowheads="1"/>
          </p:cNvSpPr>
          <p:nvPr/>
        </p:nvSpPr>
        <p:spPr bwMode="auto">
          <a:xfrm>
            <a:off x="4014788" y="426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2" name="Oval 142"/>
          <p:cNvSpPr>
            <a:spLocks noChangeArrowheads="1"/>
          </p:cNvSpPr>
          <p:nvPr/>
        </p:nvSpPr>
        <p:spPr bwMode="auto">
          <a:xfrm>
            <a:off x="3741738" y="4341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3" name="Oval 143"/>
          <p:cNvSpPr>
            <a:spLocks noChangeArrowheads="1"/>
          </p:cNvSpPr>
          <p:nvPr/>
        </p:nvSpPr>
        <p:spPr bwMode="auto">
          <a:xfrm>
            <a:off x="4068763" y="399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4" name="Oval 144"/>
          <p:cNvSpPr>
            <a:spLocks noChangeArrowheads="1"/>
          </p:cNvSpPr>
          <p:nvPr/>
        </p:nvSpPr>
        <p:spPr bwMode="auto">
          <a:xfrm>
            <a:off x="3503613" y="5456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5" name="Oval 145"/>
          <p:cNvSpPr>
            <a:spLocks noChangeArrowheads="1"/>
          </p:cNvSpPr>
          <p:nvPr/>
        </p:nvSpPr>
        <p:spPr bwMode="auto">
          <a:xfrm>
            <a:off x="3830638" y="511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6" name="Oval 146"/>
          <p:cNvSpPr>
            <a:spLocks noChangeArrowheads="1"/>
          </p:cNvSpPr>
          <p:nvPr/>
        </p:nvSpPr>
        <p:spPr bwMode="auto">
          <a:xfrm>
            <a:off x="3719513" y="567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7" name="Oval 147"/>
          <p:cNvSpPr>
            <a:spLocks noChangeArrowheads="1"/>
          </p:cNvSpPr>
          <p:nvPr/>
        </p:nvSpPr>
        <p:spPr bwMode="auto">
          <a:xfrm>
            <a:off x="4046538" y="532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8" name="Oval 148"/>
          <p:cNvSpPr>
            <a:spLocks noChangeArrowheads="1"/>
          </p:cNvSpPr>
          <p:nvPr/>
        </p:nvSpPr>
        <p:spPr bwMode="auto">
          <a:xfrm>
            <a:off x="27352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09" name="Oval 149"/>
          <p:cNvSpPr>
            <a:spLocks noChangeArrowheads="1"/>
          </p:cNvSpPr>
          <p:nvPr/>
        </p:nvSpPr>
        <p:spPr bwMode="auto">
          <a:xfrm>
            <a:off x="3814763" y="545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0" name="Oval 150"/>
          <p:cNvSpPr>
            <a:spLocks noChangeArrowheads="1"/>
          </p:cNvSpPr>
          <p:nvPr/>
        </p:nvSpPr>
        <p:spPr bwMode="auto">
          <a:xfrm>
            <a:off x="3151188" y="5484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1" name="Oval 151"/>
          <p:cNvSpPr>
            <a:spLocks noChangeArrowheads="1"/>
          </p:cNvSpPr>
          <p:nvPr/>
        </p:nvSpPr>
        <p:spPr bwMode="auto">
          <a:xfrm>
            <a:off x="3478213" y="514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2" name="Oval 152"/>
          <p:cNvSpPr>
            <a:spLocks noChangeArrowheads="1"/>
          </p:cNvSpPr>
          <p:nvPr/>
        </p:nvSpPr>
        <p:spPr bwMode="auto">
          <a:xfrm>
            <a:off x="3205163" y="5214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3" name="Oval 153"/>
          <p:cNvSpPr>
            <a:spLocks noChangeArrowheads="1"/>
          </p:cNvSpPr>
          <p:nvPr/>
        </p:nvSpPr>
        <p:spPr bwMode="auto">
          <a:xfrm>
            <a:off x="35321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4" name="Oval 154"/>
          <p:cNvSpPr>
            <a:spLocks noChangeArrowheads="1"/>
          </p:cNvSpPr>
          <p:nvPr/>
        </p:nvSpPr>
        <p:spPr bwMode="auto">
          <a:xfrm>
            <a:off x="6523038" y="232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5" name="Oval 155"/>
          <p:cNvSpPr>
            <a:spLocks noChangeArrowheads="1"/>
          </p:cNvSpPr>
          <p:nvPr/>
        </p:nvSpPr>
        <p:spPr bwMode="auto">
          <a:xfrm>
            <a:off x="6450013" y="2516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6" name="Oval 156"/>
          <p:cNvSpPr>
            <a:spLocks noChangeArrowheads="1"/>
          </p:cNvSpPr>
          <p:nvPr/>
        </p:nvSpPr>
        <p:spPr bwMode="auto">
          <a:xfrm>
            <a:off x="6170613" y="235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7" name="Oval 157"/>
          <p:cNvSpPr>
            <a:spLocks noChangeArrowheads="1"/>
          </p:cNvSpPr>
          <p:nvPr/>
        </p:nvSpPr>
        <p:spPr bwMode="auto">
          <a:xfrm>
            <a:off x="6497638" y="2008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8" name="Oval 158"/>
          <p:cNvSpPr>
            <a:spLocks noChangeArrowheads="1"/>
          </p:cNvSpPr>
          <p:nvPr/>
        </p:nvSpPr>
        <p:spPr bwMode="auto">
          <a:xfrm>
            <a:off x="6224588" y="208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19" name="Oval 159"/>
          <p:cNvSpPr>
            <a:spLocks noChangeArrowheads="1"/>
          </p:cNvSpPr>
          <p:nvPr/>
        </p:nvSpPr>
        <p:spPr bwMode="auto">
          <a:xfrm>
            <a:off x="5999163" y="1976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0" name="Oval 160"/>
          <p:cNvSpPr>
            <a:spLocks noChangeArrowheads="1"/>
          </p:cNvSpPr>
          <p:nvPr/>
        </p:nvSpPr>
        <p:spPr bwMode="auto">
          <a:xfrm>
            <a:off x="5986463" y="319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1" name="Oval 161"/>
          <p:cNvSpPr>
            <a:spLocks noChangeArrowheads="1"/>
          </p:cNvSpPr>
          <p:nvPr/>
        </p:nvSpPr>
        <p:spPr bwMode="auto">
          <a:xfrm>
            <a:off x="6313488" y="2852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2" name="Oval 162"/>
          <p:cNvSpPr>
            <a:spLocks noChangeArrowheads="1"/>
          </p:cNvSpPr>
          <p:nvPr/>
        </p:nvSpPr>
        <p:spPr bwMode="auto">
          <a:xfrm>
            <a:off x="6202363" y="341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3" name="Oval 163"/>
          <p:cNvSpPr>
            <a:spLocks noChangeArrowheads="1"/>
          </p:cNvSpPr>
          <p:nvPr/>
        </p:nvSpPr>
        <p:spPr bwMode="auto">
          <a:xfrm>
            <a:off x="6529388" y="3068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4" name="Oval 164"/>
          <p:cNvSpPr>
            <a:spLocks noChangeArrowheads="1"/>
          </p:cNvSpPr>
          <p:nvPr/>
        </p:nvSpPr>
        <p:spPr bwMode="auto">
          <a:xfrm>
            <a:off x="5970588" y="3541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5" name="Oval 165"/>
          <p:cNvSpPr>
            <a:spLocks noChangeArrowheads="1"/>
          </p:cNvSpPr>
          <p:nvPr/>
        </p:nvSpPr>
        <p:spPr bwMode="auto">
          <a:xfrm>
            <a:off x="6297613" y="3198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6" name="Oval 166"/>
          <p:cNvSpPr>
            <a:spLocks noChangeArrowheads="1"/>
          </p:cNvSpPr>
          <p:nvPr/>
        </p:nvSpPr>
        <p:spPr bwMode="auto">
          <a:xfrm>
            <a:off x="563403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7" name="Oval 167"/>
          <p:cNvSpPr>
            <a:spLocks noChangeArrowheads="1"/>
          </p:cNvSpPr>
          <p:nvPr/>
        </p:nvSpPr>
        <p:spPr bwMode="auto">
          <a:xfrm>
            <a:off x="5961063" y="288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8" name="Oval 168"/>
          <p:cNvSpPr>
            <a:spLocks noChangeArrowheads="1"/>
          </p:cNvSpPr>
          <p:nvPr/>
        </p:nvSpPr>
        <p:spPr bwMode="auto">
          <a:xfrm>
            <a:off x="5688013" y="295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29" name="Oval 169"/>
          <p:cNvSpPr>
            <a:spLocks noChangeArrowheads="1"/>
          </p:cNvSpPr>
          <p:nvPr/>
        </p:nvSpPr>
        <p:spPr bwMode="auto">
          <a:xfrm>
            <a:off x="60150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0" name="Oval 170"/>
          <p:cNvSpPr>
            <a:spLocks noChangeArrowheads="1"/>
          </p:cNvSpPr>
          <p:nvPr/>
        </p:nvSpPr>
        <p:spPr bwMode="auto">
          <a:xfrm>
            <a:off x="5449888" y="406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1" name="Oval 171"/>
          <p:cNvSpPr>
            <a:spLocks noChangeArrowheads="1"/>
          </p:cNvSpPr>
          <p:nvPr/>
        </p:nvSpPr>
        <p:spPr bwMode="auto">
          <a:xfrm>
            <a:off x="5776913" y="372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2" name="Oval 172"/>
          <p:cNvSpPr>
            <a:spLocks noChangeArrowheads="1"/>
          </p:cNvSpPr>
          <p:nvPr/>
        </p:nvSpPr>
        <p:spPr bwMode="auto">
          <a:xfrm>
            <a:off x="5665788" y="4284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3" name="Oval 173"/>
          <p:cNvSpPr>
            <a:spLocks noChangeArrowheads="1"/>
          </p:cNvSpPr>
          <p:nvPr/>
        </p:nvSpPr>
        <p:spPr bwMode="auto">
          <a:xfrm>
            <a:off x="5992813" y="3941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4" name="Oval 174"/>
          <p:cNvSpPr>
            <a:spLocks noChangeArrowheads="1"/>
          </p:cNvSpPr>
          <p:nvPr/>
        </p:nvSpPr>
        <p:spPr bwMode="auto">
          <a:xfrm>
            <a:off x="5434013" y="4414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5" name="Oval 175"/>
          <p:cNvSpPr>
            <a:spLocks noChangeArrowheads="1"/>
          </p:cNvSpPr>
          <p:nvPr/>
        </p:nvSpPr>
        <p:spPr bwMode="auto">
          <a:xfrm>
            <a:off x="5761038" y="4071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6" name="Oval 176"/>
          <p:cNvSpPr>
            <a:spLocks noChangeArrowheads="1"/>
          </p:cNvSpPr>
          <p:nvPr/>
        </p:nvSpPr>
        <p:spPr bwMode="auto">
          <a:xfrm>
            <a:off x="5097463" y="409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7" name="Oval 177"/>
          <p:cNvSpPr>
            <a:spLocks noChangeArrowheads="1"/>
          </p:cNvSpPr>
          <p:nvPr/>
        </p:nvSpPr>
        <p:spPr bwMode="auto">
          <a:xfrm>
            <a:off x="5424488" y="375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8" name="Oval 178"/>
          <p:cNvSpPr>
            <a:spLocks noChangeArrowheads="1"/>
          </p:cNvSpPr>
          <p:nvPr/>
        </p:nvSpPr>
        <p:spPr bwMode="auto">
          <a:xfrm>
            <a:off x="5151438" y="382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39" name="Oval 179"/>
          <p:cNvSpPr>
            <a:spLocks noChangeArrowheads="1"/>
          </p:cNvSpPr>
          <p:nvPr/>
        </p:nvSpPr>
        <p:spPr bwMode="auto">
          <a:xfrm>
            <a:off x="54784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0" name="Oval 180"/>
          <p:cNvSpPr>
            <a:spLocks noChangeArrowheads="1"/>
          </p:cNvSpPr>
          <p:nvPr/>
        </p:nvSpPr>
        <p:spPr bwMode="auto">
          <a:xfrm>
            <a:off x="4913313" y="494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1" name="Oval 181"/>
          <p:cNvSpPr>
            <a:spLocks noChangeArrowheads="1"/>
          </p:cNvSpPr>
          <p:nvPr/>
        </p:nvSpPr>
        <p:spPr bwMode="auto">
          <a:xfrm>
            <a:off x="5240338" y="4598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2" name="Oval 182"/>
          <p:cNvSpPr>
            <a:spLocks noChangeArrowheads="1"/>
          </p:cNvSpPr>
          <p:nvPr/>
        </p:nvSpPr>
        <p:spPr bwMode="auto">
          <a:xfrm>
            <a:off x="5129213" y="515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3" name="Oval 183"/>
          <p:cNvSpPr>
            <a:spLocks noChangeArrowheads="1"/>
          </p:cNvSpPr>
          <p:nvPr/>
        </p:nvSpPr>
        <p:spPr bwMode="auto">
          <a:xfrm>
            <a:off x="5456238" y="4814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4" name="Oval 184"/>
          <p:cNvSpPr>
            <a:spLocks noChangeArrowheads="1"/>
          </p:cNvSpPr>
          <p:nvPr/>
        </p:nvSpPr>
        <p:spPr bwMode="auto">
          <a:xfrm>
            <a:off x="5224463" y="494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5" name="Oval 185"/>
          <p:cNvSpPr>
            <a:spLocks noChangeArrowheads="1"/>
          </p:cNvSpPr>
          <p:nvPr/>
        </p:nvSpPr>
        <p:spPr bwMode="auto">
          <a:xfrm>
            <a:off x="4887913" y="462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6" name="Oval 186"/>
          <p:cNvSpPr>
            <a:spLocks noChangeArrowheads="1"/>
          </p:cNvSpPr>
          <p:nvPr/>
        </p:nvSpPr>
        <p:spPr bwMode="auto">
          <a:xfrm>
            <a:off x="49418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7" name="Oval 187"/>
          <p:cNvSpPr>
            <a:spLocks noChangeArrowheads="1"/>
          </p:cNvSpPr>
          <p:nvPr/>
        </p:nvSpPr>
        <p:spPr bwMode="auto">
          <a:xfrm>
            <a:off x="7104063" y="3408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8" name="Oval 188"/>
          <p:cNvSpPr>
            <a:spLocks noChangeArrowheads="1"/>
          </p:cNvSpPr>
          <p:nvPr/>
        </p:nvSpPr>
        <p:spPr bwMode="auto">
          <a:xfrm>
            <a:off x="6767513"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49" name="Oval 189"/>
          <p:cNvSpPr>
            <a:spLocks noChangeArrowheads="1"/>
          </p:cNvSpPr>
          <p:nvPr/>
        </p:nvSpPr>
        <p:spPr bwMode="auto">
          <a:xfrm>
            <a:off x="6583363" y="3935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0" name="Oval 190"/>
          <p:cNvSpPr>
            <a:spLocks noChangeArrowheads="1"/>
          </p:cNvSpPr>
          <p:nvPr/>
        </p:nvSpPr>
        <p:spPr bwMode="auto">
          <a:xfrm>
            <a:off x="6910388" y="359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1" name="Oval 191"/>
          <p:cNvSpPr>
            <a:spLocks noChangeArrowheads="1"/>
          </p:cNvSpPr>
          <p:nvPr/>
        </p:nvSpPr>
        <p:spPr bwMode="auto">
          <a:xfrm>
            <a:off x="6799263" y="415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2" name="Oval 192"/>
          <p:cNvSpPr>
            <a:spLocks noChangeArrowheads="1"/>
          </p:cNvSpPr>
          <p:nvPr/>
        </p:nvSpPr>
        <p:spPr bwMode="auto">
          <a:xfrm>
            <a:off x="7126288" y="3808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3" name="Oval 193"/>
          <p:cNvSpPr>
            <a:spLocks noChangeArrowheads="1"/>
          </p:cNvSpPr>
          <p:nvPr/>
        </p:nvSpPr>
        <p:spPr bwMode="auto">
          <a:xfrm>
            <a:off x="6567488"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4" name="Oval 194"/>
          <p:cNvSpPr>
            <a:spLocks noChangeArrowheads="1"/>
          </p:cNvSpPr>
          <p:nvPr/>
        </p:nvSpPr>
        <p:spPr bwMode="auto">
          <a:xfrm>
            <a:off x="6894513" y="3938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5" name="Oval 195"/>
          <p:cNvSpPr>
            <a:spLocks noChangeArrowheads="1"/>
          </p:cNvSpPr>
          <p:nvPr/>
        </p:nvSpPr>
        <p:spPr bwMode="auto">
          <a:xfrm>
            <a:off x="6230938"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6" name="Oval 196"/>
          <p:cNvSpPr>
            <a:spLocks noChangeArrowheads="1"/>
          </p:cNvSpPr>
          <p:nvPr/>
        </p:nvSpPr>
        <p:spPr bwMode="auto">
          <a:xfrm>
            <a:off x="6557963"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7" name="Oval 197"/>
          <p:cNvSpPr>
            <a:spLocks noChangeArrowheads="1"/>
          </p:cNvSpPr>
          <p:nvPr/>
        </p:nvSpPr>
        <p:spPr bwMode="auto">
          <a:xfrm>
            <a:off x="6284913" y="3694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8" name="Oval 198"/>
          <p:cNvSpPr>
            <a:spLocks noChangeArrowheads="1"/>
          </p:cNvSpPr>
          <p:nvPr/>
        </p:nvSpPr>
        <p:spPr bwMode="auto">
          <a:xfrm>
            <a:off x="6611938" y="335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59" name="Oval 199"/>
          <p:cNvSpPr>
            <a:spLocks noChangeArrowheads="1"/>
          </p:cNvSpPr>
          <p:nvPr/>
        </p:nvSpPr>
        <p:spPr bwMode="auto">
          <a:xfrm>
            <a:off x="6046788" y="480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0" name="Oval 200"/>
          <p:cNvSpPr>
            <a:spLocks noChangeArrowheads="1"/>
          </p:cNvSpPr>
          <p:nvPr/>
        </p:nvSpPr>
        <p:spPr bwMode="auto">
          <a:xfrm>
            <a:off x="6373813" y="446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1" name="Oval 201"/>
          <p:cNvSpPr>
            <a:spLocks noChangeArrowheads="1"/>
          </p:cNvSpPr>
          <p:nvPr/>
        </p:nvSpPr>
        <p:spPr bwMode="auto">
          <a:xfrm>
            <a:off x="6589713" y="468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2" name="Oval 202"/>
          <p:cNvSpPr>
            <a:spLocks noChangeArrowheads="1"/>
          </p:cNvSpPr>
          <p:nvPr/>
        </p:nvSpPr>
        <p:spPr bwMode="auto">
          <a:xfrm>
            <a:off x="5916613" y="5059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3" name="Oval 203"/>
          <p:cNvSpPr>
            <a:spLocks noChangeArrowheads="1"/>
          </p:cNvSpPr>
          <p:nvPr/>
        </p:nvSpPr>
        <p:spPr bwMode="auto">
          <a:xfrm>
            <a:off x="5694363"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4" name="Oval 204"/>
          <p:cNvSpPr>
            <a:spLocks noChangeArrowheads="1"/>
          </p:cNvSpPr>
          <p:nvPr/>
        </p:nvSpPr>
        <p:spPr bwMode="auto">
          <a:xfrm>
            <a:off x="6021388"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5" name="Oval 205"/>
          <p:cNvSpPr>
            <a:spLocks noChangeArrowheads="1"/>
          </p:cNvSpPr>
          <p:nvPr/>
        </p:nvSpPr>
        <p:spPr bwMode="auto">
          <a:xfrm>
            <a:off x="5748338" y="456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6" name="Oval 206"/>
          <p:cNvSpPr>
            <a:spLocks noChangeArrowheads="1"/>
          </p:cNvSpPr>
          <p:nvPr/>
        </p:nvSpPr>
        <p:spPr bwMode="auto">
          <a:xfrm>
            <a:off x="6075363" y="422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7" name="Oval 207"/>
          <p:cNvSpPr>
            <a:spLocks noChangeArrowheads="1"/>
          </p:cNvSpPr>
          <p:nvPr/>
        </p:nvSpPr>
        <p:spPr bwMode="auto">
          <a:xfrm>
            <a:off x="5510213" y="568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8" name="Oval 208"/>
          <p:cNvSpPr>
            <a:spLocks noChangeArrowheads="1"/>
          </p:cNvSpPr>
          <p:nvPr/>
        </p:nvSpPr>
        <p:spPr bwMode="auto">
          <a:xfrm>
            <a:off x="5722938" y="5272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69" name="Oval 209"/>
          <p:cNvSpPr>
            <a:spLocks noChangeArrowheads="1"/>
          </p:cNvSpPr>
          <p:nvPr/>
        </p:nvSpPr>
        <p:spPr bwMode="auto">
          <a:xfrm>
            <a:off x="5726113" y="589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0" name="Oval 210"/>
          <p:cNvSpPr>
            <a:spLocks noChangeArrowheads="1"/>
          </p:cNvSpPr>
          <p:nvPr/>
        </p:nvSpPr>
        <p:spPr bwMode="auto">
          <a:xfrm>
            <a:off x="6764338"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1" name="Oval 211"/>
          <p:cNvSpPr>
            <a:spLocks noChangeArrowheads="1"/>
          </p:cNvSpPr>
          <p:nvPr/>
        </p:nvSpPr>
        <p:spPr bwMode="auto">
          <a:xfrm>
            <a:off x="5484813" y="536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2" name="Oval 212"/>
          <p:cNvSpPr>
            <a:spLocks noChangeArrowheads="1"/>
          </p:cNvSpPr>
          <p:nvPr/>
        </p:nvSpPr>
        <p:spPr bwMode="auto">
          <a:xfrm>
            <a:off x="5538788" y="509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3" name="Oval 213"/>
          <p:cNvSpPr>
            <a:spLocks noChangeArrowheads="1"/>
          </p:cNvSpPr>
          <p:nvPr/>
        </p:nvSpPr>
        <p:spPr bwMode="auto">
          <a:xfrm>
            <a:off x="5595938" y="1681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4" name="Oval 214"/>
          <p:cNvSpPr>
            <a:spLocks noChangeArrowheads="1"/>
          </p:cNvSpPr>
          <p:nvPr/>
        </p:nvSpPr>
        <p:spPr bwMode="auto">
          <a:xfrm>
            <a:off x="7304088" y="396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5" name="Oval 215"/>
          <p:cNvSpPr>
            <a:spLocks noChangeArrowheads="1"/>
          </p:cNvSpPr>
          <p:nvPr/>
        </p:nvSpPr>
        <p:spPr bwMode="auto">
          <a:xfrm>
            <a:off x="5811838" y="1897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6" name="Oval 216"/>
          <p:cNvSpPr>
            <a:spLocks noChangeArrowheads="1"/>
          </p:cNvSpPr>
          <p:nvPr/>
        </p:nvSpPr>
        <p:spPr bwMode="auto">
          <a:xfrm>
            <a:off x="6853238" y="3325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7" name="Oval 217"/>
          <p:cNvSpPr>
            <a:spLocks noChangeArrowheads="1"/>
          </p:cNvSpPr>
          <p:nvPr/>
        </p:nvSpPr>
        <p:spPr bwMode="auto">
          <a:xfrm>
            <a:off x="5907088" y="168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8" name="Oval 218"/>
          <p:cNvSpPr>
            <a:spLocks noChangeArrowheads="1"/>
          </p:cNvSpPr>
          <p:nvPr/>
        </p:nvSpPr>
        <p:spPr bwMode="auto">
          <a:xfrm>
            <a:off x="5243513" y="1709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79" name="Oval 219"/>
          <p:cNvSpPr>
            <a:spLocks noChangeArrowheads="1"/>
          </p:cNvSpPr>
          <p:nvPr/>
        </p:nvSpPr>
        <p:spPr bwMode="auto">
          <a:xfrm>
            <a:off x="6970713"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0" name="Oval 220"/>
          <p:cNvSpPr>
            <a:spLocks noChangeArrowheads="1"/>
          </p:cNvSpPr>
          <p:nvPr/>
        </p:nvSpPr>
        <p:spPr bwMode="auto">
          <a:xfrm>
            <a:off x="5297488" y="143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1" name="Oval 221"/>
          <p:cNvSpPr>
            <a:spLocks noChangeArrowheads="1"/>
          </p:cNvSpPr>
          <p:nvPr/>
        </p:nvSpPr>
        <p:spPr bwMode="auto">
          <a:xfrm>
            <a:off x="5795963" y="3392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2" name="Oval 222"/>
          <p:cNvSpPr>
            <a:spLocks noChangeArrowheads="1"/>
          </p:cNvSpPr>
          <p:nvPr/>
        </p:nvSpPr>
        <p:spPr bwMode="auto">
          <a:xfrm>
            <a:off x="6221413" y="1836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3" name="Oval 223"/>
          <p:cNvSpPr>
            <a:spLocks noChangeArrowheads="1"/>
          </p:cNvSpPr>
          <p:nvPr/>
        </p:nvSpPr>
        <p:spPr bwMode="auto">
          <a:xfrm>
            <a:off x="3678238" y="5278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4" name="Oval 224"/>
          <p:cNvSpPr>
            <a:spLocks noChangeArrowheads="1"/>
          </p:cNvSpPr>
          <p:nvPr/>
        </p:nvSpPr>
        <p:spPr bwMode="auto">
          <a:xfrm>
            <a:off x="4151313" y="512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5" name="Oval 225"/>
          <p:cNvSpPr>
            <a:spLocks noChangeArrowheads="1"/>
          </p:cNvSpPr>
          <p:nvPr/>
        </p:nvSpPr>
        <p:spPr bwMode="auto">
          <a:xfrm>
            <a:off x="2341563" y="5580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6" name="Oval 226"/>
          <p:cNvSpPr>
            <a:spLocks noChangeArrowheads="1"/>
          </p:cNvSpPr>
          <p:nvPr/>
        </p:nvSpPr>
        <p:spPr bwMode="auto">
          <a:xfrm>
            <a:off x="2668588" y="523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7" name="Oval 227"/>
          <p:cNvSpPr>
            <a:spLocks noChangeArrowheads="1"/>
          </p:cNvSpPr>
          <p:nvPr/>
        </p:nvSpPr>
        <p:spPr bwMode="auto">
          <a:xfrm>
            <a:off x="2557463" y="579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8" name="Oval 228"/>
          <p:cNvSpPr>
            <a:spLocks noChangeArrowheads="1"/>
          </p:cNvSpPr>
          <p:nvPr/>
        </p:nvSpPr>
        <p:spPr bwMode="auto">
          <a:xfrm>
            <a:off x="2884488" y="545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89" name="Oval 229"/>
          <p:cNvSpPr>
            <a:spLocks noChangeArrowheads="1"/>
          </p:cNvSpPr>
          <p:nvPr/>
        </p:nvSpPr>
        <p:spPr bwMode="auto">
          <a:xfrm>
            <a:off x="2652713" y="5583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0" name="Oval 230"/>
          <p:cNvSpPr>
            <a:spLocks noChangeArrowheads="1"/>
          </p:cNvSpPr>
          <p:nvPr/>
        </p:nvSpPr>
        <p:spPr bwMode="auto">
          <a:xfrm>
            <a:off x="5294313" y="331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1" name="Oval 231"/>
          <p:cNvSpPr>
            <a:spLocks noChangeArrowheads="1"/>
          </p:cNvSpPr>
          <p:nvPr/>
        </p:nvSpPr>
        <p:spPr bwMode="auto">
          <a:xfrm>
            <a:off x="2316163" y="5265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2" name="Oval 232"/>
          <p:cNvSpPr>
            <a:spLocks noChangeArrowheads="1"/>
          </p:cNvSpPr>
          <p:nvPr/>
        </p:nvSpPr>
        <p:spPr bwMode="auto">
          <a:xfrm>
            <a:off x="2043113" y="533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3" name="Oval 233"/>
          <p:cNvSpPr>
            <a:spLocks noChangeArrowheads="1"/>
          </p:cNvSpPr>
          <p:nvPr/>
        </p:nvSpPr>
        <p:spPr bwMode="auto">
          <a:xfrm>
            <a:off x="2370138" y="499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4" name="Oval 234"/>
          <p:cNvSpPr>
            <a:spLocks noChangeArrowheads="1"/>
          </p:cNvSpPr>
          <p:nvPr/>
        </p:nvSpPr>
        <p:spPr bwMode="auto">
          <a:xfrm>
            <a:off x="2967038" y="573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5" name="Oval 235"/>
          <p:cNvSpPr>
            <a:spLocks noChangeArrowheads="1"/>
          </p:cNvSpPr>
          <p:nvPr/>
        </p:nvSpPr>
        <p:spPr bwMode="auto">
          <a:xfrm>
            <a:off x="7767638" y="3709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6" name="Oval 236"/>
          <p:cNvSpPr>
            <a:spLocks noChangeArrowheads="1"/>
          </p:cNvSpPr>
          <p:nvPr/>
        </p:nvSpPr>
        <p:spPr bwMode="auto">
          <a:xfrm>
            <a:off x="80660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7" name="Oval 237"/>
          <p:cNvSpPr>
            <a:spLocks noChangeArrowheads="1"/>
          </p:cNvSpPr>
          <p:nvPr/>
        </p:nvSpPr>
        <p:spPr bwMode="auto">
          <a:xfrm>
            <a:off x="7945438"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8" name="Oval 238"/>
          <p:cNvSpPr>
            <a:spLocks noChangeArrowheads="1"/>
          </p:cNvSpPr>
          <p:nvPr/>
        </p:nvSpPr>
        <p:spPr bwMode="auto">
          <a:xfrm>
            <a:off x="7974013" y="367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5999" name="Oval 239"/>
          <p:cNvSpPr>
            <a:spLocks noChangeArrowheads="1"/>
          </p:cNvSpPr>
          <p:nvPr/>
        </p:nvSpPr>
        <p:spPr bwMode="auto">
          <a:xfrm>
            <a:off x="7415213"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0" name="Oval 240"/>
          <p:cNvSpPr>
            <a:spLocks noChangeArrowheads="1"/>
          </p:cNvSpPr>
          <p:nvPr/>
        </p:nvSpPr>
        <p:spPr bwMode="auto">
          <a:xfrm>
            <a:off x="7742238"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1" name="Oval 241"/>
          <p:cNvSpPr>
            <a:spLocks noChangeArrowheads="1"/>
          </p:cNvSpPr>
          <p:nvPr/>
        </p:nvSpPr>
        <p:spPr bwMode="auto">
          <a:xfrm>
            <a:off x="7469188"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2" name="Oval 242"/>
          <p:cNvSpPr>
            <a:spLocks noChangeArrowheads="1"/>
          </p:cNvSpPr>
          <p:nvPr/>
        </p:nvSpPr>
        <p:spPr bwMode="auto">
          <a:xfrm>
            <a:off x="8062913" y="4164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3" name="Oval 243"/>
          <p:cNvSpPr>
            <a:spLocks noChangeArrowheads="1"/>
          </p:cNvSpPr>
          <p:nvPr/>
        </p:nvSpPr>
        <p:spPr bwMode="auto">
          <a:xfrm>
            <a:off x="7212013" y="452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4" name="Oval 244"/>
          <p:cNvSpPr>
            <a:spLocks noChangeArrowheads="1"/>
          </p:cNvSpPr>
          <p:nvPr/>
        </p:nvSpPr>
        <p:spPr bwMode="auto">
          <a:xfrm>
            <a:off x="7265988" y="4256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5" name="Oval 245"/>
          <p:cNvSpPr>
            <a:spLocks noChangeArrowheads="1"/>
          </p:cNvSpPr>
          <p:nvPr/>
        </p:nvSpPr>
        <p:spPr bwMode="auto">
          <a:xfrm>
            <a:off x="7593013" y="391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6" name="Oval 246"/>
          <p:cNvSpPr>
            <a:spLocks noChangeArrowheads="1"/>
          </p:cNvSpPr>
          <p:nvPr/>
        </p:nvSpPr>
        <p:spPr bwMode="auto">
          <a:xfrm>
            <a:off x="6932613" y="4643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7" name="Oval 247"/>
          <p:cNvSpPr>
            <a:spLocks noChangeArrowheads="1"/>
          </p:cNvSpPr>
          <p:nvPr/>
        </p:nvSpPr>
        <p:spPr bwMode="auto">
          <a:xfrm>
            <a:off x="74818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8" name="Oval 248"/>
          <p:cNvSpPr>
            <a:spLocks noChangeArrowheads="1"/>
          </p:cNvSpPr>
          <p:nvPr/>
        </p:nvSpPr>
        <p:spPr bwMode="auto">
          <a:xfrm>
            <a:off x="3700463" y="186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09" name="Oval 249"/>
          <p:cNvSpPr>
            <a:spLocks noChangeArrowheads="1"/>
          </p:cNvSpPr>
          <p:nvPr/>
        </p:nvSpPr>
        <p:spPr bwMode="auto">
          <a:xfrm>
            <a:off x="35163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0" name="Oval 250"/>
          <p:cNvSpPr>
            <a:spLocks noChangeArrowheads="1"/>
          </p:cNvSpPr>
          <p:nvPr/>
        </p:nvSpPr>
        <p:spPr bwMode="auto">
          <a:xfrm>
            <a:off x="4005263" y="190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1" name="Oval 251"/>
          <p:cNvSpPr>
            <a:spLocks noChangeArrowheads="1"/>
          </p:cNvSpPr>
          <p:nvPr/>
        </p:nvSpPr>
        <p:spPr bwMode="auto">
          <a:xfrm>
            <a:off x="4386263"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2" name="Oval 252"/>
          <p:cNvSpPr>
            <a:spLocks noChangeArrowheads="1"/>
          </p:cNvSpPr>
          <p:nvPr/>
        </p:nvSpPr>
        <p:spPr bwMode="auto">
          <a:xfrm>
            <a:off x="6367463" y="418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3" name="Oval 253"/>
          <p:cNvSpPr>
            <a:spLocks noChangeArrowheads="1"/>
          </p:cNvSpPr>
          <p:nvPr/>
        </p:nvSpPr>
        <p:spPr bwMode="auto">
          <a:xfrm>
            <a:off x="7126288" y="4056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4" name="Oval 254"/>
          <p:cNvSpPr>
            <a:spLocks noChangeArrowheads="1"/>
          </p:cNvSpPr>
          <p:nvPr/>
        </p:nvSpPr>
        <p:spPr bwMode="auto">
          <a:xfrm>
            <a:off x="795178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5" name="Oval 255"/>
          <p:cNvSpPr>
            <a:spLocks noChangeArrowheads="1"/>
          </p:cNvSpPr>
          <p:nvPr/>
        </p:nvSpPr>
        <p:spPr bwMode="auto">
          <a:xfrm>
            <a:off x="7491413" y="4630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6" name="Oval 256"/>
          <p:cNvSpPr>
            <a:spLocks noChangeArrowheads="1"/>
          </p:cNvSpPr>
          <p:nvPr/>
        </p:nvSpPr>
        <p:spPr bwMode="auto">
          <a:xfrm>
            <a:off x="7783513" y="4103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6017" name="Oval 257"/>
          <p:cNvSpPr>
            <a:spLocks noChangeArrowheads="1"/>
          </p:cNvSpPr>
          <p:nvPr/>
        </p:nvSpPr>
        <p:spPr bwMode="auto">
          <a:xfrm>
            <a:off x="4891088" y="2319338"/>
            <a:ext cx="120650" cy="120650"/>
          </a:xfrm>
          <a:prstGeom prst="ellipse">
            <a:avLst/>
          </a:prstGeom>
          <a:no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Footer Placeholder 2"/>
          <p:cNvSpPr>
            <a:spLocks noGrp="1"/>
          </p:cNvSpPr>
          <p:nvPr>
            <p:ph type="ftr" sz="quarter" idx="10"/>
          </p:nvPr>
        </p:nvSpPr>
        <p:spPr/>
        <p:txBody>
          <a:bodyPr/>
          <a:lstStyle/>
          <a:p>
            <a:r>
              <a:rPr lang="en-US"/>
              <a:t>Roger Wattenhofer, ETH Zurich @ IZS 2004</a:t>
            </a:r>
            <a:endParaRPr lang="de-CH"/>
          </a:p>
        </p:txBody>
      </p:sp>
      <p:sp>
        <p:nvSpPr>
          <p:cNvPr id="341" name="Slide Number Placeholder 3"/>
          <p:cNvSpPr>
            <a:spLocks noGrp="1"/>
          </p:cNvSpPr>
          <p:nvPr>
            <p:ph type="sldNum" sz="quarter" idx="11"/>
          </p:nvPr>
        </p:nvSpPr>
        <p:spPr/>
        <p:txBody>
          <a:bodyPr/>
          <a:lstStyle/>
          <a:p>
            <a:fld id="{DA3940D1-9DA0-4526-9A7F-19CD49421E1F}" type="slidenum">
              <a:rPr lang="de-CH"/>
              <a:pPr/>
              <a:t>31</a:t>
            </a:fld>
            <a:endParaRPr lang="de-CH"/>
          </a:p>
        </p:txBody>
      </p:sp>
      <p:sp>
        <p:nvSpPr>
          <p:cNvPr id="887810" name="Oval 2"/>
          <p:cNvSpPr>
            <a:spLocks noChangeArrowheads="1"/>
          </p:cNvSpPr>
          <p:nvPr/>
        </p:nvSpPr>
        <p:spPr bwMode="auto">
          <a:xfrm>
            <a:off x="5014913" y="1328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1" name="Rectangle 3"/>
          <p:cNvSpPr>
            <a:spLocks noGrp="1" noChangeArrowheads="1"/>
          </p:cNvSpPr>
          <p:nvPr>
            <p:ph type="title"/>
          </p:nvPr>
        </p:nvSpPr>
        <p:spPr/>
        <p:txBody>
          <a:bodyPr/>
          <a:lstStyle/>
          <a:p>
            <a:r>
              <a:rPr lang="en-US"/>
              <a:t>Or rather like this?</a:t>
            </a:r>
            <a:endParaRPr lang="de-CH"/>
          </a:p>
        </p:txBody>
      </p:sp>
      <p:sp>
        <p:nvSpPr>
          <p:cNvPr id="887812" name="Oval 4"/>
          <p:cNvSpPr>
            <a:spLocks noChangeArrowheads="1"/>
          </p:cNvSpPr>
          <p:nvPr/>
        </p:nvSpPr>
        <p:spPr bwMode="auto">
          <a:xfrm>
            <a:off x="2725738" y="2182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3" name="Oval 5"/>
          <p:cNvSpPr>
            <a:spLocks noChangeArrowheads="1"/>
          </p:cNvSpPr>
          <p:nvPr/>
        </p:nvSpPr>
        <p:spPr bwMode="auto">
          <a:xfrm>
            <a:off x="3738563" y="2201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4" name="Oval 6"/>
          <p:cNvSpPr>
            <a:spLocks noChangeArrowheads="1"/>
          </p:cNvSpPr>
          <p:nvPr/>
        </p:nvSpPr>
        <p:spPr bwMode="auto">
          <a:xfrm>
            <a:off x="2493963" y="221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5" name="Oval 7"/>
          <p:cNvSpPr>
            <a:spLocks noChangeArrowheads="1"/>
          </p:cNvSpPr>
          <p:nvPr/>
        </p:nvSpPr>
        <p:spPr bwMode="auto">
          <a:xfrm>
            <a:off x="4687888" y="191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6" name="Oval 8"/>
          <p:cNvSpPr>
            <a:spLocks noChangeArrowheads="1"/>
          </p:cNvSpPr>
          <p:nvPr/>
        </p:nvSpPr>
        <p:spPr bwMode="auto">
          <a:xfrm>
            <a:off x="32527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7" name="Oval 9"/>
          <p:cNvSpPr>
            <a:spLocks noChangeArrowheads="1"/>
          </p:cNvSpPr>
          <p:nvPr/>
        </p:nvSpPr>
        <p:spPr bwMode="auto">
          <a:xfrm>
            <a:off x="1973263" y="274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8" name="Oval 10"/>
          <p:cNvSpPr>
            <a:spLocks noChangeArrowheads="1"/>
          </p:cNvSpPr>
          <p:nvPr/>
        </p:nvSpPr>
        <p:spPr bwMode="auto">
          <a:xfrm>
            <a:off x="2300288" y="240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19" name="Oval 11"/>
          <p:cNvSpPr>
            <a:spLocks noChangeArrowheads="1"/>
          </p:cNvSpPr>
          <p:nvPr/>
        </p:nvSpPr>
        <p:spPr bwMode="auto">
          <a:xfrm>
            <a:off x="2189163" y="296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0" name="Oval 12"/>
          <p:cNvSpPr>
            <a:spLocks noChangeArrowheads="1"/>
          </p:cNvSpPr>
          <p:nvPr/>
        </p:nvSpPr>
        <p:spPr bwMode="auto">
          <a:xfrm>
            <a:off x="2516188" y="261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1" name="Oval 13"/>
          <p:cNvSpPr>
            <a:spLocks noChangeArrowheads="1"/>
          </p:cNvSpPr>
          <p:nvPr/>
        </p:nvSpPr>
        <p:spPr bwMode="auto">
          <a:xfrm>
            <a:off x="1957388"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2" name="Oval 14"/>
          <p:cNvSpPr>
            <a:spLocks noChangeArrowheads="1"/>
          </p:cNvSpPr>
          <p:nvPr/>
        </p:nvSpPr>
        <p:spPr bwMode="auto">
          <a:xfrm>
            <a:off x="2284413" y="2747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3" name="Oval 15"/>
          <p:cNvSpPr>
            <a:spLocks noChangeArrowheads="1"/>
          </p:cNvSpPr>
          <p:nvPr/>
        </p:nvSpPr>
        <p:spPr bwMode="auto">
          <a:xfrm>
            <a:off x="2557463" y="239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4" name="Oval 16"/>
          <p:cNvSpPr>
            <a:spLocks noChangeArrowheads="1"/>
          </p:cNvSpPr>
          <p:nvPr/>
        </p:nvSpPr>
        <p:spPr bwMode="auto">
          <a:xfrm>
            <a:off x="2449513" y="2036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5" name="Oval 17"/>
          <p:cNvSpPr>
            <a:spLocks noChangeArrowheads="1"/>
          </p:cNvSpPr>
          <p:nvPr/>
        </p:nvSpPr>
        <p:spPr bwMode="auto">
          <a:xfrm>
            <a:off x="1436688" y="3617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6" name="Oval 18"/>
          <p:cNvSpPr>
            <a:spLocks noChangeArrowheads="1"/>
          </p:cNvSpPr>
          <p:nvPr/>
        </p:nvSpPr>
        <p:spPr bwMode="auto">
          <a:xfrm>
            <a:off x="1763713" y="327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7" name="Oval 19"/>
          <p:cNvSpPr>
            <a:spLocks noChangeArrowheads="1"/>
          </p:cNvSpPr>
          <p:nvPr/>
        </p:nvSpPr>
        <p:spPr bwMode="auto">
          <a:xfrm>
            <a:off x="1652588" y="383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8" name="Oval 20"/>
          <p:cNvSpPr>
            <a:spLocks noChangeArrowheads="1"/>
          </p:cNvSpPr>
          <p:nvPr/>
        </p:nvSpPr>
        <p:spPr bwMode="auto">
          <a:xfrm>
            <a:off x="1979613" y="3490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29" name="Oval 21"/>
          <p:cNvSpPr>
            <a:spLocks noChangeArrowheads="1"/>
          </p:cNvSpPr>
          <p:nvPr/>
        </p:nvSpPr>
        <p:spPr bwMode="auto">
          <a:xfrm>
            <a:off x="1420813"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0" name="Oval 22"/>
          <p:cNvSpPr>
            <a:spLocks noChangeArrowheads="1"/>
          </p:cNvSpPr>
          <p:nvPr/>
        </p:nvSpPr>
        <p:spPr bwMode="auto">
          <a:xfrm>
            <a:off x="1747838"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1" name="Oval 23"/>
          <p:cNvSpPr>
            <a:spLocks noChangeArrowheads="1"/>
          </p:cNvSpPr>
          <p:nvPr/>
        </p:nvSpPr>
        <p:spPr bwMode="auto">
          <a:xfrm>
            <a:off x="1516063" y="3332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2" name="Oval 24"/>
          <p:cNvSpPr>
            <a:spLocks noChangeArrowheads="1"/>
          </p:cNvSpPr>
          <p:nvPr/>
        </p:nvSpPr>
        <p:spPr bwMode="auto">
          <a:xfrm>
            <a:off x="900113" y="4491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3" name="Oval 25"/>
          <p:cNvSpPr>
            <a:spLocks noChangeArrowheads="1"/>
          </p:cNvSpPr>
          <p:nvPr/>
        </p:nvSpPr>
        <p:spPr bwMode="auto">
          <a:xfrm>
            <a:off x="1227138" y="4148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4" name="Oval 26"/>
          <p:cNvSpPr>
            <a:spLocks noChangeArrowheads="1"/>
          </p:cNvSpPr>
          <p:nvPr/>
        </p:nvSpPr>
        <p:spPr bwMode="auto">
          <a:xfrm>
            <a:off x="1116013" y="4706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5" name="Oval 27"/>
          <p:cNvSpPr>
            <a:spLocks noChangeArrowheads="1"/>
          </p:cNvSpPr>
          <p:nvPr/>
        </p:nvSpPr>
        <p:spPr bwMode="auto">
          <a:xfrm>
            <a:off x="1443038" y="4364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6" name="Oval 28"/>
          <p:cNvSpPr>
            <a:spLocks noChangeArrowheads="1"/>
          </p:cNvSpPr>
          <p:nvPr/>
        </p:nvSpPr>
        <p:spPr bwMode="auto">
          <a:xfrm>
            <a:off x="884238"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7" name="Oval 29"/>
          <p:cNvSpPr>
            <a:spLocks noChangeArrowheads="1"/>
          </p:cNvSpPr>
          <p:nvPr/>
        </p:nvSpPr>
        <p:spPr bwMode="auto">
          <a:xfrm>
            <a:off x="1211263"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8" name="Oval 30"/>
          <p:cNvSpPr>
            <a:spLocks noChangeArrowheads="1"/>
          </p:cNvSpPr>
          <p:nvPr/>
        </p:nvSpPr>
        <p:spPr bwMode="auto">
          <a:xfrm>
            <a:off x="1023938" y="4948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39" name="Oval 31"/>
          <p:cNvSpPr>
            <a:spLocks noChangeArrowheads="1"/>
          </p:cNvSpPr>
          <p:nvPr/>
        </p:nvSpPr>
        <p:spPr bwMode="auto">
          <a:xfrm>
            <a:off x="998538" y="4119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0" name="Oval 32"/>
          <p:cNvSpPr>
            <a:spLocks noChangeArrowheads="1"/>
          </p:cNvSpPr>
          <p:nvPr/>
        </p:nvSpPr>
        <p:spPr bwMode="auto">
          <a:xfrm>
            <a:off x="1058863" y="4335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1" name="Oval 33"/>
          <p:cNvSpPr>
            <a:spLocks noChangeArrowheads="1"/>
          </p:cNvSpPr>
          <p:nvPr/>
        </p:nvSpPr>
        <p:spPr bwMode="auto">
          <a:xfrm>
            <a:off x="2290763" y="376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2" name="Oval 34"/>
          <p:cNvSpPr>
            <a:spLocks noChangeArrowheads="1"/>
          </p:cNvSpPr>
          <p:nvPr/>
        </p:nvSpPr>
        <p:spPr bwMode="auto">
          <a:xfrm>
            <a:off x="31067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3" name="Oval 35"/>
          <p:cNvSpPr>
            <a:spLocks noChangeArrowheads="1"/>
          </p:cNvSpPr>
          <p:nvPr/>
        </p:nvSpPr>
        <p:spPr bwMode="auto">
          <a:xfrm>
            <a:off x="3433763" y="2268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4" name="Oval 36"/>
          <p:cNvSpPr>
            <a:spLocks noChangeArrowheads="1"/>
          </p:cNvSpPr>
          <p:nvPr/>
        </p:nvSpPr>
        <p:spPr bwMode="auto">
          <a:xfrm>
            <a:off x="3322638" y="282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5" name="Oval 37"/>
          <p:cNvSpPr>
            <a:spLocks noChangeArrowheads="1"/>
          </p:cNvSpPr>
          <p:nvPr/>
        </p:nvSpPr>
        <p:spPr bwMode="auto">
          <a:xfrm>
            <a:off x="3649663" y="248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6" name="Oval 38"/>
          <p:cNvSpPr>
            <a:spLocks noChangeArrowheads="1"/>
          </p:cNvSpPr>
          <p:nvPr/>
        </p:nvSpPr>
        <p:spPr bwMode="auto">
          <a:xfrm>
            <a:off x="3090863" y="2957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7" name="Oval 39"/>
          <p:cNvSpPr>
            <a:spLocks noChangeArrowheads="1"/>
          </p:cNvSpPr>
          <p:nvPr/>
        </p:nvSpPr>
        <p:spPr bwMode="auto">
          <a:xfrm>
            <a:off x="3417888" y="2614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8" name="Oval 40"/>
          <p:cNvSpPr>
            <a:spLocks noChangeArrowheads="1"/>
          </p:cNvSpPr>
          <p:nvPr/>
        </p:nvSpPr>
        <p:spPr bwMode="auto">
          <a:xfrm>
            <a:off x="2754313" y="2640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49" name="Oval 41"/>
          <p:cNvSpPr>
            <a:spLocks noChangeArrowheads="1"/>
          </p:cNvSpPr>
          <p:nvPr/>
        </p:nvSpPr>
        <p:spPr bwMode="auto">
          <a:xfrm>
            <a:off x="3081338"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0" name="Oval 42"/>
          <p:cNvSpPr>
            <a:spLocks noChangeArrowheads="1"/>
          </p:cNvSpPr>
          <p:nvPr/>
        </p:nvSpPr>
        <p:spPr bwMode="auto">
          <a:xfrm>
            <a:off x="2808288" y="2370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1" name="Oval 43"/>
          <p:cNvSpPr>
            <a:spLocks noChangeArrowheads="1"/>
          </p:cNvSpPr>
          <p:nvPr/>
        </p:nvSpPr>
        <p:spPr bwMode="auto">
          <a:xfrm>
            <a:off x="3135313" y="202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2" name="Oval 44"/>
          <p:cNvSpPr>
            <a:spLocks noChangeArrowheads="1"/>
          </p:cNvSpPr>
          <p:nvPr/>
        </p:nvSpPr>
        <p:spPr bwMode="auto">
          <a:xfrm>
            <a:off x="25701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3" name="Oval 45"/>
          <p:cNvSpPr>
            <a:spLocks noChangeArrowheads="1"/>
          </p:cNvSpPr>
          <p:nvPr/>
        </p:nvSpPr>
        <p:spPr bwMode="auto">
          <a:xfrm>
            <a:off x="2897188" y="314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4" name="Oval 46"/>
          <p:cNvSpPr>
            <a:spLocks noChangeArrowheads="1"/>
          </p:cNvSpPr>
          <p:nvPr/>
        </p:nvSpPr>
        <p:spPr bwMode="auto">
          <a:xfrm>
            <a:off x="2786063" y="3700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5" name="Oval 47"/>
          <p:cNvSpPr>
            <a:spLocks noChangeArrowheads="1"/>
          </p:cNvSpPr>
          <p:nvPr/>
        </p:nvSpPr>
        <p:spPr bwMode="auto">
          <a:xfrm>
            <a:off x="3113088" y="335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6" name="Oval 48"/>
          <p:cNvSpPr>
            <a:spLocks noChangeArrowheads="1"/>
          </p:cNvSpPr>
          <p:nvPr/>
        </p:nvSpPr>
        <p:spPr bwMode="auto">
          <a:xfrm>
            <a:off x="2554288" y="3830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7" name="Oval 49"/>
          <p:cNvSpPr>
            <a:spLocks noChangeArrowheads="1"/>
          </p:cNvSpPr>
          <p:nvPr/>
        </p:nvSpPr>
        <p:spPr bwMode="auto">
          <a:xfrm>
            <a:off x="2881313" y="3487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8" name="Oval 50"/>
          <p:cNvSpPr>
            <a:spLocks noChangeArrowheads="1"/>
          </p:cNvSpPr>
          <p:nvPr/>
        </p:nvSpPr>
        <p:spPr bwMode="auto">
          <a:xfrm>
            <a:off x="2217738" y="3513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59" name="Oval 51"/>
          <p:cNvSpPr>
            <a:spLocks noChangeArrowheads="1"/>
          </p:cNvSpPr>
          <p:nvPr/>
        </p:nvSpPr>
        <p:spPr bwMode="auto">
          <a:xfrm>
            <a:off x="2544763" y="317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0" name="Oval 52"/>
          <p:cNvSpPr>
            <a:spLocks noChangeArrowheads="1"/>
          </p:cNvSpPr>
          <p:nvPr/>
        </p:nvSpPr>
        <p:spPr bwMode="auto">
          <a:xfrm>
            <a:off x="2271713" y="324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1" name="Oval 53"/>
          <p:cNvSpPr>
            <a:spLocks noChangeArrowheads="1"/>
          </p:cNvSpPr>
          <p:nvPr/>
        </p:nvSpPr>
        <p:spPr bwMode="auto">
          <a:xfrm>
            <a:off x="2598738" y="290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2" name="Oval 54"/>
          <p:cNvSpPr>
            <a:spLocks noChangeArrowheads="1"/>
          </p:cNvSpPr>
          <p:nvPr/>
        </p:nvSpPr>
        <p:spPr bwMode="auto">
          <a:xfrm>
            <a:off x="2033588" y="435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3" name="Oval 55"/>
          <p:cNvSpPr>
            <a:spLocks noChangeArrowheads="1"/>
          </p:cNvSpPr>
          <p:nvPr/>
        </p:nvSpPr>
        <p:spPr bwMode="auto">
          <a:xfrm>
            <a:off x="2360613" y="4014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4" name="Oval 56"/>
          <p:cNvSpPr>
            <a:spLocks noChangeArrowheads="1"/>
          </p:cNvSpPr>
          <p:nvPr/>
        </p:nvSpPr>
        <p:spPr bwMode="auto">
          <a:xfrm>
            <a:off x="2249488" y="4573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5" name="Oval 57"/>
          <p:cNvSpPr>
            <a:spLocks noChangeArrowheads="1"/>
          </p:cNvSpPr>
          <p:nvPr/>
        </p:nvSpPr>
        <p:spPr bwMode="auto">
          <a:xfrm>
            <a:off x="2576513" y="4230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6" name="Oval 58"/>
          <p:cNvSpPr>
            <a:spLocks noChangeArrowheads="1"/>
          </p:cNvSpPr>
          <p:nvPr/>
        </p:nvSpPr>
        <p:spPr bwMode="auto">
          <a:xfrm>
            <a:off x="2017713" y="470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7" name="Oval 59"/>
          <p:cNvSpPr>
            <a:spLocks noChangeArrowheads="1"/>
          </p:cNvSpPr>
          <p:nvPr/>
        </p:nvSpPr>
        <p:spPr bwMode="auto">
          <a:xfrm>
            <a:off x="2344738" y="436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8" name="Oval 60"/>
          <p:cNvSpPr>
            <a:spLocks noChangeArrowheads="1"/>
          </p:cNvSpPr>
          <p:nvPr/>
        </p:nvSpPr>
        <p:spPr bwMode="auto">
          <a:xfrm>
            <a:off x="1709738" y="4252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69" name="Oval 61"/>
          <p:cNvSpPr>
            <a:spLocks noChangeArrowheads="1"/>
          </p:cNvSpPr>
          <p:nvPr/>
        </p:nvSpPr>
        <p:spPr bwMode="auto">
          <a:xfrm>
            <a:off x="2008188" y="4043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0" name="Oval 62"/>
          <p:cNvSpPr>
            <a:spLocks noChangeArrowheads="1"/>
          </p:cNvSpPr>
          <p:nvPr/>
        </p:nvSpPr>
        <p:spPr bwMode="auto">
          <a:xfrm>
            <a:off x="1735138" y="4116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1" name="Oval 63"/>
          <p:cNvSpPr>
            <a:spLocks noChangeArrowheads="1"/>
          </p:cNvSpPr>
          <p:nvPr/>
        </p:nvSpPr>
        <p:spPr bwMode="auto">
          <a:xfrm>
            <a:off x="2062163" y="3773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2" name="Oval 64"/>
          <p:cNvSpPr>
            <a:spLocks noChangeArrowheads="1"/>
          </p:cNvSpPr>
          <p:nvPr/>
        </p:nvSpPr>
        <p:spPr bwMode="auto">
          <a:xfrm>
            <a:off x="54975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3" name="Oval 65"/>
          <p:cNvSpPr>
            <a:spLocks noChangeArrowheads="1"/>
          </p:cNvSpPr>
          <p:nvPr/>
        </p:nvSpPr>
        <p:spPr bwMode="auto">
          <a:xfrm>
            <a:off x="5427663" y="2160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4" name="Oval 66"/>
          <p:cNvSpPr>
            <a:spLocks noChangeArrowheads="1"/>
          </p:cNvSpPr>
          <p:nvPr/>
        </p:nvSpPr>
        <p:spPr bwMode="auto">
          <a:xfrm>
            <a:off x="2039938" y="5103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5" name="Oval 67"/>
          <p:cNvSpPr>
            <a:spLocks noChangeArrowheads="1"/>
          </p:cNvSpPr>
          <p:nvPr/>
        </p:nvSpPr>
        <p:spPr bwMode="auto">
          <a:xfrm>
            <a:off x="5672138" y="245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6" name="Oval 68"/>
          <p:cNvSpPr>
            <a:spLocks noChangeArrowheads="1"/>
          </p:cNvSpPr>
          <p:nvPr/>
        </p:nvSpPr>
        <p:spPr bwMode="auto">
          <a:xfrm>
            <a:off x="2227263" y="4786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7" name="Oval 69"/>
          <p:cNvSpPr>
            <a:spLocks noChangeArrowheads="1"/>
          </p:cNvSpPr>
          <p:nvPr/>
        </p:nvSpPr>
        <p:spPr bwMode="auto">
          <a:xfrm>
            <a:off x="6259513" y="2582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8" name="Oval 70"/>
          <p:cNvSpPr>
            <a:spLocks noChangeArrowheads="1"/>
          </p:cNvSpPr>
          <p:nvPr/>
        </p:nvSpPr>
        <p:spPr bwMode="auto">
          <a:xfrm>
            <a:off x="5710238" y="2163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79" name="Oval 71"/>
          <p:cNvSpPr>
            <a:spLocks noChangeArrowheads="1"/>
          </p:cNvSpPr>
          <p:nvPr/>
        </p:nvSpPr>
        <p:spPr bwMode="auto">
          <a:xfrm>
            <a:off x="750888" y="5084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0" name="Oval 72"/>
          <p:cNvSpPr>
            <a:spLocks noChangeArrowheads="1"/>
          </p:cNvSpPr>
          <p:nvPr/>
        </p:nvSpPr>
        <p:spPr bwMode="auto">
          <a:xfrm>
            <a:off x="1535113" y="4170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1" name="Oval 73"/>
          <p:cNvSpPr>
            <a:spLocks noChangeArrowheads="1"/>
          </p:cNvSpPr>
          <p:nvPr/>
        </p:nvSpPr>
        <p:spPr bwMode="auto">
          <a:xfrm>
            <a:off x="4516438" y="209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2" name="Oval 74"/>
          <p:cNvSpPr>
            <a:spLocks noChangeArrowheads="1"/>
          </p:cNvSpPr>
          <p:nvPr/>
        </p:nvSpPr>
        <p:spPr bwMode="auto">
          <a:xfrm>
            <a:off x="4843463" y="1754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3" name="Oval 75"/>
          <p:cNvSpPr>
            <a:spLocks noChangeArrowheads="1"/>
          </p:cNvSpPr>
          <p:nvPr/>
        </p:nvSpPr>
        <p:spPr bwMode="auto">
          <a:xfrm>
            <a:off x="4665663" y="231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4" name="Oval 76"/>
          <p:cNvSpPr>
            <a:spLocks noChangeArrowheads="1"/>
          </p:cNvSpPr>
          <p:nvPr/>
        </p:nvSpPr>
        <p:spPr bwMode="auto">
          <a:xfrm>
            <a:off x="5059363" y="1970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5" name="Oval 77"/>
          <p:cNvSpPr>
            <a:spLocks noChangeArrowheads="1"/>
          </p:cNvSpPr>
          <p:nvPr/>
        </p:nvSpPr>
        <p:spPr bwMode="auto">
          <a:xfrm>
            <a:off x="4500563" y="2443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6" name="Oval 78"/>
          <p:cNvSpPr>
            <a:spLocks noChangeArrowheads="1"/>
          </p:cNvSpPr>
          <p:nvPr/>
        </p:nvSpPr>
        <p:spPr bwMode="auto">
          <a:xfrm>
            <a:off x="4827588" y="2100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7" name="Oval 79"/>
          <p:cNvSpPr>
            <a:spLocks noChangeArrowheads="1"/>
          </p:cNvSpPr>
          <p:nvPr/>
        </p:nvSpPr>
        <p:spPr bwMode="auto">
          <a:xfrm>
            <a:off x="4164013" y="212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8" name="Oval 80"/>
          <p:cNvSpPr>
            <a:spLocks noChangeArrowheads="1"/>
          </p:cNvSpPr>
          <p:nvPr/>
        </p:nvSpPr>
        <p:spPr bwMode="auto">
          <a:xfrm>
            <a:off x="4491038" y="178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89" name="Oval 81"/>
          <p:cNvSpPr>
            <a:spLocks noChangeArrowheads="1"/>
          </p:cNvSpPr>
          <p:nvPr/>
        </p:nvSpPr>
        <p:spPr bwMode="auto">
          <a:xfrm>
            <a:off x="4217988" y="185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0" name="Oval 82"/>
          <p:cNvSpPr>
            <a:spLocks noChangeArrowheads="1"/>
          </p:cNvSpPr>
          <p:nvPr/>
        </p:nvSpPr>
        <p:spPr bwMode="auto">
          <a:xfrm>
            <a:off x="4754563" y="1522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1" name="Oval 83"/>
          <p:cNvSpPr>
            <a:spLocks noChangeArrowheads="1"/>
          </p:cNvSpPr>
          <p:nvPr/>
        </p:nvSpPr>
        <p:spPr bwMode="auto">
          <a:xfrm>
            <a:off x="3979863" y="297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2" name="Oval 84"/>
          <p:cNvSpPr>
            <a:spLocks noChangeArrowheads="1"/>
          </p:cNvSpPr>
          <p:nvPr/>
        </p:nvSpPr>
        <p:spPr bwMode="auto">
          <a:xfrm>
            <a:off x="4306888" y="2627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3" name="Oval 85"/>
          <p:cNvSpPr>
            <a:spLocks noChangeArrowheads="1"/>
          </p:cNvSpPr>
          <p:nvPr/>
        </p:nvSpPr>
        <p:spPr bwMode="auto">
          <a:xfrm>
            <a:off x="4195763" y="318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4" name="Oval 86"/>
          <p:cNvSpPr>
            <a:spLocks noChangeArrowheads="1"/>
          </p:cNvSpPr>
          <p:nvPr/>
        </p:nvSpPr>
        <p:spPr bwMode="auto">
          <a:xfrm>
            <a:off x="4522788" y="2843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5" name="Oval 87"/>
          <p:cNvSpPr>
            <a:spLocks noChangeArrowheads="1"/>
          </p:cNvSpPr>
          <p:nvPr/>
        </p:nvSpPr>
        <p:spPr bwMode="auto">
          <a:xfrm>
            <a:off x="3963988" y="331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6" name="Oval 88"/>
          <p:cNvSpPr>
            <a:spLocks noChangeArrowheads="1"/>
          </p:cNvSpPr>
          <p:nvPr/>
        </p:nvSpPr>
        <p:spPr bwMode="auto">
          <a:xfrm>
            <a:off x="4291013" y="2973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7" name="Oval 89"/>
          <p:cNvSpPr>
            <a:spLocks noChangeArrowheads="1"/>
          </p:cNvSpPr>
          <p:nvPr/>
        </p:nvSpPr>
        <p:spPr bwMode="auto">
          <a:xfrm>
            <a:off x="3627438" y="299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8" name="Oval 90"/>
          <p:cNvSpPr>
            <a:spLocks noChangeArrowheads="1"/>
          </p:cNvSpPr>
          <p:nvPr/>
        </p:nvSpPr>
        <p:spPr bwMode="auto">
          <a:xfrm>
            <a:off x="3954463" y="265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899" name="Oval 91"/>
          <p:cNvSpPr>
            <a:spLocks noChangeArrowheads="1"/>
          </p:cNvSpPr>
          <p:nvPr/>
        </p:nvSpPr>
        <p:spPr bwMode="auto">
          <a:xfrm>
            <a:off x="3681413" y="2728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0" name="Oval 92"/>
          <p:cNvSpPr>
            <a:spLocks noChangeArrowheads="1"/>
          </p:cNvSpPr>
          <p:nvPr/>
        </p:nvSpPr>
        <p:spPr bwMode="auto">
          <a:xfrm>
            <a:off x="4008438" y="2386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1" name="Oval 93"/>
          <p:cNvSpPr>
            <a:spLocks noChangeArrowheads="1"/>
          </p:cNvSpPr>
          <p:nvPr/>
        </p:nvSpPr>
        <p:spPr bwMode="auto">
          <a:xfrm>
            <a:off x="3443288" y="384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2" name="Oval 94"/>
          <p:cNvSpPr>
            <a:spLocks noChangeArrowheads="1"/>
          </p:cNvSpPr>
          <p:nvPr/>
        </p:nvSpPr>
        <p:spPr bwMode="auto">
          <a:xfrm>
            <a:off x="3770313" y="3500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3" name="Oval 95"/>
          <p:cNvSpPr>
            <a:spLocks noChangeArrowheads="1"/>
          </p:cNvSpPr>
          <p:nvPr/>
        </p:nvSpPr>
        <p:spPr bwMode="auto">
          <a:xfrm>
            <a:off x="3659188" y="405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4" name="Oval 96"/>
          <p:cNvSpPr>
            <a:spLocks noChangeArrowheads="1"/>
          </p:cNvSpPr>
          <p:nvPr/>
        </p:nvSpPr>
        <p:spPr bwMode="auto">
          <a:xfrm>
            <a:off x="3986213" y="3716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5" name="Oval 97"/>
          <p:cNvSpPr>
            <a:spLocks noChangeArrowheads="1"/>
          </p:cNvSpPr>
          <p:nvPr/>
        </p:nvSpPr>
        <p:spPr bwMode="auto">
          <a:xfrm>
            <a:off x="3427413" y="4189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6" name="Oval 98"/>
          <p:cNvSpPr>
            <a:spLocks noChangeArrowheads="1"/>
          </p:cNvSpPr>
          <p:nvPr/>
        </p:nvSpPr>
        <p:spPr bwMode="auto">
          <a:xfrm>
            <a:off x="3754438" y="3846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7" name="Oval 99"/>
          <p:cNvSpPr>
            <a:spLocks noChangeArrowheads="1"/>
          </p:cNvSpPr>
          <p:nvPr/>
        </p:nvSpPr>
        <p:spPr bwMode="auto">
          <a:xfrm>
            <a:off x="3090863" y="387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8" name="Oval 100"/>
          <p:cNvSpPr>
            <a:spLocks noChangeArrowheads="1"/>
          </p:cNvSpPr>
          <p:nvPr/>
        </p:nvSpPr>
        <p:spPr bwMode="auto">
          <a:xfrm>
            <a:off x="3417888" y="352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09" name="Oval 101"/>
          <p:cNvSpPr>
            <a:spLocks noChangeArrowheads="1"/>
          </p:cNvSpPr>
          <p:nvPr/>
        </p:nvSpPr>
        <p:spPr bwMode="auto">
          <a:xfrm>
            <a:off x="3144838" y="360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0" name="Oval 102"/>
          <p:cNvSpPr>
            <a:spLocks noChangeArrowheads="1"/>
          </p:cNvSpPr>
          <p:nvPr/>
        </p:nvSpPr>
        <p:spPr bwMode="auto">
          <a:xfrm>
            <a:off x="3471863" y="3259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1" name="Oval 103"/>
          <p:cNvSpPr>
            <a:spLocks noChangeArrowheads="1"/>
          </p:cNvSpPr>
          <p:nvPr/>
        </p:nvSpPr>
        <p:spPr bwMode="auto">
          <a:xfrm>
            <a:off x="3516313" y="3087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2" name="Oval 104"/>
          <p:cNvSpPr>
            <a:spLocks noChangeArrowheads="1"/>
          </p:cNvSpPr>
          <p:nvPr/>
        </p:nvSpPr>
        <p:spPr bwMode="auto">
          <a:xfrm>
            <a:off x="3567113" y="2630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3" name="Oval 105"/>
          <p:cNvSpPr>
            <a:spLocks noChangeArrowheads="1"/>
          </p:cNvSpPr>
          <p:nvPr/>
        </p:nvSpPr>
        <p:spPr bwMode="auto">
          <a:xfrm>
            <a:off x="3122613" y="4932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4" name="Oval 106"/>
          <p:cNvSpPr>
            <a:spLocks noChangeArrowheads="1"/>
          </p:cNvSpPr>
          <p:nvPr/>
        </p:nvSpPr>
        <p:spPr bwMode="auto">
          <a:xfrm>
            <a:off x="3630613" y="2341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5" name="Oval 107"/>
          <p:cNvSpPr>
            <a:spLocks noChangeArrowheads="1"/>
          </p:cNvSpPr>
          <p:nvPr/>
        </p:nvSpPr>
        <p:spPr bwMode="auto">
          <a:xfrm>
            <a:off x="2890838" y="506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6" name="Oval 108"/>
          <p:cNvSpPr>
            <a:spLocks noChangeArrowheads="1"/>
          </p:cNvSpPr>
          <p:nvPr/>
        </p:nvSpPr>
        <p:spPr bwMode="auto">
          <a:xfrm>
            <a:off x="1370013" y="4214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7" name="Oval 109"/>
          <p:cNvSpPr>
            <a:spLocks noChangeArrowheads="1"/>
          </p:cNvSpPr>
          <p:nvPr/>
        </p:nvSpPr>
        <p:spPr bwMode="auto">
          <a:xfrm>
            <a:off x="2554288" y="474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8" name="Oval 110"/>
          <p:cNvSpPr>
            <a:spLocks noChangeArrowheads="1"/>
          </p:cNvSpPr>
          <p:nvPr/>
        </p:nvSpPr>
        <p:spPr bwMode="auto">
          <a:xfrm>
            <a:off x="2881313" y="440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19" name="Oval 111"/>
          <p:cNvSpPr>
            <a:spLocks noChangeArrowheads="1"/>
          </p:cNvSpPr>
          <p:nvPr/>
        </p:nvSpPr>
        <p:spPr bwMode="auto">
          <a:xfrm>
            <a:off x="2608263" y="4475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0" name="Oval 112"/>
          <p:cNvSpPr>
            <a:spLocks noChangeArrowheads="1"/>
          </p:cNvSpPr>
          <p:nvPr/>
        </p:nvSpPr>
        <p:spPr bwMode="auto">
          <a:xfrm>
            <a:off x="2935288" y="4132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1" name="Oval 113"/>
          <p:cNvSpPr>
            <a:spLocks noChangeArrowheads="1"/>
          </p:cNvSpPr>
          <p:nvPr/>
        </p:nvSpPr>
        <p:spPr bwMode="auto">
          <a:xfrm>
            <a:off x="5113338" y="2836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2" name="Oval 114"/>
          <p:cNvSpPr>
            <a:spLocks noChangeArrowheads="1"/>
          </p:cNvSpPr>
          <p:nvPr/>
        </p:nvSpPr>
        <p:spPr bwMode="auto">
          <a:xfrm>
            <a:off x="5440363" y="2493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3" name="Oval 115"/>
          <p:cNvSpPr>
            <a:spLocks noChangeArrowheads="1"/>
          </p:cNvSpPr>
          <p:nvPr/>
        </p:nvSpPr>
        <p:spPr bwMode="auto">
          <a:xfrm>
            <a:off x="5329238" y="3052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4" name="Oval 116"/>
          <p:cNvSpPr>
            <a:spLocks noChangeArrowheads="1"/>
          </p:cNvSpPr>
          <p:nvPr/>
        </p:nvSpPr>
        <p:spPr bwMode="auto">
          <a:xfrm>
            <a:off x="5656263" y="270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5" name="Oval 117"/>
          <p:cNvSpPr>
            <a:spLocks noChangeArrowheads="1"/>
          </p:cNvSpPr>
          <p:nvPr/>
        </p:nvSpPr>
        <p:spPr bwMode="auto">
          <a:xfrm>
            <a:off x="5097463" y="3182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6" name="Oval 118"/>
          <p:cNvSpPr>
            <a:spLocks noChangeArrowheads="1"/>
          </p:cNvSpPr>
          <p:nvPr/>
        </p:nvSpPr>
        <p:spPr bwMode="auto">
          <a:xfrm>
            <a:off x="5424488" y="2840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7" name="Oval 119"/>
          <p:cNvSpPr>
            <a:spLocks noChangeArrowheads="1"/>
          </p:cNvSpPr>
          <p:nvPr/>
        </p:nvSpPr>
        <p:spPr bwMode="auto">
          <a:xfrm>
            <a:off x="4760913" y="2865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8" name="Oval 120"/>
          <p:cNvSpPr>
            <a:spLocks noChangeArrowheads="1"/>
          </p:cNvSpPr>
          <p:nvPr/>
        </p:nvSpPr>
        <p:spPr bwMode="auto">
          <a:xfrm>
            <a:off x="5087938" y="2522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29" name="Oval 121"/>
          <p:cNvSpPr>
            <a:spLocks noChangeArrowheads="1"/>
          </p:cNvSpPr>
          <p:nvPr/>
        </p:nvSpPr>
        <p:spPr bwMode="auto">
          <a:xfrm>
            <a:off x="4814888" y="2595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0" name="Oval 122"/>
          <p:cNvSpPr>
            <a:spLocks noChangeArrowheads="1"/>
          </p:cNvSpPr>
          <p:nvPr/>
        </p:nvSpPr>
        <p:spPr bwMode="auto">
          <a:xfrm>
            <a:off x="5141913" y="2252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1" name="Oval 123"/>
          <p:cNvSpPr>
            <a:spLocks noChangeArrowheads="1"/>
          </p:cNvSpPr>
          <p:nvPr/>
        </p:nvSpPr>
        <p:spPr bwMode="auto">
          <a:xfrm>
            <a:off x="4433888" y="3652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2" name="Oval 124"/>
          <p:cNvSpPr>
            <a:spLocks noChangeArrowheads="1"/>
          </p:cNvSpPr>
          <p:nvPr/>
        </p:nvSpPr>
        <p:spPr bwMode="auto">
          <a:xfrm>
            <a:off x="4903788" y="3367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3" name="Oval 125"/>
          <p:cNvSpPr>
            <a:spLocks noChangeArrowheads="1"/>
          </p:cNvSpPr>
          <p:nvPr/>
        </p:nvSpPr>
        <p:spPr bwMode="auto">
          <a:xfrm>
            <a:off x="5119688" y="3582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4" name="Oval 126"/>
          <p:cNvSpPr>
            <a:spLocks noChangeArrowheads="1"/>
          </p:cNvSpPr>
          <p:nvPr/>
        </p:nvSpPr>
        <p:spPr bwMode="auto">
          <a:xfrm>
            <a:off x="4224338"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5" name="Oval 127"/>
          <p:cNvSpPr>
            <a:spLocks noChangeArrowheads="1"/>
          </p:cNvSpPr>
          <p:nvPr/>
        </p:nvSpPr>
        <p:spPr bwMode="auto">
          <a:xfrm>
            <a:off x="4551363" y="3395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6" name="Oval 128"/>
          <p:cNvSpPr>
            <a:spLocks noChangeArrowheads="1"/>
          </p:cNvSpPr>
          <p:nvPr/>
        </p:nvSpPr>
        <p:spPr bwMode="auto">
          <a:xfrm>
            <a:off x="4278313"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7" name="Oval 129"/>
          <p:cNvSpPr>
            <a:spLocks noChangeArrowheads="1"/>
          </p:cNvSpPr>
          <p:nvPr/>
        </p:nvSpPr>
        <p:spPr bwMode="auto">
          <a:xfrm>
            <a:off x="4605338" y="3125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8" name="Oval 130"/>
          <p:cNvSpPr>
            <a:spLocks noChangeArrowheads="1"/>
          </p:cNvSpPr>
          <p:nvPr/>
        </p:nvSpPr>
        <p:spPr bwMode="auto">
          <a:xfrm>
            <a:off x="5716588" y="5087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39" name="Oval 131"/>
          <p:cNvSpPr>
            <a:spLocks noChangeArrowheads="1"/>
          </p:cNvSpPr>
          <p:nvPr/>
        </p:nvSpPr>
        <p:spPr bwMode="auto">
          <a:xfrm>
            <a:off x="4256088" y="4799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0" name="Oval 132"/>
          <p:cNvSpPr>
            <a:spLocks noChangeArrowheads="1"/>
          </p:cNvSpPr>
          <p:nvPr/>
        </p:nvSpPr>
        <p:spPr bwMode="auto">
          <a:xfrm>
            <a:off x="4583113" y="4456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1" name="Oval 133"/>
          <p:cNvSpPr>
            <a:spLocks noChangeArrowheads="1"/>
          </p:cNvSpPr>
          <p:nvPr/>
        </p:nvSpPr>
        <p:spPr bwMode="auto">
          <a:xfrm>
            <a:off x="4024313" y="4929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2" name="Oval 134"/>
          <p:cNvSpPr>
            <a:spLocks noChangeArrowheads="1"/>
          </p:cNvSpPr>
          <p:nvPr/>
        </p:nvSpPr>
        <p:spPr bwMode="auto">
          <a:xfrm>
            <a:off x="4351338" y="4586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3" name="Oval 135"/>
          <p:cNvSpPr>
            <a:spLocks noChangeArrowheads="1"/>
          </p:cNvSpPr>
          <p:nvPr/>
        </p:nvSpPr>
        <p:spPr bwMode="auto">
          <a:xfrm>
            <a:off x="3811588" y="2630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4" name="Oval 136"/>
          <p:cNvSpPr>
            <a:spLocks noChangeArrowheads="1"/>
          </p:cNvSpPr>
          <p:nvPr/>
        </p:nvSpPr>
        <p:spPr bwMode="auto">
          <a:xfrm>
            <a:off x="4652963" y="2478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5" name="Oval 137"/>
          <p:cNvSpPr>
            <a:spLocks noChangeArrowheads="1"/>
          </p:cNvSpPr>
          <p:nvPr/>
        </p:nvSpPr>
        <p:spPr bwMode="auto">
          <a:xfrm>
            <a:off x="3789363" y="3065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6" name="Oval 138"/>
          <p:cNvSpPr>
            <a:spLocks noChangeArrowheads="1"/>
          </p:cNvSpPr>
          <p:nvPr/>
        </p:nvSpPr>
        <p:spPr bwMode="auto">
          <a:xfrm>
            <a:off x="4002088" y="2817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7" name="Oval 139"/>
          <p:cNvSpPr>
            <a:spLocks noChangeArrowheads="1"/>
          </p:cNvSpPr>
          <p:nvPr/>
        </p:nvSpPr>
        <p:spPr bwMode="auto">
          <a:xfrm>
            <a:off x="3503613" y="5456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8" name="Oval 140"/>
          <p:cNvSpPr>
            <a:spLocks noChangeArrowheads="1"/>
          </p:cNvSpPr>
          <p:nvPr/>
        </p:nvSpPr>
        <p:spPr bwMode="auto">
          <a:xfrm>
            <a:off x="3830638" y="5113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49" name="Oval 141"/>
          <p:cNvSpPr>
            <a:spLocks noChangeArrowheads="1"/>
          </p:cNvSpPr>
          <p:nvPr/>
        </p:nvSpPr>
        <p:spPr bwMode="auto">
          <a:xfrm>
            <a:off x="2735263" y="392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0" name="Oval 142"/>
          <p:cNvSpPr>
            <a:spLocks noChangeArrowheads="1"/>
          </p:cNvSpPr>
          <p:nvPr/>
        </p:nvSpPr>
        <p:spPr bwMode="auto">
          <a:xfrm>
            <a:off x="3478213" y="5141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1" name="Oval 143"/>
          <p:cNvSpPr>
            <a:spLocks noChangeArrowheads="1"/>
          </p:cNvSpPr>
          <p:nvPr/>
        </p:nvSpPr>
        <p:spPr bwMode="auto">
          <a:xfrm>
            <a:off x="3205163" y="5214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2" name="Oval 144"/>
          <p:cNvSpPr>
            <a:spLocks noChangeArrowheads="1"/>
          </p:cNvSpPr>
          <p:nvPr/>
        </p:nvSpPr>
        <p:spPr bwMode="auto">
          <a:xfrm>
            <a:off x="6523038" y="232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3" name="Oval 145"/>
          <p:cNvSpPr>
            <a:spLocks noChangeArrowheads="1"/>
          </p:cNvSpPr>
          <p:nvPr/>
        </p:nvSpPr>
        <p:spPr bwMode="auto">
          <a:xfrm>
            <a:off x="6450013" y="2516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4" name="Oval 146"/>
          <p:cNvSpPr>
            <a:spLocks noChangeArrowheads="1"/>
          </p:cNvSpPr>
          <p:nvPr/>
        </p:nvSpPr>
        <p:spPr bwMode="auto">
          <a:xfrm>
            <a:off x="6170613" y="235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5" name="Oval 147"/>
          <p:cNvSpPr>
            <a:spLocks noChangeArrowheads="1"/>
          </p:cNvSpPr>
          <p:nvPr/>
        </p:nvSpPr>
        <p:spPr bwMode="auto">
          <a:xfrm>
            <a:off x="6497638" y="2008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6" name="Oval 148"/>
          <p:cNvSpPr>
            <a:spLocks noChangeArrowheads="1"/>
          </p:cNvSpPr>
          <p:nvPr/>
        </p:nvSpPr>
        <p:spPr bwMode="auto">
          <a:xfrm>
            <a:off x="6224588" y="208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7" name="Oval 149"/>
          <p:cNvSpPr>
            <a:spLocks noChangeArrowheads="1"/>
          </p:cNvSpPr>
          <p:nvPr/>
        </p:nvSpPr>
        <p:spPr bwMode="auto">
          <a:xfrm>
            <a:off x="5999163" y="1976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8" name="Oval 150"/>
          <p:cNvSpPr>
            <a:spLocks noChangeArrowheads="1"/>
          </p:cNvSpPr>
          <p:nvPr/>
        </p:nvSpPr>
        <p:spPr bwMode="auto">
          <a:xfrm>
            <a:off x="5986463" y="319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59" name="Oval 151"/>
          <p:cNvSpPr>
            <a:spLocks noChangeArrowheads="1"/>
          </p:cNvSpPr>
          <p:nvPr/>
        </p:nvSpPr>
        <p:spPr bwMode="auto">
          <a:xfrm>
            <a:off x="6313488" y="2852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0" name="Oval 152"/>
          <p:cNvSpPr>
            <a:spLocks noChangeArrowheads="1"/>
          </p:cNvSpPr>
          <p:nvPr/>
        </p:nvSpPr>
        <p:spPr bwMode="auto">
          <a:xfrm>
            <a:off x="6202363" y="341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1" name="Oval 153"/>
          <p:cNvSpPr>
            <a:spLocks noChangeArrowheads="1"/>
          </p:cNvSpPr>
          <p:nvPr/>
        </p:nvSpPr>
        <p:spPr bwMode="auto">
          <a:xfrm>
            <a:off x="6529388" y="3068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2" name="Oval 154"/>
          <p:cNvSpPr>
            <a:spLocks noChangeArrowheads="1"/>
          </p:cNvSpPr>
          <p:nvPr/>
        </p:nvSpPr>
        <p:spPr bwMode="auto">
          <a:xfrm>
            <a:off x="5970588" y="3541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3" name="Oval 155"/>
          <p:cNvSpPr>
            <a:spLocks noChangeArrowheads="1"/>
          </p:cNvSpPr>
          <p:nvPr/>
        </p:nvSpPr>
        <p:spPr bwMode="auto">
          <a:xfrm>
            <a:off x="6297613" y="3198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4" name="Oval 156"/>
          <p:cNvSpPr>
            <a:spLocks noChangeArrowheads="1"/>
          </p:cNvSpPr>
          <p:nvPr/>
        </p:nvSpPr>
        <p:spPr bwMode="auto">
          <a:xfrm>
            <a:off x="563403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5" name="Oval 157"/>
          <p:cNvSpPr>
            <a:spLocks noChangeArrowheads="1"/>
          </p:cNvSpPr>
          <p:nvPr/>
        </p:nvSpPr>
        <p:spPr bwMode="auto">
          <a:xfrm>
            <a:off x="5961063" y="288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6" name="Oval 158"/>
          <p:cNvSpPr>
            <a:spLocks noChangeArrowheads="1"/>
          </p:cNvSpPr>
          <p:nvPr/>
        </p:nvSpPr>
        <p:spPr bwMode="auto">
          <a:xfrm>
            <a:off x="5688013" y="295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7" name="Oval 159"/>
          <p:cNvSpPr>
            <a:spLocks noChangeArrowheads="1"/>
          </p:cNvSpPr>
          <p:nvPr/>
        </p:nvSpPr>
        <p:spPr bwMode="auto">
          <a:xfrm>
            <a:off x="6015038" y="2611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8" name="Oval 160"/>
          <p:cNvSpPr>
            <a:spLocks noChangeArrowheads="1"/>
          </p:cNvSpPr>
          <p:nvPr/>
        </p:nvSpPr>
        <p:spPr bwMode="auto">
          <a:xfrm>
            <a:off x="5059363" y="3430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69" name="Oval 161"/>
          <p:cNvSpPr>
            <a:spLocks noChangeArrowheads="1"/>
          </p:cNvSpPr>
          <p:nvPr/>
        </p:nvSpPr>
        <p:spPr bwMode="auto">
          <a:xfrm>
            <a:off x="5776913" y="372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0" name="Oval 162"/>
          <p:cNvSpPr>
            <a:spLocks noChangeArrowheads="1"/>
          </p:cNvSpPr>
          <p:nvPr/>
        </p:nvSpPr>
        <p:spPr bwMode="auto">
          <a:xfrm>
            <a:off x="5665788" y="4284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1" name="Oval 163"/>
          <p:cNvSpPr>
            <a:spLocks noChangeArrowheads="1"/>
          </p:cNvSpPr>
          <p:nvPr/>
        </p:nvSpPr>
        <p:spPr bwMode="auto">
          <a:xfrm>
            <a:off x="5434013" y="4414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2" name="Oval 164"/>
          <p:cNvSpPr>
            <a:spLocks noChangeArrowheads="1"/>
          </p:cNvSpPr>
          <p:nvPr/>
        </p:nvSpPr>
        <p:spPr bwMode="auto">
          <a:xfrm>
            <a:off x="4954588" y="359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3" name="Oval 165"/>
          <p:cNvSpPr>
            <a:spLocks noChangeArrowheads="1"/>
          </p:cNvSpPr>
          <p:nvPr/>
        </p:nvSpPr>
        <p:spPr bwMode="auto">
          <a:xfrm>
            <a:off x="5424488" y="3754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4" name="Oval 166"/>
          <p:cNvSpPr>
            <a:spLocks noChangeArrowheads="1"/>
          </p:cNvSpPr>
          <p:nvPr/>
        </p:nvSpPr>
        <p:spPr bwMode="auto">
          <a:xfrm>
            <a:off x="5478463" y="3484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5" name="Oval 167"/>
          <p:cNvSpPr>
            <a:spLocks noChangeArrowheads="1"/>
          </p:cNvSpPr>
          <p:nvPr/>
        </p:nvSpPr>
        <p:spPr bwMode="auto">
          <a:xfrm>
            <a:off x="4913313" y="4941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6" name="Oval 168"/>
          <p:cNvSpPr>
            <a:spLocks noChangeArrowheads="1"/>
          </p:cNvSpPr>
          <p:nvPr/>
        </p:nvSpPr>
        <p:spPr bwMode="auto">
          <a:xfrm>
            <a:off x="5240338" y="4598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7" name="Oval 169"/>
          <p:cNvSpPr>
            <a:spLocks noChangeArrowheads="1"/>
          </p:cNvSpPr>
          <p:nvPr/>
        </p:nvSpPr>
        <p:spPr bwMode="auto">
          <a:xfrm>
            <a:off x="5129213" y="5157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8" name="Oval 170"/>
          <p:cNvSpPr>
            <a:spLocks noChangeArrowheads="1"/>
          </p:cNvSpPr>
          <p:nvPr/>
        </p:nvSpPr>
        <p:spPr bwMode="auto">
          <a:xfrm>
            <a:off x="5894388" y="4995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79" name="Oval 171"/>
          <p:cNvSpPr>
            <a:spLocks noChangeArrowheads="1"/>
          </p:cNvSpPr>
          <p:nvPr/>
        </p:nvSpPr>
        <p:spPr bwMode="auto">
          <a:xfrm>
            <a:off x="5224463" y="494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0" name="Oval 172"/>
          <p:cNvSpPr>
            <a:spLocks noChangeArrowheads="1"/>
          </p:cNvSpPr>
          <p:nvPr/>
        </p:nvSpPr>
        <p:spPr bwMode="auto">
          <a:xfrm>
            <a:off x="4887913" y="462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1" name="Oval 173"/>
          <p:cNvSpPr>
            <a:spLocks noChangeArrowheads="1"/>
          </p:cNvSpPr>
          <p:nvPr/>
        </p:nvSpPr>
        <p:spPr bwMode="auto">
          <a:xfrm>
            <a:off x="5360988" y="5243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2" name="Oval 174"/>
          <p:cNvSpPr>
            <a:spLocks noChangeArrowheads="1"/>
          </p:cNvSpPr>
          <p:nvPr/>
        </p:nvSpPr>
        <p:spPr bwMode="auto">
          <a:xfrm>
            <a:off x="6767513" y="309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3" name="Oval 175"/>
          <p:cNvSpPr>
            <a:spLocks noChangeArrowheads="1"/>
          </p:cNvSpPr>
          <p:nvPr/>
        </p:nvSpPr>
        <p:spPr bwMode="auto">
          <a:xfrm>
            <a:off x="6910388" y="359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4" name="Oval 176"/>
          <p:cNvSpPr>
            <a:spLocks noChangeArrowheads="1"/>
          </p:cNvSpPr>
          <p:nvPr/>
        </p:nvSpPr>
        <p:spPr bwMode="auto">
          <a:xfrm>
            <a:off x="6799263" y="4151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5" name="Oval 177"/>
          <p:cNvSpPr>
            <a:spLocks noChangeArrowheads="1"/>
          </p:cNvSpPr>
          <p:nvPr/>
        </p:nvSpPr>
        <p:spPr bwMode="auto">
          <a:xfrm>
            <a:off x="6567488"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6" name="Oval 178"/>
          <p:cNvSpPr>
            <a:spLocks noChangeArrowheads="1"/>
          </p:cNvSpPr>
          <p:nvPr/>
        </p:nvSpPr>
        <p:spPr bwMode="auto">
          <a:xfrm>
            <a:off x="6894513" y="3938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7" name="Oval 179"/>
          <p:cNvSpPr>
            <a:spLocks noChangeArrowheads="1"/>
          </p:cNvSpPr>
          <p:nvPr/>
        </p:nvSpPr>
        <p:spPr bwMode="auto">
          <a:xfrm>
            <a:off x="6230938" y="3963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8" name="Oval 180"/>
          <p:cNvSpPr>
            <a:spLocks noChangeArrowheads="1"/>
          </p:cNvSpPr>
          <p:nvPr/>
        </p:nvSpPr>
        <p:spPr bwMode="auto">
          <a:xfrm>
            <a:off x="6557963" y="3621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89" name="Oval 181"/>
          <p:cNvSpPr>
            <a:spLocks noChangeArrowheads="1"/>
          </p:cNvSpPr>
          <p:nvPr/>
        </p:nvSpPr>
        <p:spPr bwMode="auto">
          <a:xfrm>
            <a:off x="6284913" y="3694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0" name="Oval 182"/>
          <p:cNvSpPr>
            <a:spLocks noChangeArrowheads="1"/>
          </p:cNvSpPr>
          <p:nvPr/>
        </p:nvSpPr>
        <p:spPr bwMode="auto">
          <a:xfrm>
            <a:off x="6611938" y="3351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1" name="Oval 183"/>
          <p:cNvSpPr>
            <a:spLocks noChangeArrowheads="1"/>
          </p:cNvSpPr>
          <p:nvPr/>
        </p:nvSpPr>
        <p:spPr bwMode="auto">
          <a:xfrm>
            <a:off x="5513388" y="5532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2" name="Oval 184"/>
          <p:cNvSpPr>
            <a:spLocks noChangeArrowheads="1"/>
          </p:cNvSpPr>
          <p:nvPr/>
        </p:nvSpPr>
        <p:spPr bwMode="auto">
          <a:xfrm>
            <a:off x="6373813" y="446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3" name="Oval 185"/>
          <p:cNvSpPr>
            <a:spLocks noChangeArrowheads="1"/>
          </p:cNvSpPr>
          <p:nvPr/>
        </p:nvSpPr>
        <p:spPr bwMode="auto">
          <a:xfrm>
            <a:off x="6589713" y="4681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4" name="Oval 186"/>
          <p:cNvSpPr>
            <a:spLocks noChangeArrowheads="1"/>
          </p:cNvSpPr>
          <p:nvPr/>
        </p:nvSpPr>
        <p:spPr bwMode="auto">
          <a:xfrm>
            <a:off x="5649913" y="576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5" name="Oval 187"/>
          <p:cNvSpPr>
            <a:spLocks noChangeArrowheads="1"/>
          </p:cNvSpPr>
          <p:nvPr/>
        </p:nvSpPr>
        <p:spPr bwMode="auto">
          <a:xfrm>
            <a:off x="5694363" y="483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6" name="Oval 188"/>
          <p:cNvSpPr>
            <a:spLocks noChangeArrowheads="1"/>
          </p:cNvSpPr>
          <p:nvPr/>
        </p:nvSpPr>
        <p:spPr bwMode="auto">
          <a:xfrm>
            <a:off x="6021388" y="449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7" name="Oval 189"/>
          <p:cNvSpPr>
            <a:spLocks noChangeArrowheads="1"/>
          </p:cNvSpPr>
          <p:nvPr/>
        </p:nvSpPr>
        <p:spPr bwMode="auto">
          <a:xfrm>
            <a:off x="5748338" y="4567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8" name="Oval 190"/>
          <p:cNvSpPr>
            <a:spLocks noChangeArrowheads="1"/>
          </p:cNvSpPr>
          <p:nvPr/>
        </p:nvSpPr>
        <p:spPr bwMode="auto">
          <a:xfrm>
            <a:off x="5510213" y="5681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7999" name="Oval 191"/>
          <p:cNvSpPr>
            <a:spLocks noChangeArrowheads="1"/>
          </p:cNvSpPr>
          <p:nvPr/>
        </p:nvSpPr>
        <p:spPr bwMode="auto">
          <a:xfrm>
            <a:off x="5722938" y="5272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0" name="Oval 192"/>
          <p:cNvSpPr>
            <a:spLocks noChangeArrowheads="1"/>
          </p:cNvSpPr>
          <p:nvPr/>
        </p:nvSpPr>
        <p:spPr bwMode="auto">
          <a:xfrm>
            <a:off x="5726113" y="5897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1" name="Oval 193"/>
          <p:cNvSpPr>
            <a:spLocks noChangeArrowheads="1"/>
          </p:cNvSpPr>
          <p:nvPr/>
        </p:nvSpPr>
        <p:spPr bwMode="auto">
          <a:xfrm>
            <a:off x="5484813" y="5367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2" name="Oval 194"/>
          <p:cNvSpPr>
            <a:spLocks noChangeArrowheads="1"/>
          </p:cNvSpPr>
          <p:nvPr/>
        </p:nvSpPr>
        <p:spPr bwMode="auto">
          <a:xfrm>
            <a:off x="5538788" y="5097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3" name="Oval 195"/>
          <p:cNvSpPr>
            <a:spLocks noChangeArrowheads="1"/>
          </p:cNvSpPr>
          <p:nvPr/>
        </p:nvSpPr>
        <p:spPr bwMode="auto">
          <a:xfrm>
            <a:off x="5595938" y="1681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4" name="Oval 196"/>
          <p:cNvSpPr>
            <a:spLocks noChangeArrowheads="1"/>
          </p:cNvSpPr>
          <p:nvPr/>
        </p:nvSpPr>
        <p:spPr bwMode="auto">
          <a:xfrm>
            <a:off x="5811838" y="1897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5" name="Oval 197"/>
          <p:cNvSpPr>
            <a:spLocks noChangeArrowheads="1"/>
          </p:cNvSpPr>
          <p:nvPr/>
        </p:nvSpPr>
        <p:spPr bwMode="auto">
          <a:xfrm>
            <a:off x="6853238" y="3325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6" name="Oval 198"/>
          <p:cNvSpPr>
            <a:spLocks noChangeArrowheads="1"/>
          </p:cNvSpPr>
          <p:nvPr/>
        </p:nvSpPr>
        <p:spPr bwMode="auto">
          <a:xfrm>
            <a:off x="5907088" y="1684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7" name="Oval 199"/>
          <p:cNvSpPr>
            <a:spLocks noChangeArrowheads="1"/>
          </p:cNvSpPr>
          <p:nvPr/>
        </p:nvSpPr>
        <p:spPr bwMode="auto">
          <a:xfrm>
            <a:off x="5243513" y="1709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8" name="Oval 200"/>
          <p:cNvSpPr>
            <a:spLocks noChangeArrowheads="1"/>
          </p:cNvSpPr>
          <p:nvPr/>
        </p:nvSpPr>
        <p:spPr bwMode="auto">
          <a:xfrm>
            <a:off x="6970713" y="4281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09" name="Oval 201"/>
          <p:cNvSpPr>
            <a:spLocks noChangeArrowheads="1"/>
          </p:cNvSpPr>
          <p:nvPr/>
        </p:nvSpPr>
        <p:spPr bwMode="auto">
          <a:xfrm>
            <a:off x="5297488" y="143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0" name="Oval 202"/>
          <p:cNvSpPr>
            <a:spLocks noChangeArrowheads="1"/>
          </p:cNvSpPr>
          <p:nvPr/>
        </p:nvSpPr>
        <p:spPr bwMode="auto">
          <a:xfrm>
            <a:off x="5795963" y="3392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1" name="Oval 203"/>
          <p:cNvSpPr>
            <a:spLocks noChangeArrowheads="1"/>
          </p:cNvSpPr>
          <p:nvPr/>
        </p:nvSpPr>
        <p:spPr bwMode="auto">
          <a:xfrm>
            <a:off x="6221413" y="1836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2" name="Oval 204"/>
          <p:cNvSpPr>
            <a:spLocks noChangeArrowheads="1"/>
          </p:cNvSpPr>
          <p:nvPr/>
        </p:nvSpPr>
        <p:spPr bwMode="auto">
          <a:xfrm>
            <a:off x="3678238" y="5278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3" name="Oval 205"/>
          <p:cNvSpPr>
            <a:spLocks noChangeArrowheads="1"/>
          </p:cNvSpPr>
          <p:nvPr/>
        </p:nvSpPr>
        <p:spPr bwMode="auto">
          <a:xfrm>
            <a:off x="2341563" y="5580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4" name="Oval 206"/>
          <p:cNvSpPr>
            <a:spLocks noChangeArrowheads="1"/>
          </p:cNvSpPr>
          <p:nvPr/>
        </p:nvSpPr>
        <p:spPr bwMode="auto">
          <a:xfrm>
            <a:off x="2668588" y="5237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5" name="Oval 207"/>
          <p:cNvSpPr>
            <a:spLocks noChangeArrowheads="1"/>
          </p:cNvSpPr>
          <p:nvPr/>
        </p:nvSpPr>
        <p:spPr bwMode="auto">
          <a:xfrm>
            <a:off x="2884488" y="545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6" name="Oval 208"/>
          <p:cNvSpPr>
            <a:spLocks noChangeArrowheads="1"/>
          </p:cNvSpPr>
          <p:nvPr/>
        </p:nvSpPr>
        <p:spPr bwMode="auto">
          <a:xfrm>
            <a:off x="5294313" y="331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7" name="Oval 209"/>
          <p:cNvSpPr>
            <a:spLocks noChangeArrowheads="1"/>
          </p:cNvSpPr>
          <p:nvPr/>
        </p:nvSpPr>
        <p:spPr bwMode="auto">
          <a:xfrm>
            <a:off x="2316163" y="5265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8" name="Oval 210"/>
          <p:cNvSpPr>
            <a:spLocks noChangeArrowheads="1"/>
          </p:cNvSpPr>
          <p:nvPr/>
        </p:nvSpPr>
        <p:spPr bwMode="auto">
          <a:xfrm>
            <a:off x="2043113" y="53387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19" name="Oval 211"/>
          <p:cNvSpPr>
            <a:spLocks noChangeArrowheads="1"/>
          </p:cNvSpPr>
          <p:nvPr/>
        </p:nvSpPr>
        <p:spPr bwMode="auto">
          <a:xfrm>
            <a:off x="2503488" y="4071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0" name="Oval 212"/>
          <p:cNvSpPr>
            <a:spLocks noChangeArrowheads="1"/>
          </p:cNvSpPr>
          <p:nvPr/>
        </p:nvSpPr>
        <p:spPr bwMode="auto">
          <a:xfrm>
            <a:off x="2967038" y="5735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1" name="Oval 213"/>
          <p:cNvSpPr>
            <a:spLocks noChangeArrowheads="1"/>
          </p:cNvSpPr>
          <p:nvPr/>
        </p:nvSpPr>
        <p:spPr bwMode="auto">
          <a:xfrm>
            <a:off x="7974013" y="367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2" name="Oval 214"/>
          <p:cNvSpPr>
            <a:spLocks noChangeArrowheads="1"/>
          </p:cNvSpPr>
          <p:nvPr/>
        </p:nvSpPr>
        <p:spPr bwMode="auto">
          <a:xfrm>
            <a:off x="7415213" y="3738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3" name="Oval 215"/>
          <p:cNvSpPr>
            <a:spLocks noChangeArrowheads="1"/>
          </p:cNvSpPr>
          <p:nvPr/>
        </p:nvSpPr>
        <p:spPr bwMode="auto">
          <a:xfrm>
            <a:off x="7469188" y="3468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4" name="Oval 216"/>
          <p:cNvSpPr>
            <a:spLocks noChangeArrowheads="1"/>
          </p:cNvSpPr>
          <p:nvPr/>
        </p:nvSpPr>
        <p:spPr bwMode="auto">
          <a:xfrm>
            <a:off x="8062913" y="4164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5" name="Oval 217"/>
          <p:cNvSpPr>
            <a:spLocks noChangeArrowheads="1"/>
          </p:cNvSpPr>
          <p:nvPr/>
        </p:nvSpPr>
        <p:spPr bwMode="auto">
          <a:xfrm>
            <a:off x="7212013" y="4525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6" name="Oval 218"/>
          <p:cNvSpPr>
            <a:spLocks noChangeArrowheads="1"/>
          </p:cNvSpPr>
          <p:nvPr/>
        </p:nvSpPr>
        <p:spPr bwMode="auto">
          <a:xfrm>
            <a:off x="7593013" y="391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7" name="Oval 219"/>
          <p:cNvSpPr>
            <a:spLocks noChangeArrowheads="1"/>
          </p:cNvSpPr>
          <p:nvPr/>
        </p:nvSpPr>
        <p:spPr bwMode="auto">
          <a:xfrm>
            <a:off x="7481888" y="4872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8" name="Oval 220"/>
          <p:cNvSpPr>
            <a:spLocks noChangeArrowheads="1"/>
          </p:cNvSpPr>
          <p:nvPr/>
        </p:nvSpPr>
        <p:spPr bwMode="auto">
          <a:xfrm>
            <a:off x="3700463" y="18621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29" name="Oval 221"/>
          <p:cNvSpPr>
            <a:spLocks noChangeArrowheads="1"/>
          </p:cNvSpPr>
          <p:nvPr/>
        </p:nvSpPr>
        <p:spPr bwMode="auto">
          <a:xfrm>
            <a:off x="3516313" y="1973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0" name="Oval 222"/>
          <p:cNvSpPr>
            <a:spLocks noChangeArrowheads="1"/>
          </p:cNvSpPr>
          <p:nvPr/>
        </p:nvSpPr>
        <p:spPr bwMode="auto">
          <a:xfrm>
            <a:off x="4005263" y="1900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1" name="Oval 223"/>
          <p:cNvSpPr>
            <a:spLocks noChangeArrowheads="1"/>
          </p:cNvSpPr>
          <p:nvPr/>
        </p:nvSpPr>
        <p:spPr bwMode="auto">
          <a:xfrm>
            <a:off x="4386263" y="2297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2" name="Oval 224"/>
          <p:cNvSpPr>
            <a:spLocks noChangeArrowheads="1"/>
          </p:cNvSpPr>
          <p:nvPr/>
        </p:nvSpPr>
        <p:spPr bwMode="auto">
          <a:xfrm>
            <a:off x="6367463" y="4183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3" name="Oval 225"/>
          <p:cNvSpPr>
            <a:spLocks noChangeArrowheads="1"/>
          </p:cNvSpPr>
          <p:nvPr/>
        </p:nvSpPr>
        <p:spPr bwMode="auto">
          <a:xfrm>
            <a:off x="7951788" y="3224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4" name="Oval 226"/>
          <p:cNvSpPr>
            <a:spLocks noChangeArrowheads="1"/>
          </p:cNvSpPr>
          <p:nvPr/>
        </p:nvSpPr>
        <p:spPr bwMode="auto">
          <a:xfrm>
            <a:off x="7491413" y="4630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5" name="Oval 227"/>
          <p:cNvSpPr>
            <a:spLocks noChangeArrowheads="1"/>
          </p:cNvSpPr>
          <p:nvPr/>
        </p:nvSpPr>
        <p:spPr bwMode="auto">
          <a:xfrm>
            <a:off x="7783513" y="4103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6" name="Oval 228"/>
          <p:cNvSpPr>
            <a:spLocks noChangeArrowheads="1"/>
          </p:cNvSpPr>
          <p:nvPr/>
        </p:nvSpPr>
        <p:spPr bwMode="auto">
          <a:xfrm>
            <a:off x="4900613" y="2328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7" name="Oval 229"/>
          <p:cNvSpPr>
            <a:spLocks noChangeArrowheads="1"/>
          </p:cNvSpPr>
          <p:nvPr/>
        </p:nvSpPr>
        <p:spPr bwMode="auto">
          <a:xfrm>
            <a:off x="3271838" y="1852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8" name="Oval 230"/>
          <p:cNvSpPr>
            <a:spLocks noChangeArrowheads="1"/>
          </p:cNvSpPr>
          <p:nvPr/>
        </p:nvSpPr>
        <p:spPr bwMode="auto">
          <a:xfrm>
            <a:off x="3405188" y="1785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39" name="Oval 231"/>
          <p:cNvSpPr>
            <a:spLocks noChangeArrowheads="1"/>
          </p:cNvSpPr>
          <p:nvPr/>
        </p:nvSpPr>
        <p:spPr bwMode="auto">
          <a:xfrm>
            <a:off x="3376613" y="1919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0" name="Oval 232"/>
          <p:cNvSpPr>
            <a:spLocks noChangeArrowheads="1"/>
          </p:cNvSpPr>
          <p:nvPr/>
        </p:nvSpPr>
        <p:spPr bwMode="auto">
          <a:xfrm>
            <a:off x="4652963" y="2185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1" name="Oval 233"/>
          <p:cNvSpPr>
            <a:spLocks noChangeArrowheads="1"/>
          </p:cNvSpPr>
          <p:nvPr/>
        </p:nvSpPr>
        <p:spPr bwMode="auto">
          <a:xfrm>
            <a:off x="4795838" y="2262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2" name="Oval 234"/>
          <p:cNvSpPr>
            <a:spLocks noChangeArrowheads="1"/>
          </p:cNvSpPr>
          <p:nvPr/>
        </p:nvSpPr>
        <p:spPr bwMode="auto">
          <a:xfrm>
            <a:off x="4938713" y="220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3" name="Oval 235"/>
          <p:cNvSpPr>
            <a:spLocks noChangeArrowheads="1"/>
          </p:cNvSpPr>
          <p:nvPr/>
        </p:nvSpPr>
        <p:spPr bwMode="auto">
          <a:xfrm>
            <a:off x="4786313" y="2395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4" name="Oval 236"/>
          <p:cNvSpPr>
            <a:spLocks noChangeArrowheads="1"/>
          </p:cNvSpPr>
          <p:nvPr/>
        </p:nvSpPr>
        <p:spPr bwMode="auto">
          <a:xfrm>
            <a:off x="5043488" y="2357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5" name="Oval 237"/>
          <p:cNvSpPr>
            <a:spLocks noChangeArrowheads="1"/>
          </p:cNvSpPr>
          <p:nvPr/>
        </p:nvSpPr>
        <p:spPr bwMode="auto">
          <a:xfrm>
            <a:off x="49291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6" name="Oval 238"/>
          <p:cNvSpPr>
            <a:spLocks noChangeArrowheads="1"/>
          </p:cNvSpPr>
          <p:nvPr/>
        </p:nvSpPr>
        <p:spPr bwMode="auto">
          <a:xfrm>
            <a:off x="4519613" y="2300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7" name="Oval 239"/>
          <p:cNvSpPr>
            <a:spLocks noChangeArrowheads="1"/>
          </p:cNvSpPr>
          <p:nvPr/>
        </p:nvSpPr>
        <p:spPr bwMode="auto">
          <a:xfrm>
            <a:off x="4281488" y="2462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8" name="Oval 240"/>
          <p:cNvSpPr>
            <a:spLocks noChangeArrowheads="1"/>
          </p:cNvSpPr>
          <p:nvPr/>
        </p:nvSpPr>
        <p:spPr bwMode="auto">
          <a:xfrm>
            <a:off x="4443413" y="3014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49" name="Oval 241"/>
          <p:cNvSpPr>
            <a:spLocks noChangeArrowheads="1"/>
          </p:cNvSpPr>
          <p:nvPr/>
        </p:nvSpPr>
        <p:spPr bwMode="auto">
          <a:xfrm>
            <a:off x="4386263" y="2871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0" name="Oval 242"/>
          <p:cNvSpPr>
            <a:spLocks noChangeArrowheads="1"/>
          </p:cNvSpPr>
          <p:nvPr/>
        </p:nvSpPr>
        <p:spPr bwMode="auto">
          <a:xfrm>
            <a:off x="2347913" y="3119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1" name="Oval 243"/>
          <p:cNvSpPr>
            <a:spLocks noChangeArrowheads="1"/>
          </p:cNvSpPr>
          <p:nvPr/>
        </p:nvSpPr>
        <p:spPr bwMode="auto">
          <a:xfrm>
            <a:off x="919163" y="5100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2" name="Oval 244"/>
          <p:cNvSpPr>
            <a:spLocks noChangeArrowheads="1"/>
          </p:cNvSpPr>
          <p:nvPr/>
        </p:nvSpPr>
        <p:spPr bwMode="auto">
          <a:xfrm>
            <a:off x="842963" y="4967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3" name="Oval 245"/>
          <p:cNvSpPr>
            <a:spLocks noChangeArrowheads="1"/>
          </p:cNvSpPr>
          <p:nvPr/>
        </p:nvSpPr>
        <p:spPr bwMode="auto">
          <a:xfrm>
            <a:off x="1011238" y="4811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4" name="Oval 246"/>
          <p:cNvSpPr>
            <a:spLocks noChangeArrowheads="1"/>
          </p:cNvSpPr>
          <p:nvPr/>
        </p:nvSpPr>
        <p:spPr bwMode="auto">
          <a:xfrm>
            <a:off x="630238" y="5021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5" name="Oval 247"/>
          <p:cNvSpPr>
            <a:spLocks noChangeArrowheads="1"/>
          </p:cNvSpPr>
          <p:nvPr/>
        </p:nvSpPr>
        <p:spPr bwMode="auto">
          <a:xfrm>
            <a:off x="639763" y="518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6" name="Oval 248"/>
          <p:cNvSpPr>
            <a:spLocks noChangeArrowheads="1"/>
          </p:cNvSpPr>
          <p:nvPr/>
        </p:nvSpPr>
        <p:spPr bwMode="auto">
          <a:xfrm>
            <a:off x="992188" y="4649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7" name="Oval 249"/>
          <p:cNvSpPr>
            <a:spLocks noChangeArrowheads="1"/>
          </p:cNvSpPr>
          <p:nvPr/>
        </p:nvSpPr>
        <p:spPr bwMode="auto">
          <a:xfrm>
            <a:off x="1096963" y="4554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8" name="Oval 250"/>
          <p:cNvSpPr>
            <a:spLocks noChangeArrowheads="1"/>
          </p:cNvSpPr>
          <p:nvPr/>
        </p:nvSpPr>
        <p:spPr bwMode="auto">
          <a:xfrm>
            <a:off x="1312863" y="4418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59" name="Oval 251"/>
          <p:cNvSpPr>
            <a:spLocks noChangeArrowheads="1"/>
          </p:cNvSpPr>
          <p:nvPr/>
        </p:nvSpPr>
        <p:spPr bwMode="auto">
          <a:xfrm>
            <a:off x="1598613" y="4313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0" name="Oval 252"/>
          <p:cNvSpPr>
            <a:spLocks noChangeArrowheads="1"/>
          </p:cNvSpPr>
          <p:nvPr/>
        </p:nvSpPr>
        <p:spPr bwMode="auto">
          <a:xfrm>
            <a:off x="1836738" y="4237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1" name="Oval 253"/>
          <p:cNvSpPr>
            <a:spLocks noChangeArrowheads="1"/>
          </p:cNvSpPr>
          <p:nvPr/>
        </p:nvSpPr>
        <p:spPr bwMode="auto">
          <a:xfrm>
            <a:off x="1770063" y="4360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2" name="Oval 254"/>
          <p:cNvSpPr>
            <a:spLocks noChangeArrowheads="1"/>
          </p:cNvSpPr>
          <p:nvPr/>
        </p:nvSpPr>
        <p:spPr bwMode="auto">
          <a:xfrm>
            <a:off x="1893888" y="4370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3" name="Oval 255"/>
          <p:cNvSpPr>
            <a:spLocks noChangeArrowheads="1"/>
          </p:cNvSpPr>
          <p:nvPr/>
        </p:nvSpPr>
        <p:spPr bwMode="auto">
          <a:xfrm>
            <a:off x="2151063" y="4408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4" name="Oval 256"/>
          <p:cNvSpPr>
            <a:spLocks noChangeArrowheads="1"/>
          </p:cNvSpPr>
          <p:nvPr/>
        </p:nvSpPr>
        <p:spPr bwMode="auto">
          <a:xfrm>
            <a:off x="1893888" y="3951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5" name="Oval 257"/>
          <p:cNvSpPr>
            <a:spLocks noChangeArrowheads="1"/>
          </p:cNvSpPr>
          <p:nvPr/>
        </p:nvSpPr>
        <p:spPr bwMode="auto">
          <a:xfrm>
            <a:off x="2046288" y="3932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6" name="Oval 258"/>
          <p:cNvSpPr>
            <a:spLocks noChangeArrowheads="1"/>
          </p:cNvSpPr>
          <p:nvPr/>
        </p:nvSpPr>
        <p:spPr bwMode="auto">
          <a:xfrm>
            <a:off x="2189163" y="3913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7" name="Oval 259"/>
          <p:cNvSpPr>
            <a:spLocks noChangeArrowheads="1"/>
          </p:cNvSpPr>
          <p:nvPr/>
        </p:nvSpPr>
        <p:spPr bwMode="auto">
          <a:xfrm>
            <a:off x="1760538" y="3970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8" name="Oval 260"/>
          <p:cNvSpPr>
            <a:spLocks noChangeArrowheads="1"/>
          </p:cNvSpPr>
          <p:nvPr/>
        </p:nvSpPr>
        <p:spPr bwMode="auto">
          <a:xfrm>
            <a:off x="2408238" y="3608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69" name="Oval 261"/>
          <p:cNvSpPr>
            <a:spLocks noChangeArrowheads="1"/>
          </p:cNvSpPr>
          <p:nvPr/>
        </p:nvSpPr>
        <p:spPr bwMode="auto">
          <a:xfrm>
            <a:off x="2179638" y="3675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0" name="Oval 262"/>
          <p:cNvSpPr>
            <a:spLocks noChangeArrowheads="1"/>
          </p:cNvSpPr>
          <p:nvPr/>
        </p:nvSpPr>
        <p:spPr bwMode="auto">
          <a:xfrm>
            <a:off x="2408238" y="3417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1" name="Oval 263"/>
          <p:cNvSpPr>
            <a:spLocks noChangeArrowheads="1"/>
          </p:cNvSpPr>
          <p:nvPr/>
        </p:nvSpPr>
        <p:spPr bwMode="auto">
          <a:xfrm>
            <a:off x="2446338" y="327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2" name="Oval 264"/>
          <p:cNvSpPr>
            <a:spLocks noChangeArrowheads="1"/>
          </p:cNvSpPr>
          <p:nvPr/>
        </p:nvSpPr>
        <p:spPr bwMode="auto">
          <a:xfrm>
            <a:off x="2941638" y="3360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3" name="Oval 265"/>
          <p:cNvSpPr>
            <a:spLocks noChangeArrowheads="1"/>
          </p:cNvSpPr>
          <p:nvPr/>
        </p:nvSpPr>
        <p:spPr bwMode="auto">
          <a:xfrm>
            <a:off x="3046413" y="3522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4" name="Oval 266"/>
          <p:cNvSpPr>
            <a:spLocks noChangeArrowheads="1"/>
          </p:cNvSpPr>
          <p:nvPr/>
        </p:nvSpPr>
        <p:spPr bwMode="auto">
          <a:xfrm>
            <a:off x="3246438" y="3465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5" name="Oval 267"/>
          <p:cNvSpPr>
            <a:spLocks noChangeArrowheads="1"/>
          </p:cNvSpPr>
          <p:nvPr/>
        </p:nvSpPr>
        <p:spPr bwMode="auto">
          <a:xfrm>
            <a:off x="3284538" y="3236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6" name="Oval 268"/>
          <p:cNvSpPr>
            <a:spLocks noChangeArrowheads="1"/>
          </p:cNvSpPr>
          <p:nvPr/>
        </p:nvSpPr>
        <p:spPr bwMode="auto">
          <a:xfrm>
            <a:off x="3103563" y="31988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7" name="Oval 269"/>
          <p:cNvSpPr>
            <a:spLocks noChangeArrowheads="1"/>
          </p:cNvSpPr>
          <p:nvPr/>
        </p:nvSpPr>
        <p:spPr bwMode="auto">
          <a:xfrm>
            <a:off x="2770188" y="28082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8" name="Oval 270"/>
          <p:cNvSpPr>
            <a:spLocks noChangeArrowheads="1"/>
          </p:cNvSpPr>
          <p:nvPr/>
        </p:nvSpPr>
        <p:spPr bwMode="auto">
          <a:xfrm>
            <a:off x="2922588" y="2722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79" name="Oval 271"/>
          <p:cNvSpPr>
            <a:spLocks noChangeArrowheads="1"/>
          </p:cNvSpPr>
          <p:nvPr/>
        </p:nvSpPr>
        <p:spPr bwMode="auto">
          <a:xfrm>
            <a:off x="2732088" y="331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0" name="Oval 272"/>
          <p:cNvSpPr>
            <a:spLocks noChangeArrowheads="1"/>
          </p:cNvSpPr>
          <p:nvPr/>
        </p:nvSpPr>
        <p:spPr bwMode="auto">
          <a:xfrm>
            <a:off x="3360738" y="3036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1" name="Oval 273"/>
          <p:cNvSpPr>
            <a:spLocks noChangeArrowheads="1"/>
          </p:cNvSpPr>
          <p:nvPr/>
        </p:nvSpPr>
        <p:spPr bwMode="auto">
          <a:xfrm>
            <a:off x="3522663" y="28749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2" name="Oval 274"/>
          <p:cNvSpPr>
            <a:spLocks noChangeArrowheads="1"/>
          </p:cNvSpPr>
          <p:nvPr/>
        </p:nvSpPr>
        <p:spPr bwMode="auto">
          <a:xfrm>
            <a:off x="3132138" y="278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3" name="Oval 275"/>
          <p:cNvSpPr>
            <a:spLocks noChangeArrowheads="1"/>
          </p:cNvSpPr>
          <p:nvPr/>
        </p:nvSpPr>
        <p:spPr bwMode="auto">
          <a:xfrm>
            <a:off x="2903538" y="29702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4" name="Oval 276"/>
          <p:cNvSpPr>
            <a:spLocks noChangeArrowheads="1"/>
          </p:cNvSpPr>
          <p:nvPr/>
        </p:nvSpPr>
        <p:spPr bwMode="auto">
          <a:xfrm>
            <a:off x="3779838" y="2865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5" name="Oval 277"/>
          <p:cNvSpPr>
            <a:spLocks noChangeArrowheads="1"/>
          </p:cNvSpPr>
          <p:nvPr/>
        </p:nvSpPr>
        <p:spPr bwMode="auto">
          <a:xfrm>
            <a:off x="4151313" y="2722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6" name="Oval 278"/>
          <p:cNvSpPr>
            <a:spLocks noChangeArrowheads="1"/>
          </p:cNvSpPr>
          <p:nvPr/>
        </p:nvSpPr>
        <p:spPr bwMode="auto">
          <a:xfrm>
            <a:off x="3814763" y="2471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7" name="Oval 279"/>
          <p:cNvSpPr>
            <a:spLocks noChangeArrowheads="1"/>
          </p:cNvSpPr>
          <p:nvPr/>
        </p:nvSpPr>
        <p:spPr bwMode="auto">
          <a:xfrm>
            <a:off x="4081463" y="25384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8" name="Oval 280"/>
          <p:cNvSpPr>
            <a:spLocks noChangeArrowheads="1"/>
          </p:cNvSpPr>
          <p:nvPr/>
        </p:nvSpPr>
        <p:spPr bwMode="auto">
          <a:xfrm>
            <a:off x="4205288" y="2319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89" name="Oval 281"/>
          <p:cNvSpPr>
            <a:spLocks noChangeArrowheads="1"/>
          </p:cNvSpPr>
          <p:nvPr/>
        </p:nvSpPr>
        <p:spPr bwMode="auto">
          <a:xfrm>
            <a:off x="6005513" y="220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0" name="Oval 282"/>
          <p:cNvSpPr>
            <a:spLocks noChangeArrowheads="1"/>
          </p:cNvSpPr>
          <p:nvPr/>
        </p:nvSpPr>
        <p:spPr bwMode="auto">
          <a:xfrm>
            <a:off x="5243513" y="1995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1" name="Oval 283"/>
          <p:cNvSpPr>
            <a:spLocks noChangeArrowheads="1"/>
          </p:cNvSpPr>
          <p:nvPr/>
        </p:nvSpPr>
        <p:spPr bwMode="auto">
          <a:xfrm>
            <a:off x="3357563" y="21002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2" name="Oval 284"/>
          <p:cNvSpPr>
            <a:spLocks noChangeArrowheads="1"/>
          </p:cNvSpPr>
          <p:nvPr/>
        </p:nvSpPr>
        <p:spPr bwMode="auto">
          <a:xfrm>
            <a:off x="3538538" y="2138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3" name="Oval 285"/>
          <p:cNvSpPr>
            <a:spLocks noChangeArrowheads="1"/>
          </p:cNvSpPr>
          <p:nvPr/>
        </p:nvSpPr>
        <p:spPr bwMode="auto">
          <a:xfrm>
            <a:off x="3443288" y="2414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4" name="Oval 286"/>
          <p:cNvSpPr>
            <a:spLocks noChangeArrowheads="1"/>
          </p:cNvSpPr>
          <p:nvPr/>
        </p:nvSpPr>
        <p:spPr bwMode="auto">
          <a:xfrm>
            <a:off x="3957638" y="220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5" name="Oval 287"/>
          <p:cNvSpPr>
            <a:spLocks noChangeArrowheads="1"/>
          </p:cNvSpPr>
          <p:nvPr/>
        </p:nvSpPr>
        <p:spPr bwMode="auto">
          <a:xfrm>
            <a:off x="3852863" y="20335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6" name="Oval 288"/>
          <p:cNvSpPr>
            <a:spLocks noChangeArrowheads="1"/>
          </p:cNvSpPr>
          <p:nvPr/>
        </p:nvSpPr>
        <p:spPr bwMode="auto">
          <a:xfrm>
            <a:off x="4300538" y="20240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7" name="Oval 289"/>
          <p:cNvSpPr>
            <a:spLocks noChangeArrowheads="1"/>
          </p:cNvSpPr>
          <p:nvPr/>
        </p:nvSpPr>
        <p:spPr bwMode="auto">
          <a:xfrm>
            <a:off x="4500563" y="1947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8" name="Oval 290"/>
          <p:cNvSpPr>
            <a:spLocks noChangeArrowheads="1"/>
          </p:cNvSpPr>
          <p:nvPr/>
        </p:nvSpPr>
        <p:spPr bwMode="auto">
          <a:xfrm>
            <a:off x="4872038" y="1947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099" name="Oval 291"/>
          <p:cNvSpPr>
            <a:spLocks noChangeArrowheads="1"/>
          </p:cNvSpPr>
          <p:nvPr/>
        </p:nvSpPr>
        <p:spPr bwMode="auto">
          <a:xfrm>
            <a:off x="4872038" y="1404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0" name="Oval 292"/>
          <p:cNvSpPr>
            <a:spLocks noChangeArrowheads="1"/>
          </p:cNvSpPr>
          <p:nvPr/>
        </p:nvSpPr>
        <p:spPr bwMode="auto">
          <a:xfrm>
            <a:off x="4948238" y="15192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1" name="Oval 293"/>
          <p:cNvSpPr>
            <a:spLocks noChangeArrowheads="1"/>
          </p:cNvSpPr>
          <p:nvPr/>
        </p:nvSpPr>
        <p:spPr bwMode="auto">
          <a:xfrm>
            <a:off x="5119688" y="1452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2" name="Oval 294"/>
          <p:cNvSpPr>
            <a:spLocks noChangeArrowheads="1"/>
          </p:cNvSpPr>
          <p:nvPr/>
        </p:nvSpPr>
        <p:spPr bwMode="auto">
          <a:xfrm>
            <a:off x="5072063" y="16335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3" name="Oval 295"/>
          <p:cNvSpPr>
            <a:spLocks noChangeArrowheads="1"/>
          </p:cNvSpPr>
          <p:nvPr/>
        </p:nvSpPr>
        <p:spPr bwMode="auto">
          <a:xfrm>
            <a:off x="5287963" y="18494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4" name="Oval 296"/>
          <p:cNvSpPr>
            <a:spLocks noChangeArrowheads="1"/>
          </p:cNvSpPr>
          <p:nvPr/>
        </p:nvSpPr>
        <p:spPr bwMode="auto">
          <a:xfrm>
            <a:off x="5075238" y="1789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5" name="Oval 297"/>
          <p:cNvSpPr>
            <a:spLocks noChangeArrowheads="1"/>
          </p:cNvSpPr>
          <p:nvPr/>
        </p:nvSpPr>
        <p:spPr bwMode="auto">
          <a:xfrm>
            <a:off x="5427663" y="1712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6" name="Oval 298"/>
          <p:cNvSpPr>
            <a:spLocks noChangeArrowheads="1"/>
          </p:cNvSpPr>
          <p:nvPr/>
        </p:nvSpPr>
        <p:spPr bwMode="auto">
          <a:xfrm>
            <a:off x="5684838" y="1865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7" name="Oval 299"/>
          <p:cNvSpPr>
            <a:spLocks noChangeArrowheads="1"/>
          </p:cNvSpPr>
          <p:nvPr/>
        </p:nvSpPr>
        <p:spPr bwMode="auto">
          <a:xfrm>
            <a:off x="5741988" y="2017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8" name="Oval 300"/>
          <p:cNvSpPr>
            <a:spLocks noChangeArrowheads="1"/>
          </p:cNvSpPr>
          <p:nvPr/>
        </p:nvSpPr>
        <p:spPr bwMode="auto">
          <a:xfrm>
            <a:off x="5237163" y="2132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09" name="Oval 301"/>
          <p:cNvSpPr>
            <a:spLocks noChangeArrowheads="1"/>
          </p:cNvSpPr>
          <p:nvPr/>
        </p:nvSpPr>
        <p:spPr bwMode="auto">
          <a:xfrm>
            <a:off x="5065713" y="2122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0" name="Oval 302"/>
          <p:cNvSpPr>
            <a:spLocks noChangeArrowheads="1"/>
          </p:cNvSpPr>
          <p:nvPr/>
        </p:nvSpPr>
        <p:spPr bwMode="auto">
          <a:xfrm>
            <a:off x="5903913" y="23415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1" name="Oval 303"/>
          <p:cNvSpPr>
            <a:spLocks noChangeArrowheads="1"/>
          </p:cNvSpPr>
          <p:nvPr/>
        </p:nvSpPr>
        <p:spPr bwMode="auto">
          <a:xfrm>
            <a:off x="5665788" y="2303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2" name="Oval 304"/>
          <p:cNvSpPr>
            <a:spLocks noChangeArrowheads="1"/>
          </p:cNvSpPr>
          <p:nvPr/>
        </p:nvSpPr>
        <p:spPr bwMode="auto">
          <a:xfrm>
            <a:off x="5208588" y="23987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3" name="Oval 305"/>
          <p:cNvSpPr>
            <a:spLocks noChangeArrowheads="1"/>
          </p:cNvSpPr>
          <p:nvPr/>
        </p:nvSpPr>
        <p:spPr bwMode="auto">
          <a:xfrm>
            <a:off x="1970088" y="4227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4" name="Oval 306"/>
          <p:cNvSpPr>
            <a:spLocks noChangeArrowheads="1"/>
          </p:cNvSpPr>
          <p:nvPr/>
        </p:nvSpPr>
        <p:spPr bwMode="auto">
          <a:xfrm>
            <a:off x="1874838" y="41227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5" name="Oval 307"/>
          <p:cNvSpPr>
            <a:spLocks noChangeArrowheads="1"/>
          </p:cNvSpPr>
          <p:nvPr/>
        </p:nvSpPr>
        <p:spPr bwMode="auto">
          <a:xfrm>
            <a:off x="5446713" y="23225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6" name="Oval 308"/>
          <p:cNvSpPr>
            <a:spLocks noChangeArrowheads="1"/>
          </p:cNvSpPr>
          <p:nvPr/>
        </p:nvSpPr>
        <p:spPr bwMode="auto">
          <a:xfrm>
            <a:off x="4913313" y="26558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7" name="Oval 309"/>
          <p:cNvSpPr>
            <a:spLocks noChangeArrowheads="1"/>
          </p:cNvSpPr>
          <p:nvPr/>
        </p:nvSpPr>
        <p:spPr bwMode="auto">
          <a:xfrm>
            <a:off x="2579688" y="3656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8" name="Oval 310"/>
          <p:cNvSpPr>
            <a:spLocks noChangeArrowheads="1"/>
          </p:cNvSpPr>
          <p:nvPr/>
        </p:nvSpPr>
        <p:spPr bwMode="auto">
          <a:xfrm>
            <a:off x="2732088" y="3475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19" name="Oval 311"/>
          <p:cNvSpPr>
            <a:spLocks noChangeArrowheads="1"/>
          </p:cNvSpPr>
          <p:nvPr/>
        </p:nvSpPr>
        <p:spPr bwMode="auto">
          <a:xfrm>
            <a:off x="2741613" y="31226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0" name="Oval 312"/>
          <p:cNvSpPr>
            <a:spLocks noChangeArrowheads="1"/>
          </p:cNvSpPr>
          <p:nvPr/>
        </p:nvSpPr>
        <p:spPr bwMode="auto">
          <a:xfrm>
            <a:off x="3198813" y="30940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1" name="Oval 313"/>
          <p:cNvSpPr>
            <a:spLocks noChangeArrowheads="1"/>
          </p:cNvSpPr>
          <p:nvPr/>
        </p:nvSpPr>
        <p:spPr bwMode="auto">
          <a:xfrm>
            <a:off x="2398713" y="3875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2" name="Oval 314"/>
          <p:cNvSpPr>
            <a:spLocks noChangeArrowheads="1"/>
          </p:cNvSpPr>
          <p:nvPr/>
        </p:nvSpPr>
        <p:spPr bwMode="auto">
          <a:xfrm>
            <a:off x="2170113" y="40846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3" name="Oval 315"/>
          <p:cNvSpPr>
            <a:spLocks noChangeArrowheads="1"/>
          </p:cNvSpPr>
          <p:nvPr/>
        </p:nvSpPr>
        <p:spPr bwMode="auto">
          <a:xfrm>
            <a:off x="2151063" y="4256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4" name="Oval 316"/>
          <p:cNvSpPr>
            <a:spLocks noChangeArrowheads="1"/>
          </p:cNvSpPr>
          <p:nvPr/>
        </p:nvSpPr>
        <p:spPr bwMode="auto">
          <a:xfrm>
            <a:off x="6065838" y="1747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5" name="Oval 317"/>
          <p:cNvSpPr>
            <a:spLocks noChangeArrowheads="1"/>
          </p:cNvSpPr>
          <p:nvPr/>
        </p:nvSpPr>
        <p:spPr bwMode="auto">
          <a:xfrm>
            <a:off x="6570663" y="2176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6" name="Oval 318"/>
          <p:cNvSpPr>
            <a:spLocks noChangeArrowheads="1"/>
          </p:cNvSpPr>
          <p:nvPr/>
        </p:nvSpPr>
        <p:spPr bwMode="auto">
          <a:xfrm>
            <a:off x="5751513" y="1728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7" name="Oval 319"/>
          <p:cNvSpPr>
            <a:spLocks noChangeArrowheads="1"/>
          </p:cNvSpPr>
          <p:nvPr/>
        </p:nvSpPr>
        <p:spPr bwMode="auto">
          <a:xfrm>
            <a:off x="3284538" y="20050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8" name="Oval 320"/>
          <p:cNvSpPr>
            <a:spLocks noChangeArrowheads="1"/>
          </p:cNvSpPr>
          <p:nvPr/>
        </p:nvSpPr>
        <p:spPr bwMode="auto">
          <a:xfrm>
            <a:off x="3694113" y="20431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29" name="Oval 321"/>
          <p:cNvSpPr>
            <a:spLocks noChangeArrowheads="1"/>
          </p:cNvSpPr>
          <p:nvPr/>
        </p:nvSpPr>
        <p:spPr bwMode="auto">
          <a:xfrm>
            <a:off x="4694238" y="20621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0" name="Oval 322"/>
          <p:cNvSpPr>
            <a:spLocks noChangeArrowheads="1"/>
          </p:cNvSpPr>
          <p:nvPr/>
        </p:nvSpPr>
        <p:spPr bwMode="auto">
          <a:xfrm>
            <a:off x="2989263" y="32623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1" name="Oval 323"/>
          <p:cNvSpPr>
            <a:spLocks noChangeArrowheads="1"/>
          </p:cNvSpPr>
          <p:nvPr/>
        </p:nvSpPr>
        <p:spPr bwMode="auto">
          <a:xfrm>
            <a:off x="3348038" y="336391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2" name="Oval 324"/>
          <p:cNvSpPr>
            <a:spLocks noChangeArrowheads="1"/>
          </p:cNvSpPr>
          <p:nvPr/>
        </p:nvSpPr>
        <p:spPr bwMode="auto">
          <a:xfrm>
            <a:off x="3005138" y="37163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3" name="Oval 325"/>
          <p:cNvSpPr>
            <a:spLocks noChangeArrowheads="1"/>
          </p:cNvSpPr>
          <p:nvPr/>
        </p:nvSpPr>
        <p:spPr bwMode="auto">
          <a:xfrm>
            <a:off x="3109913" y="40306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4" name="Oval 326"/>
          <p:cNvSpPr>
            <a:spLocks noChangeArrowheads="1"/>
          </p:cNvSpPr>
          <p:nvPr/>
        </p:nvSpPr>
        <p:spPr bwMode="auto">
          <a:xfrm>
            <a:off x="2938463" y="39544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5" name="Oval 327"/>
          <p:cNvSpPr>
            <a:spLocks noChangeArrowheads="1"/>
          </p:cNvSpPr>
          <p:nvPr/>
        </p:nvSpPr>
        <p:spPr bwMode="auto">
          <a:xfrm>
            <a:off x="2119313" y="32781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6" name="Oval 328"/>
          <p:cNvSpPr>
            <a:spLocks noChangeArrowheads="1"/>
          </p:cNvSpPr>
          <p:nvPr/>
        </p:nvSpPr>
        <p:spPr bwMode="auto">
          <a:xfrm>
            <a:off x="1976438" y="3344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7" name="Oval 329"/>
          <p:cNvSpPr>
            <a:spLocks noChangeArrowheads="1"/>
          </p:cNvSpPr>
          <p:nvPr/>
        </p:nvSpPr>
        <p:spPr bwMode="auto">
          <a:xfrm>
            <a:off x="1833563" y="35067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8" name="Oval 330"/>
          <p:cNvSpPr>
            <a:spLocks noChangeArrowheads="1"/>
          </p:cNvSpPr>
          <p:nvPr/>
        </p:nvSpPr>
        <p:spPr bwMode="auto">
          <a:xfrm>
            <a:off x="1604963" y="40020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39" name="Oval 331"/>
          <p:cNvSpPr>
            <a:spLocks noChangeArrowheads="1"/>
          </p:cNvSpPr>
          <p:nvPr/>
        </p:nvSpPr>
        <p:spPr bwMode="auto">
          <a:xfrm>
            <a:off x="5624513" y="54308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0" name="Oval 332"/>
          <p:cNvSpPr>
            <a:spLocks noChangeArrowheads="1"/>
          </p:cNvSpPr>
          <p:nvPr/>
        </p:nvSpPr>
        <p:spPr bwMode="auto">
          <a:xfrm>
            <a:off x="2262188" y="499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1" name="Oval 333"/>
          <p:cNvSpPr>
            <a:spLocks noChangeArrowheads="1"/>
          </p:cNvSpPr>
          <p:nvPr/>
        </p:nvSpPr>
        <p:spPr bwMode="auto">
          <a:xfrm>
            <a:off x="2376488" y="46783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2" name="Oval 334"/>
          <p:cNvSpPr>
            <a:spLocks noChangeArrowheads="1"/>
          </p:cNvSpPr>
          <p:nvPr/>
        </p:nvSpPr>
        <p:spPr bwMode="auto">
          <a:xfrm>
            <a:off x="2433638" y="49164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3" name="Oval 335"/>
          <p:cNvSpPr>
            <a:spLocks noChangeArrowheads="1"/>
          </p:cNvSpPr>
          <p:nvPr/>
        </p:nvSpPr>
        <p:spPr bwMode="auto">
          <a:xfrm>
            <a:off x="2471738" y="51069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4" name="Oval 336"/>
          <p:cNvSpPr>
            <a:spLocks noChangeArrowheads="1"/>
          </p:cNvSpPr>
          <p:nvPr/>
        </p:nvSpPr>
        <p:spPr bwMode="auto">
          <a:xfrm>
            <a:off x="5567363" y="5249863"/>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5" name="Oval 337"/>
          <p:cNvSpPr>
            <a:spLocks noChangeArrowheads="1"/>
          </p:cNvSpPr>
          <p:nvPr/>
        </p:nvSpPr>
        <p:spPr bwMode="auto">
          <a:xfrm>
            <a:off x="5348288" y="508793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6" name="Oval 338"/>
          <p:cNvSpPr>
            <a:spLocks noChangeArrowheads="1"/>
          </p:cNvSpPr>
          <p:nvPr/>
        </p:nvSpPr>
        <p:spPr bwMode="auto">
          <a:xfrm>
            <a:off x="5214938" y="52593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
        <p:nvSpPr>
          <p:cNvPr id="888147" name="Oval 339"/>
          <p:cNvSpPr>
            <a:spLocks noChangeArrowheads="1"/>
          </p:cNvSpPr>
          <p:nvPr/>
        </p:nvSpPr>
        <p:spPr bwMode="auto">
          <a:xfrm>
            <a:off x="5424488" y="4992688"/>
            <a:ext cx="120650" cy="120650"/>
          </a:xfrm>
          <a:prstGeom prst="ellipse">
            <a:avLst/>
          </a:prstGeom>
          <a:solidFill>
            <a:schemeClr val="bg1"/>
          </a:solid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Footer Placeholder 3"/>
          <p:cNvSpPr>
            <a:spLocks noGrp="1"/>
          </p:cNvSpPr>
          <p:nvPr>
            <p:ph type="ftr" sz="quarter" idx="10"/>
          </p:nvPr>
        </p:nvSpPr>
        <p:spPr/>
        <p:txBody>
          <a:bodyPr/>
          <a:lstStyle/>
          <a:p>
            <a:r>
              <a:rPr lang="en-US"/>
              <a:t>Roger Wattenhofer, ETH Zurich @ IZS 2004</a:t>
            </a:r>
            <a:endParaRPr lang="de-CH"/>
          </a:p>
        </p:txBody>
      </p:sp>
      <p:sp>
        <p:nvSpPr>
          <p:cNvPr id="75" name="Slide Number Placeholder 4"/>
          <p:cNvSpPr>
            <a:spLocks noGrp="1"/>
          </p:cNvSpPr>
          <p:nvPr>
            <p:ph type="sldNum" sz="quarter" idx="11"/>
          </p:nvPr>
        </p:nvSpPr>
        <p:spPr/>
        <p:txBody>
          <a:bodyPr/>
          <a:lstStyle/>
          <a:p>
            <a:fld id="{76107699-089B-43C9-845F-A446A986925E}" type="slidenum">
              <a:rPr lang="de-CH"/>
              <a:pPr/>
              <a:t>32</a:t>
            </a:fld>
            <a:endParaRPr lang="de-CH"/>
          </a:p>
        </p:txBody>
      </p:sp>
      <p:sp>
        <p:nvSpPr>
          <p:cNvPr id="889858" name="Rectangle 2"/>
          <p:cNvSpPr>
            <a:spLocks noGrp="1" noChangeArrowheads="1"/>
          </p:cNvSpPr>
          <p:nvPr>
            <p:ph type="title"/>
          </p:nvPr>
        </p:nvSpPr>
        <p:spPr/>
        <p:txBody>
          <a:bodyPr/>
          <a:lstStyle/>
          <a:p>
            <a:r>
              <a:rPr lang="en-US"/>
              <a:t>Or even like this?</a:t>
            </a:r>
          </a:p>
        </p:txBody>
      </p:sp>
      <p:sp>
        <p:nvSpPr>
          <p:cNvPr id="889859" name="Line 3"/>
          <p:cNvSpPr>
            <a:spLocks noChangeShapeType="1"/>
          </p:cNvSpPr>
          <p:nvPr/>
        </p:nvSpPr>
        <p:spPr bwMode="auto">
          <a:xfrm>
            <a:off x="1096963" y="1884363"/>
            <a:ext cx="0" cy="1439862"/>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0" name="Line 4"/>
          <p:cNvSpPr>
            <a:spLocks noChangeShapeType="1"/>
          </p:cNvSpPr>
          <p:nvPr/>
        </p:nvSpPr>
        <p:spPr bwMode="auto">
          <a:xfrm>
            <a:off x="1096963" y="1884363"/>
            <a:ext cx="2881312"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1" name="Line 5"/>
          <p:cNvSpPr>
            <a:spLocks noChangeShapeType="1"/>
          </p:cNvSpPr>
          <p:nvPr/>
        </p:nvSpPr>
        <p:spPr bwMode="auto">
          <a:xfrm>
            <a:off x="3978275" y="1884363"/>
            <a:ext cx="0" cy="1439862"/>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2" name="Line 6"/>
          <p:cNvSpPr>
            <a:spLocks noChangeShapeType="1"/>
          </p:cNvSpPr>
          <p:nvPr/>
        </p:nvSpPr>
        <p:spPr bwMode="auto">
          <a:xfrm>
            <a:off x="2536825" y="3324225"/>
            <a:ext cx="1441450"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3" name="Line 7"/>
          <p:cNvSpPr>
            <a:spLocks noChangeShapeType="1"/>
          </p:cNvSpPr>
          <p:nvPr/>
        </p:nvSpPr>
        <p:spPr bwMode="auto">
          <a:xfrm>
            <a:off x="1096963" y="3684588"/>
            <a:ext cx="1441450"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4" name="Line 8"/>
          <p:cNvSpPr>
            <a:spLocks noChangeShapeType="1"/>
          </p:cNvSpPr>
          <p:nvPr/>
        </p:nvSpPr>
        <p:spPr bwMode="auto">
          <a:xfrm>
            <a:off x="1096963" y="3684588"/>
            <a:ext cx="0" cy="1439862"/>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5" name="Line 9"/>
          <p:cNvSpPr>
            <a:spLocks noChangeShapeType="1"/>
          </p:cNvSpPr>
          <p:nvPr/>
        </p:nvSpPr>
        <p:spPr bwMode="auto">
          <a:xfrm>
            <a:off x="1096963" y="5124450"/>
            <a:ext cx="2881312"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6" name="Line 10"/>
          <p:cNvSpPr>
            <a:spLocks noChangeShapeType="1"/>
          </p:cNvSpPr>
          <p:nvPr/>
        </p:nvSpPr>
        <p:spPr bwMode="auto">
          <a:xfrm>
            <a:off x="3978275" y="3684588"/>
            <a:ext cx="0" cy="1439862"/>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7" name="Line 11"/>
          <p:cNvSpPr>
            <a:spLocks noChangeShapeType="1"/>
          </p:cNvSpPr>
          <p:nvPr/>
        </p:nvSpPr>
        <p:spPr bwMode="auto">
          <a:xfrm>
            <a:off x="2536825" y="3324225"/>
            <a:ext cx="0" cy="360363"/>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8" name="Line 12"/>
          <p:cNvSpPr>
            <a:spLocks noChangeShapeType="1"/>
          </p:cNvSpPr>
          <p:nvPr/>
        </p:nvSpPr>
        <p:spPr bwMode="auto">
          <a:xfrm>
            <a:off x="1457325" y="4044950"/>
            <a:ext cx="2520950"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69" name="Line 13"/>
          <p:cNvSpPr>
            <a:spLocks noChangeShapeType="1"/>
          </p:cNvSpPr>
          <p:nvPr/>
        </p:nvSpPr>
        <p:spPr bwMode="auto">
          <a:xfrm>
            <a:off x="1457325" y="4044950"/>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0" name="Line 14"/>
          <p:cNvSpPr>
            <a:spLocks noChangeShapeType="1"/>
          </p:cNvSpPr>
          <p:nvPr/>
        </p:nvSpPr>
        <p:spPr bwMode="auto">
          <a:xfrm>
            <a:off x="1817688" y="4403725"/>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1" name="Line 15"/>
          <p:cNvSpPr>
            <a:spLocks noChangeShapeType="1"/>
          </p:cNvSpPr>
          <p:nvPr/>
        </p:nvSpPr>
        <p:spPr bwMode="auto">
          <a:xfrm>
            <a:off x="2178050" y="4044950"/>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2" name="Line 16"/>
          <p:cNvSpPr>
            <a:spLocks noChangeShapeType="1"/>
          </p:cNvSpPr>
          <p:nvPr/>
        </p:nvSpPr>
        <p:spPr bwMode="auto">
          <a:xfrm>
            <a:off x="2536825" y="4403725"/>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3" name="Line 17"/>
          <p:cNvSpPr>
            <a:spLocks noChangeShapeType="1"/>
          </p:cNvSpPr>
          <p:nvPr/>
        </p:nvSpPr>
        <p:spPr bwMode="auto">
          <a:xfrm>
            <a:off x="2897188" y="4044950"/>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4" name="Line 18"/>
          <p:cNvSpPr>
            <a:spLocks noChangeShapeType="1"/>
          </p:cNvSpPr>
          <p:nvPr/>
        </p:nvSpPr>
        <p:spPr bwMode="auto">
          <a:xfrm>
            <a:off x="3257550" y="4403725"/>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5" name="Line 19"/>
          <p:cNvSpPr>
            <a:spLocks noChangeShapeType="1"/>
          </p:cNvSpPr>
          <p:nvPr/>
        </p:nvSpPr>
        <p:spPr bwMode="auto">
          <a:xfrm>
            <a:off x="3617913" y="4044950"/>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6" name="Line 20"/>
          <p:cNvSpPr>
            <a:spLocks noChangeShapeType="1"/>
          </p:cNvSpPr>
          <p:nvPr/>
        </p:nvSpPr>
        <p:spPr bwMode="auto">
          <a:xfrm>
            <a:off x="2897188" y="3684588"/>
            <a:ext cx="1081087"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7" name="Line 21"/>
          <p:cNvSpPr>
            <a:spLocks noChangeShapeType="1"/>
          </p:cNvSpPr>
          <p:nvPr/>
        </p:nvSpPr>
        <p:spPr bwMode="auto">
          <a:xfrm>
            <a:off x="1096963" y="3324225"/>
            <a:ext cx="1081087"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8" name="Line 22"/>
          <p:cNvSpPr>
            <a:spLocks noChangeShapeType="1"/>
          </p:cNvSpPr>
          <p:nvPr/>
        </p:nvSpPr>
        <p:spPr bwMode="auto">
          <a:xfrm>
            <a:off x="2178050" y="2963863"/>
            <a:ext cx="1439863"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79" name="Line 23"/>
          <p:cNvSpPr>
            <a:spLocks noChangeShapeType="1"/>
          </p:cNvSpPr>
          <p:nvPr/>
        </p:nvSpPr>
        <p:spPr bwMode="auto">
          <a:xfrm>
            <a:off x="1457325" y="2244725"/>
            <a:ext cx="2160588"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0" name="Line 24"/>
          <p:cNvSpPr>
            <a:spLocks noChangeShapeType="1"/>
          </p:cNvSpPr>
          <p:nvPr/>
        </p:nvSpPr>
        <p:spPr bwMode="auto">
          <a:xfrm>
            <a:off x="1817688" y="2603500"/>
            <a:ext cx="1079500"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1" name="Line 25"/>
          <p:cNvSpPr>
            <a:spLocks noChangeShapeType="1"/>
          </p:cNvSpPr>
          <p:nvPr/>
        </p:nvSpPr>
        <p:spPr bwMode="auto">
          <a:xfrm>
            <a:off x="1457325" y="2244725"/>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2" name="Line 26"/>
          <p:cNvSpPr>
            <a:spLocks noChangeShapeType="1"/>
          </p:cNvSpPr>
          <p:nvPr/>
        </p:nvSpPr>
        <p:spPr bwMode="auto">
          <a:xfrm>
            <a:off x="2178050" y="2963863"/>
            <a:ext cx="1439863"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3" name="Line 27"/>
          <p:cNvSpPr>
            <a:spLocks noChangeShapeType="1"/>
          </p:cNvSpPr>
          <p:nvPr/>
        </p:nvSpPr>
        <p:spPr bwMode="auto">
          <a:xfrm>
            <a:off x="3617913" y="2244725"/>
            <a:ext cx="0" cy="71913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4" name="Line 28"/>
          <p:cNvSpPr>
            <a:spLocks noChangeShapeType="1"/>
          </p:cNvSpPr>
          <p:nvPr/>
        </p:nvSpPr>
        <p:spPr bwMode="auto">
          <a:xfrm>
            <a:off x="1457325" y="2963863"/>
            <a:ext cx="360363" cy="0"/>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5" name="Line 29"/>
          <p:cNvSpPr>
            <a:spLocks noChangeShapeType="1"/>
          </p:cNvSpPr>
          <p:nvPr/>
        </p:nvSpPr>
        <p:spPr bwMode="auto">
          <a:xfrm>
            <a:off x="1817688" y="2603500"/>
            <a:ext cx="0" cy="358775"/>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6" name="Line 30"/>
          <p:cNvSpPr>
            <a:spLocks noChangeShapeType="1"/>
          </p:cNvSpPr>
          <p:nvPr/>
        </p:nvSpPr>
        <p:spPr bwMode="auto">
          <a:xfrm>
            <a:off x="2178050" y="2963863"/>
            <a:ext cx="0" cy="358775"/>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7" name="Line 31"/>
          <p:cNvSpPr>
            <a:spLocks noChangeShapeType="1"/>
          </p:cNvSpPr>
          <p:nvPr/>
        </p:nvSpPr>
        <p:spPr bwMode="auto">
          <a:xfrm flipV="1">
            <a:off x="2897188" y="2424113"/>
            <a:ext cx="180975" cy="179387"/>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8" name="Line 32"/>
          <p:cNvSpPr>
            <a:spLocks noChangeShapeType="1"/>
          </p:cNvSpPr>
          <p:nvPr/>
        </p:nvSpPr>
        <p:spPr bwMode="auto">
          <a:xfrm flipV="1">
            <a:off x="3078163" y="2603500"/>
            <a:ext cx="180975" cy="179388"/>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89" name="Line 33"/>
          <p:cNvSpPr>
            <a:spLocks noChangeShapeType="1"/>
          </p:cNvSpPr>
          <p:nvPr/>
        </p:nvSpPr>
        <p:spPr bwMode="auto">
          <a:xfrm>
            <a:off x="2897188" y="2603500"/>
            <a:ext cx="180975" cy="180975"/>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90" name="Line 34"/>
          <p:cNvSpPr>
            <a:spLocks noChangeShapeType="1"/>
          </p:cNvSpPr>
          <p:nvPr/>
        </p:nvSpPr>
        <p:spPr bwMode="auto">
          <a:xfrm>
            <a:off x="3078163" y="2424113"/>
            <a:ext cx="180975" cy="180975"/>
          </a:xfrm>
          <a:prstGeom prst="line">
            <a:avLst/>
          </a:prstGeom>
          <a:noFill/>
          <a:ln w="28575" cap="sq">
            <a:solidFill>
              <a:schemeClr val="tx1"/>
            </a:solidFill>
            <a:miter lim="800000"/>
            <a:headEnd type="none" w="sm" len="sm"/>
            <a:tailEnd type="none" w="sm" len="sm"/>
          </a:ln>
          <a:effectLst/>
        </p:spPr>
        <p:txBody>
          <a:bodyPr wrap="none"/>
          <a:lstStyle/>
          <a:p>
            <a:endParaRPr lang="en-US"/>
          </a:p>
        </p:txBody>
      </p:sp>
      <p:sp>
        <p:nvSpPr>
          <p:cNvPr id="889891" name="Oval 35"/>
          <p:cNvSpPr>
            <a:spLocks noChangeAspect="1" noChangeArrowheads="1"/>
          </p:cNvSpPr>
          <p:nvPr/>
        </p:nvSpPr>
        <p:spPr bwMode="auto">
          <a:xfrm>
            <a:off x="2987675" y="269398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2" name="Oval 36"/>
          <p:cNvSpPr>
            <a:spLocks noChangeAspect="1" noChangeArrowheads="1"/>
          </p:cNvSpPr>
          <p:nvPr/>
        </p:nvSpPr>
        <p:spPr bwMode="auto">
          <a:xfrm>
            <a:off x="3167063" y="2514600"/>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3" name="Oval 37"/>
          <p:cNvSpPr>
            <a:spLocks noChangeAspect="1" noChangeArrowheads="1"/>
          </p:cNvSpPr>
          <p:nvPr/>
        </p:nvSpPr>
        <p:spPr bwMode="auto">
          <a:xfrm>
            <a:off x="2987675" y="233362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4" name="Oval 38"/>
          <p:cNvSpPr>
            <a:spLocks noChangeAspect="1" noChangeArrowheads="1"/>
          </p:cNvSpPr>
          <p:nvPr/>
        </p:nvSpPr>
        <p:spPr bwMode="auto">
          <a:xfrm>
            <a:off x="2806700" y="2514600"/>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5" name="Oval 39"/>
          <p:cNvSpPr>
            <a:spLocks noChangeAspect="1" noChangeArrowheads="1"/>
          </p:cNvSpPr>
          <p:nvPr/>
        </p:nvSpPr>
        <p:spPr bwMode="auto">
          <a:xfrm>
            <a:off x="1727200" y="2514600"/>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6" name="Oval 40"/>
          <p:cNvSpPr>
            <a:spLocks noChangeAspect="1" noChangeArrowheads="1"/>
          </p:cNvSpPr>
          <p:nvPr/>
        </p:nvSpPr>
        <p:spPr bwMode="auto">
          <a:xfrm>
            <a:off x="1727200" y="287337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7" name="Oval 41"/>
          <p:cNvSpPr>
            <a:spLocks noChangeAspect="1" noChangeArrowheads="1"/>
          </p:cNvSpPr>
          <p:nvPr/>
        </p:nvSpPr>
        <p:spPr bwMode="auto">
          <a:xfrm>
            <a:off x="1366838" y="2873375"/>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8" name="Oval 42"/>
          <p:cNvSpPr>
            <a:spLocks noChangeAspect="1" noChangeArrowheads="1"/>
          </p:cNvSpPr>
          <p:nvPr/>
        </p:nvSpPr>
        <p:spPr bwMode="auto">
          <a:xfrm>
            <a:off x="1366838" y="2154238"/>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899" name="Oval 43"/>
          <p:cNvSpPr>
            <a:spLocks noChangeAspect="1" noChangeArrowheads="1"/>
          </p:cNvSpPr>
          <p:nvPr/>
        </p:nvSpPr>
        <p:spPr bwMode="auto">
          <a:xfrm>
            <a:off x="3527425" y="215423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0" name="Oval 44"/>
          <p:cNvSpPr>
            <a:spLocks noChangeAspect="1" noChangeArrowheads="1"/>
          </p:cNvSpPr>
          <p:nvPr/>
        </p:nvSpPr>
        <p:spPr bwMode="auto">
          <a:xfrm>
            <a:off x="3527425" y="287337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1" name="Oval 45"/>
          <p:cNvSpPr>
            <a:spLocks noChangeAspect="1" noChangeArrowheads="1"/>
          </p:cNvSpPr>
          <p:nvPr/>
        </p:nvSpPr>
        <p:spPr bwMode="auto">
          <a:xfrm>
            <a:off x="2087563" y="2873375"/>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2" name="Oval 46"/>
          <p:cNvSpPr>
            <a:spLocks noChangeAspect="1" noChangeArrowheads="1"/>
          </p:cNvSpPr>
          <p:nvPr/>
        </p:nvSpPr>
        <p:spPr bwMode="auto">
          <a:xfrm>
            <a:off x="2087563" y="3233738"/>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3" name="Oval 47"/>
          <p:cNvSpPr>
            <a:spLocks noChangeAspect="1" noChangeArrowheads="1"/>
          </p:cNvSpPr>
          <p:nvPr/>
        </p:nvSpPr>
        <p:spPr bwMode="auto">
          <a:xfrm>
            <a:off x="1006475" y="323373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4" name="Oval 48"/>
          <p:cNvSpPr>
            <a:spLocks noChangeAspect="1" noChangeArrowheads="1"/>
          </p:cNvSpPr>
          <p:nvPr/>
        </p:nvSpPr>
        <p:spPr bwMode="auto">
          <a:xfrm>
            <a:off x="1006475" y="179387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5" name="Oval 49"/>
          <p:cNvSpPr>
            <a:spLocks noChangeAspect="1" noChangeArrowheads="1"/>
          </p:cNvSpPr>
          <p:nvPr/>
        </p:nvSpPr>
        <p:spPr bwMode="auto">
          <a:xfrm>
            <a:off x="3887788" y="1793875"/>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6" name="Oval 50"/>
          <p:cNvSpPr>
            <a:spLocks noChangeAspect="1" noChangeArrowheads="1"/>
          </p:cNvSpPr>
          <p:nvPr/>
        </p:nvSpPr>
        <p:spPr bwMode="auto">
          <a:xfrm>
            <a:off x="3887788" y="3233738"/>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7" name="Oval 51"/>
          <p:cNvSpPr>
            <a:spLocks noChangeAspect="1" noChangeArrowheads="1"/>
          </p:cNvSpPr>
          <p:nvPr/>
        </p:nvSpPr>
        <p:spPr bwMode="auto">
          <a:xfrm>
            <a:off x="2447925" y="323373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8" name="Oval 52"/>
          <p:cNvSpPr>
            <a:spLocks noChangeAspect="1" noChangeArrowheads="1"/>
          </p:cNvSpPr>
          <p:nvPr/>
        </p:nvSpPr>
        <p:spPr bwMode="auto">
          <a:xfrm>
            <a:off x="2447925" y="3594100"/>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09" name="Oval 53"/>
          <p:cNvSpPr>
            <a:spLocks noChangeAspect="1" noChangeArrowheads="1"/>
          </p:cNvSpPr>
          <p:nvPr/>
        </p:nvSpPr>
        <p:spPr bwMode="auto">
          <a:xfrm>
            <a:off x="1006475" y="3594100"/>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0" name="Oval 54"/>
          <p:cNvSpPr>
            <a:spLocks noChangeAspect="1" noChangeArrowheads="1"/>
          </p:cNvSpPr>
          <p:nvPr/>
        </p:nvSpPr>
        <p:spPr bwMode="auto">
          <a:xfrm>
            <a:off x="1006475" y="5033963"/>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1" name="Oval 55"/>
          <p:cNvSpPr>
            <a:spLocks noChangeAspect="1" noChangeArrowheads="1"/>
          </p:cNvSpPr>
          <p:nvPr/>
        </p:nvSpPr>
        <p:spPr bwMode="auto">
          <a:xfrm>
            <a:off x="1727200" y="5033963"/>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2" name="Oval 56"/>
          <p:cNvSpPr>
            <a:spLocks noChangeAspect="1" noChangeArrowheads="1"/>
          </p:cNvSpPr>
          <p:nvPr/>
        </p:nvSpPr>
        <p:spPr bwMode="auto">
          <a:xfrm>
            <a:off x="1727200" y="431482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3" name="Oval 57"/>
          <p:cNvSpPr>
            <a:spLocks noChangeAspect="1" noChangeArrowheads="1"/>
          </p:cNvSpPr>
          <p:nvPr/>
        </p:nvSpPr>
        <p:spPr bwMode="auto">
          <a:xfrm>
            <a:off x="2447925" y="5033963"/>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4" name="Oval 58"/>
          <p:cNvSpPr>
            <a:spLocks noChangeAspect="1" noChangeArrowheads="1"/>
          </p:cNvSpPr>
          <p:nvPr/>
        </p:nvSpPr>
        <p:spPr bwMode="auto">
          <a:xfrm>
            <a:off x="2447925" y="4314825"/>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5" name="Oval 59"/>
          <p:cNvSpPr>
            <a:spLocks noChangeAspect="1" noChangeArrowheads="1"/>
          </p:cNvSpPr>
          <p:nvPr/>
        </p:nvSpPr>
        <p:spPr bwMode="auto">
          <a:xfrm>
            <a:off x="3167063" y="5033963"/>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6" name="Oval 60"/>
          <p:cNvSpPr>
            <a:spLocks noChangeAspect="1" noChangeArrowheads="1"/>
          </p:cNvSpPr>
          <p:nvPr/>
        </p:nvSpPr>
        <p:spPr bwMode="auto">
          <a:xfrm>
            <a:off x="3167063" y="4314825"/>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7" name="Oval 61"/>
          <p:cNvSpPr>
            <a:spLocks noChangeAspect="1" noChangeArrowheads="1"/>
          </p:cNvSpPr>
          <p:nvPr/>
        </p:nvSpPr>
        <p:spPr bwMode="auto">
          <a:xfrm>
            <a:off x="3887788" y="5033963"/>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8" name="Oval 62"/>
          <p:cNvSpPr>
            <a:spLocks noChangeAspect="1" noChangeArrowheads="1"/>
          </p:cNvSpPr>
          <p:nvPr/>
        </p:nvSpPr>
        <p:spPr bwMode="auto">
          <a:xfrm>
            <a:off x="3887788" y="3954463"/>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19" name="Oval 63"/>
          <p:cNvSpPr>
            <a:spLocks noChangeAspect="1" noChangeArrowheads="1"/>
          </p:cNvSpPr>
          <p:nvPr/>
        </p:nvSpPr>
        <p:spPr bwMode="auto">
          <a:xfrm>
            <a:off x="3887788" y="3594100"/>
            <a:ext cx="179387"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0" name="Oval 64"/>
          <p:cNvSpPr>
            <a:spLocks noChangeAspect="1" noChangeArrowheads="1"/>
          </p:cNvSpPr>
          <p:nvPr/>
        </p:nvSpPr>
        <p:spPr bwMode="auto">
          <a:xfrm>
            <a:off x="2806700" y="3594100"/>
            <a:ext cx="179388" cy="179388"/>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1" name="Oval 65"/>
          <p:cNvSpPr>
            <a:spLocks noChangeAspect="1" noChangeArrowheads="1"/>
          </p:cNvSpPr>
          <p:nvPr/>
        </p:nvSpPr>
        <p:spPr bwMode="auto">
          <a:xfrm>
            <a:off x="3527425" y="3954463"/>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2" name="Oval 66"/>
          <p:cNvSpPr>
            <a:spLocks noChangeAspect="1" noChangeArrowheads="1"/>
          </p:cNvSpPr>
          <p:nvPr/>
        </p:nvSpPr>
        <p:spPr bwMode="auto">
          <a:xfrm>
            <a:off x="3527425" y="467518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3" name="Oval 67"/>
          <p:cNvSpPr>
            <a:spLocks noChangeAspect="1" noChangeArrowheads="1"/>
          </p:cNvSpPr>
          <p:nvPr/>
        </p:nvSpPr>
        <p:spPr bwMode="auto">
          <a:xfrm>
            <a:off x="2806700" y="3954463"/>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4" name="Oval 68"/>
          <p:cNvSpPr>
            <a:spLocks noChangeAspect="1" noChangeArrowheads="1"/>
          </p:cNvSpPr>
          <p:nvPr/>
        </p:nvSpPr>
        <p:spPr bwMode="auto">
          <a:xfrm>
            <a:off x="2806700" y="4675188"/>
            <a:ext cx="179388"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5" name="Oval 69"/>
          <p:cNvSpPr>
            <a:spLocks noChangeAspect="1" noChangeArrowheads="1"/>
          </p:cNvSpPr>
          <p:nvPr/>
        </p:nvSpPr>
        <p:spPr bwMode="auto">
          <a:xfrm>
            <a:off x="2087563" y="3954463"/>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6" name="Oval 70"/>
          <p:cNvSpPr>
            <a:spLocks noChangeAspect="1" noChangeArrowheads="1"/>
          </p:cNvSpPr>
          <p:nvPr/>
        </p:nvSpPr>
        <p:spPr bwMode="auto">
          <a:xfrm>
            <a:off x="2087563" y="4675188"/>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7" name="Oval 71"/>
          <p:cNvSpPr>
            <a:spLocks noChangeAspect="1" noChangeArrowheads="1"/>
          </p:cNvSpPr>
          <p:nvPr/>
        </p:nvSpPr>
        <p:spPr bwMode="auto">
          <a:xfrm>
            <a:off x="1366838" y="3954463"/>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sp>
        <p:nvSpPr>
          <p:cNvPr id="889928" name="Oval 72"/>
          <p:cNvSpPr>
            <a:spLocks noChangeAspect="1" noChangeArrowheads="1"/>
          </p:cNvSpPr>
          <p:nvPr/>
        </p:nvSpPr>
        <p:spPr bwMode="auto">
          <a:xfrm>
            <a:off x="1366838" y="4675188"/>
            <a:ext cx="179387" cy="179387"/>
          </a:xfrm>
          <a:prstGeom prst="ellipse">
            <a:avLst/>
          </a:prstGeom>
          <a:solidFill>
            <a:schemeClr val="tx1"/>
          </a:solidFill>
          <a:ln w="3175">
            <a:solidFill>
              <a:schemeClr val="tx1"/>
            </a:solidFill>
            <a:miter lim="800000"/>
            <a:headEnd type="none" w="sm" len="sm"/>
            <a:tailEnd type="none" w="sm" len="sm"/>
          </a:ln>
          <a:effectLst/>
        </p:spPr>
        <p:txBody>
          <a:bodyPr wrap="none" anchor="ctr"/>
          <a:lstStyle/>
          <a:p>
            <a:endParaRPr lang="en-US"/>
          </a:p>
        </p:txBody>
      </p:sp>
      <p:pic>
        <p:nvPicPr>
          <p:cNvPr id="889929" name="Picture 73" descr="lowerbound"/>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773613" y="1762125"/>
            <a:ext cx="3532187" cy="3532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BAFAD88A-901D-4820-BC74-D0EEA82D8887}" type="slidenum">
              <a:rPr lang="de-CH"/>
              <a:pPr/>
              <a:t>33</a:t>
            </a:fld>
            <a:endParaRPr lang="de-CH"/>
          </a:p>
        </p:txBody>
      </p:sp>
      <p:sp>
        <p:nvSpPr>
          <p:cNvPr id="890882" name="Rectangle 2"/>
          <p:cNvSpPr>
            <a:spLocks noGrp="1" noChangeArrowheads="1"/>
          </p:cNvSpPr>
          <p:nvPr>
            <p:ph type="title"/>
          </p:nvPr>
        </p:nvSpPr>
        <p:spPr/>
        <p:txBody>
          <a:bodyPr/>
          <a:lstStyle/>
          <a:p>
            <a:r>
              <a:rPr lang="en-US"/>
              <a:t>What about </a:t>
            </a:r>
            <a:r>
              <a:rPr lang="en-US" b="1" i="1"/>
              <a:t>typical</a:t>
            </a:r>
            <a:r>
              <a:rPr lang="en-US"/>
              <a:t> mobility?</a:t>
            </a:r>
          </a:p>
        </p:txBody>
      </p:sp>
      <p:sp>
        <p:nvSpPr>
          <p:cNvPr id="890883" name="Rectangle 3"/>
          <p:cNvSpPr>
            <a:spLocks noGrp="1" noChangeArrowheads="1"/>
          </p:cNvSpPr>
          <p:nvPr>
            <p:ph type="body" idx="1"/>
          </p:nvPr>
        </p:nvSpPr>
        <p:spPr/>
        <p:txBody>
          <a:bodyPr/>
          <a:lstStyle/>
          <a:p>
            <a:endParaRPr lang="en-US"/>
          </a:p>
          <a:p>
            <a:r>
              <a:rPr lang="en-US"/>
              <a:t>Brownian Motion?</a:t>
            </a:r>
          </a:p>
          <a:p>
            <a:endParaRPr lang="en-US"/>
          </a:p>
          <a:p>
            <a:r>
              <a:rPr lang="en-US"/>
              <a:t>Random Way-Point?</a:t>
            </a:r>
          </a:p>
          <a:p>
            <a:endParaRPr lang="en-US"/>
          </a:p>
          <a:p>
            <a:r>
              <a:rPr lang="en-US"/>
              <a:t>Statistical Data Model?</a:t>
            </a:r>
          </a:p>
          <a:p>
            <a:endParaRPr lang="en-US"/>
          </a:p>
          <a:p>
            <a:r>
              <a:rPr lang="en-US"/>
              <a:t>Maximum Speed Model?</a:t>
            </a:r>
          </a:p>
          <a:p>
            <a:endParaRPr lang="en-US"/>
          </a:p>
          <a:p>
            <a:r>
              <a:rPr lang="en-US"/>
              <a:t>No Mobility at all?!?</a:t>
            </a:r>
          </a:p>
          <a:p>
            <a:endParaRPr lang="en-US"/>
          </a:p>
          <a:p>
            <a:pPr>
              <a:buFontTx/>
              <a:buNone/>
            </a:pP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35FCDC0F-251D-44C2-B79E-B16717D64487}" type="slidenum">
              <a:rPr lang="de-CH"/>
              <a:pPr/>
              <a:t>34</a:t>
            </a:fld>
            <a:endParaRPr lang="de-CH"/>
          </a:p>
        </p:txBody>
      </p:sp>
      <p:sp>
        <p:nvSpPr>
          <p:cNvPr id="891906" name="Rectangle 2"/>
          <p:cNvSpPr>
            <a:spLocks noGrp="1" noChangeArrowheads="1"/>
          </p:cNvSpPr>
          <p:nvPr>
            <p:ph type="title"/>
          </p:nvPr>
        </p:nvSpPr>
        <p:spPr/>
        <p:txBody>
          <a:bodyPr/>
          <a:lstStyle/>
          <a:p>
            <a:r>
              <a:rPr lang="en-US"/>
              <a:t>Has anybody ever seen a typical ad-hoc network?!?</a:t>
            </a:r>
          </a:p>
        </p:txBody>
      </p:sp>
      <p:sp>
        <p:nvSpPr>
          <p:cNvPr id="891907" name="Rectangle 3"/>
          <p:cNvSpPr>
            <a:spLocks noGrp="1" noChangeArrowheads="1"/>
          </p:cNvSpPr>
          <p:nvPr>
            <p:ph type="body" idx="1"/>
          </p:nvPr>
        </p:nvSpPr>
        <p:spPr/>
        <p:txBody>
          <a:bodyPr/>
          <a:lstStyle/>
          <a:p>
            <a:endParaRPr lang="en-US"/>
          </a:p>
          <a:p>
            <a:r>
              <a:rPr lang="en-US"/>
              <a:t>If yes, please tell me what it looks like!</a:t>
            </a:r>
          </a:p>
          <a:p>
            <a:endParaRPr lang="en-US">
              <a:solidFill>
                <a:srgbClr val="FF0000"/>
              </a:solidFill>
            </a:endParaRPr>
          </a:p>
          <a:p>
            <a:r>
              <a:rPr lang="en-US">
                <a:solidFill>
                  <a:schemeClr val="tx1"/>
                </a:solidFill>
              </a:rPr>
              <a:t>Opinion</a:t>
            </a:r>
            <a:r>
              <a:rPr lang="en-US"/>
              <a:t>: </a:t>
            </a:r>
            <a:br>
              <a:rPr lang="en-US"/>
            </a:br>
            <a:endParaRPr lang="en-US"/>
          </a:p>
          <a:p>
            <a:pPr>
              <a:buFontTx/>
              <a:buNone/>
            </a:pPr>
            <a:r>
              <a:rPr lang="en-US"/>
              <a:t>	Why does the majority of the researchers assume that ad-hoc nodes are distributed uniformly at </a:t>
            </a:r>
            <a:r>
              <a:rPr lang="en-US">
                <a:solidFill>
                  <a:srgbClr val="FF0000"/>
                </a:solidFill>
              </a:rPr>
              <a:t>random</a:t>
            </a:r>
            <a:r>
              <a:rPr lang="en-US"/>
              <a:t>? Do results that base on uniformity assumption work for “</a:t>
            </a:r>
            <a:r>
              <a:rPr lang="en-US">
                <a:solidFill>
                  <a:srgbClr val="FF0000"/>
                </a:solidFill>
              </a:rPr>
              <a:t>real</a:t>
            </a:r>
            <a:r>
              <a:rPr lang="en-US"/>
              <a:t>” ad-hoc networks?</a:t>
            </a:r>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190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190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919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ooter Placeholder 3"/>
          <p:cNvSpPr>
            <a:spLocks noGrp="1"/>
          </p:cNvSpPr>
          <p:nvPr>
            <p:ph type="ftr" sz="quarter" idx="10"/>
          </p:nvPr>
        </p:nvSpPr>
        <p:spPr/>
        <p:txBody>
          <a:bodyPr/>
          <a:lstStyle/>
          <a:p>
            <a:r>
              <a:rPr lang="en-US"/>
              <a:t>Roger Wattenhofer, ETH Zurich @ IZS 2004</a:t>
            </a:r>
            <a:endParaRPr lang="de-CH"/>
          </a:p>
        </p:txBody>
      </p:sp>
      <p:sp>
        <p:nvSpPr>
          <p:cNvPr id="54" name="Slide Number Placeholder 4"/>
          <p:cNvSpPr>
            <a:spLocks noGrp="1"/>
          </p:cNvSpPr>
          <p:nvPr>
            <p:ph type="sldNum" sz="quarter" idx="11"/>
          </p:nvPr>
        </p:nvSpPr>
        <p:spPr/>
        <p:txBody>
          <a:bodyPr/>
          <a:lstStyle/>
          <a:p>
            <a:fld id="{4FC43BCA-F3EC-46C5-99D7-8F1F3E42DCA1}" type="slidenum">
              <a:rPr lang="de-CH"/>
              <a:pPr/>
              <a:t>35</a:t>
            </a:fld>
            <a:endParaRPr lang="de-CH"/>
          </a:p>
        </p:txBody>
      </p:sp>
      <p:sp>
        <p:nvSpPr>
          <p:cNvPr id="892930" name="Rectangle 2"/>
          <p:cNvSpPr>
            <a:spLocks noGrp="1" noChangeArrowheads="1"/>
          </p:cNvSpPr>
          <p:nvPr>
            <p:ph type="title"/>
          </p:nvPr>
        </p:nvSpPr>
        <p:spPr/>
        <p:txBody>
          <a:bodyPr/>
          <a:lstStyle/>
          <a:p>
            <a:r>
              <a:rPr lang="en-US"/>
              <a:t>Overview of our Ad-Hoc/Sensor Networking Research</a:t>
            </a:r>
          </a:p>
        </p:txBody>
      </p:sp>
      <p:graphicFrame>
        <p:nvGraphicFramePr>
          <p:cNvPr id="893021" name="Group 93"/>
          <p:cNvGraphicFramePr>
            <a:graphicFrameLocks noGrp="1"/>
          </p:cNvGraphicFramePr>
          <p:nvPr/>
        </p:nvGraphicFramePr>
        <p:xfrm>
          <a:off x="552450" y="1349375"/>
          <a:ext cx="8039100" cy="4308475"/>
        </p:xfrm>
        <a:graphic>
          <a:graphicData uri="http://schemas.openxmlformats.org/drawingml/2006/table">
            <a:tbl>
              <a:tblPr/>
              <a:tblGrid>
                <a:gridCol w="2647950"/>
                <a:gridCol w="2543175"/>
                <a:gridCol w="2847975"/>
              </a:tblGrid>
              <a:tr h="4984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Research Question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5D5F5">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Average-Case Algo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5D5F5">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Worst-Case Algo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5D5F5">
                        <a:alpha val="50000"/>
                      </a:srgbClr>
                    </a:solidFill>
                  </a:tcPr>
                </a:tc>
              </a:tr>
              <a:tr h="485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Backbone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Marking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k-Local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5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Topology Control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K-Neigh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XTC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7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Geo-Routing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Greedy Routing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GOAFR+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5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Positioning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DV-Hop of APS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GHoST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5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Data Gathering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“MST/TSP”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Broadcast/Echo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7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Interference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Topology Control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LITE &amp; LISE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4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Multihop Initialization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MIS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Probabilistic DS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Models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Euclidean UDG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rgbClr val="000000"/>
                          </a:solidFill>
                          <a:effectLst/>
                          <a:latin typeface="Arial" charset="0"/>
                        </a:rPr>
                        <a:t>Quasi-UDG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Roger Wattenhofer, ETH Zurich @ IZS 2004</a:t>
            </a:r>
            <a:endParaRPr lang="de-CH"/>
          </a:p>
        </p:txBody>
      </p:sp>
      <p:sp>
        <p:nvSpPr>
          <p:cNvPr id="5" name="Slide Number Placeholder 4"/>
          <p:cNvSpPr>
            <a:spLocks noGrp="1"/>
          </p:cNvSpPr>
          <p:nvPr>
            <p:ph type="sldNum" sz="quarter" idx="11"/>
          </p:nvPr>
        </p:nvSpPr>
        <p:spPr/>
        <p:txBody>
          <a:bodyPr/>
          <a:lstStyle/>
          <a:p>
            <a:fld id="{6E520899-2847-4D10-995C-C758BA9E8893}" type="slidenum">
              <a:rPr lang="de-CH"/>
              <a:pPr/>
              <a:t>36</a:t>
            </a:fld>
            <a:endParaRPr lang="de-CH"/>
          </a:p>
        </p:txBody>
      </p:sp>
      <p:sp>
        <p:nvSpPr>
          <p:cNvPr id="899074" name="Rectangle 2"/>
          <p:cNvSpPr>
            <a:spLocks noGrp="1" noChangeArrowheads="1"/>
          </p:cNvSpPr>
          <p:nvPr>
            <p:ph type="title"/>
          </p:nvPr>
        </p:nvSpPr>
        <p:spPr/>
        <p:txBody>
          <a:bodyPr/>
          <a:lstStyle/>
          <a:p>
            <a:r>
              <a:rPr lang="en-US"/>
              <a:t>Lessons to be learned?</a:t>
            </a:r>
          </a:p>
        </p:txBody>
      </p:sp>
      <p:sp>
        <p:nvSpPr>
          <p:cNvPr id="899075" name="Rectangle 3"/>
          <p:cNvSpPr>
            <a:spLocks noGrp="1" noChangeArrowheads="1"/>
          </p:cNvSpPr>
          <p:nvPr>
            <p:ph type="body" idx="1"/>
          </p:nvPr>
        </p:nvSpPr>
        <p:spPr/>
        <p:txBody>
          <a:bodyPr/>
          <a:lstStyle/>
          <a:p>
            <a:endParaRPr lang="en-US"/>
          </a:p>
          <a:p>
            <a:r>
              <a:rPr lang="en-US">
                <a:solidFill>
                  <a:srgbClr val="FF0000"/>
                </a:solidFill>
                <a:sym typeface="Wingdings" pitchFamily="2" charset="2"/>
              </a:rPr>
              <a:t>Average-case </a:t>
            </a:r>
            <a:r>
              <a:rPr lang="en-US">
                <a:solidFill>
                  <a:srgbClr val="FF0000"/>
                </a:solidFill>
                <a:latin typeface="cmsy10" pitchFamily="34" charset="0"/>
                <a:sym typeface="Wingdings" pitchFamily="2" charset="2"/>
              </a:rPr>
              <a:t>µ</a:t>
            </a:r>
            <a:r>
              <a:rPr lang="en-US">
                <a:solidFill>
                  <a:srgbClr val="FF0000"/>
                </a:solidFill>
                <a:sym typeface="Wingdings" pitchFamily="2" charset="2"/>
              </a:rPr>
              <a:t> Worst-case</a:t>
            </a:r>
            <a:r>
              <a:rPr lang="en-US">
                <a:sym typeface="Wingdings" pitchFamily="2" charset="2"/>
              </a:rPr>
              <a:t> (A worst-case algorithm also works in the average-case, but not vice versa)</a:t>
            </a:r>
          </a:p>
          <a:p>
            <a:endParaRPr lang="en-US">
              <a:sym typeface="Wingdings" pitchFamily="2" charset="2"/>
            </a:endParaRPr>
          </a:p>
          <a:p>
            <a:r>
              <a:rPr lang="en-US">
                <a:sym typeface="Wingdings" pitchFamily="2" charset="2"/>
              </a:rPr>
              <a:t>Average-case as great </a:t>
            </a:r>
            <a:r>
              <a:rPr lang="en-US">
                <a:solidFill>
                  <a:srgbClr val="FF0000"/>
                </a:solidFill>
                <a:sym typeface="Wingdings" pitchFamily="2" charset="2"/>
              </a:rPr>
              <a:t>source of inspiration</a:t>
            </a:r>
            <a:endParaRPr lang="en-US"/>
          </a:p>
          <a:p>
            <a:endParaRPr lang="en-US"/>
          </a:p>
          <a:p>
            <a:r>
              <a:rPr lang="en-US"/>
              <a:t>Algorithm should at least be </a:t>
            </a:r>
            <a:r>
              <a:rPr lang="en-US">
                <a:solidFill>
                  <a:srgbClr val="FF0000"/>
                </a:solidFill>
              </a:rPr>
              <a:t>correct</a:t>
            </a:r>
            <a:r>
              <a:rPr lang="en-US"/>
              <a:t> (whatever that means)!</a:t>
            </a:r>
          </a:p>
          <a:p>
            <a:endParaRPr lang="en-US"/>
          </a:p>
          <a:p>
            <a:r>
              <a:rPr lang="en-US"/>
              <a:t>It seems to be easier to </a:t>
            </a:r>
            <a:r>
              <a:rPr lang="en-US">
                <a:solidFill>
                  <a:srgbClr val="FF0000"/>
                </a:solidFill>
              </a:rPr>
              <a:t>tune</a:t>
            </a:r>
            <a:r>
              <a:rPr lang="en-US"/>
              <a:t> a worst-case algorithm for the average case than vice versa (e.g. AFR </a:t>
            </a:r>
            <a:r>
              <a:rPr lang="en-US">
                <a:sym typeface="Wingdings" pitchFamily="2" charset="2"/>
              </a:rPr>
              <a:t> GOAFR+)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907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9075">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9907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8613" name="Picture 5" descr="logo2"/>
          <p:cNvPicPr>
            <a:picLocks noChangeAspect="1" noChangeArrowheads="1"/>
          </p:cNvPicPr>
          <p:nvPr/>
        </p:nvPicPr>
        <p:blipFill>
          <a:blip r:embed="rId2" cstate="print"/>
          <a:srcRect/>
          <a:stretch>
            <a:fillRect/>
          </a:stretch>
        </p:blipFill>
        <p:spPr bwMode="auto">
          <a:xfrm>
            <a:off x="2273300" y="1635125"/>
            <a:ext cx="2914650" cy="2914650"/>
          </a:xfrm>
          <a:prstGeom prst="rect">
            <a:avLst/>
          </a:prstGeom>
          <a:noFill/>
        </p:spPr>
      </p:pic>
      <p:sp>
        <p:nvSpPr>
          <p:cNvPr id="708610" name="Rectangle 2"/>
          <p:cNvSpPr>
            <a:spLocks noGrp="1" noChangeArrowheads="1"/>
          </p:cNvSpPr>
          <p:nvPr>
            <p:ph type="ctrTitle"/>
          </p:nvPr>
        </p:nvSpPr>
        <p:spPr>
          <a:xfrm>
            <a:off x="4083050" y="1211263"/>
            <a:ext cx="3705225" cy="1606550"/>
          </a:xfrm>
        </p:spPr>
        <p:txBody>
          <a:bodyPr/>
          <a:lstStyle/>
          <a:p>
            <a:r>
              <a:rPr lang="de-CH" sz="4800"/>
              <a:t>Questions?</a:t>
            </a:r>
            <a:br>
              <a:rPr lang="de-CH" sz="4800"/>
            </a:br>
            <a:r>
              <a:rPr lang="de-CH" sz="4800"/>
              <a:t>Comments?</a:t>
            </a:r>
          </a:p>
        </p:txBody>
      </p:sp>
      <p:sp>
        <p:nvSpPr>
          <p:cNvPr id="708615" name="Rectangle 7"/>
          <p:cNvSpPr>
            <a:spLocks noChangeArrowheads="1"/>
          </p:cNvSpPr>
          <p:nvPr/>
        </p:nvSpPr>
        <p:spPr bwMode="auto">
          <a:xfrm>
            <a:off x="939800" y="3473450"/>
            <a:ext cx="2479675" cy="1079500"/>
          </a:xfrm>
          <a:prstGeom prst="rect">
            <a:avLst/>
          </a:prstGeom>
          <a:noFill/>
          <a:ln w="9525">
            <a:noFill/>
            <a:miter lim="800000"/>
            <a:headEnd/>
            <a:tailEnd/>
          </a:ln>
          <a:effectLst/>
        </p:spPr>
        <p:txBody>
          <a:bodyPr/>
          <a:lstStyle/>
          <a:p>
            <a:pPr algn="r" eaLnBrk="0" hangingPunct="0">
              <a:spcBef>
                <a:spcPct val="0"/>
              </a:spcBef>
              <a:buFontTx/>
              <a:buNone/>
            </a:pPr>
            <a:r>
              <a:rPr lang="en-US" b="1" i="1">
                <a:solidFill>
                  <a:srgbClr val="FF0000"/>
                </a:solidFill>
              </a:rPr>
              <a:t>D</a:t>
            </a:r>
            <a:r>
              <a:rPr lang="en-US" b="1" i="1">
                <a:solidFill>
                  <a:schemeClr val="tx1"/>
                </a:solidFill>
              </a:rPr>
              <a:t>istributed</a:t>
            </a:r>
            <a:br>
              <a:rPr lang="en-US" b="1" i="1">
                <a:solidFill>
                  <a:schemeClr val="tx1"/>
                </a:solidFill>
              </a:rPr>
            </a:br>
            <a:r>
              <a:rPr lang="en-US" b="1" i="1"/>
              <a:t>C</a:t>
            </a:r>
            <a:r>
              <a:rPr lang="en-US" b="1" i="1">
                <a:solidFill>
                  <a:schemeClr val="tx1"/>
                </a:solidFill>
              </a:rPr>
              <a:t>omputing </a:t>
            </a:r>
            <a:br>
              <a:rPr lang="en-US" b="1" i="1">
                <a:solidFill>
                  <a:schemeClr val="tx1"/>
                </a:solidFill>
              </a:rPr>
            </a:br>
            <a:r>
              <a:rPr lang="en-US" b="1" i="1">
                <a:solidFill>
                  <a:schemeClr val="accent2"/>
                </a:solidFill>
              </a:rPr>
              <a:t>G</a:t>
            </a:r>
            <a:r>
              <a:rPr lang="en-US" b="1" i="1">
                <a:solidFill>
                  <a:schemeClr val="tx1"/>
                </a:solidFill>
              </a:rPr>
              <a:t>roup</a:t>
            </a:r>
          </a:p>
          <a:p>
            <a:pPr algn="r" eaLnBrk="0" hangingPunct="0">
              <a:spcBef>
                <a:spcPct val="0"/>
              </a:spcBef>
              <a:buFontTx/>
              <a:buNone/>
            </a:pPr>
            <a:r>
              <a:rPr lang="en-US" b="1" i="1">
                <a:solidFill>
                  <a:schemeClr val="tx1"/>
                </a:solidFill>
              </a:rPr>
              <a:t>Roger Wattenhofer</a:t>
            </a:r>
            <a:endParaRPr lang="de-CH" b="1" i="1">
              <a:solidFill>
                <a:schemeClr val="tx1"/>
              </a:solidFill>
            </a:endParaRPr>
          </a:p>
        </p:txBody>
      </p:sp>
      <p:sp>
        <p:nvSpPr>
          <p:cNvPr id="708616" name="Text Box 8"/>
          <p:cNvSpPr txBox="1">
            <a:spLocks noChangeArrowheads="1"/>
          </p:cNvSpPr>
          <p:nvPr/>
        </p:nvSpPr>
        <p:spPr bwMode="auto">
          <a:xfrm>
            <a:off x="717550" y="5478463"/>
            <a:ext cx="8169275" cy="762000"/>
          </a:xfrm>
          <a:prstGeom prst="rect">
            <a:avLst/>
          </a:prstGeom>
          <a:noFill/>
          <a:ln w="25400" algn="ctr">
            <a:noFill/>
            <a:miter lim="800000"/>
            <a:headEnd/>
            <a:tailEnd/>
          </a:ln>
          <a:effectLst/>
        </p:spPr>
        <p:txBody>
          <a:bodyPr wrap="none">
            <a:spAutoFit/>
          </a:bodyPr>
          <a:lstStyle/>
          <a:p>
            <a:pPr marL="381000" indent="-381000">
              <a:buFontTx/>
              <a:buNone/>
            </a:pPr>
            <a:r>
              <a:rPr lang="en-US">
                <a:solidFill>
                  <a:schemeClr val="tx1"/>
                </a:solidFill>
              </a:rPr>
              <a:t>Thanks to my students Fabian Kuhn, Aaron Zollinger, Regina Bischoff, </a:t>
            </a:r>
          </a:p>
          <a:p>
            <a:pPr marL="381000" indent="-381000">
              <a:buFontTx/>
              <a:buNone/>
            </a:pPr>
            <a:r>
              <a:rPr lang="en-US">
                <a:solidFill>
                  <a:schemeClr val="tx1"/>
                </a:solidFill>
              </a:rPr>
              <a:t>Thomas Moscibroda, Pascal von Rickenbach, Martin Burkhart, etc.</a:t>
            </a:r>
            <a:endParaRPr lang="de-CH">
              <a:solidFill>
                <a:schemeClr val="tx1"/>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FAULTFONTSIZE" val="10"/>
</p:tagLst>
</file>

<file path=ppt/tags/tag2.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begin{align*}&#10;    \min&amp;&amp;\sum_{i=1}^n x_i &amp; \\&#10;    \text{subject to}&amp;&amp;N\cdot\vektor{x} &amp; \ge \vektor{1} \\&#10;    &amp;&amp;\vektor{x} &amp; \geq \vektor{0}&#10;  \end{align*}&#10;\end{document}&#10;"/>
  <p:tag name="EXTERNALNAME" val="figure"/>
  <p:tag name="BLEND" val="False"/>
  <p:tag name="TRANSPARENT" val="False"/>
  <p:tag name="KEEPFILES" val="True"/>
  <p:tag name="DEBUGPAUSE" val="False"/>
  <p:tag name="RESOLUTION" val="300"/>
  <p:tag name="TIMEOUT" val="15"/>
  <p:tag name="BITMAPFORMAT" val="bmpmono"/>
  <p:tag name="DEBUGINTERACTIVE" val="False"/>
  <p:tag name="ORIGWIDTH" val="286.75"/>
  <p:tag name="PICTUREFILESIZE" val="70894"/>
</p:tagLst>
</file>

<file path=ppt/tags/tag3.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begin{align*}&#10;    \min&amp;&amp;\sum_{i=1}^n x_i &amp; \\&#10;    \text{subject to}&amp;&amp;N\cdot\vektor{x} &amp; \ge \vektor{1} \\&#10;    &amp;&amp;\vektor{x} &amp; \geq \vektor{0}&#10;  \end{align*}&#10;\end{document}&#10;"/>
  <p:tag name="EXTERNALNAME" val="figure"/>
  <p:tag name="BLEND" val="False"/>
  <p:tag name="TRANSPARENT" val="False"/>
  <p:tag name="KEEPFILES" val="True"/>
  <p:tag name="DEBUGPAUSE" val="False"/>
  <p:tag name="RESOLUTION" val="300"/>
  <p:tag name="TIMEOUT" val="15"/>
  <p:tag name="BITMAPFORMAT" val="bmpmono"/>
  <p:tag name="DEBUGINTERACTIVE" val="False"/>
  <p:tag name="ORIGWIDTH" val="286.75"/>
  <p:tag name="PICTUREFILESIZE" val="70894"/>
</p:tagLst>
</file>

<file path=ppt/tags/tag4.xml><?xml version="1.0" encoding="utf-8"?>
<p:tagLst xmlns:a="http://schemas.openxmlformats.org/drawingml/2006/main" xmlns:r="http://schemas.openxmlformats.org/officeDocument/2006/relationships" xmlns:p="http://schemas.openxmlformats.org/presentationml/2006/main">
  <p:tag name="SOURCE" val="\documentclass{article}\pagestyle{empty}&#10;\usepackage[dvips]{color}&#10;\usepackage{graphicx}&#10;\usepackage{latexsym}&#10;\usepackage{amsmath}&#10;\usepackage{amsfonts}&#10;\usepackage{amsthm}&#10;\usepackage{algorithm}&#10;\usepackage{algorithmic}&#10;\renewcommand{\algorithmicendfor}{\textbf{od}}&#10;\renewcommand{\algorithmicendif}{\textbf{fi}}&#10;&#10;\definecolor{grau}{gray}{0.43}&#10;\newcommand{\algcomm}[1]{\textcolor{grau}{\boldmath$(\ast$ #1 $\ast)$}}&#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begin{algorithm}[ht]&#10;%  \caption{\lp\ approximation ($\Delta$ not known)}&#10;%  \label{alg:lp}&#10;  \begin{algorithmic}[1]&#10;    \STATE $x_i := 0$;&#10;    \STATE calculate $\degii{i}$; \algcomm{2 communication rounds}&#10;    \STATE $\elldeg{v_i}{2} := \degii{i}+1$; $\dyndeg{v_i} := \delta_i+1$;&#10;    \FOR{$\ell:=k-1$ to $0$ by $-1$}&#10;    \STATE \algcomm{$\dyndeg{v_i}\le(\Delta+1)^{(\ell+1)/k}$, $z_i:=0$}&#10;    \FOR{$m:=k-1$ to $0$ by $-1$}&#10;    \IF{$\dyndeg{v_i}\ge\elldeg{v_i}{2}^\frac{\ell}{\ell+1}$}&#10;    \STATE \textbf{send} 'active node' to all neighbors&#10;    \ENDIF;&#10;    \STATE $\act{v_i} := \left|\left\{j\in \Neib{i}|v_j\ \text{is 'active&#10;          node'}\right\}\right|$;&#10;    \STATE \textbf{if} $\colour{i}=\text{`gray'}$ \textbf{then}&#10;    $\act{v_i}:=0$ \textbf{fi};&#10;    \STATE \textbf{send} $\act{v_i}$ to all neighbors;&#10;    \STATE $\acti{v_i} := \max_{j\in\Neib{i}}\{\act{v_j}\}$;&#10;    \STATE \algcomm{$\act{v_i},\acti{v_i}\le(\Delta+1)^{(m+1)/k}$}&#10;    \IF{$\dyndeg{v_i}\ge\elldeg{v_i}{2}^\frac{\ell}{\ell+1}$}&#10;    \STATE $x_i:= \max\left\{x_i,&#10;      \acti{v_i}^{-\frac{m}{m+1}}\right\}$&#10;    \ENDIF;&#10;    \STATE \textbf{send} $x_i$ to all neighbors;&#10;    \STATE \textbf{if} $\sum_{j\in\Neib{i}}\!x_j\ge1$ \textbf{then}&#10;    $\colour{i} := \text{`gray'}$ \textbf{fi};&#10;    \STATE \textbf{send} $\colour{i}$ to all neighbors;&#10;    \STATE $\dyndeg{v_i}:=&#10;    \big|\{j\in\Neib{i}\mid\colour{j}=\text{`white'}\}\big|$&#10;    \ENDFOR;&#10;    \STATE \algcomm{$z_i \le&#10;      (1+(\Delta+1)^{1/k})/\elldeg{v_i}{1}^{\ell/(\ell+1)}$} &#10;    \STATE \textbf{send} $\dyndeg{v_i}$ to all neighbors;&#10;    \STATE $\elldeg{v_i}{1} := \max_{j\in \Neib{i}}\{\dyndeg{v_j}\}$;&#10;    \STATE \textbf{send} $\elldeg{v_i}{1}$ to all neighbors;&#10;    \STATE $\elldeg{v_i}{2} := \max_{j\in \Neib{i}}\{\elldeg{v_j}{1}\}$&#10;    \ENDFOR&#10;  \end{algorithmic}&#10;%\end{algorithm}&#10;\end{document}&#10;"/>
  <p:tag name="ORIGWIDTH" val="229.875"/>
  <p:tag name="PICTUREFILESIZE" val="168542"/>
  <p:tag name="EXTERNALNAME" val=""/>
  <p:tag name="BLEND" val="False"/>
  <p:tag name="TRANSPARENT" val="False"/>
  <p:tag name="KEEPFILES" val="False"/>
  <p:tag name="DEBUGPAUSE" val="False"/>
  <p:tag name="RESOLUTION" val=""/>
  <p:tag name="TIMEOUT" val=""/>
  <p:tag name="BITMAPFORMAT" val=""/>
  <p:tag name="DEBUGINTERACTIVE" val="False"/>
</p:tagLst>
</file>

<file path=ppt/tags/tag5.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alpha \leq \sqrt{k} \cdot \left(\Delta+1\right)^{2/\sqrt{k}}$$&#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210"/>
  <p:tag name="PICTUREFILESIZE" val="13502"/>
</p:tagLst>
</file>

<file path=ppt/tags/tag6.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sum_{i=1}^n x_i^{(\alpha)} \le \alpha\cdot\sum_{i=1}^n x_i^*\]&#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187.875"/>
  <p:tag name="PICTUREFILESIZE" val="22062"/>
</p:tagLst>
</file>

<file path=ppt/tags/tag7.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begin{align*}&#10;    \min&amp;&amp;\sum_{i=1}^n x_i &amp; \\&#10;    \text{subject to}&amp;&amp;N\cdot\vektor{x} &amp; \ge \vektor{1} \\&#10;    &amp;&amp;\vektor{x} &amp; \in \{0,1\}^n&#10;  \end{align*}&#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319.875"/>
  <p:tag name="PICTUREFILESIZE" val="79022"/>
</p:tagLst>
</file>

<file path=ppt/tags/tag8.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ip)&#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80.875"/>
  <p:tag name="PICTUREFILESIZE" val="3890"/>
</p:tagLst>
</file>

<file path=ppt/tags/tag9.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lp)&#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88.75"/>
  <p:tag name="PICTUREFILESIZE" val="4238"/>
</p:tagLst>
</file>

<file path=ppt/tags/tag10.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begin{align*}&#10;    \min&amp;&amp;\sum_{i=1}^n x_i &amp; \\&#10;    \text{subject to}&amp;&amp;N\cdot\vektor{x} &amp; \ge \vektor{1} \\&#10;    &amp;&amp;\vektor{x} &amp; \geq \vektor{0}&#10;  \end{align*}&#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286.75"/>
  <p:tag name="PICTUREFILESIZE" val="70894"/>
</p:tagLst>
</file>

<file path=ppt/tags/tag11.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p_i :=  \min\{1,\; x_i^{(\alpha)}\cdot\ln(\degii{i}\!+1)\}$&#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307.875"/>
  <p:tag name="PICTUREFILESIZE" val="21218"/>
</p:tagLst>
</file>

<file path=ppt/tags/tag12.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degii{i}$&#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33.875"/>
  <p:tag name="PICTUREFILESIZE" val="2642"/>
</p:tagLst>
</file>

<file path=ppt/tags/tag13.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begin{eqnarray*}&#10;    \expect{X} &amp; = &amp; \sum_{i=1}^{n}p_i\ \le\ &#10;    \sum_{i=0}^n x_i^{(\alpha)}\cdot\ln(\degii{i}\!+1)\\&#10;    &amp;{\le} &amp; &#10;    \ln(\Delta+1)\sum_{i=1}^n x_i^{(\alpha)}\\&#10;    &amp; \le &amp; \alpha\ln(\Delta+1)\sum_{i=0}^n x_i^*\\&#10;    &amp; \le &amp; \alpha\ln(\Delta+1)\cdot|\dsopt|.&#10;  \end{eqnarray*}&#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399.875"/>
  <p:tag name="PICTUREFILESIZE" val="176658"/>
</p:tagLst>
</file>

<file path=ppt/tags/tag14.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delta_i^{(2)} \leq \Delta$$&#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85"/>
  <p:tag name="PICTUREFILESIZE" val="6254"/>
</p:tagLst>
</file>

<file path=ppt/tags/tag15.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p_i :=  \min\{1,\; x_i^{(\alpha)}\cdot\ln(\degii{i}\!+1)\}$&#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307.875"/>
  <p:tag name="PICTUREFILESIZE" val="21218"/>
</p:tagLst>
</file>

<file path=ppt/tags/tag16.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sum_{i=1}^n x_i^{(\alpha)} \le \alpha\cdot\sum_{i=1}^n x_i^*\]&#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187.875"/>
  <p:tag name="PICTUREFILESIZE" val="22062"/>
</p:tagLst>
</file>

<file path=ppt/tags/tag17.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begin{eqnarray*}&#10;    q_i &amp; = &amp; \!\!\prod_{j\in \Neib{i}}\!(1-p_j) \;\le&#10;    \prod_{j\in&#10;      \Neib{i}}\!\!\left(1-x_j^{(\alpha)}\ln(\degi{i}\!+1)\!\right)\\&#10;    &amp; \le &amp; &#10;    \!\!\left(1-\frac{\sum_{j\in\Neib{i}}&#10;        x_j^{(\alpha)}\ln(\degi{i}\!+1)}{\delta_i+1}\right)^{\delta_i+1}\\ &#10;    &amp; \le &amp;&#10;    \!\!\left(1-\frac{\ln(\degi{i}\!+1)}{\delta_i+1}\right)^{\delta_i+1} &#10;    \!\!\le\;e^{-\ln(\degi{i}\!+1)}\\&#10;    &amp; = &amp; \frac{1}{\degi{i}\!+1}.&#10;  \end{eqnarray*}&#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452.875"/>
  <p:tag name="PICTUREFILESIZE" val="264382"/>
</p:tagLst>
</file>

<file path=ppt/tags/tag18.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sum_{j\in N_i}x_j^{(\alpha)}\ge1\]&#10;\end{document}&#10;"/>
  <p:tag name="EXTERNALNAME" val="txp_fig"/>
  <p:tag name="BLEND" val="Falsch"/>
  <p:tag name="TRANSPARENT" val="Wahr"/>
  <p:tag name="KEEPFILES" val="Falsch"/>
  <p:tag name="DEBUGPAUSE" val="Falsch"/>
  <p:tag name="RESOLUTION" val="300"/>
  <p:tag name="TIMEOUT" val="15"/>
  <p:tag name="BITMAPFORMAT" val="bmpmono"/>
  <p:tag name="DEBUGINTERACTIVE" val="Falsch"/>
  <p:tag name="ORIGWIDTH" val="121.875"/>
  <p:tag name="PICTUREFILESIZE" val="13374"/>
</p:tagLst>
</file>

<file path=ppt/tags/tag19.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left(1-\frac{x}{n}\right)^n\le e^{-x}&#10;\]&#10;\end{document}&#10;"/>
  <p:tag name="EXTERNALNAME" val="txp_fig"/>
  <p:tag name="BLEND" val="Falsch"/>
  <p:tag name="TRANSPARENT" val="Wahr"/>
  <p:tag name="KEEPFILES" val="Falsch"/>
  <p:tag name="DEBUGPAUSE" val="Falsch"/>
  <p:tag name="RESOLUTION" val="300"/>
  <p:tag name="TIMEOUT" val="15"/>
  <p:tag name="BITMAPFORMAT" val="bmpmono"/>
  <p:tag name="DEBUGINTERACTIVE" val="Falsch"/>
  <p:tag name="ORIGWIDTH" val="147.875"/>
  <p:tag name="PICTUREFILESIZE" val="14382"/>
</p:tagLst>
</file>

<file path=ppt/tags/tag2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10;\prod_{x\in\mathcal{A}}x\le\left(\frac{\sum_{x\in\mathcal{A}}x}{|\mathcal{A}|}\right)^{|\mathcal{A}|}&#10;\]&#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199.875"/>
  <p:tag name="PICTUREFILESIZE" val="27926"/>
</p:tagLst>
</file>

<file path=ppt/tags/tag21.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expect{Y}\ =\ \sum_{i=1}^nq_i\ \le\ &#10;  \sum_{i=1}^n\frac{1}{\degi{i}\!+1}\ \le\ |\dsopt|\]&#10;\end{document}&#10;"/>
  <p:tag name="EXTERNALNAME" val="txp_fig"/>
  <p:tag name="BLEND" val="Falsch"/>
  <p:tag name="TRANSPARENT" val="Falsch"/>
  <p:tag name="KEEPFILES" val="Falsch"/>
  <p:tag name="DEBUGPAUSE" val="Falsch"/>
  <p:tag name="RESOLUTION" val="300"/>
  <p:tag name="TIMEOUT" val="15"/>
  <p:tag name="BITMAPFORMAT" val="bmpmono"/>
  <p:tag name="DEBUGINTERACTIVE" val="Falsch"/>
  <p:tag name="ORIGWIDTH" val="433.875"/>
  <p:tag name="PICTUREFILESIZE" val="55010"/>
</p:tagLst>
</file>

<file path=ppt/tags/tag22.xml><?xml version="1.0" encoding="utf-8"?>
<p:tagLst xmlns:a="http://schemas.openxmlformats.org/drawingml/2006/main" xmlns:r="http://schemas.openxmlformats.org/officeDocument/2006/relationships" xmlns:p="http://schemas.openxmlformats.org/presentationml/2006/main">
  <p:tag name="SOURCE" val="\documentclass{slides}\pagestyle{empty}&#10;\usepackage{latexsym}&#10;\usepackage{amsmath}&#10;\usepackage{amsfonts}&#10;\usepackage{amsthm}&#10;\newcommand{\func}[2]{\mathrm{#1}\!\left(#2\right)}&#10;\newcommand{\ip}{$\mathrm{IP}_\mathrm{MDS}$}&#10;\newcommand{\lp}{$\mathrm{LP}_\mathrm{MDS}$}&#10;\newcommand{\dlp}{$\mathrm{DLP}_\mathrm{MDS}$}&#10;\newcommand{\bigO}[1]{\func{O}{#1}}&#10;\newcommand{\degi}[1]{\delta_{#1}^{(1)}}&#10;\newcommand{\degii}[1]{\delta_{#1}^{(2)}}&#10;\newcommand{\Neib}[1]{N_{#1}}&#10;\newcommand{\dyndeg}[1]{\tilde{\delta}(#1)}&#10;\newcommand{\dsopt}{DS_\mathrm{OPT}}&#10;\newcommand{\colour}[1]{\mathrm{color}_{#1}}&#10;\newcommand{\elldeg}[2]{\gamma^{(#2)}\!(#1)}&#10;\newcommand{\acti}[1]{a^{(1)}\!(#1)}&#10;\newcommand{\expect}[1]{\mathrm{E}\left[#1\right]}&#10;\newcommand{\act}[1]{a(#1)}&#10;\newcommand{\vektor}[1]{\underline{#1}}&#10;\begin{document}&#10; \[ \expect{|DS|} = \expect{X} + \expect{Y} \le (1+\alpha\ln(\Delta+1))\cdot|\dsopt| \]&#10;\end{document}&#10;"/>
  <p:tag name="EXTERNALNAME" val="txp_fig"/>
  <p:tag name="BLEND" val="False"/>
  <p:tag name="TRANSPARENT" val="False"/>
  <p:tag name="KEEPFILES" val="False"/>
  <p:tag name="DEBUGPAUSE" val="False"/>
  <p:tag name="RESOLUTION" val="300"/>
  <p:tag name="TIMEOUT" val="15"/>
  <p:tag name="BITMAPFORMAT" val="bmpmono"/>
  <p:tag name="DEBUGINTERACTIVE" val="False"/>
  <p:tag name="ORIGWIDTH" val="502.75"/>
  <p:tag name="PICTUREFILESIZE" val="23030"/>
</p:tagLst>
</file>

<file path=ppt/theme/theme1.xml><?xml version="1.0" encoding="utf-8"?>
<a:theme xmlns:a="http://schemas.openxmlformats.org/drawingml/2006/main" name="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100000"/>
          </a:lnSpc>
          <a:spcBef>
            <a:spcPct val="20000"/>
          </a:spcBef>
          <a:spcAft>
            <a:spcPct val="0"/>
          </a:spcAft>
          <a:buClrTx/>
          <a:buSzTx/>
          <a:buFontTx/>
          <a:buChar char="•"/>
          <a:tabLst/>
          <a:defRPr kumimoji="0" lang="de-DE" sz="2000" b="0" i="0" u="none" strike="noStrike" cap="none" normalizeH="0" baseline="0" smtClean="0">
            <a:ln>
              <a:noFill/>
            </a:ln>
            <a:solidFill>
              <a:srgbClr val="009900"/>
            </a:solidFill>
            <a:effectLst/>
            <a:latin typeface="Arial" charset="0"/>
          </a:defRPr>
        </a:defPPr>
      </a:lstStyle>
    </a:spDef>
    <a:lnDef>
      <a:spPr bwMode="auto">
        <a:xfrm>
          <a:off x="0" y="0"/>
          <a:ext cx="1" cy="1"/>
        </a:xfrm>
        <a:custGeom>
          <a:avLst/>
          <a:gdLst/>
          <a:ahLst/>
          <a:cxnLst/>
          <a:rect l="0" t="0" r="0" b="0"/>
          <a:pathLst/>
        </a:custGeom>
        <a:solidFill>
          <a:schemeClr val="bg1"/>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100000"/>
          </a:lnSpc>
          <a:spcBef>
            <a:spcPct val="20000"/>
          </a:spcBef>
          <a:spcAft>
            <a:spcPct val="0"/>
          </a:spcAft>
          <a:buClrTx/>
          <a:buSzTx/>
          <a:buFontTx/>
          <a:buChar char="•"/>
          <a:tabLst/>
          <a:defRPr kumimoji="0" lang="de-DE" sz="2000" b="0" i="0" u="none" strike="noStrike" cap="none" normalizeH="0" baseline="0" smtClean="0">
            <a:ln>
              <a:noFill/>
            </a:ln>
            <a:solidFill>
              <a:srgbClr val="009900"/>
            </a:solidFill>
            <a:effectLst/>
            <a:latin typeface="Arial"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100000"/>
          </a:lnSpc>
          <a:spcBef>
            <a:spcPct val="20000"/>
          </a:spcBef>
          <a:spcAft>
            <a:spcPct val="0"/>
          </a:spcAft>
          <a:buClrTx/>
          <a:buSzTx/>
          <a:buFontTx/>
          <a:buChar char="•"/>
          <a:tabLst/>
          <a:defRPr kumimoji="0" lang="de-DE" sz="2000" b="0" i="0" u="none" strike="noStrike" cap="none" normalizeH="0" baseline="0" smtClean="0">
            <a:ln>
              <a:noFill/>
            </a:ln>
            <a:solidFill>
              <a:srgbClr val="009900"/>
            </a:solidFill>
            <a:effectLst/>
            <a:latin typeface="Arial" charset="0"/>
          </a:defRPr>
        </a:defPPr>
      </a:lstStyle>
    </a:spDef>
    <a:lnDef>
      <a:spPr bwMode="auto">
        <a:xfrm>
          <a:off x="0" y="0"/>
          <a:ext cx="1" cy="1"/>
        </a:xfrm>
        <a:custGeom>
          <a:avLst/>
          <a:gdLst/>
          <a:ahLst/>
          <a:cxnLst/>
          <a:rect l="0" t="0" r="0" b="0"/>
          <a:pathLst/>
        </a:custGeom>
        <a:solidFill>
          <a:schemeClr val="bg1"/>
        </a:solid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100000"/>
          </a:lnSpc>
          <a:spcBef>
            <a:spcPct val="20000"/>
          </a:spcBef>
          <a:spcAft>
            <a:spcPct val="0"/>
          </a:spcAft>
          <a:buClrTx/>
          <a:buSzTx/>
          <a:buFontTx/>
          <a:buChar char="•"/>
          <a:tabLst/>
          <a:defRPr kumimoji="0" lang="de-DE" sz="2000" b="0" i="0" u="none" strike="noStrike" cap="none" normalizeH="0" baseline="0" smtClean="0">
            <a:ln>
              <a:noFill/>
            </a:ln>
            <a:solidFill>
              <a:srgbClr val="009900"/>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1755</Words>
  <Application>Microsoft Office PowerPoint</Application>
  <PresentationFormat>On-screen Show (4:3)</PresentationFormat>
  <Paragraphs>456</Paragraphs>
  <Slides>37</Slides>
  <Notes>11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37</vt:i4>
      </vt:variant>
    </vt:vector>
  </HeadingPairs>
  <TitlesOfParts>
    <vt:vector size="44" baseType="lpstr">
      <vt:lpstr>Times New Roman</vt:lpstr>
      <vt:lpstr>Arial</vt:lpstr>
      <vt:lpstr>Wingdings</vt:lpstr>
      <vt:lpstr>cmsy10</vt:lpstr>
      <vt:lpstr>Symbol</vt:lpstr>
      <vt:lpstr>Template</vt:lpstr>
      <vt:lpstr>1_Default Design</vt:lpstr>
      <vt:lpstr>Ad-Hoc and Sensor Networks  Worst-Case vs. Average-Case    IZS 2004</vt:lpstr>
      <vt:lpstr>Overview</vt:lpstr>
      <vt:lpstr>Slide 3</vt:lpstr>
      <vt:lpstr>What are Ad-Hoc Networks?</vt:lpstr>
      <vt:lpstr>Routing in Ad-Hoc Networks</vt:lpstr>
      <vt:lpstr>Simple Classification of Ad-hoc Routing Algorithms</vt:lpstr>
      <vt:lpstr>Discussion</vt:lpstr>
      <vt:lpstr>Overview</vt:lpstr>
      <vt:lpstr>Finding a Destination by Flooding</vt:lpstr>
      <vt:lpstr>Finding a Destination Efficiently</vt:lpstr>
      <vt:lpstr>(Connected) Dominating Set</vt:lpstr>
      <vt:lpstr>Formal Problem Definition: M(C)DS</vt:lpstr>
      <vt:lpstr>Overview</vt:lpstr>
      <vt:lpstr>Algorithm Overview</vt:lpstr>
      <vt:lpstr>Overview</vt:lpstr>
      <vt:lpstr>Phase A is a Distributed Linear Program</vt:lpstr>
      <vt:lpstr>Phase A Algorithm</vt:lpstr>
      <vt:lpstr>Result after Phase A</vt:lpstr>
      <vt:lpstr>Overview</vt:lpstr>
      <vt:lpstr>Dominating Set as Integer Program</vt:lpstr>
      <vt:lpstr>Phase B Algorithm</vt:lpstr>
      <vt:lpstr>Expected number of dominators in step 2</vt:lpstr>
      <vt:lpstr>Expected number of additional dominators in step 4 </vt:lpstr>
      <vt:lpstr>Result after Phase B </vt:lpstr>
      <vt:lpstr>Milestones in (Connected) Dominating Sets</vt:lpstr>
      <vt:lpstr>Improvements</vt:lpstr>
      <vt:lpstr>Overview</vt:lpstr>
      <vt:lpstr>What does a typical  ad-hoc network look like?</vt:lpstr>
      <vt:lpstr>Like this?</vt:lpstr>
      <vt:lpstr>Like this?</vt:lpstr>
      <vt:lpstr>Or rather like this?</vt:lpstr>
      <vt:lpstr>Or even like this?</vt:lpstr>
      <vt:lpstr>What about typical mobility?</vt:lpstr>
      <vt:lpstr>Has anybody ever seen a typical ad-hoc network?!?</vt:lpstr>
      <vt:lpstr>Overview of our Ad-Hoc/Sensor Networking Research</vt:lpstr>
      <vt:lpstr>Lessons to be learned?</vt:lpstr>
      <vt:lpstr>Questions? Comments?</vt:lpstr>
    </vt:vector>
  </TitlesOfParts>
  <Company>ETHZ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Introduction</dc:subject>
  <dc:creator>Roger Wattenhofer</dc:creator>
  <cp:keywords>mobile communication, introduction, overview</cp:keywords>
  <cp:lastModifiedBy>user</cp:lastModifiedBy>
  <cp:revision>285</cp:revision>
  <cp:lastPrinted>1999-03-21T16:18:22Z</cp:lastPrinted>
  <dcterms:created xsi:type="dcterms:W3CDTF">2002-03-06T09:03:01Z</dcterms:created>
  <dcterms:modified xsi:type="dcterms:W3CDTF">2012-06-18T12:38:15Z</dcterms:modified>
</cp:coreProperties>
</file>