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2.xml" ContentType="application/vnd.openxmlformats-officedocument.presentationml.tags+xml"/>
  <Override PartName="/ppt/notesSlides/notesSlide17.xml" ContentType="application/vnd.openxmlformats-officedocument.presentationml.notesSlide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tags/tag14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5.xml" ContentType="application/vnd.openxmlformats-officedocument.presentationml.tags+xml"/>
  <Override PartName="/ppt/notesSlides/notesSlide21.xml" ContentType="application/vnd.openxmlformats-officedocument.presentationml.notesSlide+xml"/>
  <Override PartName="/ppt/tags/tag16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25" r:id="rId1"/>
  </p:sldMasterIdLst>
  <p:notesMasterIdLst>
    <p:notesMasterId r:id="rId27"/>
  </p:notesMasterIdLst>
  <p:handoutMasterIdLst>
    <p:handoutMasterId r:id="rId28"/>
  </p:handoutMasterIdLst>
  <p:sldIdLst>
    <p:sldId id="1587" r:id="rId2"/>
    <p:sldId id="1595" r:id="rId3"/>
    <p:sldId id="1596" r:id="rId4"/>
    <p:sldId id="1597" r:id="rId5"/>
    <p:sldId id="1588" r:id="rId6"/>
    <p:sldId id="1590" r:id="rId7"/>
    <p:sldId id="1591" r:id="rId8"/>
    <p:sldId id="1592" r:id="rId9"/>
    <p:sldId id="1594" r:id="rId10"/>
    <p:sldId id="1593" r:id="rId11"/>
    <p:sldId id="1598" r:id="rId12"/>
    <p:sldId id="1607" r:id="rId13"/>
    <p:sldId id="1599" r:id="rId14"/>
    <p:sldId id="1615" r:id="rId15"/>
    <p:sldId id="1603" r:id="rId16"/>
    <p:sldId id="1604" r:id="rId17"/>
    <p:sldId id="1600" r:id="rId18"/>
    <p:sldId id="1605" r:id="rId19"/>
    <p:sldId id="1613" r:id="rId20"/>
    <p:sldId id="1606" r:id="rId21"/>
    <p:sldId id="1602" r:id="rId22"/>
    <p:sldId id="1609" r:id="rId23"/>
    <p:sldId id="1614" r:id="rId24"/>
    <p:sldId id="1617" r:id="rId25"/>
    <p:sldId id="1616" r:id="rId26"/>
  </p:sldIdLst>
  <p:sldSz cx="9144000" cy="6858000" type="screen4x3"/>
  <p:notesSz cx="7099300" cy="10234613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custDataLst>
    <p:tags r:id="rId33"/>
  </p:custDataLst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22">
          <p15:clr>
            <a:srgbClr val="A4A3A4"/>
          </p15:clr>
        </p15:guide>
        <p15:guide id="2" orient="horz" pos="2299">
          <p15:clr>
            <a:srgbClr val="A4A3A4"/>
          </p15:clr>
        </p15:guide>
        <p15:guide id="3" pos="5445">
          <p15:clr>
            <a:srgbClr val="A4A3A4"/>
          </p15:clr>
        </p15:guide>
        <p15:guide id="4" pos="5759">
          <p15:clr>
            <a:srgbClr val="A4A3A4"/>
          </p15:clr>
        </p15:guide>
        <p15:guide id="5" pos="2878">
          <p15:clr>
            <a:srgbClr val="A4A3A4"/>
          </p15:clr>
        </p15:guide>
        <p15:guide id="6" pos="32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F9933"/>
    <a:srgbClr val="99FF99"/>
    <a:srgbClr val="FFFF66"/>
    <a:srgbClr val="FF7C80"/>
    <a:srgbClr val="FFCC66"/>
    <a:srgbClr val="FF9999"/>
    <a:srgbClr val="FF5050"/>
    <a:srgbClr val="33CC33"/>
    <a:srgbClr val="0C46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57" autoAdjust="0"/>
    <p:restoredTop sz="71210" autoAdjust="0"/>
  </p:normalViewPr>
  <p:slideViewPr>
    <p:cSldViewPr snapToGrid="0">
      <p:cViewPr varScale="1">
        <p:scale>
          <a:sx n="68" d="100"/>
          <a:sy n="68" d="100"/>
        </p:scale>
        <p:origin x="456" y="72"/>
      </p:cViewPr>
      <p:guideLst>
        <p:guide orient="horz" pos="3422"/>
        <p:guide orient="horz" pos="2299"/>
        <p:guide pos="5445"/>
        <p:guide pos="5759"/>
        <p:guide pos="2878"/>
        <p:guide pos="322"/>
      </p:guideLst>
    </p:cSldViewPr>
  </p:slideViewPr>
  <p:outlineViewPr>
    <p:cViewPr>
      <p:scale>
        <a:sx n="33" d="100"/>
        <a:sy n="33" d="100"/>
      </p:scale>
      <p:origin x="0" y="37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9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 dirty="0"/>
          </a:p>
        </p:txBody>
      </p:sp>
      <p:sp>
        <p:nvSpPr>
          <p:cNvPr id="130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9720265"/>
            <a:ext cx="3076575" cy="512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9" y="9720265"/>
            <a:ext cx="3076575" cy="512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80DA2F1B-31D6-478C-9326-E121770B26C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1863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2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5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720265"/>
            <a:ext cx="3076575" cy="512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5"/>
            <a:ext cx="3076575" cy="512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1488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4AC371-341D-47DC-B0AB-7C4BD5C70A36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9800" y="727075"/>
            <a:ext cx="5191125" cy="3894138"/>
          </a:xfrm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2" y="4862514"/>
            <a:ext cx="5186363" cy="4619625"/>
          </a:xfrm>
        </p:spPr>
        <p:txBody>
          <a:bodyPr/>
          <a:lstStyle/>
          <a:p>
            <a:endParaRPr lang="en-US" noProof="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46384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073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927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075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036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4862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252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3097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4855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932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3530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3798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0433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34011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noProof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9388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4632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1986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79934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baseline="0" noProof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6086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2520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de-DE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759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858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ormal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7745"/>
            <a:ext cx="8229600" cy="490537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sco_title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4972" y="450691"/>
            <a:ext cx="7772400" cy="1470025"/>
          </a:xfrm>
        </p:spPr>
        <p:txBody>
          <a:bodyPr/>
          <a:lstStyle>
            <a:lvl1pPr algn="r">
              <a:defRPr sz="4000" i="1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656947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ETH </a:t>
            </a:r>
            <a:r>
              <a:rPr lang="de-CH" sz="1200" i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Zurich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–</a:t>
            </a:r>
            <a:r>
              <a:rPr lang="de-CH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Distributed Computing –</a:t>
            </a:r>
            <a:r>
              <a:rPr lang="de-CH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www.disco.ethz.ch</a:t>
            </a:r>
          </a:p>
        </p:txBody>
      </p:sp>
    </p:spTree>
    <p:extLst>
      <p:ext uri="{BB962C8B-B14F-4D97-AF65-F5344CB8AC3E}">
        <p14:creationId xmlns:p14="http://schemas.microsoft.com/office/powerpoint/2010/main" val="4197258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6400"/>
            <a:ext cx="8207375" cy="51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 dirty="0" smtClean="0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47" r:id="rId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+mj-ea"/>
          <a:cs typeface="Calibri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Calibri" pitchFamily="34" charset="0"/>
          <a:ea typeface="+mn-ea"/>
          <a:cs typeface="Calibri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Calibri" pitchFamily="34" charset="0"/>
          <a:cs typeface="Calibri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>
          <a:solidFill>
            <a:schemeClr val="tx1"/>
          </a:solidFill>
          <a:latin typeface="Calibri" pitchFamily="34" charset="0"/>
          <a:cs typeface="Calibri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44972" y="222091"/>
            <a:ext cx="7772400" cy="2533809"/>
          </a:xfrm>
        </p:spPr>
        <p:txBody>
          <a:bodyPr/>
          <a:lstStyle/>
          <a:p>
            <a:r>
              <a:rPr lang="en-US" dirty="0"/>
              <a:t>Sharing </a:t>
            </a:r>
            <a:r>
              <a:rPr lang="en-US"/>
              <a:t>a </a:t>
            </a:r>
            <a:r>
              <a:rPr lang="en-US" smtClean="0"/>
              <a:t>Medium</a:t>
            </a:r>
            <a:br>
              <a:rPr lang="en-US" smtClean="0"/>
            </a:br>
            <a:r>
              <a:rPr lang="en-US" smtClean="0"/>
              <a:t>Between </a:t>
            </a:r>
            <a:r>
              <a:rPr lang="en-US" dirty="0"/>
              <a:t>Concurrent Protocols </a:t>
            </a:r>
            <a:r>
              <a:rPr lang="en-US"/>
              <a:t>Without </a:t>
            </a:r>
            <a:r>
              <a:rPr lang="en-US" smtClean="0"/>
              <a:t>Overhead</a:t>
            </a:r>
            <a:br>
              <a:rPr lang="en-US" smtClean="0"/>
            </a:br>
            <a:r>
              <a:rPr lang="en-US" smtClean="0"/>
              <a:t>Using </a:t>
            </a:r>
            <a:r>
              <a:rPr lang="en-US" dirty="0"/>
              <a:t>the Capture Effect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20944" y="5799551"/>
            <a:ext cx="4296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Michael </a:t>
            </a:r>
            <a:r>
              <a:rPr lang="en-US" sz="1800" i="1" dirty="0" err="1" smtClean="0">
                <a:solidFill>
                  <a:schemeClr val="bg1"/>
                </a:solidFill>
                <a:latin typeface="Calibri" panose="020F0502020204030204" pitchFamily="34" charset="0"/>
              </a:rPr>
              <a:t>König</a:t>
            </a:r>
            <a:endParaRPr lang="en-US" sz="1800" i="1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r"/>
            <a:r>
              <a:rPr lang="en-US" sz="1800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Roger </a:t>
            </a:r>
            <a:r>
              <a:rPr lang="en-US" sz="1800" i="1" dirty="0" err="1" smtClean="0">
                <a:solidFill>
                  <a:schemeClr val="bg1"/>
                </a:solidFill>
                <a:latin typeface="Calibri" panose="020F0502020204030204" pitchFamily="34" charset="0"/>
              </a:rPr>
              <a:t>Wattenhofer</a:t>
            </a:r>
            <a:endParaRPr lang="en-US" sz="1800" i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99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1562582" y="1446835"/>
            <a:ext cx="6412375" cy="4884517"/>
            <a:chOff x="1562582" y="1446835"/>
            <a:chExt cx="6412375" cy="4884517"/>
          </a:xfrm>
        </p:grpSpPr>
        <p:cxnSp>
          <p:nvCxnSpPr>
            <p:cNvPr id="45" name="Straight Arrow Connector 44"/>
            <p:cNvCxnSpPr/>
            <p:nvPr/>
          </p:nvCxnSpPr>
          <p:spPr bwMode="auto">
            <a:xfrm flipH="1" flipV="1">
              <a:off x="4514127" y="1446835"/>
              <a:ext cx="2071868" cy="879676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7" name="Straight Arrow Connector 46"/>
            <p:cNvCxnSpPr>
              <a:endCxn id="6" idx="7"/>
            </p:cNvCxnSpPr>
            <p:nvPr/>
          </p:nvCxnSpPr>
          <p:spPr bwMode="auto">
            <a:xfrm flipH="1">
              <a:off x="3090441" y="2993572"/>
              <a:ext cx="1414806" cy="1231187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1" name="Straight Arrow Connector 50"/>
            <p:cNvCxnSpPr>
              <a:endCxn id="9" idx="2"/>
            </p:cNvCxnSpPr>
            <p:nvPr/>
          </p:nvCxnSpPr>
          <p:spPr bwMode="auto">
            <a:xfrm>
              <a:off x="4502552" y="2986268"/>
              <a:ext cx="2095018" cy="902826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3" name="Straight Arrow Connector 52"/>
            <p:cNvCxnSpPr>
              <a:endCxn id="5" idx="7"/>
            </p:cNvCxnSpPr>
            <p:nvPr/>
          </p:nvCxnSpPr>
          <p:spPr bwMode="auto">
            <a:xfrm flipH="1">
              <a:off x="1562582" y="2193798"/>
              <a:ext cx="706056" cy="1232308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5" name="Straight Arrow Connector 54"/>
            <p:cNvCxnSpPr>
              <a:endCxn id="13" idx="2"/>
            </p:cNvCxnSpPr>
            <p:nvPr/>
          </p:nvCxnSpPr>
          <p:spPr bwMode="auto">
            <a:xfrm>
              <a:off x="3224897" y="5960962"/>
              <a:ext cx="1578597" cy="37039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7" name="Straight Arrow Connector 56"/>
            <p:cNvCxnSpPr>
              <a:endCxn id="11" idx="7"/>
            </p:cNvCxnSpPr>
            <p:nvPr/>
          </p:nvCxnSpPr>
          <p:spPr bwMode="auto">
            <a:xfrm flipH="1">
              <a:off x="6840638" y="4884516"/>
              <a:ext cx="1134319" cy="57873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32" name="Group 31"/>
          <p:cNvGrpSpPr/>
          <p:nvPr/>
        </p:nvGrpSpPr>
        <p:grpSpPr>
          <a:xfrm>
            <a:off x="1388962" y="1284790"/>
            <a:ext cx="5489095" cy="5000263"/>
            <a:chOff x="1388962" y="1284790"/>
            <a:chExt cx="5489095" cy="5000263"/>
          </a:xfrm>
        </p:grpSpPr>
        <p:cxnSp>
          <p:nvCxnSpPr>
            <p:cNvPr id="16" name="Straight Arrow Connector 15"/>
            <p:cNvCxnSpPr/>
            <p:nvPr/>
          </p:nvCxnSpPr>
          <p:spPr bwMode="auto">
            <a:xfrm flipV="1">
              <a:off x="1388962" y="2465408"/>
              <a:ext cx="717630" cy="123579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8" name="Straight Arrow Connector 17"/>
            <p:cNvCxnSpPr>
              <a:endCxn id="7" idx="0"/>
            </p:cNvCxnSpPr>
            <p:nvPr/>
          </p:nvCxnSpPr>
          <p:spPr bwMode="auto">
            <a:xfrm>
              <a:off x="4213185" y="1284790"/>
              <a:ext cx="231493" cy="1435261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7" name="Straight Arrow Connector 26"/>
            <p:cNvCxnSpPr>
              <a:endCxn id="6" idx="4"/>
            </p:cNvCxnSpPr>
            <p:nvPr/>
          </p:nvCxnSpPr>
          <p:spPr bwMode="auto">
            <a:xfrm flipH="1" flipV="1">
              <a:off x="2939970" y="4745620"/>
              <a:ext cx="289367" cy="121534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9" name="Straight Arrow Connector 28"/>
            <p:cNvCxnSpPr>
              <a:endCxn id="13" idx="7"/>
            </p:cNvCxnSpPr>
            <p:nvPr/>
          </p:nvCxnSpPr>
          <p:spPr bwMode="auto">
            <a:xfrm flipH="1">
              <a:off x="5382228" y="5602147"/>
              <a:ext cx="1169043" cy="682906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31" name="Straight Arrow Connector 30"/>
            <p:cNvCxnSpPr>
              <a:endCxn id="10" idx="4"/>
            </p:cNvCxnSpPr>
            <p:nvPr/>
          </p:nvCxnSpPr>
          <p:spPr bwMode="auto">
            <a:xfrm flipH="1" flipV="1">
              <a:off x="6655443" y="2627453"/>
              <a:ext cx="222614" cy="1343454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43" name="Group 42"/>
          <p:cNvGrpSpPr/>
          <p:nvPr/>
        </p:nvGrpSpPr>
        <p:grpSpPr>
          <a:xfrm>
            <a:off x="1689904" y="1469985"/>
            <a:ext cx="5960962" cy="4925423"/>
            <a:chOff x="1689904" y="1469985"/>
            <a:chExt cx="5960962" cy="4925423"/>
          </a:xfrm>
        </p:grpSpPr>
        <p:cxnSp>
          <p:nvCxnSpPr>
            <p:cNvPr id="34" name="Straight Arrow Connector 33"/>
            <p:cNvCxnSpPr>
              <a:endCxn id="8" idx="3"/>
            </p:cNvCxnSpPr>
            <p:nvPr/>
          </p:nvCxnSpPr>
          <p:spPr bwMode="auto">
            <a:xfrm flipV="1">
              <a:off x="2268638" y="1469985"/>
              <a:ext cx="1666754" cy="71763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36" name="Straight Arrow Connector 35"/>
            <p:cNvCxnSpPr>
              <a:endCxn id="5" idx="5"/>
            </p:cNvCxnSpPr>
            <p:nvPr/>
          </p:nvCxnSpPr>
          <p:spPr bwMode="auto">
            <a:xfrm flipH="1" flipV="1">
              <a:off x="1689904" y="3865944"/>
              <a:ext cx="1157152" cy="596156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38" name="Straight Arrow Connector 37"/>
            <p:cNvCxnSpPr>
              <a:endCxn id="14" idx="6"/>
            </p:cNvCxnSpPr>
            <p:nvPr/>
          </p:nvCxnSpPr>
          <p:spPr bwMode="auto">
            <a:xfrm flipH="1" flipV="1">
              <a:off x="3518704" y="6053559"/>
              <a:ext cx="1559649" cy="341849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0" name="Straight Arrow Connector 39"/>
            <p:cNvCxnSpPr>
              <a:endCxn id="12" idx="3"/>
            </p:cNvCxnSpPr>
            <p:nvPr/>
          </p:nvCxnSpPr>
          <p:spPr bwMode="auto">
            <a:xfrm flipV="1">
              <a:off x="6551271" y="5069711"/>
              <a:ext cx="1099595" cy="532436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2" name="Straight Arrow Connector 41"/>
            <p:cNvCxnSpPr>
              <a:endCxn id="9" idx="0"/>
            </p:cNvCxnSpPr>
            <p:nvPr/>
          </p:nvCxnSpPr>
          <p:spPr bwMode="auto">
            <a:xfrm>
              <a:off x="6585995" y="2313033"/>
              <a:ext cx="254643" cy="1367716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pic>
        <p:nvPicPr>
          <p:cNvPr id="1026" name="Picture 2" descr="http://images.clipartpanda.com/fire-clip-art-zeimusu_Fire_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50866" y="4073681"/>
            <a:ext cx="795277" cy="1083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Wireless Sensor Networks</a:t>
            </a:r>
            <a:endParaRPr lang="en-US"/>
          </a:p>
        </p:txBody>
      </p:sp>
      <p:sp>
        <p:nvSpPr>
          <p:cNvPr id="4" name="Oval 3"/>
          <p:cNvSpPr/>
          <p:nvPr/>
        </p:nvSpPr>
        <p:spPr bwMode="auto">
          <a:xfrm>
            <a:off x="1970868" y="190443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1114342" y="3409140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554993" y="4149920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4213185" y="2703084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921122" y="1024414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6585995" y="370120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293932" y="202253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6261903" y="5310423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7662441" y="461560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4814275" y="6108737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2939176" y="5660357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5" name="Picture 4" descr="http://images.clipartpanda.com/bell-20clip-20art-nicubunu_Bel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2000" y="3324905"/>
            <a:ext cx="752593" cy="75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268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/>
          <p:cNvGrpSpPr/>
          <p:nvPr/>
        </p:nvGrpSpPr>
        <p:grpSpPr>
          <a:xfrm>
            <a:off x="1574800" y="1295400"/>
            <a:ext cx="5245100" cy="5118100"/>
            <a:chOff x="1574800" y="1295400"/>
            <a:chExt cx="5245100" cy="5118100"/>
          </a:xfrm>
        </p:grpSpPr>
        <p:cxnSp>
          <p:nvCxnSpPr>
            <p:cNvPr id="39" name="Straight Arrow Connector 38"/>
            <p:cNvCxnSpPr>
              <a:endCxn id="6" idx="7"/>
            </p:cNvCxnSpPr>
            <p:nvPr/>
          </p:nvCxnSpPr>
          <p:spPr bwMode="auto">
            <a:xfrm flipH="1">
              <a:off x="3086100" y="3009900"/>
              <a:ext cx="1422400" cy="12319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4" name="Straight Arrow Connector 43"/>
            <p:cNvCxnSpPr>
              <a:endCxn id="14" idx="6"/>
            </p:cNvCxnSpPr>
            <p:nvPr/>
          </p:nvCxnSpPr>
          <p:spPr bwMode="auto">
            <a:xfrm flipH="1" flipV="1">
              <a:off x="3517900" y="6057900"/>
              <a:ext cx="1587500" cy="3556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8" name="Straight Arrow Connector 47"/>
            <p:cNvCxnSpPr>
              <a:endCxn id="9" idx="4"/>
            </p:cNvCxnSpPr>
            <p:nvPr/>
          </p:nvCxnSpPr>
          <p:spPr bwMode="auto">
            <a:xfrm flipV="1">
              <a:off x="6553200" y="4292600"/>
              <a:ext cx="266700" cy="13081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0" name="Straight Arrow Connector 49"/>
            <p:cNvCxnSpPr>
              <a:endCxn id="5" idx="7"/>
            </p:cNvCxnSpPr>
            <p:nvPr/>
          </p:nvCxnSpPr>
          <p:spPr bwMode="auto">
            <a:xfrm flipH="1">
              <a:off x="1574800" y="2199190"/>
              <a:ext cx="682263" cy="121711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4" name="Straight Arrow Connector 53"/>
            <p:cNvCxnSpPr>
              <a:endCxn id="10" idx="2"/>
            </p:cNvCxnSpPr>
            <p:nvPr/>
          </p:nvCxnSpPr>
          <p:spPr bwMode="auto">
            <a:xfrm>
              <a:off x="4203700" y="1295400"/>
              <a:ext cx="2082800" cy="9144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30" name="Group 29"/>
          <p:cNvGrpSpPr/>
          <p:nvPr/>
        </p:nvGrpSpPr>
        <p:grpSpPr>
          <a:xfrm>
            <a:off x="1678329" y="1446835"/>
            <a:ext cx="5162309" cy="4953965"/>
            <a:chOff x="1678329" y="1446835"/>
            <a:chExt cx="5162309" cy="4953965"/>
          </a:xfrm>
        </p:grpSpPr>
        <p:cxnSp>
          <p:nvCxnSpPr>
            <p:cNvPr id="19" name="Straight Arrow Connector 18"/>
            <p:cNvCxnSpPr>
              <a:endCxn id="11" idx="3"/>
            </p:cNvCxnSpPr>
            <p:nvPr/>
          </p:nvCxnSpPr>
          <p:spPr bwMode="auto">
            <a:xfrm flipV="1">
              <a:off x="5104435" y="5752618"/>
              <a:ext cx="1192193" cy="64818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1" name="Straight Arrow Connector 20"/>
            <p:cNvCxnSpPr>
              <a:endCxn id="9" idx="0"/>
            </p:cNvCxnSpPr>
            <p:nvPr/>
          </p:nvCxnSpPr>
          <p:spPr bwMode="auto">
            <a:xfrm>
              <a:off x="6585995" y="2303362"/>
              <a:ext cx="254643" cy="1400537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3" name="Straight Arrow Connector 22"/>
            <p:cNvCxnSpPr>
              <a:endCxn id="14" idx="0"/>
            </p:cNvCxnSpPr>
            <p:nvPr/>
          </p:nvCxnSpPr>
          <p:spPr bwMode="auto">
            <a:xfrm>
              <a:off x="2847372" y="4433104"/>
              <a:ext cx="324091" cy="121534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5" name="Straight Arrow Connector 24"/>
            <p:cNvCxnSpPr>
              <a:endCxn id="5" idx="5"/>
            </p:cNvCxnSpPr>
            <p:nvPr/>
          </p:nvCxnSpPr>
          <p:spPr bwMode="auto">
            <a:xfrm flipH="1" flipV="1">
              <a:off x="1678329" y="3877519"/>
              <a:ext cx="1169043" cy="55558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8" name="Straight Arrow Connector 27"/>
            <p:cNvCxnSpPr>
              <a:endCxn id="8" idx="3"/>
            </p:cNvCxnSpPr>
            <p:nvPr/>
          </p:nvCxnSpPr>
          <p:spPr bwMode="auto">
            <a:xfrm flipV="1">
              <a:off x="2257063" y="1446835"/>
              <a:ext cx="1701479" cy="75235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64" name="Group 63"/>
          <p:cNvGrpSpPr/>
          <p:nvPr/>
        </p:nvGrpSpPr>
        <p:grpSpPr>
          <a:xfrm>
            <a:off x="6840638" y="4085175"/>
            <a:ext cx="1113865" cy="1389650"/>
            <a:chOff x="6840638" y="4085175"/>
            <a:chExt cx="1113865" cy="1389650"/>
          </a:xfrm>
        </p:grpSpPr>
        <p:cxnSp>
          <p:nvCxnSpPr>
            <p:cNvPr id="60" name="Straight Arrow Connector 59"/>
            <p:cNvCxnSpPr>
              <a:endCxn id="9" idx="5"/>
            </p:cNvCxnSpPr>
            <p:nvPr/>
          </p:nvCxnSpPr>
          <p:spPr bwMode="auto">
            <a:xfrm flipH="1" flipV="1">
              <a:off x="7118430" y="4201610"/>
              <a:ext cx="836073" cy="706054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62" name="Straight Arrow Connector 61"/>
            <p:cNvCxnSpPr>
              <a:endCxn id="11" idx="7"/>
            </p:cNvCxnSpPr>
            <p:nvPr/>
          </p:nvCxnSpPr>
          <p:spPr bwMode="auto">
            <a:xfrm flipH="1">
              <a:off x="6840638" y="4896091"/>
              <a:ext cx="1111170" cy="578734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63" name="TextBox 62"/>
            <p:cNvSpPr txBox="1"/>
            <p:nvPr/>
          </p:nvSpPr>
          <p:spPr>
            <a:xfrm>
              <a:off x="7396223" y="4085175"/>
              <a:ext cx="4153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  <a:latin typeface="Calibri" panose="020F0502020204030204" pitchFamily="34" charset="0"/>
                </a:rPr>
                <a:t>?</a:t>
              </a:r>
              <a:endParaRPr lang="en-US">
                <a:solidFill>
                  <a:srgbClr val="FF0000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7053877" y="4804760"/>
              <a:ext cx="4153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  <a:latin typeface="Calibri" panose="020F0502020204030204" pitchFamily="34" charset="0"/>
                </a:rPr>
                <a:t>?</a:t>
              </a:r>
              <a:endParaRPr lang="en-US">
                <a:solidFill>
                  <a:srgbClr val="FF0000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388962" y="1284790"/>
            <a:ext cx="5489095" cy="5000263"/>
            <a:chOff x="1388962" y="1284790"/>
            <a:chExt cx="5489095" cy="5000263"/>
          </a:xfrm>
        </p:grpSpPr>
        <p:cxnSp>
          <p:nvCxnSpPr>
            <p:cNvPr id="16" name="Straight Arrow Connector 15"/>
            <p:cNvCxnSpPr/>
            <p:nvPr/>
          </p:nvCxnSpPr>
          <p:spPr bwMode="auto">
            <a:xfrm flipV="1">
              <a:off x="1388962" y="2465408"/>
              <a:ext cx="717630" cy="123579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8" name="Straight Arrow Connector 17"/>
            <p:cNvCxnSpPr>
              <a:endCxn id="7" idx="0"/>
            </p:cNvCxnSpPr>
            <p:nvPr/>
          </p:nvCxnSpPr>
          <p:spPr bwMode="auto">
            <a:xfrm>
              <a:off x="4213185" y="1284790"/>
              <a:ext cx="231493" cy="1435261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7" name="Straight Arrow Connector 26"/>
            <p:cNvCxnSpPr>
              <a:endCxn id="6" idx="4"/>
            </p:cNvCxnSpPr>
            <p:nvPr/>
          </p:nvCxnSpPr>
          <p:spPr bwMode="auto">
            <a:xfrm flipH="1" flipV="1">
              <a:off x="2939970" y="4745620"/>
              <a:ext cx="289367" cy="121534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9" name="Straight Arrow Connector 28"/>
            <p:cNvCxnSpPr>
              <a:endCxn id="13" idx="7"/>
            </p:cNvCxnSpPr>
            <p:nvPr/>
          </p:nvCxnSpPr>
          <p:spPr bwMode="auto">
            <a:xfrm flipH="1">
              <a:off x="5382228" y="5602147"/>
              <a:ext cx="1169043" cy="682906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31" name="Straight Arrow Connector 30"/>
            <p:cNvCxnSpPr>
              <a:endCxn id="10" idx="4"/>
            </p:cNvCxnSpPr>
            <p:nvPr/>
          </p:nvCxnSpPr>
          <p:spPr bwMode="auto">
            <a:xfrm flipH="1" flipV="1">
              <a:off x="6655443" y="2627453"/>
              <a:ext cx="222614" cy="1343454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pic>
        <p:nvPicPr>
          <p:cNvPr id="1026" name="Picture 2" descr="http://images.clipartpanda.com/fire-clip-art-zeimusu_Fire_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50866" y="4073681"/>
            <a:ext cx="795277" cy="1083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Priority Traffic </a:t>
            </a:r>
            <a:r>
              <a:rPr lang="en-US"/>
              <a:t>–</a:t>
            </a:r>
            <a:r>
              <a:rPr lang="en-US" smtClean="0"/>
              <a:t> CSMA</a:t>
            </a:r>
            <a:endParaRPr lang="en-US"/>
          </a:p>
        </p:txBody>
      </p:sp>
      <p:sp>
        <p:nvSpPr>
          <p:cNvPr id="4" name="Oval 3"/>
          <p:cNvSpPr/>
          <p:nvPr/>
        </p:nvSpPr>
        <p:spPr bwMode="auto">
          <a:xfrm>
            <a:off x="1970868" y="190443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1114342" y="3409140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554993" y="4149920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4213185" y="2703084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921122" y="1024414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6585995" y="370120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293932" y="202253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6261903" y="5310423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7662441" y="461560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4814275" y="6108737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2939176" y="5660357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28" name="Picture 4" descr="http://images.clipartpanda.com/bell-20clip-20art-nicubunu_Bel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2000" y="3324905"/>
            <a:ext cx="752593" cy="75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17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/>
          <p:cNvGrpSpPr/>
          <p:nvPr/>
        </p:nvGrpSpPr>
        <p:grpSpPr>
          <a:xfrm>
            <a:off x="1574800" y="1295400"/>
            <a:ext cx="5245100" cy="5118100"/>
            <a:chOff x="1574800" y="1295400"/>
            <a:chExt cx="5245100" cy="5118100"/>
          </a:xfrm>
        </p:grpSpPr>
        <p:cxnSp>
          <p:nvCxnSpPr>
            <p:cNvPr id="39" name="Straight Arrow Connector 38"/>
            <p:cNvCxnSpPr>
              <a:endCxn id="6" idx="7"/>
            </p:cNvCxnSpPr>
            <p:nvPr/>
          </p:nvCxnSpPr>
          <p:spPr bwMode="auto">
            <a:xfrm flipH="1">
              <a:off x="3086100" y="3009900"/>
              <a:ext cx="1422400" cy="12319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4" name="Straight Arrow Connector 43"/>
            <p:cNvCxnSpPr>
              <a:endCxn id="14" idx="6"/>
            </p:cNvCxnSpPr>
            <p:nvPr/>
          </p:nvCxnSpPr>
          <p:spPr bwMode="auto">
            <a:xfrm flipH="1" flipV="1">
              <a:off x="3517900" y="6057900"/>
              <a:ext cx="1587500" cy="3556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8" name="Straight Arrow Connector 47"/>
            <p:cNvCxnSpPr>
              <a:endCxn id="9" idx="4"/>
            </p:cNvCxnSpPr>
            <p:nvPr/>
          </p:nvCxnSpPr>
          <p:spPr bwMode="auto">
            <a:xfrm flipV="1">
              <a:off x="6553200" y="4292600"/>
              <a:ext cx="266700" cy="13081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0" name="Straight Arrow Connector 49"/>
            <p:cNvCxnSpPr>
              <a:endCxn id="5" idx="7"/>
            </p:cNvCxnSpPr>
            <p:nvPr/>
          </p:nvCxnSpPr>
          <p:spPr bwMode="auto">
            <a:xfrm flipH="1">
              <a:off x="1574800" y="2199190"/>
              <a:ext cx="682263" cy="121711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4" name="Straight Arrow Connector 53"/>
            <p:cNvCxnSpPr>
              <a:endCxn id="10" idx="2"/>
            </p:cNvCxnSpPr>
            <p:nvPr/>
          </p:nvCxnSpPr>
          <p:spPr bwMode="auto">
            <a:xfrm>
              <a:off x="4203700" y="1295400"/>
              <a:ext cx="2082800" cy="9144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30" name="Group 29"/>
          <p:cNvGrpSpPr/>
          <p:nvPr/>
        </p:nvGrpSpPr>
        <p:grpSpPr>
          <a:xfrm>
            <a:off x="1678329" y="1446835"/>
            <a:ext cx="5162309" cy="4953965"/>
            <a:chOff x="1678329" y="1446835"/>
            <a:chExt cx="5162309" cy="4953965"/>
          </a:xfrm>
        </p:grpSpPr>
        <p:cxnSp>
          <p:nvCxnSpPr>
            <p:cNvPr id="19" name="Straight Arrow Connector 18"/>
            <p:cNvCxnSpPr>
              <a:endCxn id="11" idx="3"/>
            </p:cNvCxnSpPr>
            <p:nvPr/>
          </p:nvCxnSpPr>
          <p:spPr bwMode="auto">
            <a:xfrm flipV="1">
              <a:off x="5104435" y="5752618"/>
              <a:ext cx="1192193" cy="64818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1" name="Straight Arrow Connector 20"/>
            <p:cNvCxnSpPr>
              <a:endCxn id="9" idx="0"/>
            </p:cNvCxnSpPr>
            <p:nvPr/>
          </p:nvCxnSpPr>
          <p:spPr bwMode="auto">
            <a:xfrm>
              <a:off x="6585995" y="2303362"/>
              <a:ext cx="254643" cy="1400537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3" name="Straight Arrow Connector 22"/>
            <p:cNvCxnSpPr>
              <a:endCxn id="14" idx="0"/>
            </p:cNvCxnSpPr>
            <p:nvPr/>
          </p:nvCxnSpPr>
          <p:spPr bwMode="auto">
            <a:xfrm>
              <a:off x="2847372" y="4433104"/>
              <a:ext cx="324091" cy="121534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5" name="Straight Arrow Connector 24"/>
            <p:cNvCxnSpPr>
              <a:endCxn id="5" idx="5"/>
            </p:cNvCxnSpPr>
            <p:nvPr/>
          </p:nvCxnSpPr>
          <p:spPr bwMode="auto">
            <a:xfrm flipH="1" flipV="1">
              <a:off x="1678329" y="3877519"/>
              <a:ext cx="1169043" cy="55558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8" name="Straight Arrow Connector 27"/>
            <p:cNvCxnSpPr>
              <a:endCxn id="8" idx="3"/>
            </p:cNvCxnSpPr>
            <p:nvPr/>
          </p:nvCxnSpPr>
          <p:spPr bwMode="auto">
            <a:xfrm flipV="1">
              <a:off x="2257063" y="1446835"/>
              <a:ext cx="1701479" cy="75235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34" name="Group 33"/>
          <p:cNvGrpSpPr/>
          <p:nvPr/>
        </p:nvGrpSpPr>
        <p:grpSpPr>
          <a:xfrm>
            <a:off x="6840638" y="4201610"/>
            <a:ext cx="1113865" cy="1273215"/>
            <a:chOff x="6840638" y="4201610"/>
            <a:chExt cx="1113865" cy="1273215"/>
          </a:xfrm>
        </p:grpSpPr>
        <p:cxnSp>
          <p:nvCxnSpPr>
            <p:cNvPr id="60" name="Straight Arrow Connector 59"/>
            <p:cNvCxnSpPr>
              <a:endCxn id="9" idx="5"/>
            </p:cNvCxnSpPr>
            <p:nvPr/>
          </p:nvCxnSpPr>
          <p:spPr bwMode="auto">
            <a:xfrm flipH="1" flipV="1">
              <a:off x="7118430" y="4201610"/>
              <a:ext cx="836073" cy="706054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62" name="Straight Arrow Connector 61"/>
            <p:cNvCxnSpPr>
              <a:endCxn id="11" idx="7"/>
            </p:cNvCxnSpPr>
            <p:nvPr/>
          </p:nvCxnSpPr>
          <p:spPr bwMode="auto">
            <a:xfrm flipH="1">
              <a:off x="6840638" y="4896091"/>
              <a:ext cx="1111170" cy="578734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32" name="Group 31"/>
          <p:cNvGrpSpPr/>
          <p:nvPr/>
        </p:nvGrpSpPr>
        <p:grpSpPr>
          <a:xfrm>
            <a:off x="1388962" y="1284790"/>
            <a:ext cx="5489095" cy="5000263"/>
            <a:chOff x="1388962" y="1284790"/>
            <a:chExt cx="5489095" cy="5000263"/>
          </a:xfrm>
        </p:grpSpPr>
        <p:cxnSp>
          <p:nvCxnSpPr>
            <p:cNvPr id="16" name="Straight Arrow Connector 15"/>
            <p:cNvCxnSpPr/>
            <p:nvPr/>
          </p:nvCxnSpPr>
          <p:spPr bwMode="auto">
            <a:xfrm flipV="1">
              <a:off x="1388962" y="2465408"/>
              <a:ext cx="717630" cy="123579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8" name="Straight Arrow Connector 17"/>
            <p:cNvCxnSpPr>
              <a:endCxn id="7" idx="0"/>
            </p:cNvCxnSpPr>
            <p:nvPr/>
          </p:nvCxnSpPr>
          <p:spPr bwMode="auto">
            <a:xfrm>
              <a:off x="4213185" y="1284790"/>
              <a:ext cx="231493" cy="1435261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7" name="Straight Arrow Connector 26"/>
            <p:cNvCxnSpPr>
              <a:endCxn id="6" idx="4"/>
            </p:cNvCxnSpPr>
            <p:nvPr/>
          </p:nvCxnSpPr>
          <p:spPr bwMode="auto">
            <a:xfrm flipH="1" flipV="1">
              <a:off x="2939970" y="4745620"/>
              <a:ext cx="289367" cy="121534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9" name="Straight Arrow Connector 28"/>
            <p:cNvCxnSpPr>
              <a:endCxn id="13" idx="7"/>
            </p:cNvCxnSpPr>
            <p:nvPr/>
          </p:nvCxnSpPr>
          <p:spPr bwMode="auto">
            <a:xfrm flipH="1">
              <a:off x="5382228" y="5602147"/>
              <a:ext cx="1169043" cy="682906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31" name="Straight Arrow Connector 30"/>
            <p:cNvCxnSpPr>
              <a:endCxn id="10" idx="4"/>
            </p:cNvCxnSpPr>
            <p:nvPr/>
          </p:nvCxnSpPr>
          <p:spPr bwMode="auto">
            <a:xfrm flipH="1" flipV="1">
              <a:off x="6655443" y="2627453"/>
              <a:ext cx="222614" cy="1343454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pic>
        <p:nvPicPr>
          <p:cNvPr id="1026" name="Picture 2" descr="http://images.clipartpanda.com/fire-clip-art-zeimusu_Fire_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50866" y="4073681"/>
            <a:ext cx="795277" cy="1083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Priority Traffic </a:t>
            </a:r>
            <a:r>
              <a:rPr lang="en-US"/>
              <a:t>–</a:t>
            </a:r>
            <a:r>
              <a:rPr lang="en-US" smtClean="0"/>
              <a:t> Scheduling</a:t>
            </a:r>
            <a:endParaRPr lang="en-US"/>
          </a:p>
        </p:txBody>
      </p:sp>
      <p:sp>
        <p:nvSpPr>
          <p:cNvPr id="12" name="Oval 11"/>
          <p:cNvSpPr/>
          <p:nvPr/>
        </p:nvSpPr>
        <p:spPr bwMode="auto">
          <a:xfrm>
            <a:off x="7662441" y="461560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28" name="Picture 4" descr="http://images.clipartpanda.com/bell-20clip-20art-nicubunu_Bel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2000" y="3324905"/>
            <a:ext cx="752593" cy="75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3" name="Group 32"/>
          <p:cNvGrpSpPr/>
          <p:nvPr/>
        </p:nvGrpSpPr>
        <p:grpSpPr>
          <a:xfrm>
            <a:off x="5372100" y="2603500"/>
            <a:ext cx="1511300" cy="3670300"/>
            <a:chOff x="5372100" y="2603500"/>
            <a:chExt cx="1511300" cy="3670300"/>
          </a:xfrm>
        </p:grpSpPr>
        <p:cxnSp>
          <p:nvCxnSpPr>
            <p:cNvPr id="17" name="Straight Arrow Connector 16"/>
            <p:cNvCxnSpPr>
              <a:endCxn id="10" idx="4"/>
            </p:cNvCxnSpPr>
            <p:nvPr/>
          </p:nvCxnSpPr>
          <p:spPr bwMode="auto">
            <a:xfrm flipH="1" flipV="1">
              <a:off x="6654800" y="2603500"/>
              <a:ext cx="228600" cy="13716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2" name="Straight Arrow Connector 21"/>
            <p:cNvCxnSpPr>
              <a:endCxn id="13" idx="7"/>
            </p:cNvCxnSpPr>
            <p:nvPr/>
          </p:nvCxnSpPr>
          <p:spPr bwMode="auto">
            <a:xfrm flipH="1">
              <a:off x="5372100" y="5588000"/>
              <a:ext cx="1168400" cy="6858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6" name="Straight Arrow Connector 25"/>
            <p:cNvCxnSpPr/>
            <p:nvPr/>
          </p:nvCxnSpPr>
          <p:spPr bwMode="auto">
            <a:xfrm flipV="1">
              <a:off x="6619533" y="4291153"/>
              <a:ext cx="202434" cy="1030523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</p:grpSp>
      <p:sp>
        <p:nvSpPr>
          <p:cNvPr id="11" name="Oval 10"/>
          <p:cNvSpPr/>
          <p:nvPr/>
        </p:nvSpPr>
        <p:spPr bwMode="auto">
          <a:xfrm>
            <a:off x="6261903" y="5310423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6585995" y="370120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3526971" y="1423851"/>
            <a:ext cx="3043646" cy="4976949"/>
            <a:chOff x="3526971" y="1423851"/>
            <a:chExt cx="3043646" cy="4976949"/>
          </a:xfrm>
        </p:grpSpPr>
        <p:cxnSp>
          <p:nvCxnSpPr>
            <p:cNvPr id="38" name="Straight Arrow Connector 37"/>
            <p:cNvCxnSpPr>
              <a:endCxn id="8" idx="6"/>
            </p:cNvCxnSpPr>
            <p:nvPr/>
          </p:nvCxnSpPr>
          <p:spPr bwMode="auto">
            <a:xfrm flipH="1" flipV="1">
              <a:off x="4506686" y="1423851"/>
              <a:ext cx="2063931" cy="88827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1" name="Straight Arrow Connector 40"/>
            <p:cNvCxnSpPr>
              <a:endCxn id="14" idx="6"/>
            </p:cNvCxnSpPr>
            <p:nvPr/>
          </p:nvCxnSpPr>
          <p:spPr bwMode="auto">
            <a:xfrm flipH="1" flipV="1">
              <a:off x="3526971" y="6061166"/>
              <a:ext cx="1567543" cy="339634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52" name="Group 51"/>
          <p:cNvGrpSpPr/>
          <p:nvPr/>
        </p:nvGrpSpPr>
        <p:grpSpPr>
          <a:xfrm>
            <a:off x="2534194" y="1306286"/>
            <a:ext cx="1920240" cy="4637314"/>
            <a:chOff x="2534194" y="1306286"/>
            <a:chExt cx="1920240" cy="4637314"/>
          </a:xfrm>
        </p:grpSpPr>
        <p:cxnSp>
          <p:nvCxnSpPr>
            <p:cNvPr id="45" name="Straight Arrow Connector 44"/>
            <p:cNvCxnSpPr>
              <a:endCxn id="6" idx="4"/>
            </p:cNvCxnSpPr>
            <p:nvPr/>
          </p:nvCxnSpPr>
          <p:spPr bwMode="auto">
            <a:xfrm flipH="1" flipV="1">
              <a:off x="2939143" y="4754880"/>
              <a:ext cx="274320" cy="118872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7" name="Straight Arrow Connector 46"/>
            <p:cNvCxnSpPr>
              <a:endCxn id="7" idx="0"/>
            </p:cNvCxnSpPr>
            <p:nvPr/>
          </p:nvCxnSpPr>
          <p:spPr bwMode="auto">
            <a:xfrm>
              <a:off x="4206240" y="1306286"/>
              <a:ext cx="248194" cy="1384663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1" name="Straight Arrow Connector 50"/>
            <p:cNvCxnSpPr>
              <a:endCxn id="4" idx="6"/>
            </p:cNvCxnSpPr>
            <p:nvPr/>
          </p:nvCxnSpPr>
          <p:spPr bwMode="auto">
            <a:xfrm flipH="1">
              <a:off x="2534194" y="1306286"/>
              <a:ext cx="1698172" cy="783771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sp>
        <p:nvSpPr>
          <p:cNvPr id="8" name="Oval 7"/>
          <p:cNvSpPr/>
          <p:nvPr/>
        </p:nvSpPr>
        <p:spPr bwMode="auto">
          <a:xfrm>
            <a:off x="3921122" y="1024414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293932" y="202253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4814275" y="6108737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2939176" y="5660357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1567543" y="2194560"/>
            <a:ext cx="2717074" cy="2246811"/>
            <a:chOff x="1567543" y="2194560"/>
            <a:chExt cx="2717074" cy="2246811"/>
          </a:xfrm>
        </p:grpSpPr>
        <p:cxnSp>
          <p:nvCxnSpPr>
            <p:cNvPr id="55" name="Straight Arrow Connector 54"/>
            <p:cNvCxnSpPr>
              <a:endCxn id="5" idx="7"/>
            </p:cNvCxnSpPr>
            <p:nvPr/>
          </p:nvCxnSpPr>
          <p:spPr bwMode="auto">
            <a:xfrm flipH="1">
              <a:off x="1567543" y="2194560"/>
              <a:ext cx="705394" cy="1227909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8" name="Straight Arrow Connector 57"/>
            <p:cNvCxnSpPr>
              <a:endCxn id="5" idx="5"/>
            </p:cNvCxnSpPr>
            <p:nvPr/>
          </p:nvCxnSpPr>
          <p:spPr bwMode="auto">
            <a:xfrm flipH="1" flipV="1">
              <a:off x="1672046" y="3879669"/>
              <a:ext cx="1175657" cy="56170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61" name="Straight Arrow Connector 60"/>
            <p:cNvCxnSpPr>
              <a:stCxn id="6" idx="7"/>
              <a:endCxn id="7" idx="3"/>
            </p:cNvCxnSpPr>
            <p:nvPr/>
          </p:nvCxnSpPr>
          <p:spPr bwMode="auto">
            <a:xfrm flipV="1">
              <a:off x="3053575" y="3187337"/>
              <a:ext cx="1231042" cy="1048126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</p:grpSp>
      <p:sp>
        <p:nvSpPr>
          <p:cNvPr id="4" name="Oval 3"/>
          <p:cNvSpPr/>
          <p:nvPr/>
        </p:nvSpPr>
        <p:spPr bwMode="auto">
          <a:xfrm>
            <a:off x="1970868" y="190443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554993" y="4149920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4213185" y="2703084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1114342" y="3409140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635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/>
          <p:cNvCxnSpPr>
            <a:endCxn id="6" idx="3"/>
          </p:cNvCxnSpPr>
          <p:nvPr/>
        </p:nvCxnSpPr>
        <p:spPr bwMode="auto">
          <a:xfrm flipV="1">
            <a:off x="3826703" y="3055038"/>
            <a:ext cx="1654748" cy="1965215"/>
          </a:xfrm>
          <a:prstGeom prst="straightConnector1">
            <a:avLst/>
          </a:prstGeom>
          <a:solidFill>
            <a:schemeClr val="accent1"/>
          </a:solidFill>
          <a:ln w="508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" name="Straight Arrow Connector 8"/>
          <p:cNvCxnSpPr/>
          <p:nvPr/>
        </p:nvCxnSpPr>
        <p:spPr bwMode="auto">
          <a:xfrm>
            <a:off x="3826703" y="1885167"/>
            <a:ext cx="1528175" cy="727404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Capture Effect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 bwMode="auto">
          <a:xfrm>
            <a:off x="5354878" y="2317315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3394555" y="4598424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3394555" y="1453019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564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Arrow Connector 6"/>
          <p:cNvCxnSpPr>
            <a:endCxn id="6" idx="3"/>
          </p:cNvCxnSpPr>
          <p:nvPr/>
        </p:nvCxnSpPr>
        <p:spPr bwMode="auto">
          <a:xfrm flipV="1">
            <a:off x="3826703" y="3491329"/>
            <a:ext cx="1654748" cy="1539243"/>
          </a:xfrm>
          <a:prstGeom prst="straightConnector1">
            <a:avLst/>
          </a:prstGeom>
          <a:solidFill>
            <a:schemeClr val="accent1"/>
          </a:solidFill>
          <a:ln w="635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" name="Straight Arrow Connector 3"/>
          <p:cNvCxnSpPr/>
          <p:nvPr/>
        </p:nvCxnSpPr>
        <p:spPr bwMode="auto">
          <a:xfrm>
            <a:off x="3906713" y="1885167"/>
            <a:ext cx="1528175" cy="1086633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Capture Effect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 bwMode="auto">
          <a:xfrm>
            <a:off x="5354878" y="2753606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3394555" y="4598424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3394555" y="1453019"/>
            <a:ext cx="864296" cy="86429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557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331" y="1146535"/>
            <a:ext cx="6668431" cy="53823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The Capture Effect – Power Difference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6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The Capture Effect – Packet Timing</a:t>
            </a:r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857250" y="2376930"/>
            <a:ext cx="6652260" cy="400620"/>
            <a:chOff x="617220" y="1736850"/>
            <a:chExt cx="6652260" cy="400620"/>
          </a:xfrm>
        </p:grpSpPr>
        <p:sp>
          <p:nvSpPr>
            <p:cNvPr id="5" name="TextBox 4"/>
            <p:cNvSpPr txBox="1"/>
            <p:nvPr/>
          </p:nvSpPr>
          <p:spPr>
            <a:xfrm>
              <a:off x="617220" y="1737360"/>
              <a:ext cx="2160000" cy="40011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Preamble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777220" y="1737360"/>
              <a:ext cx="540000" cy="3996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SFD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317220" y="1736850"/>
              <a:ext cx="540000" cy="3996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Len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857220" y="1736850"/>
              <a:ext cx="3412260" cy="40011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Payload ...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085850" y="5097780"/>
            <a:ext cx="6537960" cy="598825"/>
            <a:chOff x="1085850" y="5097780"/>
            <a:chExt cx="6537960" cy="598825"/>
          </a:xfrm>
        </p:grpSpPr>
        <p:cxnSp>
          <p:nvCxnSpPr>
            <p:cNvPr id="11" name="Straight Arrow Connector 10"/>
            <p:cNvCxnSpPr/>
            <p:nvPr/>
          </p:nvCxnSpPr>
          <p:spPr bwMode="auto">
            <a:xfrm>
              <a:off x="1085850" y="5097780"/>
              <a:ext cx="6537960" cy="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12" name="TextBox 11"/>
            <p:cNvSpPr txBox="1"/>
            <p:nvPr/>
          </p:nvSpPr>
          <p:spPr>
            <a:xfrm>
              <a:off x="2691765" y="5234940"/>
              <a:ext cx="332613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mtClean="0">
                  <a:latin typeface="Calibri" panose="020F0502020204030204" pitchFamily="34" charset="0"/>
                </a:rPr>
                <a:t>Time</a:t>
              </a:r>
              <a:endParaRPr 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737360" y="3220361"/>
            <a:ext cx="6652260" cy="400620"/>
            <a:chOff x="617220" y="1736850"/>
            <a:chExt cx="6652260" cy="400620"/>
          </a:xfrm>
        </p:grpSpPr>
        <p:sp>
          <p:nvSpPr>
            <p:cNvPr id="14" name="TextBox 13"/>
            <p:cNvSpPr txBox="1"/>
            <p:nvPr/>
          </p:nvSpPr>
          <p:spPr>
            <a:xfrm>
              <a:off x="617220" y="1737360"/>
              <a:ext cx="2160000" cy="40011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Preamble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777220" y="1737360"/>
              <a:ext cx="540000" cy="3996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SFD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317220" y="1736850"/>
              <a:ext cx="540000" cy="3996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Len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857220" y="1736850"/>
              <a:ext cx="3412260" cy="40011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Payload ...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-240174" y="2422841"/>
            <a:ext cx="1394748" cy="1151208"/>
            <a:chOff x="-240174" y="2422841"/>
            <a:chExt cx="1394748" cy="1151208"/>
          </a:xfrm>
        </p:grpSpPr>
        <p:sp>
          <p:nvSpPr>
            <p:cNvPr id="3" name="TextBox 2"/>
            <p:cNvSpPr txBox="1"/>
            <p:nvPr/>
          </p:nvSpPr>
          <p:spPr>
            <a:xfrm>
              <a:off x="-240174" y="2422841"/>
              <a:ext cx="1394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latin typeface="Calibri" panose="020F0502020204030204" pitchFamily="34" charset="0"/>
                </a:rPr>
                <a:t>(weaker)</a:t>
              </a:r>
              <a:endParaRPr lang="en-US" sz="1400">
                <a:latin typeface="Calibri" panose="020F050202020403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-240174" y="3266272"/>
              <a:ext cx="1394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latin typeface="Calibri" panose="020F0502020204030204" pitchFamily="34" charset="0"/>
                </a:rPr>
                <a:t>(stronger)</a:t>
              </a:r>
              <a:endParaRPr lang="en-US" sz="1400">
                <a:latin typeface="Calibri" panose="020F050202020403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2783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The Capture Effect – Packet Timing</a:t>
            </a:r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857250" y="2376930"/>
            <a:ext cx="6652260" cy="400620"/>
            <a:chOff x="617220" y="1736850"/>
            <a:chExt cx="6652260" cy="400620"/>
          </a:xfrm>
        </p:grpSpPr>
        <p:sp>
          <p:nvSpPr>
            <p:cNvPr id="5" name="TextBox 4"/>
            <p:cNvSpPr txBox="1"/>
            <p:nvPr/>
          </p:nvSpPr>
          <p:spPr>
            <a:xfrm>
              <a:off x="617220" y="1737360"/>
              <a:ext cx="2160000" cy="40011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Preamble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777220" y="1737360"/>
              <a:ext cx="540000" cy="3996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SFD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317220" y="1736850"/>
              <a:ext cx="540000" cy="3996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Len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857220" y="1736850"/>
              <a:ext cx="3412260" cy="40011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Payload ...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085850" y="5097780"/>
            <a:ext cx="6537960" cy="598825"/>
            <a:chOff x="1085850" y="5097780"/>
            <a:chExt cx="6537960" cy="598825"/>
          </a:xfrm>
        </p:grpSpPr>
        <p:cxnSp>
          <p:nvCxnSpPr>
            <p:cNvPr id="11" name="Straight Arrow Connector 10"/>
            <p:cNvCxnSpPr/>
            <p:nvPr/>
          </p:nvCxnSpPr>
          <p:spPr bwMode="auto">
            <a:xfrm>
              <a:off x="1085850" y="5097780"/>
              <a:ext cx="6537960" cy="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12" name="TextBox 11"/>
            <p:cNvSpPr txBox="1"/>
            <p:nvPr/>
          </p:nvSpPr>
          <p:spPr>
            <a:xfrm>
              <a:off x="2691765" y="5234940"/>
              <a:ext cx="332613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mtClean="0">
                  <a:latin typeface="Calibri" panose="020F0502020204030204" pitchFamily="34" charset="0"/>
                </a:rPr>
                <a:t>Time</a:t>
              </a:r>
              <a:endParaRPr 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434840" y="3220361"/>
            <a:ext cx="6652260" cy="400620"/>
            <a:chOff x="617220" y="1736850"/>
            <a:chExt cx="6652260" cy="400620"/>
          </a:xfrm>
        </p:grpSpPr>
        <p:sp>
          <p:nvSpPr>
            <p:cNvPr id="14" name="TextBox 13"/>
            <p:cNvSpPr txBox="1"/>
            <p:nvPr/>
          </p:nvSpPr>
          <p:spPr>
            <a:xfrm>
              <a:off x="617220" y="1737360"/>
              <a:ext cx="2160000" cy="40011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Preamble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777220" y="1737360"/>
              <a:ext cx="540000" cy="3996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SFD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317220" y="1736850"/>
              <a:ext cx="540000" cy="3996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Len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857220" y="1736850"/>
              <a:ext cx="3412260" cy="40011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 anchor="ctr" anchorCtr="0">
              <a:noAutofit/>
            </a:bodyPr>
            <a:lstStyle/>
            <a:p>
              <a:r>
                <a:rPr lang="de-DE" sz="1400" b="1" smtClean="0">
                  <a:latin typeface="Courier New" panose="02070309020205020404" pitchFamily="49" charset="0"/>
                  <a:cs typeface="Courier New" panose="02070309020205020404" pitchFamily="49" charset="0"/>
                </a:rPr>
                <a:t>Payload ...</a:t>
              </a:r>
              <a:endParaRPr lang="en-US" sz="1400" b="1"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57252" y="2803673"/>
            <a:ext cx="2699998" cy="878353"/>
            <a:chOff x="857252" y="2803673"/>
            <a:chExt cx="2699998" cy="878353"/>
          </a:xfrm>
        </p:grpSpPr>
        <p:sp>
          <p:nvSpPr>
            <p:cNvPr id="3" name="Left Brace 2"/>
            <p:cNvSpPr/>
            <p:nvPr/>
          </p:nvSpPr>
          <p:spPr bwMode="auto">
            <a:xfrm rot="16200000">
              <a:off x="1998907" y="1662018"/>
              <a:ext cx="416688" cy="2699998"/>
            </a:xfrm>
            <a:prstGeom prst="leftBrace">
              <a:avLst/>
            </a:prstGeom>
            <a:noFill/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614004" y="3220361"/>
              <a:ext cx="11864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latin typeface="Calibri" panose="020F0502020204030204" pitchFamily="34" charset="0"/>
                </a:rPr>
                <a:t>160 µs</a:t>
              </a:r>
              <a:endParaRPr 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-240174" y="2422841"/>
            <a:ext cx="1394748" cy="1151208"/>
            <a:chOff x="-240174" y="2422841"/>
            <a:chExt cx="1394748" cy="1151208"/>
          </a:xfrm>
        </p:grpSpPr>
        <p:sp>
          <p:nvSpPr>
            <p:cNvPr id="22" name="TextBox 21"/>
            <p:cNvSpPr txBox="1"/>
            <p:nvPr/>
          </p:nvSpPr>
          <p:spPr>
            <a:xfrm>
              <a:off x="-240174" y="2422841"/>
              <a:ext cx="1394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latin typeface="Calibri" panose="020F0502020204030204" pitchFamily="34" charset="0"/>
                </a:rPr>
                <a:t>(weaker)</a:t>
              </a:r>
              <a:endParaRPr lang="en-US" sz="1400">
                <a:latin typeface="Calibri" panose="020F050202020403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-240174" y="3266272"/>
              <a:ext cx="13947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latin typeface="Calibri" panose="020F0502020204030204" pitchFamily="34" charset="0"/>
                </a:rPr>
                <a:t>(stronger)</a:t>
              </a:r>
              <a:endParaRPr lang="en-US" sz="1400">
                <a:latin typeface="Calibri" panose="020F050202020403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4523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The Capture Effect – Packet Timing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684" y="1125452"/>
            <a:ext cx="6704631" cy="5304546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 bwMode="auto">
          <a:xfrm>
            <a:off x="5029201" y="1227221"/>
            <a:ext cx="0" cy="441559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C00000">
                <a:alpha val="50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406039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/>
          <p:cNvGrpSpPr/>
          <p:nvPr/>
        </p:nvGrpSpPr>
        <p:grpSpPr>
          <a:xfrm>
            <a:off x="1574800" y="1295400"/>
            <a:ext cx="5245100" cy="5118100"/>
            <a:chOff x="1574800" y="1295400"/>
            <a:chExt cx="5245100" cy="5118100"/>
          </a:xfrm>
        </p:grpSpPr>
        <p:cxnSp>
          <p:nvCxnSpPr>
            <p:cNvPr id="39" name="Straight Arrow Connector 38"/>
            <p:cNvCxnSpPr>
              <a:endCxn id="6" idx="7"/>
            </p:cNvCxnSpPr>
            <p:nvPr/>
          </p:nvCxnSpPr>
          <p:spPr bwMode="auto">
            <a:xfrm flipH="1">
              <a:off x="3086100" y="3009900"/>
              <a:ext cx="1422400" cy="12319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4" name="Straight Arrow Connector 43"/>
            <p:cNvCxnSpPr>
              <a:endCxn id="14" idx="6"/>
            </p:cNvCxnSpPr>
            <p:nvPr/>
          </p:nvCxnSpPr>
          <p:spPr bwMode="auto">
            <a:xfrm flipH="1" flipV="1">
              <a:off x="3517900" y="6057900"/>
              <a:ext cx="1587500" cy="3556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8" name="Straight Arrow Connector 47"/>
            <p:cNvCxnSpPr>
              <a:endCxn id="9" idx="4"/>
            </p:cNvCxnSpPr>
            <p:nvPr/>
          </p:nvCxnSpPr>
          <p:spPr bwMode="auto">
            <a:xfrm flipV="1">
              <a:off x="6553200" y="4292600"/>
              <a:ext cx="266700" cy="13081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0" name="Straight Arrow Connector 49"/>
            <p:cNvCxnSpPr>
              <a:endCxn id="5" idx="7"/>
            </p:cNvCxnSpPr>
            <p:nvPr/>
          </p:nvCxnSpPr>
          <p:spPr bwMode="auto">
            <a:xfrm flipH="1">
              <a:off x="1574800" y="2199190"/>
              <a:ext cx="682263" cy="121711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4" name="Straight Arrow Connector 53"/>
            <p:cNvCxnSpPr>
              <a:endCxn id="10" idx="2"/>
            </p:cNvCxnSpPr>
            <p:nvPr/>
          </p:nvCxnSpPr>
          <p:spPr bwMode="auto">
            <a:xfrm>
              <a:off x="4203700" y="1295400"/>
              <a:ext cx="2082800" cy="9144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70" name="Group 69"/>
          <p:cNvGrpSpPr/>
          <p:nvPr/>
        </p:nvGrpSpPr>
        <p:grpSpPr>
          <a:xfrm>
            <a:off x="1393684" y="1295400"/>
            <a:ext cx="5416264" cy="5118100"/>
            <a:chOff x="1403636" y="1295400"/>
            <a:chExt cx="5416264" cy="5118100"/>
          </a:xfrm>
        </p:grpSpPr>
        <p:cxnSp>
          <p:nvCxnSpPr>
            <p:cNvPr id="71" name="Straight Arrow Connector 70"/>
            <p:cNvCxnSpPr/>
            <p:nvPr/>
          </p:nvCxnSpPr>
          <p:spPr bwMode="auto">
            <a:xfrm flipH="1">
              <a:off x="3151096" y="3182411"/>
              <a:ext cx="1422400" cy="12319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72" name="Straight Arrow Connector 71"/>
            <p:cNvCxnSpPr/>
            <p:nvPr/>
          </p:nvCxnSpPr>
          <p:spPr bwMode="auto">
            <a:xfrm flipH="1" flipV="1">
              <a:off x="3517900" y="6057900"/>
              <a:ext cx="1587500" cy="3556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73" name="Straight Arrow Connector 72"/>
            <p:cNvCxnSpPr/>
            <p:nvPr/>
          </p:nvCxnSpPr>
          <p:spPr bwMode="auto">
            <a:xfrm flipV="1">
              <a:off x="6553200" y="4292600"/>
              <a:ext cx="266700" cy="13081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74" name="Straight Arrow Connector 73"/>
            <p:cNvCxnSpPr/>
            <p:nvPr/>
          </p:nvCxnSpPr>
          <p:spPr bwMode="auto">
            <a:xfrm flipH="1">
              <a:off x="1403636" y="2199190"/>
              <a:ext cx="682263" cy="121711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75" name="Straight Arrow Connector 74"/>
            <p:cNvCxnSpPr/>
            <p:nvPr/>
          </p:nvCxnSpPr>
          <p:spPr bwMode="auto">
            <a:xfrm>
              <a:off x="4203700" y="1295400"/>
              <a:ext cx="2082800" cy="914400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47" name="Group 46"/>
          <p:cNvGrpSpPr/>
          <p:nvPr/>
        </p:nvGrpSpPr>
        <p:grpSpPr>
          <a:xfrm>
            <a:off x="3526971" y="1423851"/>
            <a:ext cx="3043646" cy="4976949"/>
            <a:chOff x="3526971" y="1423851"/>
            <a:chExt cx="3043646" cy="4976949"/>
          </a:xfrm>
        </p:grpSpPr>
        <p:cxnSp>
          <p:nvCxnSpPr>
            <p:cNvPr id="49" name="Straight Arrow Connector 48"/>
            <p:cNvCxnSpPr/>
            <p:nvPr/>
          </p:nvCxnSpPr>
          <p:spPr bwMode="auto">
            <a:xfrm flipH="1" flipV="1">
              <a:off x="4506686" y="1423851"/>
              <a:ext cx="2063931" cy="888275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1" name="Straight Arrow Connector 50"/>
            <p:cNvCxnSpPr/>
            <p:nvPr/>
          </p:nvCxnSpPr>
          <p:spPr bwMode="auto">
            <a:xfrm flipH="1" flipV="1">
              <a:off x="3526971" y="6061166"/>
              <a:ext cx="1567543" cy="339634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30" name="Group 29"/>
          <p:cNvGrpSpPr/>
          <p:nvPr/>
        </p:nvGrpSpPr>
        <p:grpSpPr>
          <a:xfrm>
            <a:off x="1678329" y="1446835"/>
            <a:ext cx="5162309" cy="4953965"/>
            <a:chOff x="1678329" y="1446835"/>
            <a:chExt cx="5162309" cy="4953965"/>
          </a:xfrm>
        </p:grpSpPr>
        <p:cxnSp>
          <p:nvCxnSpPr>
            <p:cNvPr id="28" name="Straight Arrow Connector 27"/>
            <p:cNvCxnSpPr>
              <a:endCxn id="8" idx="3"/>
            </p:cNvCxnSpPr>
            <p:nvPr/>
          </p:nvCxnSpPr>
          <p:spPr bwMode="auto">
            <a:xfrm flipV="1">
              <a:off x="2257063" y="1446835"/>
              <a:ext cx="1701479" cy="75235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9" name="Straight Arrow Connector 18"/>
            <p:cNvCxnSpPr>
              <a:endCxn id="11" idx="3"/>
            </p:cNvCxnSpPr>
            <p:nvPr/>
          </p:nvCxnSpPr>
          <p:spPr bwMode="auto">
            <a:xfrm flipV="1">
              <a:off x="5104435" y="5752618"/>
              <a:ext cx="1192193" cy="64818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1" name="Straight Arrow Connector 20"/>
            <p:cNvCxnSpPr>
              <a:endCxn id="9" idx="0"/>
            </p:cNvCxnSpPr>
            <p:nvPr/>
          </p:nvCxnSpPr>
          <p:spPr bwMode="auto">
            <a:xfrm>
              <a:off x="6585995" y="2303362"/>
              <a:ext cx="254643" cy="1400537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3" name="Straight Arrow Connector 22"/>
            <p:cNvCxnSpPr>
              <a:endCxn id="14" idx="0"/>
            </p:cNvCxnSpPr>
            <p:nvPr/>
          </p:nvCxnSpPr>
          <p:spPr bwMode="auto">
            <a:xfrm>
              <a:off x="2847372" y="4433104"/>
              <a:ext cx="324091" cy="121534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5" name="Straight Arrow Connector 24"/>
            <p:cNvCxnSpPr>
              <a:endCxn id="5" idx="5"/>
            </p:cNvCxnSpPr>
            <p:nvPr/>
          </p:nvCxnSpPr>
          <p:spPr bwMode="auto">
            <a:xfrm flipH="1" flipV="1">
              <a:off x="1678329" y="3877519"/>
              <a:ext cx="1169043" cy="55558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64" name="Group 63"/>
          <p:cNvGrpSpPr/>
          <p:nvPr/>
        </p:nvGrpSpPr>
        <p:grpSpPr>
          <a:xfrm>
            <a:off x="1675634" y="1579892"/>
            <a:ext cx="5162309" cy="4820908"/>
            <a:chOff x="1678329" y="1579892"/>
            <a:chExt cx="5162309" cy="4820908"/>
          </a:xfrm>
        </p:grpSpPr>
        <p:cxnSp>
          <p:nvCxnSpPr>
            <p:cNvPr id="65" name="Straight Arrow Connector 64"/>
            <p:cNvCxnSpPr/>
            <p:nvPr/>
          </p:nvCxnSpPr>
          <p:spPr bwMode="auto">
            <a:xfrm flipV="1">
              <a:off x="5104435" y="5752618"/>
              <a:ext cx="1192193" cy="64818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66" name="Straight Arrow Connector 65"/>
            <p:cNvCxnSpPr/>
            <p:nvPr/>
          </p:nvCxnSpPr>
          <p:spPr bwMode="auto">
            <a:xfrm>
              <a:off x="6585995" y="2303362"/>
              <a:ext cx="254643" cy="1400537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67" name="Straight Arrow Connector 66"/>
            <p:cNvCxnSpPr/>
            <p:nvPr/>
          </p:nvCxnSpPr>
          <p:spPr bwMode="auto">
            <a:xfrm>
              <a:off x="2701086" y="4572533"/>
              <a:ext cx="324091" cy="121534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68" name="Straight Arrow Connector 67"/>
            <p:cNvCxnSpPr/>
            <p:nvPr/>
          </p:nvCxnSpPr>
          <p:spPr bwMode="auto">
            <a:xfrm flipH="1" flipV="1">
              <a:off x="1678329" y="3877519"/>
              <a:ext cx="1169043" cy="55558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69" name="Straight Arrow Connector 68"/>
            <p:cNvCxnSpPr/>
            <p:nvPr/>
          </p:nvCxnSpPr>
          <p:spPr bwMode="auto">
            <a:xfrm flipV="1">
              <a:off x="2375580" y="1579892"/>
              <a:ext cx="1701479" cy="75235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32" name="Group 31"/>
          <p:cNvGrpSpPr/>
          <p:nvPr/>
        </p:nvGrpSpPr>
        <p:grpSpPr>
          <a:xfrm>
            <a:off x="1388962" y="1284790"/>
            <a:ext cx="5489095" cy="5000263"/>
            <a:chOff x="1388962" y="1284790"/>
            <a:chExt cx="5489095" cy="5000263"/>
          </a:xfrm>
        </p:grpSpPr>
        <p:cxnSp>
          <p:nvCxnSpPr>
            <p:cNvPr id="16" name="Straight Arrow Connector 15"/>
            <p:cNvCxnSpPr/>
            <p:nvPr/>
          </p:nvCxnSpPr>
          <p:spPr bwMode="auto">
            <a:xfrm flipV="1">
              <a:off x="1388962" y="2465408"/>
              <a:ext cx="717630" cy="1235795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8" name="Straight Arrow Connector 17"/>
            <p:cNvCxnSpPr>
              <a:endCxn id="7" idx="0"/>
            </p:cNvCxnSpPr>
            <p:nvPr/>
          </p:nvCxnSpPr>
          <p:spPr bwMode="auto">
            <a:xfrm>
              <a:off x="4213185" y="1284790"/>
              <a:ext cx="231493" cy="1435261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7" name="Straight Arrow Connector 26"/>
            <p:cNvCxnSpPr>
              <a:endCxn id="6" idx="4"/>
            </p:cNvCxnSpPr>
            <p:nvPr/>
          </p:nvCxnSpPr>
          <p:spPr bwMode="auto">
            <a:xfrm flipH="1" flipV="1">
              <a:off x="2939970" y="4745620"/>
              <a:ext cx="289367" cy="1215342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9" name="Straight Arrow Connector 28"/>
            <p:cNvCxnSpPr>
              <a:endCxn id="13" idx="7"/>
            </p:cNvCxnSpPr>
            <p:nvPr/>
          </p:nvCxnSpPr>
          <p:spPr bwMode="auto">
            <a:xfrm flipH="1">
              <a:off x="5382228" y="5602147"/>
              <a:ext cx="1169043" cy="682906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31" name="Straight Arrow Connector 30"/>
            <p:cNvCxnSpPr>
              <a:endCxn id="10" idx="4"/>
            </p:cNvCxnSpPr>
            <p:nvPr/>
          </p:nvCxnSpPr>
          <p:spPr bwMode="auto">
            <a:xfrm flipH="1" flipV="1">
              <a:off x="6655443" y="2627453"/>
              <a:ext cx="222614" cy="1343454"/>
            </a:xfrm>
            <a:prstGeom prst="straightConnector1">
              <a:avLst/>
            </a:prstGeom>
            <a:solidFill>
              <a:schemeClr val="accent1"/>
            </a:solidFill>
            <a:ln w="635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52" name="Group 51"/>
          <p:cNvGrpSpPr/>
          <p:nvPr/>
        </p:nvGrpSpPr>
        <p:grpSpPr>
          <a:xfrm>
            <a:off x="2534194" y="1306286"/>
            <a:ext cx="1920240" cy="4637314"/>
            <a:chOff x="2534194" y="1306286"/>
            <a:chExt cx="1920240" cy="4637314"/>
          </a:xfrm>
        </p:grpSpPr>
        <p:cxnSp>
          <p:nvCxnSpPr>
            <p:cNvPr id="53" name="Straight Arrow Connector 52"/>
            <p:cNvCxnSpPr/>
            <p:nvPr/>
          </p:nvCxnSpPr>
          <p:spPr bwMode="auto">
            <a:xfrm flipH="1" flipV="1">
              <a:off x="2939143" y="4754880"/>
              <a:ext cx="274320" cy="1188720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5" name="Straight Arrow Connector 54"/>
            <p:cNvCxnSpPr/>
            <p:nvPr/>
          </p:nvCxnSpPr>
          <p:spPr bwMode="auto">
            <a:xfrm>
              <a:off x="4206240" y="1306286"/>
              <a:ext cx="248194" cy="1384663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57" name="Straight Arrow Connector 56"/>
            <p:cNvCxnSpPr/>
            <p:nvPr/>
          </p:nvCxnSpPr>
          <p:spPr bwMode="auto">
            <a:xfrm flipH="1">
              <a:off x="2534194" y="1306286"/>
              <a:ext cx="1698172" cy="783771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pic>
        <p:nvPicPr>
          <p:cNvPr id="1026" name="Picture 2" descr="http://images.clipartpanda.com/fire-clip-art-zeimusu_Fire_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50866" y="4073681"/>
            <a:ext cx="795277" cy="1083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Priority Traffic – Using the Capture Effect</a:t>
            </a:r>
            <a:endParaRPr lang="en-US"/>
          </a:p>
        </p:txBody>
      </p:sp>
      <p:pic>
        <p:nvPicPr>
          <p:cNvPr id="1028" name="Picture 4" descr="http://images.clipartpanda.com/bell-20clip-20art-nicubunu_Bel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2000" y="3324905"/>
            <a:ext cx="752593" cy="75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Group 37"/>
          <p:cNvGrpSpPr/>
          <p:nvPr/>
        </p:nvGrpSpPr>
        <p:grpSpPr>
          <a:xfrm>
            <a:off x="6840638" y="4201610"/>
            <a:ext cx="1113865" cy="1273215"/>
            <a:chOff x="6840638" y="4201610"/>
            <a:chExt cx="1113865" cy="1273215"/>
          </a:xfrm>
        </p:grpSpPr>
        <p:cxnSp>
          <p:nvCxnSpPr>
            <p:cNvPr id="40" name="Straight Arrow Connector 39"/>
            <p:cNvCxnSpPr/>
            <p:nvPr/>
          </p:nvCxnSpPr>
          <p:spPr bwMode="auto">
            <a:xfrm flipH="1" flipV="1">
              <a:off x="7118430" y="4201610"/>
              <a:ext cx="836073" cy="706054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1" name="Straight Arrow Connector 40"/>
            <p:cNvCxnSpPr/>
            <p:nvPr/>
          </p:nvCxnSpPr>
          <p:spPr bwMode="auto">
            <a:xfrm flipH="1">
              <a:off x="6840638" y="4896091"/>
              <a:ext cx="1111170" cy="578734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grpSp>
        <p:nvGrpSpPr>
          <p:cNvPr id="42" name="Group 41"/>
          <p:cNvGrpSpPr/>
          <p:nvPr/>
        </p:nvGrpSpPr>
        <p:grpSpPr>
          <a:xfrm>
            <a:off x="5372100" y="2603500"/>
            <a:ext cx="1511300" cy="3670300"/>
            <a:chOff x="5372100" y="2603500"/>
            <a:chExt cx="1511300" cy="3670300"/>
          </a:xfrm>
        </p:grpSpPr>
        <p:cxnSp>
          <p:nvCxnSpPr>
            <p:cNvPr id="43" name="Straight Arrow Connector 42"/>
            <p:cNvCxnSpPr/>
            <p:nvPr/>
          </p:nvCxnSpPr>
          <p:spPr bwMode="auto">
            <a:xfrm flipH="1" flipV="1">
              <a:off x="6654800" y="2603500"/>
              <a:ext cx="228600" cy="1371600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5" name="Straight Arrow Connector 44"/>
            <p:cNvCxnSpPr/>
            <p:nvPr/>
          </p:nvCxnSpPr>
          <p:spPr bwMode="auto">
            <a:xfrm flipH="1">
              <a:off x="5372100" y="5588000"/>
              <a:ext cx="1168400" cy="685800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46" name="Straight Arrow Connector 45"/>
            <p:cNvCxnSpPr/>
            <p:nvPr/>
          </p:nvCxnSpPr>
          <p:spPr bwMode="auto">
            <a:xfrm flipV="1">
              <a:off x="6619533" y="4291153"/>
              <a:ext cx="202434" cy="1030523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</p:grpSp>
      <p:grpSp>
        <p:nvGrpSpPr>
          <p:cNvPr id="58" name="Group 57"/>
          <p:cNvGrpSpPr/>
          <p:nvPr/>
        </p:nvGrpSpPr>
        <p:grpSpPr>
          <a:xfrm>
            <a:off x="1567543" y="2194560"/>
            <a:ext cx="2717074" cy="2246811"/>
            <a:chOff x="1567543" y="2194560"/>
            <a:chExt cx="2717074" cy="2246811"/>
          </a:xfrm>
        </p:grpSpPr>
        <p:cxnSp>
          <p:nvCxnSpPr>
            <p:cNvPr id="59" name="Straight Arrow Connector 58"/>
            <p:cNvCxnSpPr/>
            <p:nvPr/>
          </p:nvCxnSpPr>
          <p:spPr bwMode="auto">
            <a:xfrm flipH="1">
              <a:off x="1567543" y="2194560"/>
              <a:ext cx="705394" cy="1227909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61" name="Straight Arrow Connector 60"/>
            <p:cNvCxnSpPr/>
            <p:nvPr/>
          </p:nvCxnSpPr>
          <p:spPr bwMode="auto">
            <a:xfrm flipH="1" flipV="1">
              <a:off x="1672046" y="3879669"/>
              <a:ext cx="1175657" cy="561702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63" name="Straight Arrow Connector 62"/>
            <p:cNvCxnSpPr/>
            <p:nvPr/>
          </p:nvCxnSpPr>
          <p:spPr bwMode="auto">
            <a:xfrm flipV="1">
              <a:off x="3053575" y="3187337"/>
              <a:ext cx="1231042" cy="1048126"/>
            </a:xfrm>
            <a:prstGeom prst="straightConnector1">
              <a:avLst/>
            </a:prstGeom>
            <a:solidFill>
              <a:schemeClr val="accent1"/>
            </a:solidFill>
            <a:ln w="127000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</p:grpSp>
      <p:sp>
        <p:nvSpPr>
          <p:cNvPr id="4" name="Oval 3"/>
          <p:cNvSpPr/>
          <p:nvPr/>
        </p:nvSpPr>
        <p:spPr bwMode="auto">
          <a:xfrm>
            <a:off x="1970868" y="190443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1114342" y="3409140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554993" y="4149920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4213185" y="2703084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921122" y="1024414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6585995" y="370120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293932" y="202253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6261903" y="5310423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7662441" y="4615602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4814275" y="6108737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2939176" y="5660357"/>
            <a:ext cx="584125" cy="58412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476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Halfway Summary</a:t>
            </a:r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828975"/>
              </p:ext>
            </p:extLst>
          </p:nvPr>
        </p:nvGraphicFramePr>
        <p:xfrm>
          <a:off x="468313" y="1316238"/>
          <a:ext cx="8207376" cy="21945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33687">
                  <a:extLst>
                    <a:ext uri="{9D8B030D-6E8A-4147-A177-3AD203B41FA5}">
                      <a16:colId xmlns:a16="http://schemas.microsoft.com/office/drawing/2014/main" val="1390375961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487899018"/>
                    </a:ext>
                  </a:extLst>
                </a:gridCol>
                <a:gridCol w="2782889">
                  <a:extLst>
                    <a:ext uri="{9D8B030D-6E8A-4147-A177-3AD203B41FA5}">
                      <a16:colId xmlns:a16="http://schemas.microsoft.com/office/drawing/2014/main" val="30952659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smtClean="0">
                          <a:latin typeface="Calibri" panose="020F0502020204030204" pitchFamily="34" charset="0"/>
                        </a:rPr>
                        <a:t>Method</a:t>
                      </a:r>
                      <a:endParaRPr lang="en-US" sz="240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>
                          <a:latin typeface="Calibri" panose="020F0502020204030204" pitchFamily="34" charset="0"/>
                        </a:rPr>
                        <a:t>Alarm Delay</a:t>
                      </a:r>
                      <a:endParaRPr lang="en-US" sz="240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>
                          <a:latin typeface="Calibri" panose="020F0502020204030204" pitchFamily="34" charset="0"/>
                        </a:rPr>
                        <a:t>Regular Operation Impairment</a:t>
                      </a:r>
                      <a:endParaRPr lang="en-US" sz="240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02707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smtClean="0">
                          <a:latin typeface="Calibri" panose="020F0502020204030204" pitchFamily="34" charset="0"/>
                        </a:rPr>
                        <a:t>CSMA</a:t>
                      </a:r>
                      <a:endParaRPr lang="en-US" sz="240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</a:rPr>
                        <a:t>Arbitrarily</a:t>
                      </a:r>
                      <a:r>
                        <a:rPr lang="en-US" sz="2400" baseline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</a:rPr>
                        <a:t> large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</a:rPr>
                        <a:t>None</a:t>
                      </a:r>
                      <a:endParaRPr lang="en-US" sz="2400">
                        <a:solidFill>
                          <a:srgbClr val="00B05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153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smtClean="0">
                          <a:latin typeface="Calibri" panose="020F0502020204030204" pitchFamily="34" charset="0"/>
                        </a:rPr>
                        <a:t>Scheduling</a:t>
                      </a:r>
                      <a:endParaRPr lang="en-US" sz="240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>
                          <a:solidFill>
                            <a:srgbClr val="CC9900"/>
                          </a:solidFill>
                          <a:latin typeface="Calibri" panose="020F0502020204030204" pitchFamily="34" charset="0"/>
                        </a:rPr>
                        <a:t>Bounded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</a:rPr>
                        <a:t>Constant fraction</a:t>
                      </a:r>
                      <a:endParaRPr lang="en-US" sz="2400">
                        <a:solidFill>
                          <a:srgbClr val="FF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98307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smtClean="0">
                          <a:latin typeface="Calibri" panose="020F0502020204030204" pitchFamily="34" charset="0"/>
                        </a:rPr>
                        <a:t>Capture Effect</a:t>
                      </a:r>
                      <a:endParaRPr lang="en-US" sz="240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</a:rPr>
                        <a:t>None</a:t>
                      </a:r>
                      <a:endParaRPr lang="en-US" sz="2400">
                        <a:solidFill>
                          <a:srgbClr val="00B05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smtClean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</a:rPr>
                        <a:t>None</a:t>
                      </a:r>
                      <a:endParaRPr lang="en-US" sz="2400">
                        <a:solidFill>
                          <a:srgbClr val="00B050"/>
                        </a:solidFill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721695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86200" y="2940667"/>
            <a:ext cx="622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mtClean="0">
                <a:solidFill>
                  <a:srgbClr val="CC9900"/>
                </a:solidFill>
                <a:latin typeface="Calibri" panose="020F0502020204030204" pitchFamily="34" charset="0"/>
              </a:rPr>
              <a:t>*</a:t>
            </a:r>
            <a:endParaRPr lang="en-US" sz="3600" b="1">
              <a:solidFill>
                <a:srgbClr val="CC9900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365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" name="Group 106"/>
          <p:cNvGrpSpPr/>
          <p:nvPr/>
        </p:nvGrpSpPr>
        <p:grpSpPr>
          <a:xfrm>
            <a:off x="5638800" y="1879600"/>
            <a:ext cx="2692400" cy="3295650"/>
            <a:chOff x="5638800" y="1879600"/>
            <a:chExt cx="2692400" cy="3295650"/>
          </a:xfrm>
        </p:grpSpPr>
        <p:cxnSp>
          <p:nvCxnSpPr>
            <p:cNvPr id="66" name="Straight Connector 65"/>
            <p:cNvCxnSpPr/>
            <p:nvPr/>
          </p:nvCxnSpPr>
          <p:spPr bwMode="auto">
            <a:xfrm flipV="1">
              <a:off x="5638800" y="2311400"/>
              <a:ext cx="311150" cy="247650"/>
            </a:xfrm>
            <a:prstGeom prst="line">
              <a:avLst/>
            </a:prstGeom>
            <a:solidFill>
              <a:schemeClr val="accent1"/>
            </a:solidFill>
            <a:ln w="635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" name="Straight Connector 67"/>
            <p:cNvCxnSpPr/>
            <p:nvPr/>
          </p:nvCxnSpPr>
          <p:spPr bwMode="auto">
            <a:xfrm flipV="1">
              <a:off x="5943600" y="2089150"/>
              <a:ext cx="635000" cy="2222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" name="Straight Connector 69"/>
            <p:cNvCxnSpPr/>
            <p:nvPr/>
          </p:nvCxnSpPr>
          <p:spPr bwMode="auto">
            <a:xfrm>
              <a:off x="6578600" y="2070100"/>
              <a:ext cx="298450" cy="5016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" name="Straight Connector 71"/>
            <p:cNvCxnSpPr/>
            <p:nvPr/>
          </p:nvCxnSpPr>
          <p:spPr bwMode="auto">
            <a:xfrm>
              <a:off x="5937250" y="2311400"/>
              <a:ext cx="933450" cy="2730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4" name="Straight Connector 73"/>
            <p:cNvCxnSpPr/>
            <p:nvPr/>
          </p:nvCxnSpPr>
          <p:spPr bwMode="auto">
            <a:xfrm>
              <a:off x="5645150" y="2546350"/>
              <a:ext cx="19050" cy="112395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6" name="Straight Connector 75"/>
            <p:cNvCxnSpPr/>
            <p:nvPr/>
          </p:nvCxnSpPr>
          <p:spPr bwMode="auto">
            <a:xfrm>
              <a:off x="5664200" y="3676650"/>
              <a:ext cx="482600" cy="100330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8" name="Straight Connector 77"/>
            <p:cNvCxnSpPr/>
            <p:nvPr/>
          </p:nvCxnSpPr>
          <p:spPr bwMode="auto">
            <a:xfrm>
              <a:off x="6140450" y="4667250"/>
              <a:ext cx="1130300" cy="48895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0" name="Straight Connector 79"/>
            <p:cNvCxnSpPr/>
            <p:nvPr/>
          </p:nvCxnSpPr>
          <p:spPr bwMode="auto">
            <a:xfrm flipV="1">
              <a:off x="7283450" y="4222750"/>
              <a:ext cx="717550" cy="95250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2" name="Straight Connector 81"/>
            <p:cNvCxnSpPr/>
            <p:nvPr/>
          </p:nvCxnSpPr>
          <p:spPr bwMode="auto">
            <a:xfrm>
              <a:off x="6858000" y="2559050"/>
              <a:ext cx="1066800" cy="88900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4" name="Straight Connector 83"/>
            <p:cNvCxnSpPr/>
            <p:nvPr/>
          </p:nvCxnSpPr>
          <p:spPr bwMode="auto">
            <a:xfrm>
              <a:off x="7918450" y="3448050"/>
              <a:ext cx="412750" cy="3175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6" name="Straight Connector 85"/>
            <p:cNvCxnSpPr/>
            <p:nvPr/>
          </p:nvCxnSpPr>
          <p:spPr bwMode="auto">
            <a:xfrm>
              <a:off x="7924800" y="3454400"/>
              <a:ext cx="76200" cy="7683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8" name="Straight Connector 87"/>
            <p:cNvCxnSpPr/>
            <p:nvPr/>
          </p:nvCxnSpPr>
          <p:spPr bwMode="auto">
            <a:xfrm flipH="1">
              <a:off x="8001000" y="3759200"/>
              <a:ext cx="323850" cy="4508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0" name="Straight Connector 89"/>
            <p:cNvCxnSpPr/>
            <p:nvPr/>
          </p:nvCxnSpPr>
          <p:spPr bwMode="auto">
            <a:xfrm flipV="1">
              <a:off x="7277100" y="3467100"/>
              <a:ext cx="635000" cy="170180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Straight Connector 91"/>
            <p:cNvCxnSpPr/>
            <p:nvPr/>
          </p:nvCxnSpPr>
          <p:spPr bwMode="auto">
            <a:xfrm flipV="1">
              <a:off x="7924800" y="1898650"/>
              <a:ext cx="203200" cy="15684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" name="Straight Connector 93"/>
            <p:cNvCxnSpPr/>
            <p:nvPr/>
          </p:nvCxnSpPr>
          <p:spPr bwMode="auto">
            <a:xfrm flipV="1">
              <a:off x="6591300" y="1879600"/>
              <a:ext cx="1536700" cy="19050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6" name="Straight Connector 95"/>
            <p:cNvCxnSpPr/>
            <p:nvPr/>
          </p:nvCxnSpPr>
          <p:spPr bwMode="auto">
            <a:xfrm flipV="1">
              <a:off x="6858000" y="1892300"/>
              <a:ext cx="1263650" cy="68580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8" name="Straight Connector 97"/>
            <p:cNvCxnSpPr/>
            <p:nvPr/>
          </p:nvCxnSpPr>
          <p:spPr bwMode="auto">
            <a:xfrm>
              <a:off x="5651500" y="2559050"/>
              <a:ext cx="1219200" cy="190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0" name="Straight Connector 99"/>
            <p:cNvCxnSpPr/>
            <p:nvPr/>
          </p:nvCxnSpPr>
          <p:spPr bwMode="auto">
            <a:xfrm flipV="1">
              <a:off x="5664200" y="2584450"/>
              <a:ext cx="1206500" cy="110490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2" name="Straight Connector 101"/>
            <p:cNvCxnSpPr/>
            <p:nvPr/>
          </p:nvCxnSpPr>
          <p:spPr bwMode="auto">
            <a:xfrm flipV="1">
              <a:off x="6140450" y="4216400"/>
              <a:ext cx="1854200" cy="4381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4" name="Straight Connector 103"/>
            <p:cNvCxnSpPr/>
            <p:nvPr/>
          </p:nvCxnSpPr>
          <p:spPr bwMode="auto">
            <a:xfrm flipH="1">
              <a:off x="5670550" y="2317750"/>
              <a:ext cx="292100" cy="134620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6" name="Straight Connector 105"/>
            <p:cNvCxnSpPr/>
            <p:nvPr/>
          </p:nvCxnSpPr>
          <p:spPr bwMode="auto">
            <a:xfrm flipH="1">
              <a:off x="5676900" y="2076450"/>
              <a:ext cx="908050" cy="158750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4" name="Group 63"/>
          <p:cNvGrpSpPr/>
          <p:nvPr/>
        </p:nvGrpSpPr>
        <p:grpSpPr>
          <a:xfrm>
            <a:off x="603250" y="2152650"/>
            <a:ext cx="3359150" cy="2603500"/>
            <a:chOff x="603250" y="2152650"/>
            <a:chExt cx="3359150" cy="2603500"/>
          </a:xfrm>
        </p:grpSpPr>
        <p:cxnSp>
          <p:nvCxnSpPr>
            <p:cNvPr id="31" name="Straight Connector 30"/>
            <p:cNvCxnSpPr/>
            <p:nvPr/>
          </p:nvCxnSpPr>
          <p:spPr bwMode="auto">
            <a:xfrm flipV="1">
              <a:off x="603250" y="2597150"/>
              <a:ext cx="444500" cy="7937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" name="Straight Connector 32"/>
            <p:cNvCxnSpPr/>
            <p:nvPr/>
          </p:nvCxnSpPr>
          <p:spPr bwMode="auto">
            <a:xfrm flipV="1">
              <a:off x="1047750" y="2159000"/>
              <a:ext cx="990600" cy="44450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" name="Straight Connector 34"/>
            <p:cNvCxnSpPr/>
            <p:nvPr/>
          </p:nvCxnSpPr>
          <p:spPr bwMode="auto">
            <a:xfrm>
              <a:off x="2051050" y="2152650"/>
              <a:ext cx="1200150" cy="51435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" name="Straight Connector 36"/>
            <p:cNvCxnSpPr/>
            <p:nvPr/>
          </p:nvCxnSpPr>
          <p:spPr bwMode="auto">
            <a:xfrm>
              <a:off x="2051050" y="2152650"/>
              <a:ext cx="139700" cy="8636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Straight Connector 38"/>
            <p:cNvCxnSpPr/>
            <p:nvPr/>
          </p:nvCxnSpPr>
          <p:spPr bwMode="auto">
            <a:xfrm>
              <a:off x="603250" y="3390900"/>
              <a:ext cx="742950" cy="3683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1" name="Straight Connector 40"/>
            <p:cNvCxnSpPr/>
            <p:nvPr/>
          </p:nvCxnSpPr>
          <p:spPr bwMode="auto">
            <a:xfrm flipV="1">
              <a:off x="1346200" y="3016250"/>
              <a:ext cx="850900" cy="73660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" name="Straight Connector 42"/>
            <p:cNvCxnSpPr/>
            <p:nvPr/>
          </p:nvCxnSpPr>
          <p:spPr bwMode="auto">
            <a:xfrm>
              <a:off x="3232150" y="2660650"/>
              <a:ext cx="184150" cy="8636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Straight Connector 44"/>
            <p:cNvCxnSpPr/>
            <p:nvPr/>
          </p:nvCxnSpPr>
          <p:spPr bwMode="auto">
            <a:xfrm>
              <a:off x="1346200" y="3752850"/>
              <a:ext cx="196850" cy="7810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" name="Straight Connector 46"/>
            <p:cNvCxnSpPr/>
            <p:nvPr/>
          </p:nvCxnSpPr>
          <p:spPr bwMode="auto">
            <a:xfrm>
              <a:off x="1530350" y="4533900"/>
              <a:ext cx="965200" cy="2222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9" name="Straight Connector 48"/>
            <p:cNvCxnSpPr/>
            <p:nvPr/>
          </p:nvCxnSpPr>
          <p:spPr bwMode="auto">
            <a:xfrm>
              <a:off x="3422650" y="3530600"/>
              <a:ext cx="533400" cy="4762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" name="Straight Connector 50"/>
            <p:cNvCxnSpPr/>
            <p:nvPr/>
          </p:nvCxnSpPr>
          <p:spPr bwMode="auto">
            <a:xfrm flipH="1">
              <a:off x="3225800" y="3524250"/>
              <a:ext cx="190500" cy="8255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" name="Straight Connector 52"/>
            <p:cNvCxnSpPr/>
            <p:nvPr/>
          </p:nvCxnSpPr>
          <p:spPr bwMode="auto">
            <a:xfrm flipV="1">
              <a:off x="2495550" y="4356100"/>
              <a:ext cx="736600" cy="40005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" name="Straight Connector 54"/>
            <p:cNvCxnSpPr/>
            <p:nvPr/>
          </p:nvCxnSpPr>
          <p:spPr bwMode="auto">
            <a:xfrm flipH="1">
              <a:off x="3238500" y="3981450"/>
              <a:ext cx="723900" cy="38100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" name="Straight Connector 56"/>
            <p:cNvCxnSpPr/>
            <p:nvPr/>
          </p:nvCxnSpPr>
          <p:spPr bwMode="auto">
            <a:xfrm>
              <a:off x="2203450" y="2997200"/>
              <a:ext cx="1206500" cy="53340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" name="Straight Connector 58"/>
            <p:cNvCxnSpPr/>
            <p:nvPr/>
          </p:nvCxnSpPr>
          <p:spPr bwMode="auto">
            <a:xfrm flipH="1">
              <a:off x="2203450" y="2660650"/>
              <a:ext cx="1066800" cy="36195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 flipH="1" flipV="1">
              <a:off x="1035050" y="2616200"/>
              <a:ext cx="1174750" cy="42545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>
              <a:off x="1047750" y="2622550"/>
              <a:ext cx="292100" cy="1136650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Network Heterogeneity</a:t>
            </a:r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457200" y="2011003"/>
            <a:ext cx="3646207" cy="2897881"/>
            <a:chOff x="1114342" y="1024414"/>
            <a:chExt cx="7132224" cy="5668448"/>
          </a:xfrm>
        </p:grpSpPr>
        <p:sp>
          <p:nvSpPr>
            <p:cNvPr id="3" name="Oval 2"/>
            <p:cNvSpPr/>
            <p:nvPr/>
          </p:nvSpPr>
          <p:spPr bwMode="auto">
            <a:xfrm>
              <a:off x="1970868" y="1904432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" name="Oval 3"/>
            <p:cNvSpPr/>
            <p:nvPr/>
          </p:nvSpPr>
          <p:spPr bwMode="auto">
            <a:xfrm>
              <a:off x="1114342" y="3409140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5" name="Oval 4"/>
            <p:cNvSpPr/>
            <p:nvPr/>
          </p:nvSpPr>
          <p:spPr bwMode="auto">
            <a:xfrm>
              <a:off x="2554993" y="4149920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6" name="Oval 5"/>
            <p:cNvSpPr/>
            <p:nvPr/>
          </p:nvSpPr>
          <p:spPr bwMode="auto">
            <a:xfrm>
              <a:off x="4213185" y="2703084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7" name="Oval 6"/>
            <p:cNvSpPr/>
            <p:nvPr/>
          </p:nvSpPr>
          <p:spPr bwMode="auto">
            <a:xfrm>
              <a:off x="3921122" y="1024414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8" name="Oval 7"/>
            <p:cNvSpPr/>
            <p:nvPr/>
          </p:nvSpPr>
          <p:spPr bwMode="auto">
            <a:xfrm>
              <a:off x="6585995" y="3701202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Oval 8"/>
            <p:cNvSpPr/>
            <p:nvPr/>
          </p:nvSpPr>
          <p:spPr bwMode="auto">
            <a:xfrm>
              <a:off x="6293932" y="2022532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6261903" y="5310423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" name="Oval 10"/>
            <p:cNvSpPr/>
            <p:nvPr/>
          </p:nvSpPr>
          <p:spPr bwMode="auto">
            <a:xfrm>
              <a:off x="7662441" y="4615602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" name="Oval 11"/>
            <p:cNvSpPr/>
            <p:nvPr/>
          </p:nvSpPr>
          <p:spPr bwMode="auto">
            <a:xfrm>
              <a:off x="4814275" y="6108737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" name="Oval 12"/>
            <p:cNvSpPr/>
            <p:nvPr/>
          </p:nvSpPr>
          <p:spPr bwMode="auto">
            <a:xfrm>
              <a:off x="2939176" y="5660357"/>
              <a:ext cx="584125" cy="584125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505621" y="1747592"/>
            <a:ext cx="2980217" cy="3562352"/>
            <a:chOff x="5587253" y="1827795"/>
            <a:chExt cx="2980217" cy="3562352"/>
          </a:xfrm>
        </p:grpSpPr>
        <p:sp>
          <p:nvSpPr>
            <p:cNvPr id="16" name="Oval 15"/>
            <p:cNvSpPr/>
            <p:nvPr/>
          </p:nvSpPr>
          <p:spPr bwMode="auto">
            <a:xfrm>
              <a:off x="5887882" y="2251476"/>
              <a:ext cx="298622" cy="29862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" name="Oval 16"/>
            <p:cNvSpPr/>
            <p:nvPr/>
          </p:nvSpPr>
          <p:spPr bwMode="auto">
            <a:xfrm>
              <a:off x="5587253" y="2495783"/>
              <a:ext cx="298622" cy="29862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" name="Oval 17"/>
            <p:cNvSpPr/>
            <p:nvPr/>
          </p:nvSpPr>
          <p:spPr bwMode="auto">
            <a:xfrm>
              <a:off x="5598367" y="3605677"/>
              <a:ext cx="298622" cy="29862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" name="Oval 18"/>
            <p:cNvSpPr/>
            <p:nvPr/>
          </p:nvSpPr>
          <p:spPr bwMode="auto">
            <a:xfrm>
              <a:off x="6804106" y="2510893"/>
              <a:ext cx="298622" cy="29862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" name="Oval 19"/>
            <p:cNvSpPr/>
            <p:nvPr/>
          </p:nvSpPr>
          <p:spPr bwMode="auto">
            <a:xfrm>
              <a:off x="6505484" y="2011003"/>
              <a:ext cx="298622" cy="29862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1" name="Oval 20"/>
            <p:cNvSpPr/>
            <p:nvPr/>
          </p:nvSpPr>
          <p:spPr bwMode="auto">
            <a:xfrm>
              <a:off x="7867847" y="3379457"/>
              <a:ext cx="298622" cy="29862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2" name="Oval 21"/>
            <p:cNvSpPr/>
            <p:nvPr/>
          </p:nvSpPr>
          <p:spPr bwMode="auto">
            <a:xfrm>
              <a:off x="8068438" y="1827795"/>
              <a:ext cx="298622" cy="29862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3" name="Oval 22"/>
            <p:cNvSpPr/>
            <p:nvPr/>
          </p:nvSpPr>
          <p:spPr bwMode="auto">
            <a:xfrm>
              <a:off x="7921294" y="4165631"/>
              <a:ext cx="298622" cy="29862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4" name="Oval 23"/>
            <p:cNvSpPr/>
            <p:nvPr/>
          </p:nvSpPr>
          <p:spPr bwMode="auto">
            <a:xfrm>
              <a:off x="8268848" y="3697615"/>
              <a:ext cx="298622" cy="29862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5" name="Oval 24"/>
            <p:cNvSpPr/>
            <p:nvPr/>
          </p:nvSpPr>
          <p:spPr bwMode="auto">
            <a:xfrm>
              <a:off x="7214754" y="5091525"/>
              <a:ext cx="298622" cy="29862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6" name="Oval 25"/>
            <p:cNvSpPr/>
            <p:nvPr/>
          </p:nvSpPr>
          <p:spPr bwMode="auto">
            <a:xfrm>
              <a:off x="6074263" y="4607506"/>
              <a:ext cx="298622" cy="29862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4341982" y="3086899"/>
            <a:ext cx="794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Calibri" panose="020F0502020204030204" pitchFamily="34" charset="0"/>
              </a:rPr>
              <a:t>vs</a:t>
            </a:r>
            <a:endParaRPr lang="en-US" sz="360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192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67745"/>
            <a:ext cx="4699000" cy="490537"/>
          </a:xfrm>
        </p:spPr>
        <p:txBody>
          <a:bodyPr/>
          <a:lstStyle/>
          <a:p>
            <a:r>
              <a:rPr lang="en-US" smtClean="0"/>
              <a:t>Testbed Example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082" y="1664067"/>
            <a:ext cx="6463835" cy="413011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9008" y="234772"/>
            <a:ext cx="3417792" cy="42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95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Network Heterogeneity</a:t>
            </a:r>
            <a:endParaRPr lang="en-US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6463" y="1133117"/>
            <a:ext cx="6491073" cy="523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5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Network Heterogeneity</a:t>
            </a:r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889" y="1097317"/>
            <a:ext cx="6486221" cy="5259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21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 bwMode="auto">
          <a:xfrm>
            <a:off x="6237008" y="2492194"/>
            <a:ext cx="2449792" cy="244979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6751988" y="2817049"/>
            <a:ext cx="1422111" cy="1780676"/>
            <a:chOff x="6751988" y="2817049"/>
            <a:chExt cx="1422111" cy="1780676"/>
          </a:xfrm>
        </p:grpSpPr>
        <p:sp>
          <p:nvSpPr>
            <p:cNvPr id="4" name="Rectangle 3"/>
            <p:cNvSpPr/>
            <p:nvPr/>
          </p:nvSpPr>
          <p:spPr bwMode="auto">
            <a:xfrm>
              <a:off x="6751988" y="2817049"/>
              <a:ext cx="1422111" cy="445169"/>
            </a:xfrm>
            <a:prstGeom prst="rect">
              <a:avLst/>
            </a:prstGeom>
            <a:solidFill>
              <a:srgbClr val="FF7C8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4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 bwMode="auto">
            <a:xfrm>
              <a:off x="6751988" y="3262218"/>
              <a:ext cx="1422111" cy="445169"/>
            </a:xfrm>
            <a:prstGeom prst="rect">
              <a:avLst/>
            </a:prstGeom>
            <a:solidFill>
              <a:srgbClr val="FF9933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3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 bwMode="auto">
            <a:xfrm>
              <a:off x="6751988" y="3707387"/>
              <a:ext cx="1422111" cy="445169"/>
            </a:xfrm>
            <a:prstGeom prst="rect">
              <a:avLst/>
            </a:prstGeom>
            <a:solidFill>
              <a:srgbClr val="FFFF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2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6751988" y="4152556"/>
              <a:ext cx="1422111" cy="445169"/>
            </a:xfrm>
            <a:prstGeom prst="rect">
              <a:avLst/>
            </a:prstGeom>
            <a:solidFill>
              <a:srgbClr val="99FF99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1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3755006" y="2802493"/>
            <a:ext cx="1358900" cy="1841954"/>
            <a:chOff x="3755006" y="2802493"/>
            <a:chExt cx="1358900" cy="1841954"/>
          </a:xfrm>
        </p:grpSpPr>
        <p:sp>
          <p:nvSpPr>
            <p:cNvPr id="59" name="TextBox 58"/>
            <p:cNvSpPr txBox="1"/>
            <p:nvPr/>
          </p:nvSpPr>
          <p:spPr>
            <a:xfrm>
              <a:off x="3755006" y="2802493"/>
              <a:ext cx="1358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latin typeface="Calibri" panose="020F0502020204030204" pitchFamily="34" charset="0"/>
                </a:rPr>
                <a:t>-64 dBm</a:t>
              </a: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3755006" y="3278176"/>
              <a:ext cx="1358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latin typeface="Calibri" panose="020F0502020204030204" pitchFamily="34" charset="0"/>
                </a:rPr>
                <a:t>-70 </a:t>
              </a:r>
              <a:r>
                <a:rPr lang="en-US">
                  <a:latin typeface="Calibri" panose="020F0502020204030204" pitchFamily="34" charset="0"/>
                </a:rPr>
                <a:t>dBm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3755006" y="3703425"/>
              <a:ext cx="1358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latin typeface="Calibri" panose="020F0502020204030204" pitchFamily="34" charset="0"/>
                </a:rPr>
                <a:t>-75 </a:t>
              </a:r>
              <a:r>
                <a:rPr lang="en-US">
                  <a:latin typeface="Calibri" panose="020F0502020204030204" pitchFamily="34" charset="0"/>
                </a:rPr>
                <a:t>dBm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755006" y="4182782"/>
              <a:ext cx="13589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latin typeface="Calibri" panose="020F0502020204030204" pitchFamily="34" charset="0"/>
                </a:rPr>
                <a:t>-81 </a:t>
              </a:r>
              <a:r>
                <a:rPr lang="en-US">
                  <a:latin typeface="Calibri" panose="020F0502020204030204" pitchFamily="34" charset="0"/>
                </a:rPr>
                <a:t>dBm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80904" y="1685782"/>
            <a:ext cx="5484944" cy="444771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“Layer” Abstraction: Receiving</a:t>
            </a:r>
            <a:endParaRPr lang="en-US"/>
          </a:p>
        </p:txBody>
      </p:sp>
      <p:cxnSp>
        <p:nvCxnSpPr>
          <p:cNvPr id="18" name="Straight Connector 17"/>
          <p:cNvCxnSpPr/>
          <p:nvPr/>
        </p:nvCxnSpPr>
        <p:spPr bwMode="auto">
          <a:xfrm>
            <a:off x="3289740" y="3033326"/>
            <a:ext cx="46526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3289740" y="3525952"/>
            <a:ext cx="46526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Straight Connector 21"/>
          <p:cNvCxnSpPr/>
          <p:nvPr/>
        </p:nvCxnSpPr>
        <p:spPr bwMode="auto">
          <a:xfrm>
            <a:off x="3289740" y="3947057"/>
            <a:ext cx="46526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Connector 23"/>
          <p:cNvCxnSpPr/>
          <p:nvPr/>
        </p:nvCxnSpPr>
        <p:spPr bwMode="auto">
          <a:xfrm>
            <a:off x="3289740" y="4416289"/>
            <a:ext cx="46526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Straight Arrow Connector 25"/>
          <p:cNvCxnSpPr>
            <a:stCxn id="59" idx="3"/>
            <a:endCxn id="4" idx="1"/>
          </p:cNvCxnSpPr>
          <p:nvPr/>
        </p:nvCxnSpPr>
        <p:spPr bwMode="auto">
          <a:xfrm>
            <a:off x="5113906" y="3033326"/>
            <a:ext cx="1638082" cy="6308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60" idx="3"/>
            <a:endCxn id="5" idx="1"/>
          </p:cNvCxnSpPr>
          <p:nvPr/>
        </p:nvCxnSpPr>
        <p:spPr bwMode="auto">
          <a:xfrm flipV="1">
            <a:off x="5113906" y="3484803"/>
            <a:ext cx="1638082" cy="24206"/>
          </a:xfrm>
          <a:prstGeom prst="straightConnector1">
            <a:avLst/>
          </a:prstGeom>
          <a:solidFill>
            <a:schemeClr val="accent1"/>
          </a:solidFill>
          <a:ln w="889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0" name="Straight Arrow Connector 29"/>
          <p:cNvCxnSpPr>
            <a:stCxn id="61" idx="3"/>
            <a:endCxn id="6" idx="1"/>
          </p:cNvCxnSpPr>
          <p:nvPr/>
        </p:nvCxnSpPr>
        <p:spPr bwMode="auto">
          <a:xfrm flipV="1">
            <a:off x="5113906" y="3929972"/>
            <a:ext cx="1638082" cy="4286"/>
          </a:xfrm>
          <a:prstGeom prst="straightConnector1">
            <a:avLst/>
          </a:prstGeom>
          <a:solidFill>
            <a:schemeClr val="accent1"/>
          </a:solidFill>
          <a:ln w="50800" cap="flat" cmpd="sng" algn="ctr">
            <a:solidFill>
              <a:schemeClr val="tx1">
                <a:alpha val="25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>
            <a:stCxn id="62" idx="3"/>
            <a:endCxn id="7" idx="1"/>
          </p:cNvCxnSpPr>
          <p:nvPr/>
        </p:nvCxnSpPr>
        <p:spPr bwMode="auto">
          <a:xfrm flipV="1">
            <a:off x="5113906" y="4375141"/>
            <a:ext cx="1638082" cy="38474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alpha val="25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custDataLst>
      <p:tags r:id="rId1"/>
    </p:custDataLst>
    <p:extLst>
      <p:ext uri="{BB962C8B-B14F-4D97-AF65-F5344CB8AC3E}">
        <p14:creationId xmlns:p14="http://schemas.microsoft.com/office/powerpoint/2010/main" val="221214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 bwMode="auto">
          <a:xfrm>
            <a:off x="3402562" y="2381753"/>
            <a:ext cx="2449792" cy="244979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“Layer” Abstraction: Sending</a:t>
            </a:r>
            <a:endParaRPr lang="en-US"/>
          </a:p>
        </p:txBody>
      </p:sp>
      <p:cxnSp>
        <p:nvCxnSpPr>
          <p:cNvPr id="33" name="Straight Arrow Connector 32"/>
          <p:cNvCxnSpPr>
            <a:stCxn id="15" idx="3"/>
          </p:cNvCxnSpPr>
          <p:nvPr/>
        </p:nvCxnSpPr>
        <p:spPr bwMode="auto">
          <a:xfrm flipV="1">
            <a:off x="5339653" y="2470968"/>
            <a:ext cx="2430023" cy="458225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16" idx="3"/>
          </p:cNvCxnSpPr>
          <p:nvPr/>
        </p:nvCxnSpPr>
        <p:spPr bwMode="auto">
          <a:xfrm flipV="1">
            <a:off x="5339653" y="3117465"/>
            <a:ext cx="2430023" cy="256897"/>
          </a:xfrm>
          <a:prstGeom prst="straightConnector1">
            <a:avLst/>
          </a:prstGeom>
          <a:solidFill>
            <a:schemeClr val="accent1"/>
          </a:solidFill>
          <a:ln w="889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5" name="Straight Arrow Connector 34"/>
          <p:cNvCxnSpPr>
            <a:stCxn id="17" idx="3"/>
          </p:cNvCxnSpPr>
          <p:nvPr/>
        </p:nvCxnSpPr>
        <p:spPr bwMode="auto">
          <a:xfrm>
            <a:off x="5339653" y="3819531"/>
            <a:ext cx="2430023" cy="111181"/>
          </a:xfrm>
          <a:prstGeom prst="straightConnector1">
            <a:avLst/>
          </a:prstGeom>
          <a:solidFill>
            <a:schemeClr val="accent1"/>
          </a:solidFill>
          <a:ln w="50800" cap="flat" cmpd="sng" algn="ctr">
            <a:solidFill>
              <a:schemeClr val="tx1">
                <a:alpha val="25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8" name="Straight Arrow Connector 37"/>
          <p:cNvCxnSpPr>
            <a:stCxn id="18" idx="3"/>
          </p:cNvCxnSpPr>
          <p:nvPr/>
        </p:nvCxnSpPr>
        <p:spPr bwMode="auto">
          <a:xfrm>
            <a:off x="5339653" y="4264700"/>
            <a:ext cx="2430023" cy="333987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alpha val="25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grpSp>
        <p:nvGrpSpPr>
          <p:cNvPr id="14" name="Group 13"/>
          <p:cNvGrpSpPr/>
          <p:nvPr/>
        </p:nvGrpSpPr>
        <p:grpSpPr>
          <a:xfrm>
            <a:off x="3917542" y="2706608"/>
            <a:ext cx="1422111" cy="1780676"/>
            <a:chOff x="6751988" y="2817049"/>
            <a:chExt cx="1422111" cy="1780676"/>
          </a:xfrm>
        </p:grpSpPr>
        <p:sp>
          <p:nvSpPr>
            <p:cNvPr id="15" name="Rectangle 14"/>
            <p:cNvSpPr/>
            <p:nvPr/>
          </p:nvSpPr>
          <p:spPr bwMode="auto">
            <a:xfrm>
              <a:off x="6751988" y="2817049"/>
              <a:ext cx="1422111" cy="445169"/>
            </a:xfrm>
            <a:prstGeom prst="rect">
              <a:avLst/>
            </a:prstGeom>
            <a:solidFill>
              <a:srgbClr val="FF7C8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4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6751988" y="3262218"/>
              <a:ext cx="1422111" cy="445169"/>
            </a:xfrm>
            <a:prstGeom prst="rect">
              <a:avLst/>
            </a:prstGeom>
            <a:solidFill>
              <a:srgbClr val="FF9933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3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 bwMode="auto">
            <a:xfrm>
              <a:off x="6751988" y="3707387"/>
              <a:ext cx="1422111" cy="445169"/>
            </a:xfrm>
            <a:prstGeom prst="rect">
              <a:avLst/>
            </a:prstGeom>
            <a:solidFill>
              <a:srgbClr val="FFFF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2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6751988" y="4152556"/>
              <a:ext cx="1422111" cy="445169"/>
            </a:xfrm>
            <a:prstGeom prst="rect">
              <a:avLst/>
            </a:prstGeom>
            <a:solidFill>
              <a:srgbClr val="99FF99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1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0773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 bwMode="auto">
          <a:xfrm>
            <a:off x="3402562" y="2381753"/>
            <a:ext cx="2449792" cy="244979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“Layer” Abstraction</a:t>
            </a:r>
            <a:endParaRPr lang="en-US"/>
          </a:p>
        </p:txBody>
      </p:sp>
      <p:cxnSp>
        <p:nvCxnSpPr>
          <p:cNvPr id="33" name="Straight Arrow Connector 32"/>
          <p:cNvCxnSpPr>
            <a:stCxn id="15" idx="3"/>
          </p:cNvCxnSpPr>
          <p:nvPr/>
        </p:nvCxnSpPr>
        <p:spPr bwMode="auto">
          <a:xfrm flipV="1">
            <a:off x="5339653" y="2470968"/>
            <a:ext cx="2430023" cy="458225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16" idx="3"/>
          </p:cNvCxnSpPr>
          <p:nvPr/>
        </p:nvCxnSpPr>
        <p:spPr bwMode="auto">
          <a:xfrm flipV="1">
            <a:off x="5339653" y="3117465"/>
            <a:ext cx="2430023" cy="256897"/>
          </a:xfrm>
          <a:prstGeom prst="straightConnector1">
            <a:avLst/>
          </a:prstGeom>
          <a:solidFill>
            <a:schemeClr val="accent1"/>
          </a:solidFill>
          <a:ln w="889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5" name="Straight Arrow Connector 34"/>
          <p:cNvCxnSpPr>
            <a:stCxn id="17" idx="3"/>
          </p:cNvCxnSpPr>
          <p:nvPr/>
        </p:nvCxnSpPr>
        <p:spPr bwMode="auto">
          <a:xfrm>
            <a:off x="5339653" y="3819531"/>
            <a:ext cx="2430023" cy="11118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>
                <a:alpha val="25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8" name="Straight Arrow Connector 37"/>
          <p:cNvCxnSpPr>
            <a:stCxn id="18" idx="3"/>
          </p:cNvCxnSpPr>
          <p:nvPr/>
        </p:nvCxnSpPr>
        <p:spPr bwMode="auto">
          <a:xfrm>
            <a:off x="5339653" y="4264700"/>
            <a:ext cx="2430023" cy="333987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alpha val="25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grpSp>
        <p:nvGrpSpPr>
          <p:cNvPr id="14" name="Group 13"/>
          <p:cNvGrpSpPr/>
          <p:nvPr/>
        </p:nvGrpSpPr>
        <p:grpSpPr>
          <a:xfrm>
            <a:off x="3917542" y="2706608"/>
            <a:ext cx="1422111" cy="1780676"/>
            <a:chOff x="6751988" y="2817049"/>
            <a:chExt cx="1422111" cy="1780676"/>
          </a:xfrm>
        </p:grpSpPr>
        <p:sp>
          <p:nvSpPr>
            <p:cNvPr id="15" name="Rectangle 14"/>
            <p:cNvSpPr/>
            <p:nvPr/>
          </p:nvSpPr>
          <p:spPr bwMode="auto">
            <a:xfrm>
              <a:off x="6751988" y="2817049"/>
              <a:ext cx="1422111" cy="445169"/>
            </a:xfrm>
            <a:prstGeom prst="rect">
              <a:avLst/>
            </a:prstGeom>
            <a:solidFill>
              <a:srgbClr val="FF7C8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4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6751988" y="3262218"/>
              <a:ext cx="1422111" cy="445169"/>
            </a:xfrm>
            <a:prstGeom prst="rect">
              <a:avLst/>
            </a:prstGeom>
            <a:solidFill>
              <a:srgbClr val="FF9933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3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 bwMode="auto">
            <a:xfrm>
              <a:off x="6751988" y="3707387"/>
              <a:ext cx="1422111" cy="445169"/>
            </a:xfrm>
            <a:prstGeom prst="rect">
              <a:avLst/>
            </a:prstGeom>
            <a:solidFill>
              <a:srgbClr val="FFFF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2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 bwMode="auto">
            <a:xfrm>
              <a:off x="6751988" y="4152556"/>
              <a:ext cx="1422111" cy="445169"/>
            </a:xfrm>
            <a:prstGeom prst="rect">
              <a:avLst/>
            </a:prstGeom>
            <a:solidFill>
              <a:srgbClr val="99FF99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1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cxnSp>
        <p:nvCxnSpPr>
          <p:cNvPr id="19" name="Straight Arrow Connector 18"/>
          <p:cNvCxnSpPr>
            <a:endCxn id="15" idx="1"/>
          </p:cNvCxnSpPr>
          <p:nvPr/>
        </p:nvCxnSpPr>
        <p:spPr bwMode="auto">
          <a:xfrm>
            <a:off x="1485240" y="2470968"/>
            <a:ext cx="2432302" cy="458225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" name="Straight Arrow Connector 19"/>
          <p:cNvCxnSpPr>
            <a:endCxn id="16" idx="1"/>
          </p:cNvCxnSpPr>
          <p:nvPr/>
        </p:nvCxnSpPr>
        <p:spPr bwMode="auto">
          <a:xfrm>
            <a:off x="1485240" y="3173885"/>
            <a:ext cx="2432302" cy="200477"/>
          </a:xfrm>
          <a:prstGeom prst="straightConnector1">
            <a:avLst/>
          </a:prstGeom>
          <a:solidFill>
            <a:schemeClr val="accent1"/>
          </a:solidFill>
          <a:ln w="889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endCxn id="17" idx="1"/>
          </p:cNvCxnSpPr>
          <p:nvPr/>
        </p:nvCxnSpPr>
        <p:spPr bwMode="auto">
          <a:xfrm flipV="1">
            <a:off x="1485240" y="3819531"/>
            <a:ext cx="2432302" cy="11118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>
                <a:alpha val="25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Straight Arrow Connector 21"/>
          <p:cNvCxnSpPr>
            <a:endCxn id="18" idx="1"/>
          </p:cNvCxnSpPr>
          <p:nvPr/>
        </p:nvCxnSpPr>
        <p:spPr bwMode="auto">
          <a:xfrm flipV="1">
            <a:off x="1485240" y="4264700"/>
            <a:ext cx="2432302" cy="333987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>
                <a:alpha val="25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6" name="Straight Arrow Connector 25"/>
          <p:cNvCxnSpPr/>
          <p:nvPr/>
        </p:nvCxnSpPr>
        <p:spPr bwMode="auto">
          <a:xfrm>
            <a:off x="5339653" y="3809257"/>
            <a:ext cx="2430023" cy="111181"/>
          </a:xfrm>
          <a:prstGeom prst="straightConnector1">
            <a:avLst/>
          </a:prstGeom>
          <a:solidFill>
            <a:schemeClr val="accent1"/>
          </a:solidFill>
          <a:ln w="508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7" name="Straight Arrow Connector 26"/>
          <p:cNvCxnSpPr/>
          <p:nvPr/>
        </p:nvCxnSpPr>
        <p:spPr bwMode="auto">
          <a:xfrm flipV="1">
            <a:off x="1485240" y="3809257"/>
            <a:ext cx="2432302" cy="111181"/>
          </a:xfrm>
          <a:prstGeom prst="straightConnector1">
            <a:avLst/>
          </a:prstGeom>
          <a:solidFill>
            <a:schemeClr val="accent1"/>
          </a:solidFill>
          <a:ln w="508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custDataLst>
      <p:tags r:id="rId1"/>
    </p:custDataLst>
    <p:extLst>
      <p:ext uri="{BB962C8B-B14F-4D97-AF65-F5344CB8AC3E}">
        <p14:creationId xmlns:p14="http://schemas.microsoft.com/office/powerpoint/2010/main" val="1280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 bwMode="auto">
          <a:xfrm>
            <a:off x="3402562" y="2381753"/>
            <a:ext cx="2449792" cy="244979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6000">
                <a:schemeClr val="accent1">
                  <a:lumMod val="7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>
                <a:alpha val="61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“Layer” Abstraction: Caveat</a:t>
            </a:r>
            <a:endParaRPr lang="en-US"/>
          </a:p>
        </p:txBody>
      </p:sp>
      <p:cxnSp>
        <p:nvCxnSpPr>
          <p:cNvPr id="26" name="Straight Arrow Connector 25"/>
          <p:cNvCxnSpPr>
            <a:endCxn id="28" idx="1"/>
          </p:cNvCxnSpPr>
          <p:nvPr/>
        </p:nvCxnSpPr>
        <p:spPr bwMode="auto">
          <a:xfrm>
            <a:off x="1304365" y="2084294"/>
            <a:ext cx="2613177" cy="844899"/>
          </a:xfrm>
          <a:prstGeom prst="straightConnector1">
            <a:avLst/>
          </a:prstGeom>
          <a:solidFill>
            <a:schemeClr val="accent1"/>
          </a:solidFill>
          <a:ln w="1270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8" name="Straight Arrow Connector 37"/>
          <p:cNvCxnSpPr>
            <a:stCxn id="33" idx="3"/>
          </p:cNvCxnSpPr>
          <p:nvPr/>
        </p:nvCxnSpPr>
        <p:spPr bwMode="auto">
          <a:xfrm>
            <a:off x="5339653" y="4264700"/>
            <a:ext cx="1666265" cy="54619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grpSp>
        <p:nvGrpSpPr>
          <p:cNvPr id="24" name="Group 23"/>
          <p:cNvGrpSpPr/>
          <p:nvPr/>
        </p:nvGrpSpPr>
        <p:grpSpPr>
          <a:xfrm>
            <a:off x="3917542" y="2706608"/>
            <a:ext cx="1422111" cy="1780676"/>
            <a:chOff x="6751988" y="2817049"/>
            <a:chExt cx="1422111" cy="1780676"/>
          </a:xfrm>
        </p:grpSpPr>
        <p:sp>
          <p:nvSpPr>
            <p:cNvPr id="28" name="Rectangle 27"/>
            <p:cNvSpPr/>
            <p:nvPr/>
          </p:nvSpPr>
          <p:spPr bwMode="auto">
            <a:xfrm>
              <a:off x="6751988" y="2817049"/>
              <a:ext cx="1422111" cy="445169"/>
            </a:xfrm>
            <a:prstGeom prst="rect">
              <a:avLst/>
            </a:prstGeom>
            <a:solidFill>
              <a:srgbClr val="FF7C8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4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 bwMode="auto">
            <a:xfrm>
              <a:off x="6751988" y="3262218"/>
              <a:ext cx="1422111" cy="445169"/>
            </a:xfrm>
            <a:prstGeom prst="rect">
              <a:avLst/>
            </a:prstGeom>
            <a:solidFill>
              <a:srgbClr val="FF9933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3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32" name="Rectangle 31"/>
            <p:cNvSpPr/>
            <p:nvPr/>
          </p:nvSpPr>
          <p:spPr bwMode="auto">
            <a:xfrm>
              <a:off x="6751988" y="3707387"/>
              <a:ext cx="1422111" cy="445169"/>
            </a:xfrm>
            <a:prstGeom prst="rect">
              <a:avLst/>
            </a:prstGeom>
            <a:solidFill>
              <a:srgbClr val="FFFF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2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 bwMode="auto">
            <a:xfrm>
              <a:off x="6751988" y="4152556"/>
              <a:ext cx="1422111" cy="445169"/>
            </a:xfrm>
            <a:prstGeom prst="rect">
              <a:avLst/>
            </a:prstGeom>
            <a:solidFill>
              <a:srgbClr val="99FF99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mtClean="0">
                  <a:latin typeface="Calibri" panose="020F0502020204030204" pitchFamily="34" charset="0"/>
                </a:rPr>
                <a:t>Layer 1</a:t>
              </a: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119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Feasible number of layers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47502"/>
            <a:ext cx="4052178" cy="32858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1771" y="1847502"/>
            <a:ext cx="4042229" cy="32858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79932" y="3052427"/>
            <a:ext cx="794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Calibri" panose="020F0502020204030204" pitchFamily="34" charset="0"/>
              </a:rPr>
              <a:t>vs</a:t>
            </a:r>
            <a:endParaRPr lang="en-US" sz="360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723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Summary</a:t>
            </a:r>
            <a:endParaRPr lang="en-US"/>
          </a:p>
        </p:txBody>
      </p:sp>
      <p:grpSp>
        <p:nvGrpSpPr>
          <p:cNvPr id="158" name="Group 157"/>
          <p:cNvGrpSpPr/>
          <p:nvPr/>
        </p:nvGrpSpPr>
        <p:grpSpPr>
          <a:xfrm>
            <a:off x="1713314" y="836082"/>
            <a:ext cx="5717372" cy="2228739"/>
            <a:chOff x="1485240" y="2381753"/>
            <a:chExt cx="6284436" cy="2449792"/>
          </a:xfrm>
        </p:grpSpPr>
        <p:sp>
          <p:nvSpPr>
            <p:cNvPr id="159" name="Oval 158"/>
            <p:cNvSpPr/>
            <p:nvPr/>
          </p:nvSpPr>
          <p:spPr bwMode="auto">
            <a:xfrm>
              <a:off x="3402562" y="2381753"/>
              <a:ext cx="2449792" cy="244979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46000">
                  <a:schemeClr val="accent1">
                    <a:lumMod val="75000"/>
                  </a:schemeClr>
                </a:gs>
                <a:gs pos="100000">
                  <a:schemeClr val="accent3">
                    <a:lumMod val="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chemeClr val="tx1">
                  <a:alpha val="61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60" name="Straight Arrow Connector 159"/>
            <p:cNvCxnSpPr>
              <a:stCxn id="168" idx="3"/>
            </p:cNvCxnSpPr>
            <p:nvPr/>
          </p:nvCxnSpPr>
          <p:spPr bwMode="auto">
            <a:xfrm flipV="1">
              <a:off x="5339653" y="3117465"/>
              <a:ext cx="2430023" cy="256897"/>
            </a:xfrm>
            <a:prstGeom prst="straightConnector1">
              <a:avLst/>
            </a:prstGeom>
            <a:solidFill>
              <a:schemeClr val="accent1"/>
            </a:solidFill>
            <a:ln w="889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61" name="Straight Arrow Connector 160"/>
            <p:cNvCxnSpPr>
              <a:stCxn id="169" idx="3"/>
            </p:cNvCxnSpPr>
            <p:nvPr/>
          </p:nvCxnSpPr>
          <p:spPr bwMode="auto">
            <a:xfrm>
              <a:off x="5339653" y="3819531"/>
              <a:ext cx="2430023" cy="111181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62" name="Straight Arrow Connector 161"/>
            <p:cNvCxnSpPr>
              <a:stCxn id="170" idx="3"/>
            </p:cNvCxnSpPr>
            <p:nvPr/>
          </p:nvCxnSpPr>
          <p:spPr bwMode="auto">
            <a:xfrm>
              <a:off x="5339653" y="4264700"/>
              <a:ext cx="2430023" cy="333987"/>
            </a:xfrm>
            <a:prstGeom prst="straightConnector1">
              <a:avLst/>
            </a:prstGeom>
            <a:solidFill>
              <a:schemeClr val="accent1"/>
            </a:solidFill>
            <a:ln w="127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grpSp>
          <p:nvGrpSpPr>
            <p:cNvPr id="163" name="Group 162"/>
            <p:cNvGrpSpPr/>
            <p:nvPr/>
          </p:nvGrpSpPr>
          <p:grpSpPr>
            <a:xfrm>
              <a:off x="3917542" y="2706608"/>
              <a:ext cx="1422111" cy="1780676"/>
              <a:chOff x="6751988" y="2817049"/>
              <a:chExt cx="1422111" cy="1780676"/>
            </a:xfrm>
          </p:grpSpPr>
          <p:sp>
            <p:nvSpPr>
              <p:cNvPr id="167" name="Rectangle 166"/>
              <p:cNvSpPr/>
              <p:nvPr/>
            </p:nvSpPr>
            <p:spPr bwMode="auto">
              <a:xfrm>
                <a:off x="6751988" y="2817049"/>
                <a:ext cx="1422111" cy="445169"/>
              </a:xfrm>
              <a:prstGeom prst="rect">
                <a:avLst/>
              </a:prstGeom>
              <a:solidFill>
                <a:srgbClr val="FF7C80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800" smtClean="0">
                    <a:latin typeface="Calibri" panose="020F0502020204030204" pitchFamily="34" charset="0"/>
                  </a:rPr>
                  <a:t>Layer 4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endParaRPr>
              </a:p>
            </p:txBody>
          </p:sp>
          <p:sp>
            <p:nvSpPr>
              <p:cNvPr id="168" name="Rectangle 167"/>
              <p:cNvSpPr/>
              <p:nvPr/>
            </p:nvSpPr>
            <p:spPr bwMode="auto">
              <a:xfrm>
                <a:off x="6751988" y="3262218"/>
                <a:ext cx="1422111" cy="445169"/>
              </a:xfrm>
              <a:prstGeom prst="rect">
                <a:avLst/>
              </a:prstGeom>
              <a:solidFill>
                <a:srgbClr val="FF9933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800" smtClean="0">
                    <a:latin typeface="Calibri" panose="020F0502020204030204" pitchFamily="34" charset="0"/>
                  </a:rPr>
                  <a:t>Layer 3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endParaRPr>
              </a:p>
            </p:txBody>
          </p:sp>
          <p:sp>
            <p:nvSpPr>
              <p:cNvPr id="169" name="Rectangle 168"/>
              <p:cNvSpPr/>
              <p:nvPr/>
            </p:nvSpPr>
            <p:spPr bwMode="auto">
              <a:xfrm>
                <a:off x="6751988" y="3707387"/>
                <a:ext cx="1422111" cy="445169"/>
              </a:xfrm>
              <a:prstGeom prst="rect">
                <a:avLst/>
              </a:prstGeom>
              <a:solidFill>
                <a:srgbClr val="FFFF66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800" smtClean="0">
                    <a:latin typeface="Calibri" panose="020F0502020204030204" pitchFamily="34" charset="0"/>
                  </a:rPr>
                  <a:t>Layer 2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endParaRPr>
              </a:p>
            </p:txBody>
          </p:sp>
          <p:sp>
            <p:nvSpPr>
              <p:cNvPr id="170" name="Rectangle 169"/>
              <p:cNvSpPr/>
              <p:nvPr/>
            </p:nvSpPr>
            <p:spPr bwMode="auto">
              <a:xfrm>
                <a:off x="6751988" y="4152556"/>
                <a:ext cx="1422111" cy="445169"/>
              </a:xfrm>
              <a:prstGeom prst="rect">
                <a:avLst/>
              </a:prstGeom>
              <a:solidFill>
                <a:srgbClr val="99FF99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800" smtClean="0">
                    <a:latin typeface="Calibri" panose="020F0502020204030204" pitchFamily="34" charset="0"/>
                  </a:rPr>
                  <a:t>Layer 1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endParaRPr>
              </a:p>
            </p:txBody>
          </p:sp>
        </p:grpSp>
        <p:cxnSp>
          <p:nvCxnSpPr>
            <p:cNvPr id="164" name="Straight Arrow Connector 163"/>
            <p:cNvCxnSpPr>
              <a:endCxn id="168" idx="1"/>
            </p:cNvCxnSpPr>
            <p:nvPr/>
          </p:nvCxnSpPr>
          <p:spPr bwMode="auto">
            <a:xfrm>
              <a:off x="1485240" y="3173885"/>
              <a:ext cx="2432302" cy="200477"/>
            </a:xfrm>
            <a:prstGeom prst="straightConnector1">
              <a:avLst/>
            </a:prstGeom>
            <a:solidFill>
              <a:schemeClr val="accent1"/>
            </a:solidFill>
            <a:ln w="889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65" name="Straight Arrow Connector 164"/>
            <p:cNvCxnSpPr>
              <a:endCxn id="169" idx="1"/>
            </p:cNvCxnSpPr>
            <p:nvPr/>
          </p:nvCxnSpPr>
          <p:spPr bwMode="auto">
            <a:xfrm flipV="1">
              <a:off x="1485240" y="3819531"/>
              <a:ext cx="2432302" cy="111181"/>
            </a:xfrm>
            <a:prstGeom prst="straightConnector1">
              <a:avLst/>
            </a:prstGeom>
            <a:solidFill>
              <a:schemeClr val="accent1"/>
            </a:solidFill>
            <a:ln w="508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166" name="Straight Arrow Connector 165"/>
            <p:cNvCxnSpPr>
              <a:endCxn id="170" idx="1"/>
            </p:cNvCxnSpPr>
            <p:nvPr/>
          </p:nvCxnSpPr>
          <p:spPr bwMode="auto">
            <a:xfrm flipV="1">
              <a:off x="1485240" y="4264700"/>
              <a:ext cx="2432302" cy="333987"/>
            </a:xfrm>
            <a:prstGeom prst="straightConnector1">
              <a:avLst/>
            </a:prstGeom>
            <a:solidFill>
              <a:schemeClr val="accent1"/>
            </a:solidFill>
            <a:ln w="12700" cap="flat" cmpd="sng" algn="ctr">
              <a:solidFill>
                <a:schemeClr val="tx1">
                  <a:alpha val="25000"/>
                </a:schemeClr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pic>
        <p:nvPicPr>
          <p:cNvPr id="173" name="Picture 17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0586" y="3518222"/>
            <a:ext cx="3793714" cy="26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8776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smtClean="0"/>
              <a:t>Questions</a:t>
            </a: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520944" y="5799551"/>
            <a:ext cx="4296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i="1" smtClean="0">
                <a:solidFill>
                  <a:schemeClr val="bg1"/>
                </a:solidFill>
                <a:latin typeface="Calibri" panose="020F0502020204030204" pitchFamily="34" charset="0"/>
              </a:rPr>
              <a:t>Michael König</a:t>
            </a:r>
            <a:endParaRPr lang="en-US" sz="1800" i="1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79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Backup Slides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46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Layer 1 - Convergecast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511" y="1450766"/>
            <a:ext cx="6918977" cy="440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72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AULTFONTSIZE" val="10"/>
  <p:tag name="DEFAULTWIDTH" val="650"/>
  <p:tag name="DEFAULTHEIGHT" val="540"/>
  <p:tag name="FIRSTROGER20WATTENHOFER@9FI3EBKMVWQMHYXG" val="2797"/>
  <p:tag name="DEFAULTDISPLAYSOURCE" val="\documentclass{article}\pagestyle{empty}&#10;\begin{document}&#10;&#10;\end{document}&#10;"/>
  <p:tag name="EMBEDFONTS" val="1"/>
  <p:tag name="FIRSTROGER20WATTENHOFER@XV5I9FVF81W8GHH9" val="332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.8|17.6|1.9|1.4|0.9|1.2|19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8|7.3|0.8|18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7|1|1.1|1.1|0.4|0.5|0.4|0.7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2|1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0.8|3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2|3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2|6.4|2|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4.5|2.9|9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|8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6.2"/>
</p:tagLst>
</file>

<file path=ppt/theme/theme1.xml><?xml version="1.0" encoding="utf-8"?>
<a:theme xmlns:a="http://schemas.openxmlformats.org/drawingml/2006/main" name="template">
  <a:themeElements>
    <a:clrScheme name="1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1268</TotalTime>
  <Words>235</Words>
  <Application>Microsoft Office PowerPoint</Application>
  <PresentationFormat>On-screen Show (4:3)</PresentationFormat>
  <Paragraphs>115</Paragraphs>
  <Slides>25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Courier New</vt:lpstr>
      <vt:lpstr>Calibri</vt:lpstr>
      <vt:lpstr>template</vt:lpstr>
      <vt:lpstr>Sharing a Medium Between Concurrent Protocols Without Overhead Using the Capture Effect</vt:lpstr>
      <vt:lpstr>Wireless Sensor Networks</vt:lpstr>
      <vt:lpstr>Priority Traffic – CSMA</vt:lpstr>
      <vt:lpstr>Priority Traffic – Scheduling</vt:lpstr>
      <vt:lpstr>The Capture Effect</vt:lpstr>
      <vt:lpstr>The Capture Effect</vt:lpstr>
      <vt:lpstr>The Capture Effect – Power Difference</vt:lpstr>
      <vt:lpstr>The Capture Effect – Packet Timing</vt:lpstr>
      <vt:lpstr>The Capture Effect – Packet Timing</vt:lpstr>
      <vt:lpstr>The Capture Effect – Packet Timing</vt:lpstr>
      <vt:lpstr>Priority Traffic – Using the Capture Effect</vt:lpstr>
      <vt:lpstr>Halfway Summary</vt:lpstr>
      <vt:lpstr>Network Heterogeneity</vt:lpstr>
      <vt:lpstr>Testbed Example</vt:lpstr>
      <vt:lpstr>Network Heterogeneity</vt:lpstr>
      <vt:lpstr>Network Heterogeneity</vt:lpstr>
      <vt:lpstr>“Layer” Abstraction: Receiving</vt:lpstr>
      <vt:lpstr>“Layer” Abstraction: Sending</vt:lpstr>
      <vt:lpstr>“Layer” Abstraction</vt:lpstr>
      <vt:lpstr>“Layer” Abstraction: Caveat</vt:lpstr>
      <vt:lpstr>Feasible number of layers</vt:lpstr>
      <vt:lpstr>Summary</vt:lpstr>
      <vt:lpstr>Questions</vt:lpstr>
      <vt:lpstr>Backup Slides</vt:lpstr>
      <vt:lpstr>Layer 1 - Convergecast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König</dc:creator>
  <cp:lastModifiedBy>user</cp:lastModifiedBy>
  <cp:revision>287</cp:revision>
  <dcterms:created xsi:type="dcterms:W3CDTF">2012-02-03T10:37:28Z</dcterms:created>
  <dcterms:modified xsi:type="dcterms:W3CDTF">2016-02-17T09:54:58Z</dcterms:modified>
</cp:coreProperties>
</file>