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6.xml" ContentType="application/vnd.openxmlformats-officedocument.presentationml.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Default Extension="gif" ContentType="image/gif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Default Extension="vml" ContentType="application/vnd.openxmlformats-officedocument.vmlDrawing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Default Extension="bin" ContentType="application/vnd.openxmlformats-officedocument.oleObject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slideLayouts/slideLayout5.xml" ContentType="application/vnd.openxmlformats-officedocument.presentationml.slideLayout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Default Extension="jpeg" ContentType="image/jpeg"/>
  <Default Extension="emf" ContentType="image/x-emf"/>
  <Override PartName="/ppt/slideLayouts/slideLayout3.xml" ContentType="application/vnd.openxmlformats-officedocument.presentationml.slideLayout+xml"/>
  <Override PartName="/ppt/notesSlides/notesSlide17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9" r:id="rId1"/>
    <p:sldMasterId id="2147483648" r:id="rId2"/>
    <p:sldMasterId id="2147483673" r:id="rId3"/>
  </p:sldMasterIdLst>
  <p:notesMasterIdLst>
    <p:notesMasterId r:id="rId23"/>
  </p:notesMasterIdLst>
  <p:sldIdLst>
    <p:sldId id="256" r:id="rId4"/>
    <p:sldId id="258" r:id="rId5"/>
    <p:sldId id="297" r:id="rId6"/>
    <p:sldId id="298" r:id="rId7"/>
    <p:sldId id="257" r:id="rId8"/>
    <p:sldId id="299" r:id="rId9"/>
    <p:sldId id="290" r:id="rId10"/>
    <p:sldId id="293" r:id="rId11"/>
    <p:sldId id="263" r:id="rId12"/>
    <p:sldId id="291" r:id="rId13"/>
    <p:sldId id="266" r:id="rId14"/>
    <p:sldId id="302" r:id="rId15"/>
    <p:sldId id="268" r:id="rId16"/>
    <p:sldId id="269" r:id="rId17"/>
    <p:sldId id="294" r:id="rId18"/>
    <p:sldId id="295" r:id="rId19"/>
    <p:sldId id="264" r:id="rId20"/>
    <p:sldId id="292" r:id="rId21"/>
    <p:sldId id="271" r:id="rId22"/>
  </p:sldIdLst>
  <p:sldSz cx="10080625" cy="7559675"/>
  <p:notesSz cx="7099300" cy="10234613"/>
  <p:defaultTextStyle>
    <a:defPPr>
      <a:defRPr lang="en-GB"/>
    </a:defPPr>
    <a:lvl1pPr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742950" indent="-28575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1143000" indent="-22860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600200" indent="-22860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2057400" indent="-22860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9" d="100"/>
          <a:sy n="119" d="100"/>
        </p:scale>
        <p:origin x="-1026" y="-96"/>
      </p:cViewPr>
      <p:guideLst>
        <p:guide orient="horz" pos="2160"/>
        <p:guide pos="2880"/>
      </p:guideLst>
    </p:cSldViewPr>
  </p:slideViewPr>
  <p:outlineViewPr>
    <p:cViewPr varScale="1">
      <p:scale>
        <a:sx n="170" d="200"/>
        <a:sy n="170" d="200"/>
      </p:scale>
      <p:origin x="-780" y="-84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2757"/>
        <p:guide pos="2028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presProps" Target="pres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5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3" name="Rectangle 1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0" y="777875"/>
            <a:ext cx="0" cy="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sp>
      <p:sp>
        <p:nvSpPr>
          <p:cNvPr id="3074" name="Rectangle 2"/>
          <p:cNvSpPr>
            <a:spLocks noGrp="1" noChangeArrowheads="1"/>
          </p:cNvSpPr>
          <p:nvPr>
            <p:ph type="body"/>
          </p:nvPr>
        </p:nvSpPr>
        <p:spPr bwMode="auto">
          <a:xfrm>
            <a:off x="709632" y="4861252"/>
            <a:ext cx="5678546" cy="4604436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endParaRPr lang="en-US" smtClean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hdr"/>
          </p:nvPr>
        </p:nvSpPr>
        <p:spPr bwMode="auto">
          <a:xfrm>
            <a:off x="0" y="0"/>
            <a:ext cx="3078550" cy="510591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>
              <a:lnSpc>
                <a:spcPct val="95000"/>
              </a:lnSpc>
              <a:tabLst>
                <a:tab pos="687488" algn="l"/>
                <a:tab pos="1374976" algn="l"/>
                <a:tab pos="2062463" algn="l"/>
                <a:tab pos="2749951" algn="l"/>
              </a:tabLst>
              <a:defRPr sz="1300">
                <a:solidFill>
                  <a:srgbClr val="000000"/>
                </a:solidFill>
                <a:latin typeface="Times New Roman" pitchFamily="16" charset="0"/>
                <a:ea typeface="DejaVuSans" charset="0"/>
                <a:cs typeface="DejaVuSans" charset="0"/>
              </a:defRPr>
            </a:lvl1pPr>
          </a:lstStyle>
          <a:p>
            <a:endParaRPr lang="de-CH"/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dt"/>
          </p:nvPr>
        </p:nvSpPr>
        <p:spPr bwMode="auto">
          <a:xfrm>
            <a:off x="4019259" y="0"/>
            <a:ext cx="3078550" cy="510591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>
              <a:lnSpc>
                <a:spcPct val="95000"/>
              </a:lnSpc>
              <a:tabLst>
                <a:tab pos="687488" algn="l"/>
                <a:tab pos="1374976" algn="l"/>
                <a:tab pos="2062463" algn="l"/>
                <a:tab pos="2749951" algn="l"/>
              </a:tabLst>
              <a:defRPr sz="1300">
                <a:solidFill>
                  <a:srgbClr val="000000"/>
                </a:solidFill>
                <a:latin typeface="Times New Roman" pitchFamily="16" charset="0"/>
                <a:ea typeface="DejaVuSans" charset="0"/>
                <a:cs typeface="DejaVuSans" charset="0"/>
              </a:defRPr>
            </a:lvl1pPr>
          </a:lstStyle>
          <a:p>
            <a:endParaRPr lang="de-CH"/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ftr"/>
          </p:nvPr>
        </p:nvSpPr>
        <p:spPr bwMode="auto">
          <a:xfrm>
            <a:off x="0" y="9722502"/>
            <a:ext cx="3078550" cy="510591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>
              <a:lnSpc>
                <a:spcPct val="95000"/>
              </a:lnSpc>
              <a:tabLst>
                <a:tab pos="687488" algn="l"/>
                <a:tab pos="1374976" algn="l"/>
                <a:tab pos="2062463" algn="l"/>
                <a:tab pos="2749951" algn="l"/>
              </a:tabLst>
              <a:defRPr sz="1300">
                <a:solidFill>
                  <a:srgbClr val="000000"/>
                </a:solidFill>
                <a:latin typeface="Times New Roman" pitchFamily="16" charset="0"/>
                <a:ea typeface="DejaVuSans" charset="0"/>
                <a:cs typeface="DejaVuSans" charset="0"/>
              </a:defRPr>
            </a:lvl1pPr>
          </a:lstStyle>
          <a:p>
            <a:endParaRPr lang="de-CH"/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sldNum"/>
          </p:nvPr>
        </p:nvSpPr>
        <p:spPr bwMode="auto">
          <a:xfrm>
            <a:off x="4019259" y="9722502"/>
            <a:ext cx="3078550" cy="510591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lnSpc>
                <a:spcPct val="95000"/>
              </a:lnSpc>
              <a:tabLst>
                <a:tab pos="687488" algn="l"/>
                <a:tab pos="1374976" algn="l"/>
                <a:tab pos="2062463" algn="l"/>
                <a:tab pos="2749951" algn="l"/>
              </a:tabLst>
              <a:defRPr sz="1300">
                <a:solidFill>
                  <a:srgbClr val="000000"/>
                </a:solidFill>
                <a:latin typeface="Times New Roman" pitchFamily="16" charset="0"/>
                <a:ea typeface="DejaVuSans" charset="0"/>
                <a:cs typeface="DejaVuSans" charset="0"/>
              </a:defRPr>
            </a:lvl1pPr>
          </a:lstStyle>
          <a:p>
            <a:fld id="{AA8E3D90-CD71-46EB-BC93-986FB5CD5D2E}" type="slidenum">
              <a:rPr lang="de-CH"/>
              <a:pPr/>
              <a:t>‹#›</a:t>
            </a:fld>
            <a:endParaRPr lang="de-C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1pPr>
    <a:lvl2pPr marL="742950" indent="-28575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2pPr>
    <a:lvl3pPr marL="11430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3pPr>
    <a:lvl4pPr marL="16002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4pPr>
    <a:lvl5pPr marL="20574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24B066CC-1854-4D20-948F-E1CBF10E13C6}" type="slidenum">
              <a:rPr lang="de-CH"/>
              <a:pPr/>
              <a:t>1</a:t>
            </a:fld>
            <a:endParaRPr lang="de-CH"/>
          </a:p>
        </p:txBody>
      </p:sp>
      <p:sp>
        <p:nvSpPr>
          <p:cNvPr id="37889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992188" y="777875"/>
            <a:ext cx="5114925" cy="383698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7890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709632" y="4861252"/>
            <a:ext cx="5680036" cy="4605955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115CA1B8-2A81-463C-BCAD-F0735089BB1D}" type="slidenum">
              <a:rPr lang="de-CH"/>
              <a:pPr/>
              <a:t>2</a:t>
            </a:fld>
            <a:endParaRPr lang="de-CH"/>
          </a:p>
        </p:txBody>
      </p:sp>
      <p:sp>
        <p:nvSpPr>
          <p:cNvPr id="39937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992188" y="777875"/>
            <a:ext cx="5114925" cy="383698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9938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709632" y="4861252"/>
            <a:ext cx="5680036" cy="4519337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de-C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10"/>
          </p:nvPr>
        </p:nvSpPr>
        <p:spPr/>
        <p:txBody>
          <a:bodyPr/>
          <a:lstStyle/>
          <a:p>
            <a:fld id="{AA8E3D90-CD71-46EB-BC93-986FB5CD5D2E}" type="slidenum">
              <a:rPr lang="de-CH" smtClean="0"/>
              <a:pPr/>
              <a:t>3</a:t>
            </a:fld>
            <a:endParaRPr lang="de-CH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de-C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10"/>
          </p:nvPr>
        </p:nvSpPr>
        <p:spPr/>
        <p:txBody>
          <a:bodyPr/>
          <a:lstStyle/>
          <a:p>
            <a:fld id="{AA8E3D90-CD71-46EB-BC93-986FB5CD5D2E}" type="slidenum">
              <a:rPr lang="de-CH" smtClean="0"/>
              <a:pPr/>
              <a:t>4</a:t>
            </a:fld>
            <a:endParaRPr lang="de-CH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6444A809-DD33-47D7-A20D-DCDDF3C3362E}" type="slidenum">
              <a:rPr lang="de-CH"/>
              <a:pPr/>
              <a:t>5</a:t>
            </a:fld>
            <a:endParaRPr lang="de-CH"/>
          </a:p>
        </p:txBody>
      </p:sp>
      <p:sp>
        <p:nvSpPr>
          <p:cNvPr id="38913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992188" y="777875"/>
            <a:ext cx="5114925" cy="383698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8914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709632" y="4861252"/>
            <a:ext cx="5680036" cy="4605955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de-C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10"/>
          </p:nvPr>
        </p:nvSpPr>
        <p:spPr/>
        <p:txBody>
          <a:bodyPr/>
          <a:lstStyle/>
          <a:p>
            <a:fld id="{AA8E3D90-CD71-46EB-BC93-986FB5CD5D2E}" type="slidenum">
              <a:rPr lang="de-CH" smtClean="0"/>
              <a:pPr/>
              <a:t>6</a:t>
            </a:fld>
            <a:endParaRPr lang="de-CH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de-C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10"/>
          </p:nvPr>
        </p:nvSpPr>
        <p:spPr/>
        <p:txBody>
          <a:bodyPr/>
          <a:lstStyle/>
          <a:p>
            <a:fld id="{AA8E3D90-CD71-46EB-BC93-986FB5CD5D2E}" type="slidenum">
              <a:rPr lang="de-CH" smtClean="0"/>
              <a:pPr/>
              <a:t>7</a:t>
            </a:fld>
            <a:endParaRPr lang="de-CH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5FB061A6-86BC-462E-B3C1-2F7102D6A12F}" type="slidenum">
              <a:rPr lang="de-CH"/>
              <a:pPr/>
              <a:t>8</a:t>
            </a:fld>
            <a:endParaRPr lang="de-CH"/>
          </a:p>
        </p:txBody>
      </p:sp>
      <p:sp>
        <p:nvSpPr>
          <p:cNvPr id="57345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992188" y="777875"/>
            <a:ext cx="5114925" cy="383698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7346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709632" y="4861252"/>
            <a:ext cx="5680036" cy="4519337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8A3F00E3-BC0C-4FDB-80D4-58554EA435A0}" type="slidenum">
              <a:rPr lang="de-CH"/>
              <a:pPr/>
              <a:t>9</a:t>
            </a:fld>
            <a:endParaRPr lang="de-CH"/>
          </a:p>
        </p:txBody>
      </p:sp>
      <p:sp>
        <p:nvSpPr>
          <p:cNvPr id="45057" name="Text Box 1"/>
          <p:cNvSpPr txBox="1">
            <a:spLocks noChangeArrowheads="1"/>
          </p:cNvSpPr>
          <p:nvPr/>
        </p:nvSpPr>
        <p:spPr bwMode="auto">
          <a:xfrm>
            <a:off x="4020751" y="9719463"/>
            <a:ext cx="3077059" cy="512111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lIns="86841" tIns="43420" rIns="86841" bIns="43420" anchor="ctr"/>
          <a:lstStyle/>
          <a:p>
            <a:endParaRPr lang="en-US"/>
          </a:p>
        </p:txBody>
      </p:sp>
      <p:sp>
        <p:nvSpPr>
          <p:cNvPr id="45058" name="Text Box 2"/>
          <p:cNvSpPr txBox="1">
            <a:spLocks noChangeArrowheads="1"/>
          </p:cNvSpPr>
          <p:nvPr/>
        </p:nvSpPr>
        <p:spPr bwMode="auto">
          <a:xfrm>
            <a:off x="4020751" y="9716424"/>
            <a:ext cx="3077059" cy="512111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lIns="86841" tIns="43420" rIns="86841" bIns="43420" anchor="ctr"/>
          <a:lstStyle/>
          <a:p>
            <a:endParaRPr lang="en-US"/>
          </a:p>
        </p:txBody>
      </p:sp>
      <p:sp>
        <p:nvSpPr>
          <p:cNvPr id="45059" name="Rectangle 3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709632" y="4859732"/>
            <a:ext cx="5680036" cy="4605956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45060" name="Text Box 4"/>
          <p:cNvSpPr txBox="1">
            <a:spLocks noChangeArrowheads="1"/>
          </p:cNvSpPr>
          <p:nvPr/>
        </p:nvSpPr>
        <p:spPr bwMode="auto">
          <a:xfrm>
            <a:off x="957109" y="767407"/>
            <a:ext cx="5185083" cy="383551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lIns="86841" tIns="43420" rIns="86841" bIns="43420" anchor="ctr"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de-C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10"/>
          </p:nvPr>
        </p:nvSpPr>
        <p:spPr/>
        <p:txBody>
          <a:bodyPr/>
          <a:lstStyle/>
          <a:p>
            <a:fld id="{AA8E3D90-CD71-46EB-BC93-986FB5CD5D2E}" type="slidenum">
              <a:rPr lang="de-CH" smtClean="0"/>
              <a:pPr/>
              <a:t>10</a:t>
            </a:fld>
            <a:endParaRPr lang="de-CH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3BBC98E4-0DE3-4D0E-9BA2-61D841842CE0}" type="slidenum">
              <a:rPr lang="de-CH"/>
              <a:pPr/>
              <a:t>11</a:t>
            </a:fld>
            <a:endParaRPr lang="de-CH"/>
          </a:p>
        </p:txBody>
      </p:sp>
      <p:sp>
        <p:nvSpPr>
          <p:cNvPr id="48129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992188" y="777875"/>
            <a:ext cx="5114925" cy="383698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8130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709632" y="4861252"/>
            <a:ext cx="5680036" cy="4519337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41D4DD37-EA33-4A91-925E-5081E7F2F84F}" type="slidenum">
              <a:rPr lang="de-CH"/>
              <a:pPr/>
              <a:t>12</a:t>
            </a:fld>
            <a:endParaRPr lang="de-CH"/>
          </a:p>
        </p:txBody>
      </p:sp>
      <p:sp>
        <p:nvSpPr>
          <p:cNvPr id="49153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992188" y="777875"/>
            <a:ext cx="5114925" cy="383698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9154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709632" y="4861252"/>
            <a:ext cx="5680036" cy="4519337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315A5D0D-EBE0-41EC-A9C9-054015FBDFC8}" type="slidenum">
              <a:rPr lang="de-CH"/>
              <a:pPr/>
              <a:t>13</a:t>
            </a:fld>
            <a:endParaRPr lang="de-CH"/>
          </a:p>
        </p:txBody>
      </p:sp>
      <p:sp>
        <p:nvSpPr>
          <p:cNvPr id="50177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992188" y="777875"/>
            <a:ext cx="5114925" cy="383698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0178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709632" y="4861252"/>
            <a:ext cx="5680036" cy="4519337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03472C3C-9DD0-47CF-A600-C8DD34E38F99}" type="slidenum">
              <a:rPr lang="de-CH"/>
              <a:pPr/>
              <a:t>14</a:t>
            </a:fld>
            <a:endParaRPr lang="de-CH"/>
          </a:p>
        </p:txBody>
      </p:sp>
      <p:sp>
        <p:nvSpPr>
          <p:cNvPr id="51201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992188" y="777875"/>
            <a:ext cx="5114925" cy="383698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1202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709632" y="4861252"/>
            <a:ext cx="5680036" cy="4519337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de-C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10"/>
          </p:nvPr>
        </p:nvSpPr>
        <p:spPr/>
        <p:txBody>
          <a:bodyPr/>
          <a:lstStyle/>
          <a:p>
            <a:fld id="{AA8E3D90-CD71-46EB-BC93-986FB5CD5D2E}" type="slidenum">
              <a:rPr lang="de-CH" smtClean="0"/>
              <a:pPr/>
              <a:t>15</a:t>
            </a:fld>
            <a:endParaRPr lang="de-CH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de-C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10"/>
          </p:nvPr>
        </p:nvSpPr>
        <p:spPr/>
        <p:txBody>
          <a:bodyPr/>
          <a:lstStyle/>
          <a:p>
            <a:fld id="{AA8E3D90-CD71-46EB-BC93-986FB5CD5D2E}" type="slidenum">
              <a:rPr lang="de-CH" smtClean="0"/>
              <a:pPr/>
              <a:t>16</a:t>
            </a:fld>
            <a:endParaRPr lang="de-CH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2DF57876-0A9C-4118-837F-3189A5622757}" type="slidenum">
              <a:rPr lang="de-CH"/>
              <a:pPr/>
              <a:t>17</a:t>
            </a:fld>
            <a:endParaRPr lang="de-CH"/>
          </a:p>
        </p:txBody>
      </p:sp>
      <p:sp>
        <p:nvSpPr>
          <p:cNvPr id="46081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992188" y="777875"/>
            <a:ext cx="5114925" cy="383698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6082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709632" y="4861252"/>
            <a:ext cx="5680036" cy="4519337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de-C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10"/>
          </p:nvPr>
        </p:nvSpPr>
        <p:spPr/>
        <p:txBody>
          <a:bodyPr/>
          <a:lstStyle/>
          <a:p>
            <a:fld id="{AA8E3D90-CD71-46EB-BC93-986FB5CD5D2E}" type="slidenum">
              <a:rPr lang="de-CH" smtClean="0"/>
              <a:pPr/>
              <a:t>18</a:t>
            </a:fld>
            <a:endParaRPr lang="de-CH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DAEDF729-F7CC-4AC1-852B-1F30CDACD815}" type="slidenum">
              <a:rPr lang="de-CH"/>
              <a:pPr/>
              <a:t>19</a:t>
            </a:fld>
            <a:endParaRPr lang="de-CH"/>
          </a:p>
        </p:txBody>
      </p:sp>
      <p:sp>
        <p:nvSpPr>
          <p:cNvPr id="53249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992188" y="777875"/>
            <a:ext cx="5114925" cy="383698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3250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709632" y="4861252"/>
            <a:ext cx="5680036" cy="4519337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468280" y="587364"/>
            <a:ext cx="9140829" cy="1620837"/>
          </a:xfrm>
        </p:spPr>
        <p:txBody>
          <a:bodyPr/>
          <a:lstStyle>
            <a:lvl1pPr algn="r">
              <a:defRPr sz="4000" b="0">
                <a:solidFill>
                  <a:schemeClr val="bg1"/>
                </a:solidFill>
                <a:latin typeface="Calibri" pitchFamily="34" charset="0"/>
              </a:defRPr>
            </a:lvl1pPr>
          </a:lstStyle>
          <a:p>
            <a:r>
              <a:rPr lang="de-DE" dirty="0" smtClean="0"/>
              <a:t>Titelmasterformat durch Klicken bearbeiten</a:t>
            </a:r>
            <a:endParaRPr lang="en-US" dirty="0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7056501" y="3279771"/>
            <a:ext cx="2770157" cy="1931988"/>
          </a:xfrm>
        </p:spPr>
        <p:txBody>
          <a:bodyPr/>
          <a:lstStyle>
            <a:lvl1pPr marL="0" indent="0" algn="l">
              <a:spcAft>
                <a:spcPts val="0"/>
              </a:spcAft>
              <a:buNone/>
              <a:defRPr sz="2400">
                <a:latin typeface="Calibri" pitchFamily="34" charset="0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de-DE" dirty="0" smtClean="0"/>
              <a:t>Formatvorlage des Untertitelmasters durch Klicken bearbeiten</a:t>
            </a:r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>
                <a:solidFill>
                  <a:schemeClr val="tx2"/>
                </a:solidFill>
              </a:defRPr>
            </a:lvl1pPr>
          </a:lstStyle>
          <a:p>
            <a:r>
              <a:rPr lang="de-DE" dirty="0" smtClean="0"/>
              <a:t>Titelmasterformat durch Klicken bearbeiten</a:t>
            </a:r>
            <a:endParaRPr lang="en-US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buClr>
                <a:schemeClr val="bg2">
                  <a:lumMod val="25000"/>
                </a:schemeClr>
              </a:buClr>
              <a:buFont typeface="Wingdings" pitchFamily="2" charset="2"/>
              <a:buChar char="§"/>
              <a:defRPr/>
            </a:lvl1pPr>
            <a:lvl2pPr marL="504000" indent="0">
              <a:buFontTx/>
              <a:buNone/>
              <a:defRPr/>
            </a:lvl2pPr>
            <a:lvl3pPr>
              <a:buFont typeface="Arial" pitchFamily="34" charset="0"/>
              <a:buChar char="–"/>
              <a:defRPr/>
            </a:lvl3pPr>
          </a:lstStyle>
          <a:p>
            <a:pPr lvl="0"/>
            <a:r>
              <a:rPr lang="de-DE" dirty="0" smtClean="0"/>
              <a:t>Textmasterformate durch Klicken bearbeiten</a:t>
            </a:r>
          </a:p>
          <a:p>
            <a:pPr lvl="1"/>
            <a:r>
              <a:rPr lang="de-DE" dirty="0" smtClean="0"/>
              <a:t>Zweite Ebene</a:t>
            </a:r>
          </a:p>
          <a:p>
            <a:pPr lvl="2"/>
            <a:r>
              <a:rPr lang="de-DE" dirty="0" smtClean="0"/>
              <a:t>Dritte Ebene</a:t>
            </a:r>
          </a:p>
          <a:p>
            <a:pPr lvl="3"/>
            <a:r>
              <a:rPr lang="de-DE" dirty="0" smtClean="0"/>
              <a:t>Vierte Ebene</a:t>
            </a:r>
          </a:p>
          <a:p>
            <a:pPr lvl="4"/>
            <a:r>
              <a:rPr lang="de-DE" dirty="0" smtClean="0"/>
              <a:t>Fünfte Ebene</a:t>
            </a:r>
            <a:endParaRPr lang="en-US" dirty="0"/>
          </a:p>
        </p:txBody>
      </p:sp>
      <p:sp>
        <p:nvSpPr>
          <p:cNvPr id="4" name="Fußzeilenplatzhalter 3"/>
          <p:cNvSpPr>
            <a:spLocks noGrp="1"/>
          </p:cNvSpPr>
          <p:nvPr>
            <p:ph type="ft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smtClean="0"/>
              <a:t>Philipp Sommer, ETH Zurich @ IPSN'09</a:t>
            </a:r>
            <a:endParaRPr lang="de-CH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0F604168-52AB-46B7-9B68-85EF9695E071}" type="slidenum">
              <a:rPr lang="de-CH"/>
              <a:pPr/>
              <a:t>‹#›</a:t>
            </a:fld>
            <a:endParaRPr lang="de-CH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ußzeilenplatzhalter 1"/>
          <p:cNvSpPr>
            <a:spLocks noGrp="1"/>
          </p:cNvSpPr>
          <p:nvPr>
            <p:ph type="ft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smtClean="0"/>
              <a:t>Philipp Sommer, ETH Zurich @ IPSN'09</a:t>
            </a:r>
            <a:endParaRPr lang="de-CH"/>
          </a:p>
        </p:txBody>
      </p:sp>
      <p:sp>
        <p:nvSpPr>
          <p:cNvPr id="3" name="Foliennummernplatzhalter 2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F2DE24E9-F6A5-4589-8684-8B4BCFBA81B2}" type="slidenum">
              <a:rPr lang="de-CH"/>
              <a:pPr/>
              <a:t>‹#›</a:t>
            </a:fld>
            <a:endParaRPr lang="de-CH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Titelmasterformat durch Klicken bearbeiten</a:t>
            </a:r>
            <a:endParaRPr lang="en-US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>
            <a:lvl2pPr>
              <a:buFont typeface="Arial" pitchFamily="34" charset="0"/>
              <a:buChar char="•"/>
              <a:defRPr/>
            </a:lvl2pPr>
            <a:lvl3pPr>
              <a:buFont typeface="Arial" pitchFamily="34" charset="0"/>
              <a:buChar char="–"/>
              <a:defRPr/>
            </a:lvl3pPr>
          </a:lstStyle>
          <a:p>
            <a:pPr lvl="0"/>
            <a:r>
              <a:rPr lang="de-DE" dirty="0" smtClean="0"/>
              <a:t>Textmasterformate durch Klicken bearbeiten</a:t>
            </a:r>
          </a:p>
          <a:p>
            <a:pPr lvl="1"/>
            <a:r>
              <a:rPr lang="de-DE" dirty="0" smtClean="0"/>
              <a:t>Zweite Ebene</a:t>
            </a:r>
          </a:p>
          <a:p>
            <a:pPr lvl="2"/>
            <a:r>
              <a:rPr lang="de-DE" dirty="0" smtClean="0"/>
              <a:t>Dritte Ebene</a:t>
            </a:r>
          </a:p>
          <a:p>
            <a:pPr lvl="3"/>
            <a:r>
              <a:rPr lang="de-DE" dirty="0" smtClean="0"/>
              <a:t>Vierte Ebene</a:t>
            </a:r>
          </a:p>
          <a:p>
            <a:pPr lvl="4"/>
            <a:r>
              <a:rPr lang="de-DE" dirty="0" smtClean="0"/>
              <a:t>Fünfte Ebene</a:t>
            </a:r>
            <a:endParaRPr lang="en-US" dirty="0"/>
          </a:p>
        </p:txBody>
      </p:sp>
      <p:sp>
        <p:nvSpPr>
          <p:cNvPr id="4" name="Fußzeilenplatzhalter 3"/>
          <p:cNvSpPr>
            <a:spLocks noGrp="1"/>
          </p:cNvSpPr>
          <p:nvPr>
            <p:ph type="ft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smtClean="0"/>
              <a:t>Philipp Sommer, ETH Zurich @ IPSN'09</a:t>
            </a:r>
            <a:endParaRPr lang="de-CH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0F604168-52AB-46B7-9B68-85EF9695E071}" type="slidenum">
              <a:rPr lang="de-CH"/>
              <a:pPr/>
              <a:t>‹#›</a:t>
            </a:fld>
            <a:endParaRPr lang="de-CH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ußzeilenplatzhalter 1"/>
          <p:cNvSpPr>
            <a:spLocks noGrp="1"/>
          </p:cNvSpPr>
          <p:nvPr>
            <p:ph type="ft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smtClean="0"/>
              <a:t>Philipp Sommer, ETH Zurich @ IPSN'09</a:t>
            </a:r>
            <a:endParaRPr lang="de-CH"/>
          </a:p>
        </p:txBody>
      </p:sp>
      <p:sp>
        <p:nvSpPr>
          <p:cNvPr id="3" name="Foliennummernplatzhalter 2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F2DE24E9-F6A5-4589-8684-8B4BCFBA81B2}" type="slidenum">
              <a:rPr lang="de-CH"/>
              <a:pPr/>
              <a:t>‹#›</a:t>
            </a:fld>
            <a:endParaRPr lang="de-C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emf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theme" Target="../theme/theme2.xml"/><Relationship Id="rId2" Type="http://schemas.openxmlformats.org/officeDocument/2006/relationships/slideLayout" Target="../slideLayouts/slideLayout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theme" Target="../theme/theme3.xml"/><Relationship Id="rId2" Type="http://schemas.openxmlformats.org/officeDocument/2006/relationships/slideLayout" Target="../slideLayouts/slideLayout5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4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9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6377"/>
            <a:ext cx="10080625" cy="678661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0" y="301625"/>
            <a:ext cx="9898063" cy="12604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the title text format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503238" y="1768475"/>
            <a:ext cx="9069387" cy="49879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28224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dirty="0" smtClean="0"/>
              <a:t>Click to edit the outline text format</a:t>
            </a:r>
          </a:p>
          <a:p>
            <a:pPr lvl="1"/>
            <a:r>
              <a:rPr lang="en-GB" dirty="0" smtClean="0"/>
              <a:t>Second Outline Level</a:t>
            </a:r>
          </a:p>
          <a:p>
            <a:pPr lvl="2"/>
            <a:r>
              <a:rPr lang="en-GB" dirty="0" smtClean="0"/>
              <a:t>Third Outline Level</a:t>
            </a:r>
          </a:p>
          <a:p>
            <a:pPr lvl="3"/>
            <a:r>
              <a:rPr lang="en-GB" dirty="0" smtClean="0"/>
              <a:t>Fourth Outline Level</a:t>
            </a:r>
          </a:p>
          <a:p>
            <a:pPr lvl="4"/>
            <a:r>
              <a:rPr lang="en-GB" dirty="0" smtClean="0"/>
              <a:t>Fifth Outline Level</a:t>
            </a:r>
          </a:p>
          <a:p>
            <a:pPr lvl="4"/>
            <a:r>
              <a:rPr lang="en-GB" dirty="0" smtClean="0"/>
              <a:t>Sixth Outline Level</a:t>
            </a:r>
          </a:p>
          <a:p>
            <a:pPr lvl="4"/>
            <a:r>
              <a:rPr lang="en-GB" dirty="0" smtClean="0"/>
              <a:t>Seventh Outline Level</a:t>
            </a:r>
          </a:p>
          <a:p>
            <a:pPr lvl="4"/>
            <a:r>
              <a:rPr lang="en-GB" dirty="0" smtClean="0"/>
              <a:t>Eighth Outline Level</a:t>
            </a:r>
          </a:p>
          <a:p>
            <a:pPr lvl="4"/>
            <a:r>
              <a:rPr lang="en-GB" dirty="0" smtClean="0"/>
              <a:t>Ninth Outline Level</a:t>
            </a:r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4463" y="6867525"/>
            <a:ext cx="2293937" cy="6921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hf sldNum="0" hdr="0" dt="0"/>
  <p:txStyles>
    <p:titleStyle>
      <a:lvl1pPr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+mj-lt"/>
          <a:ea typeface="+mj-ea"/>
          <a:cs typeface="+mj-cs"/>
        </a:defRPr>
      </a:lvl1pPr>
      <a:lvl2pPr marL="742950" indent="-28575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ea typeface="msmincho" charset="0"/>
          <a:cs typeface="msmincho" charset="0"/>
        </a:defRPr>
      </a:lvl2pPr>
      <a:lvl3pPr marL="11430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ea typeface="msmincho" charset="0"/>
          <a:cs typeface="msmincho" charset="0"/>
        </a:defRPr>
      </a:lvl3pPr>
      <a:lvl4pPr marL="16002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ea typeface="msmincho" charset="0"/>
          <a:cs typeface="msmincho" charset="0"/>
        </a:defRPr>
      </a:lvl4pPr>
      <a:lvl5pPr marL="20574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ea typeface="msmincho" charset="0"/>
          <a:cs typeface="msmincho" charset="0"/>
        </a:defRPr>
      </a:lvl5pPr>
      <a:lvl6pPr marL="25146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ea typeface="msmincho" charset="0"/>
          <a:cs typeface="msmincho" charset="0"/>
        </a:defRPr>
      </a:lvl6pPr>
      <a:lvl7pPr marL="29718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ea typeface="msmincho" charset="0"/>
          <a:cs typeface="msmincho" charset="0"/>
        </a:defRPr>
      </a:lvl7pPr>
      <a:lvl8pPr marL="34290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ea typeface="msmincho" charset="0"/>
          <a:cs typeface="msmincho" charset="0"/>
        </a:defRPr>
      </a:lvl8pPr>
      <a:lvl9pPr marL="38862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ea typeface="msmincho" charset="0"/>
          <a:cs typeface="msmincho" charset="0"/>
        </a:defRPr>
      </a:lvl9pPr>
    </p:titleStyle>
    <p:bodyStyle>
      <a:lvl1pPr marL="342900" indent="-342900" algn="l" defTabSz="449263" rtl="0" fontAlgn="base" hangingPunct="0">
        <a:lnSpc>
          <a:spcPct val="93000"/>
        </a:lnSpc>
        <a:spcBef>
          <a:spcPct val="0"/>
        </a:spcBef>
        <a:spcAft>
          <a:spcPts val="1425"/>
        </a:spcAft>
        <a:buClr>
          <a:srgbClr val="000000"/>
        </a:buClr>
        <a:buSzPct val="100000"/>
        <a:buFont typeface="Times New Roman" pitchFamily="16" charset="0"/>
        <a:defRPr sz="3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fontAlgn="base" hangingPunct="0">
        <a:lnSpc>
          <a:spcPct val="93000"/>
        </a:lnSpc>
        <a:spcBef>
          <a:spcPct val="0"/>
        </a:spcBef>
        <a:spcAft>
          <a:spcPts val="1138"/>
        </a:spcAft>
        <a:buClr>
          <a:srgbClr val="000000"/>
        </a:buClr>
        <a:buSzPct val="100000"/>
        <a:buFont typeface="Times New Roman" pitchFamily="16" charset="0"/>
        <a:defRPr sz="2800">
          <a:solidFill>
            <a:srgbClr val="000000"/>
          </a:solidFill>
          <a:latin typeface="+mn-lt"/>
          <a:ea typeface="+mn-ea"/>
          <a:cs typeface="+mn-cs"/>
        </a:defRPr>
      </a:lvl2pPr>
      <a:lvl3pPr marL="1143000" indent="-228600" algn="l" defTabSz="449263" rtl="0" fontAlgn="base" hangingPunct="0">
        <a:lnSpc>
          <a:spcPct val="93000"/>
        </a:lnSpc>
        <a:spcBef>
          <a:spcPct val="0"/>
        </a:spcBef>
        <a:spcAft>
          <a:spcPts val="850"/>
        </a:spcAft>
        <a:buClr>
          <a:srgbClr val="000000"/>
        </a:buClr>
        <a:buSzPct val="100000"/>
        <a:buFont typeface="Times New Roman" pitchFamily="16" charset="0"/>
        <a:defRPr sz="2400">
          <a:solidFill>
            <a:srgbClr val="000000"/>
          </a:solidFill>
          <a:latin typeface="+mn-lt"/>
          <a:ea typeface="+mn-ea"/>
          <a:cs typeface="+mn-cs"/>
        </a:defRPr>
      </a:lvl3pPr>
      <a:lvl4pPr marL="1600200" indent="-228600" algn="l" defTabSz="449263" rtl="0" fontAlgn="base" hangingPunct="0">
        <a:lnSpc>
          <a:spcPct val="93000"/>
        </a:lnSpc>
        <a:spcBef>
          <a:spcPct val="0"/>
        </a:spcBef>
        <a:spcAft>
          <a:spcPts val="575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4pPr>
      <a:lvl5pPr marL="2057400" indent="-228600" algn="l" defTabSz="449263" rtl="0" fontAlgn="base" hangingPunct="0">
        <a:lnSpc>
          <a:spcPct val="93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5pPr>
      <a:lvl6pPr marL="2514600" indent="-228600" algn="l" defTabSz="449263" rtl="0" fontAlgn="base" hangingPunct="0">
        <a:lnSpc>
          <a:spcPct val="93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6pPr>
      <a:lvl7pPr marL="2971800" indent="-228600" algn="l" defTabSz="449263" rtl="0" fontAlgn="base" hangingPunct="0">
        <a:lnSpc>
          <a:spcPct val="93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7pPr>
      <a:lvl8pPr marL="3429000" indent="-228600" algn="l" defTabSz="449263" rtl="0" fontAlgn="base" hangingPunct="0">
        <a:lnSpc>
          <a:spcPct val="93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8pPr>
      <a:lvl9pPr marL="3886200" indent="-228600" algn="l" defTabSz="449263" rtl="0" fontAlgn="base" hangingPunct="0">
        <a:lnSpc>
          <a:spcPct val="93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4" cstate="print"/>
          <a:srcRect l="3635" t="26194" r="14443" b="188"/>
          <a:stretch>
            <a:fillRect/>
          </a:stretch>
        </p:blipFill>
        <p:spPr bwMode="auto">
          <a:xfrm>
            <a:off x="7469204" y="5065721"/>
            <a:ext cx="2611421" cy="249395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025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503238" y="719118"/>
            <a:ext cx="9069387" cy="4175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dirty="0" smtClean="0"/>
              <a:t>Click to edit the title text format</a:t>
            </a:r>
          </a:p>
        </p:txBody>
      </p:sp>
      <p:sp>
        <p:nvSpPr>
          <p:cNvPr id="1026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503238" y="1373188"/>
            <a:ext cx="9069387" cy="546576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22932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dirty="0" smtClean="0"/>
              <a:t>Click to edit the outline text format</a:t>
            </a:r>
          </a:p>
          <a:p>
            <a:pPr lvl="1"/>
            <a:r>
              <a:rPr lang="en-GB" dirty="0" smtClean="0"/>
              <a:t>Second Outline Level</a:t>
            </a:r>
          </a:p>
          <a:p>
            <a:pPr lvl="2"/>
            <a:r>
              <a:rPr lang="en-GB" dirty="0" smtClean="0"/>
              <a:t>Third Outline Level</a:t>
            </a:r>
          </a:p>
          <a:p>
            <a:pPr lvl="3"/>
            <a:r>
              <a:rPr lang="en-GB" dirty="0" smtClean="0"/>
              <a:t>Fourth Outline Level</a:t>
            </a:r>
          </a:p>
          <a:p>
            <a:pPr lvl="4"/>
            <a:r>
              <a:rPr lang="en-GB" dirty="0" smtClean="0"/>
              <a:t>Fifth Outline Level</a:t>
            </a:r>
          </a:p>
          <a:p>
            <a:pPr lvl="4"/>
            <a:r>
              <a:rPr lang="en-GB" dirty="0" smtClean="0"/>
              <a:t>Sixth Outline Level</a:t>
            </a:r>
          </a:p>
          <a:p>
            <a:pPr lvl="4"/>
            <a:r>
              <a:rPr lang="en-GB" dirty="0" smtClean="0"/>
              <a:t>Seventh Outline Level</a:t>
            </a:r>
          </a:p>
          <a:p>
            <a:pPr lvl="4"/>
            <a:r>
              <a:rPr lang="en-GB" dirty="0" smtClean="0"/>
              <a:t>Eighth Outline Level</a:t>
            </a:r>
          </a:p>
          <a:p>
            <a:pPr lvl="4"/>
            <a:r>
              <a:rPr lang="en-GB" dirty="0" smtClean="0"/>
              <a:t>Ninth Outline Level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ftr"/>
          </p:nvPr>
        </p:nvSpPr>
        <p:spPr bwMode="auto">
          <a:xfrm>
            <a:off x="3060700" y="7199313"/>
            <a:ext cx="3957638" cy="206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ctr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</a:tabLst>
              <a:defRPr sz="1400">
                <a:solidFill>
                  <a:srgbClr val="000000"/>
                </a:solidFill>
                <a:latin typeface="+mn-lt"/>
                <a:ea typeface="Consolas" pitchFamily="49" charset="0"/>
                <a:cs typeface="Consolas" pitchFamily="49" charset="0"/>
              </a:defRPr>
            </a:lvl1pPr>
          </a:lstStyle>
          <a:p>
            <a:r>
              <a:rPr lang="de-DE" smtClean="0"/>
              <a:t>Philipp Sommer, ETH Zurich @ IPSN'09</a:t>
            </a:r>
            <a:endParaRPr lang="de-CH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sldNum"/>
          </p:nvPr>
        </p:nvSpPr>
        <p:spPr bwMode="auto">
          <a:xfrm>
            <a:off x="7937551" y="7208861"/>
            <a:ext cx="674661" cy="19682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>
              <a:tabLst>
                <a:tab pos="723900" algn="l"/>
                <a:tab pos="1447800" algn="l"/>
                <a:tab pos="2171700" algn="l"/>
              </a:tabLst>
              <a:defRPr sz="1400">
                <a:solidFill>
                  <a:srgbClr val="000000"/>
                </a:solidFill>
                <a:latin typeface="+mn-lt"/>
                <a:ea typeface="DejaVuSans" charset="0"/>
                <a:cs typeface="DejaVuSans" charset="0"/>
              </a:defRPr>
            </a:lvl1pPr>
          </a:lstStyle>
          <a:p>
            <a:fld id="{E091A772-5AB8-4E02-82EE-91AD466F6DEE}" type="slidenum">
              <a:rPr lang="de-CH" smtClean="0"/>
              <a:pPr/>
              <a:t>‹#›</a:t>
            </a:fld>
            <a:endParaRPr lang="de-C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56" r:id="rId2"/>
  </p:sldLayoutIdLst>
  <p:hf sldNum="0" hdr="0" dt="0"/>
  <p:txStyles>
    <p:titleStyle>
      <a:lvl1pPr algn="l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200" b="1">
          <a:solidFill>
            <a:schemeClr val="tx2"/>
          </a:solidFill>
          <a:latin typeface="Calibri" pitchFamily="34" charset="0"/>
          <a:ea typeface="+mj-ea"/>
          <a:cs typeface="+mj-cs"/>
        </a:defRPr>
      </a:lvl1pPr>
      <a:lvl2pPr marL="742950" indent="-285750" algn="l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200">
          <a:solidFill>
            <a:srgbClr val="000000"/>
          </a:solidFill>
          <a:latin typeface="Arial" charset="0"/>
          <a:ea typeface="msmincho" charset="0"/>
          <a:cs typeface="msmincho" charset="0"/>
        </a:defRPr>
      </a:lvl2pPr>
      <a:lvl3pPr marL="1143000" indent="-228600" algn="l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200">
          <a:solidFill>
            <a:srgbClr val="000000"/>
          </a:solidFill>
          <a:latin typeface="Arial" charset="0"/>
          <a:ea typeface="msmincho" charset="0"/>
          <a:cs typeface="msmincho" charset="0"/>
        </a:defRPr>
      </a:lvl3pPr>
      <a:lvl4pPr marL="1600200" indent="-228600" algn="l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200">
          <a:solidFill>
            <a:srgbClr val="000000"/>
          </a:solidFill>
          <a:latin typeface="Arial" charset="0"/>
          <a:ea typeface="msmincho" charset="0"/>
          <a:cs typeface="msmincho" charset="0"/>
        </a:defRPr>
      </a:lvl4pPr>
      <a:lvl5pPr marL="2057400" indent="-228600" algn="l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200">
          <a:solidFill>
            <a:srgbClr val="000000"/>
          </a:solidFill>
          <a:latin typeface="Arial" charset="0"/>
          <a:ea typeface="msmincho" charset="0"/>
          <a:cs typeface="msmincho" charset="0"/>
        </a:defRPr>
      </a:lvl5pPr>
      <a:lvl6pPr marL="2514600" indent="-228600" algn="l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200">
          <a:solidFill>
            <a:srgbClr val="000000"/>
          </a:solidFill>
          <a:latin typeface="Arial" charset="0"/>
          <a:ea typeface="msmincho" charset="0"/>
          <a:cs typeface="msmincho" charset="0"/>
        </a:defRPr>
      </a:lvl6pPr>
      <a:lvl7pPr marL="2971800" indent="-228600" algn="l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200">
          <a:solidFill>
            <a:srgbClr val="000000"/>
          </a:solidFill>
          <a:latin typeface="Arial" charset="0"/>
          <a:ea typeface="msmincho" charset="0"/>
          <a:cs typeface="msmincho" charset="0"/>
        </a:defRPr>
      </a:lvl7pPr>
      <a:lvl8pPr marL="3429000" indent="-228600" algn="l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200">
          <a:solidFill>
            <a:srgbClr val="000000"/>
          </a:solidFill>
          <a:latin typeface="Arial" charset="0"/>
          <a:ea typeface="msmincho" charset="0"/>
          <a:cs typeface="msmincho" charset="0"/>
        </a:defRPr>
      </a:lvl8pPr>
      <a:lvl9pPr marL="3886200" indent="-228600" algn="l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200">
          <a:solidFill>
            <a:srgbClr val="000000"/>
          </a:solidFill>
          <a:latin typeface="Arial" charset="0"/>
          <a:ea typeface="msmincho" charset="0"/>
          <a:cs typeface="msmincho" charset="0"/>
        </a:defRPr>
      </a:lvl9pPr>
    </p:titleStyle>
    <p:bodyStyle>
      <a:lvl1pPr marL="342900" indent="-342900" algn="l" defTabSz="449263" rtl="0" fontAlgn="base" hangingPunct="0">
        <a:lnSpc>
          <a:spcPct val="93000"/>
        </a:lnSpc>
        <a:spcBef>
          <a:spcPct val="0"/>
        </a:spcBef>
        <a:spcAft>
          <a:spcPts val="1313"/>
        </a:spcAft>
        <a:buClr>
          <a:schemeClr val="tx2"/>
        </a:buClr>
        <a:buSzPct val="100000"/>
        <a:buFont typeface="Wingdings" pitchFamily="2" charset="2"/>
        <a:buChar char="§"/>
        <a:defRPr sz="2600">
          <a:solidFill>
            <a:srgbClr val="000000"/>
          </a:solidFill>
          <a:latin typeface="Calibri" pitchFamily="34" charset="0"/>
          <a:ea typeface="+mn-ea"/>
          <a:cs typeface="+mn-cs"/>
        </a:defRPr>
      </a:lvl1pPr>
      <a:lvl2pPr marL="742950" indent="-285750" algn="l" defTabSz="449263" rtl="0" fontAlgn="base" hangingPunct="0">
        <a:lnSpc>
          <a:spcPct val="93000"/>
        </a:lnSpc>
        <a:spcBef>
          <a:spcPct val="0"/>
        </a:spcBef>
        <a:spcAft>
          <a:spcPts val="1138"/>
        </a:spcAft>
        <a:buClr>
          <a:srgbClr val="000000"/>
        </a:buClr>
        <a:buSzPct val="100000"/>
        <a:buFont typeface="Times New Roman" pitchFamily="16" charset="0"/>
        <a:defRPr sz="2400">
          <a:solidFill>
            <a:srgbClr val="000000"/>
          </a:solidFill>
          <a:latin typeface="Calibri" pitchFamily="34" charset="0"/>
          <a:ea typeface="+mn-ea"/>
          <a:cs typeface="+mn-cs"/>
        </a:defRPr>
      </a:lvl2pPr>
      <a:lvl3pPr marL="1143000" indent="-228600" algn="l" defTabSz="449263" rtl="0" fontAlgn="base" hangingPunct="0">
        <a:lnSpc>
          <a:spcPct val="93000"/>
        </a:lnSpc>
        <a:spcBef>
          <a:spcPct val="0"/>
        </a:spcBef>
        <a:spcAft>
          <a:spcPts val="850"/>
        </a:spcAft>
        <a:buClr>
          <a:srgbClr val="000000"/>
        </a:buClr>
        <a:buSzPct val="100000"/>
        <a:buFont typeface="Calibri" pitchFamily="34" charset="0"/>
        <a:buChar char="–"/>
        <a:defRPr sz="2000">
          <a:solidFill>
            <a:srgbClr val="000000"/>
          </a:solidFill>
          <a:latin typeface="Calibri" pitchFamily="34" charset="0"/>
          <a:ea typeface="+mn-ea"/>
          <a:cs typeface="+mn-cs"/>
        </a:defRPr>
      </a:lvl3pPr>
      <a:lvl4pPr marL="1600200" indent="-228600" algn="l" defTabSz="449263" rtl="0" fontAlgn="base" hangingPunct="0">
        <a:lnSpc>
          <a:spcPct val="93000"/>
        </a:lnSpc>
        <a:spcBef>
          <a:spcPct val="0"/>
        </a:spcBef>
        <a:spcAft>
          <a:spcPts val="575"/>
        </a:spcAft>
        <a:buClr>
          <a:srgbClr val="000000"/>
        </a:buClr>
        <a:buSzPct val="100000"/>
        <a:buFont typeface="Times New Roman" pitchFamily="16" charset="0"/>
        <a:defRPr>
          <a:solidFill>
            <a:srgbClr val="000000"/>
          </a:solidFill>
          <a:latin typeface="Calibri" pitchFamily="34" charset="0"/>
          <a:ea typeface="+mn-ea"/>
          <a:cs typeface="+mn-cs"/>
        </a:defRPr>
      </a:lvl4pPr>
      <a:lvl5pPr marL="2057400" indent="-228600" algn="l" defTabSz="449263" rtl="0" fontAlgn="base" hangingPunct="0">
        <a:lnSpc>
          <a:spcPct val="93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Calibri" pitchFamily="34" charset="0"/>
          <a:ea typeface="+mn-ea"/>
          <a:cs typeface="+mn-cs"/>
        </a:defRPr>
      </a:lvl5pPr>
      <a:lvl6pPr marL="2514600" indent="-228600" algn="l" defTabSz="449263" rtl="0" fontAlgn="base" hangingPunct="0">
        <a:lnSpc>
          <a:spcPct val="93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6pPr>
      <a:lvl7pPr marL="2971800" indent="-228600" algn="l" defTabSz="449263" rtl="0" fontAlgn="base" hangingPunct="0">
        <a:lnSpc>
          <a:spcPct val="93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7pPr>
      <a:lvl8pPr marL="3429000" indent="-228600" algn="l" defTabSz="449263" rtl="0" fontAlgn="base" hangingPunct="0">
        <a:lnSpc>
          <a:spcPct val="93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8pPr>
      <a:lvl9pPr marL="3886200" indent="-228600" algn="l" defTabSz="449263" rtl="0" fontAlgn="base" hangingPunct="0">
        <a:lnSpc>
          <a:spcPct val="93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503238" y="517525"/>
            <a:ext cx="9069387" cy="4175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dirty="0" smtClean="0"/>
              <a:t>Click to edit the title text format</a:t>
            </a:r>
          </a:p>
        </p:txBody>
      </p:sp>
      <p:sp>
        <p:nvSpPr>
          <p:cNvPr id="1026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503238" y="1373188"/>
            <a:ext cx="9069387" cy="546576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22932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dirty="0" smtClean="0"/>
              <a:t>Click to edit the outline text format</a:t>
            </a:r>
          </a:p>
          <a:p>
            <a:pPr lvl="1"/>
            <a:r>
              <a:rPr lang="en-GB" dirty="0" smtClean="0"/>
              <a:t>Second Outline Level</a:t>
            </a:r>
          </a:p>
          <a:p>
            <a:pPr lvl="2"/>
            <a:r>
              <a:rPr lang="en-GB" dirty="0" smtClean="0"/>
              <a:t>Third Outline Level</a:t>
            </a:r>
          </a:p>
          <a:p>
            <a:pPr lvl="3"/>
            <a:r>
              <a:rPr lang="en-GB" dirty="0" smtClean="0"/>
              <a:t>Fourth Outline Level</a:t>
            </a:r>
          </a:p>
          <a:p>
            <a:pPr lvl="4"/>
            <a:r>
              <a:rPr lang="en-GB" dirty="0" smtClean="0"/>
              <a:t>Fifth Outline Level</a:t>
            </a:r>
          </a:p>
          <a:p>
            <a:pPr lvl="4"/>
            <a:r>
              <a:rPr lang="en-GB" dirty="0" smtClean="0"/>
              <a:t>Sixth Outline Level</a:t>
            </a:r>
          </a:p>
          <a:p>
            <a:pPr lvl="4"/>
            <a:r>
              <a:rPr lang="en-GB" dirty="0" smtClean="0"/>
              <a:t>Seventh Outline Level</a:t>
            </a:r>
          </a:p>
          <a:p>
            <a:pPr lvl="4"/>
            <a:r>
              <a:rPr lang="en-GB" dirty="0" smtClean="0"/>
              <a:t>Eighth Outline Level</a:t>
            </a:r>
          </a:p>
          <a:p>
            <a:pPr lvl="4"/>
            <a:r>
              <a:rPr lang="en-GB" dirty="0" smtClean="0"/>
              <a:t>Ninth Outline Level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ftr"/>
          </p:nvPr>
        </p:nvSpPr>
        <p:spPr bwMode="auto">
          <a:xfrm>
            <a:off x="3060700" y="7199313"/>
            <a:ext cx="3957638" cy="206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ctr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</a:tabLst>
              <a:defRPr sz="1400">
                <a:solidFill>
                  <a:srgbClr val="000000"/>
                </a:solidFill>
                <a:ea typeface="DejaVuSans" charset="0"/>
                <a:cs typeface="DejaVuSans" charset="0"/>
              </a:defRPr>
            </a:lvl1pPr>
          </a:lstStyle>
          <a:p>
            <a:r>
              <a:rPr lang="de-DE" smtClean="0"/>
              <a:t>Philipp Sommer, ETH Zurich @ IPSN'09</a:t>
            </a:r>
            <a:endParaRPr lang="de-CH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sldNum"/>
          </p:nvPr>
        </p:nvSpPr>
        <p:spPr bwMode="auto">
          <a:xfrm>
            <a:off x="7937551" y="7208861"/>
            <a:ext cx="674661" cy="19682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>
              <a:tabLst>
                <a:tab pos="723900" algn="l"/>
                <a:tab pos="1447800" algn="l"/>
                <a:tab pos="2171700" algn="l"/>
              </a:tabLst>
              <a:defRPr sz="1400">
                <a:solidFill>
                  <a:srgbClr val="000000"/>
                </a:solidFill>
                <a:ea typeface="DejaVuSans" charset="0"/>
                <a:cs typeface="DejaVuSans" charset="0"/>
              </a:defRPr>
            </a:lvl1pPr>
          </a:lstStyle>
          <a:p>
            <a:fld id="{E091A772-5AB8-4E02-82EE-91AD466F6DEE}" type="slidenum">
              <a:rPr lang="de-CH"/>
              <a:pPr/>
              <a:t>‹#›</a:t>
            </a:fld>
            <a:endParaRPr lang="de-CH"/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4" cstate="print"/>
          <a:srcRect t="32715" b="32715"/>
          <a:stretch>
            <a:fillRect/>
          </a:stretch>
        </p:blipFill>
        <p:spPr bwMode="auto">
          <a:xfrm>
            <a:off x="503238" y="1020763"/>
            <a:ext cx="9072562" cy="3651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</p:sldLayoutIdLst>
  <p:hf sldNum="0" hdr="0" dt="0"/>
  <p:txStyles>
    <p:titleStyle>
      <a:lvl1pPr algn="l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200">
          <a:solidFill>
            <a:srgbClr val="000000"/>
          </a:solidFill>
          <a:latin typeface="Calibri" pitchFamily="34" charset="0"/>
          <a:ea typeface="+mj-ea"/>
          <a:cs typeface="+mj-cs"/>
        </a:defRPr>
      </a:lvl1pPr>
      <a:lvl2pPr marL="742950" indent="-285750" algn="l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200">
          <a:solidFill>
            <a:srgbClr val="000000"/>
          </a:solidFill>
          <a:latin typeface="Arial" charset="0"/>
          <a:ea typeface="msmincho" charset="0"/>
          <a:cs typeface="msmincho" charset="0"/>
        </a:defRPr>
      </a:lvl2pPr>
      <a:lvl3pPr marL="1143000" indent="-228600" algn="l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200">
          <a:solidFill>
            <a:srgbClr val="000000"/>
          </a:solidFill>
          <a:latin typeface="Arial" charset="0"/>
          <a:ea typeface="msmincho" charset="0"/>
          <a:cs typeface="msmincho" charset="0"/>
        </a:defRPr>
      </a:lvl3pPr>
      <a:lvl4pPr marL="1600200" indent="-228600" algn="l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200">
          <a:solidFill>
            <a:srgbClr val="000000"/>
          </a:solidFill>
          <a:latin typeface="Arial" charset="0"/>
          <a:ea typeface="msmincho" charset="0"/>
          <a:cs typeface="msmincho" charset="0"/>
        </a:defRPr>
      </a:lvl4pPr>
      <a:lvl5pPr marL="2057400" indent="-228600" algn="l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200">
          <a:solidFill>
            <a:srgbClr val="000000"/>
          </a:solidFill>
          <a:latin typeface="Arial" charset="0"/>
          <a:ea typeface="msmincho" charset="0"/>
          <a:cs typeface="msmincho" charset="0"/>
        </a:defRPr>
      </a:lvl5pPr>
      <a:lvl6pPr marL="2514600" indent="-228600" algn="l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200">
          <a:solidFill>
            <a:srgbClr val="000000"/>
          </a:solidFill>
          <a:latin typeface="Arial" charset="0"/>
          <a:ea typeface="msmincho" charset="0"/>
          <a:cs typeface="msmincho" charset="0"/>
        </a:defRPr>
      </a:lvl6pPr>
      <a:lvl7pPr marL="2971800" indent="-228600" algn="l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200">
          <a:solidFill>
            <a:srgbClr val="000000"/>
          </a:solidFill>
          <a:latin typeface="Arial" charset="0"/>
          <a:ea typeface="msmincho" charset="0"/>
          <a:cs typeface="msmincho" charset="0"/>
        </a:defRPr>
      </a:lvl7pPr>
      <a:lvl8pPr marL="3429000" indent="-228600" algn="l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200">
          <a:solidFill>
            <a:srgbClr val="000000"/>
          </a:solidFill>
          <a:latin typeface="Arial" charset="0"/>
          <a:ea typeface="msmincho" charset="0"/>
          <a:cs typeface="msmincho" charset="0"/>
        </a:defRPr>
      </a:lvl8pPr>
      <a:lvl9pPr marL="3886200" indent="-228600" algn="l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200">
          <a:solidFill>
            <a:srgbClr val="000000"/>
          </a:solidFill>
          <a:latin typeface="Arial" charset="0"/>
          <a:ea typeface="msmincho" charset="0"/>
          <a:cs typeface="msmincho" charset="0"/>
        </a:defRPr>
      </a:lvl9pPr>
    </p:titleStyle>
    <p:bodyStyle>
      <a:lvl1pPr marL="342900" indent="-342900" algn="l" defTabSz="449263" rtl="0" fontAlgn="base" hangingPunct="0">
        <a:lnSpc>
          <a:spcPct val="93000"/>
        </a:lnSpc>
        <a:spcBef>
          <a:spcPct val="0"/>
        </a:spcBef>
        <a:spcAft>
          <a:spcPts val="1313"/>
        </a:spcAft>
        <a:buClr>
          <a:srgbClr val="000000"/>
        </a:buClr>
        <a:buSzPct val="100000"/>
        <a:buFont typeface="Times New Roman" pitchFamily="16" charset="0"/>
        <a:defRPr sz="2600">
          <a:solidFill>
            <a:srgbClr val="000000"/>
          </a:solidFill>
          <a:latin typeface="Calibri" pitchFamily="34" charset="0"/>
          <a:ea typeface="+mn-ea"/>
          <a:cs typeface="+mn-cs"/>
        </a:defRPr>
      </a:lvl1pPr>
      <a:lvl2pPr marL="742950" indent="-285750" algn="l" defTabSz="449263" rtl="0" fontAlgn="base" hangingPunct="0">
        <a:lnSpc>
          <a:spcPct val="93000"/>
        </a:lnSpc>
        <a:spcBef>
          <a:spcPct val="0"/>
        </a:spcBef>
        <a:spcAft>
          <a:spcPts val="1138"/>
        </a:spcAft>
        <a:buClr>
          <a:srgbClr val="000000"/>
        </a:buClr>
        <a:buSzPct val="100000"/>
        <a:buFont typeface="Times New Roman" pitchFamily="16" charset="0"/>
        <a:defRPr sz="2400">
          <a:solidFill>
            <a:srgbClr val="000000"/>
          </a:solidFill>
          <a:latin typeface="Calibri" pitchFamily="34" charset="0"/>
          <a:ea typeface="+mn-ea"/>
          <a:cs typeface="+mn-cs"/>
        </a:defRPr>
      </a:lvl2pPr>
      <a:lvl3pPr marL="1143000" indent="-228600" algn="l" defTabSz="449263" rtl="0" fontAlgn="base" hangingPunct="0">
        <a:lnSpc>
          <a:spcPct val="93000"/>
        </a:lnSpc>
        <a:spcBef>
          <a:spcPct val="0"/>
        </a:spcBef>
        <a:spcAft>
          <a:spcPts val="85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Calibri" pitchFamily="34" charset="0"/>
          <a:ea typeface="+mn-ea"/>
          <a:cs typeface="+mn-cs"/>
        </a:defRPr>
      </a:lvl3pPr>
      <a:lvl4pPr marL="1600200" indent="-228600" algn="l" defTabSz="449263" rtl="0" fontAlgn="base" hangingPunct="0">
        <a:lnSpc>
          <a:spcPct val="93000"/>
        </a:lnSpc>
        <a:spcBef>
          <a:spcPct val="0"/>
        </a:spcBef>
        <a:spcAft>
          <a:spcPts val="575"/>
        </a:spcAft>
        <a:buClr>
          <a:srgbClr val="000000"/>
        </a:buClr>
        <a:buSzPct val="100000"/>
        <a:buFont typeface="Times New Roman" pitchFamily="16" charset="0"/>
        <a:defRPr>
          <a:solidFill>
            <a:srgbClr val="000000"/>
          </a:solidFill>
          <a:latin typeface="Calibri" pitchFamily="34" charset="0"/>
          <a:ea typeface="+mn-ea"/>
          <a:cs typeface="+mn-cs"/>
        </a:defRPr>
      </a:lvl4pPr>
      <a:lvl5pPr marL="2057400" indent="-228600" algn="l" defTabSz="449263" rtl="0" fontAlgn="base" hangingPunct="0">
        <a:lnSpc>
          <a:spcPct val="93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Calibri" pitchFamily="34" charset="0"/>
          <a:ea typeface="+mn-ea"/>
          <a:cs typeface="+mn-cs"/>
        </a:defRPr>
      </a:lvl5pPr>
      <a:lvl6pPr marL="2514600" indent="-228600" algn="l" defTabSz="449263" rtl="0" fontAlgn="base" hangingPunct="0">
        <a:lnSpc>
          <a:spcPct val="93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6pPr>
      <a:lvl7pPr marL="2971800" indent="-228600" algn="l" defTabSz="449263" rtl="0" fontAlgn="base" hangingPunct="0">
        <a:lnSpc>
          <a:spcPct val="93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7pPr>
      <a:lvl8pPr marL="3429000" indent="-228600" algn="l" defTabSz="449263" rtl="0" fontAlgn="base" hangingPunct="0">
        <a:lnSpc>
          <a:spcPct val="93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8pPr>
      <a:lvl9pPr marL="3886200" indent="-228600" algn="l" defTabSz="449263" rtl="0" fontAlgn="base" hangingPunct="0">
        <a:lnSpc>
          <a:spcPct val="93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emf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wm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wm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emf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emf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e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24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5" Type="http://schemas.openxmlformats.org/officeDocument/2006/relationships/oleObject" Target="../embeddings/oleObject1.bin"/><Relationship Id="rId4" Type="http://schemas.openxmlformats.org/officeDocument/2006/relationships/image" Target="../media/image26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emf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emf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7" name="Rectangle 1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de-CH" smtClean="0"/>
              <a:t>Gradient </a:t>
            </a:r>
            <a:r>
              <a:rPr lang="de-CH" err="1" smtClean="0"/>
              <a:t>Clock</a:t>
            </a:r>
            <a:r>
              <a:rPr lang="de-CH" smtClean="0"/>
              <a:t> </a:t>
            </a:r>
            <a:r>
              <a:rPr lang="de-CH" err="1" smtClean="0"/>
              <a:t>Synchronization</a:t>
            </a:r>
            <a:r>
              <a:rPr lang="de-CH" smtClean="0"/>
              <a:t/>
            </a:r>
            <a:br>
              <a:rPr lang="de-CH" smtClean="0"/>
            </a:br>
            <a:r>
              <a:rPr lang="de-CH" smtClean="0"/>
              <a:t> in Wireless Sensor Networks</a:t>
            </a:r>
            <a:endParaRPr lang="de-CH"/>
          </a:p>
        </p:txBody>
      </p:sp>
      <p:sp>
        <p:nvSpPr>
          <p:cNvPr id="4098" name="Rectangle 2"/>
          <p:cNvSpPr>
            <a:spLocks noGrp="1" noChangeArrowheads="1"/>
          </p:cNvSpPr>
          <p:nvPr>
            <p:ph type="subTitle" idx="1"/>
          </p:nvPr>
        </p:nvSpPr>
        <p:spPr>
          <a:xfrm>
            <a:off x="7270815" y="3494085"/>
            <a:ext cx="2770157" cy="857256"/>
          </a:xfrm>
        </p:spPr>
        <p:txBody>
          <a:bodyPr/>
          <a:lstStyle/>
          <a:p>
            <a:r>
              <a:rPr lang="de-CH" dirty="0" smtClean="0">
                <a:solidFill>
                  <a:schemeClr val="tx1"/>
                </a:solidFill>
              </a:rPr>
              <a:t>Philipp Sommer</a:t>
            </a:r>
          </a:p>
          <a:p>
            <a:r>
              <a:rPr lang="de-CH" dirty="0" smtClean="0"/>
              <a:t>Roger Wattenhofer</a:t>
            </a:r>
            <a:endParaRPr lang="de-CH" dirty="0"/>
          </a:p>
        </p:txBody>
      </p:sp>
      <p:pic>
        <p:nvPicPr>
          <p:cNvPr id="4" name="Grafik 3" descr="dcg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939774" y="6907143"/>
            <a:ext cx="2000264" cy="545528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5" name="Rectangle 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de-CH" smtClean="0"/>
              <a:t>Time Synchronization is a well-studied Problem</a:t>
            </a:r>
          </a:p>
        </p:txBody>
      </p:sp>
      <p:sp>
        <p:nvSpPr>
          <p:cNvPr id="6146" name="Rectangle 2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i="1" smtClean="0"/>
              <a:t>Time, Clocks, and the Ordering of Events in a Distributed System</a:t>
            </a:r>
            <a:r>
              <a:rPr lang="en-US" smtClean="0"/>
              <a:t/>
            </a:r>
            <a:br>
              <a:rPr lang="en-US" smtClean="0"/>
            </a:br>
            <a:r>
              <a:rPr lang="en-US" smtClean="0"/>
              <a:t>L. Lamport, Communications of the ACM, 1978.</a:t>
            </a:r>
          </a:p>
          <a:p>
            <a:r>
              <a:rPr lang="en-US" i="1" smtClean="0"/>
              <a:t>Internet Time Synchronization: The Network Time Protocol</a:t>
            </a:r>
            <a:br>
              <a:rPr lang="en-US" i="1" smtClean="0"/>
            </a:br>
            <a:r>
              <a:rPr lang="en-US" smtClean="0"/>
              <a:t>D. Mills, IEEE Transactions on Communications, 1991</a:t>
            </a:r>
          </a:p>
          <a:p>
            <a:r>
              <a:rPr lang="de-CH" i="1" smtClean="0"/>
              <a:t>Reference Broadcast Synchronization (RBS)</a:t>
            </a:r>
            <a:r>
              <a:rPr lang="de-CH" smtClean="0"/>
              <a:t/>
            </a:r>
            <a:br>
              <a:rPr lang="de-CH" smtClean="0"/>
            </a:br>
            <a:r>
              <a:rPr lang="de-CH" smtClean="0"/>
              <a:t>J. Elson, L. Girod and D. Estrin, OSDI'02</a:t>
            </a:r>
          </a:p>
          <a:p>
            <a:r>
              <a:rPr lang="de-CH" i="1" smtClean="0"/>
              <a:t>Timing-sync Protocol for Sensor Networks (TPSN)</a:t>
            </a:r>
            <a:r>
              <a:rPr lang="de-CH" smtClean="0"/>
              <a:t/>
            </a:r>
            <a:br>
              <a:rPr lang="de-CH" smtClean="0"/>
            </a:br>
            <a:r>
              <a:rPr lang="de-CH" smtClean="0"/>
              <a:t>S. Ganeriwal, R. Kumar and M. Srivastava, SenSys'03</a:t>
            </a:r>
          </a:p>
          <a:p>
            <a:r>
              <a:rPr lang="de-CH" i="1" smtClean="0"/>
              <a:t>Flooding Time Synchronization Protocol (FTSP)</a:t>
            </a:r>
            <a:r>
              <a:rPr lang="de-CH" smtClean="0"/>
              <a:t/>
            </a:r>
            <a:br>
              <a:rPr lang="de-CH" smtClean="0"/>
            </a:br>
            <a:r>
              <a:rPr lang="de-CH" smtClean="0"/>
              <a:t>M. Maróti, B. Kusy, G. Simon and Á. Lédeczi, SenSys'04</a:t>
            </a:r>
          </a:p>
          <a:p>
            <a:r>
              <a:rPr lang="de-CH" smtClean="0"/>
              <a:t>and many more ...</a:t>
            </a:r>
          </a:p>
          <a:p>
            <a:endParaRPr lang="de-CH"/>
          </a:p>
        </p:txBody>
      </p:sp>
      <p:sp>
        <p:nvSpPr>
          <p:cNvPr id="6" name="Fußzeilenplatzhalter 5"/>
          <p:cNvSpPr>
            <a:spLocks noGrp="1"/>
          </p:cNvSpPr>
          <p:nvPr>
            <p:ph type="ftr" idx="10"/>
          </p:nvPr>
        </p:nvSpPr>
        <p:spPr/>
        <p:txBody>
          <a:bodyPr/>
          <a:lstStyle/>
          <a:p>
            <a:r>
              <a:rPr lang="de-DE" smtClean="0"/>
              <a:t>Philipp Sommer, ETH Zurich @ IPSN'09</a:t>
            </a:r>
            <a:endParaRPr lang="de-CH"/>
          </a:p>
        </p:txBody>
      </p:sp>
      <p:sp>
        <p:nvSpPr>
          <p:cNvPr id="8" name="Abgerundete rechteckige Legende 7"/>
          <p:cNvSpPr/>
          <p:nvPr/>
        </p:nvSpPr>
        <p:spPr bwMode="auto">
          <a:xfrm>
            <a:off x="6254758" y="5922977"/>
            <a:ext cx="2928958" cy="1000132"/>
          </a:xfrm>
          <a:prstGeom prst="wedgeRoundRectCallout">
            <a:avLst>
              <a:gd name="adj1" fmla="val -36682"/>
              <a:gd name="adj2" fmla="val -104513"/>
              <a:gd name="adj3" fmla="val 16667"/>
            </a:avLst>
          </a:prstGeom>
          <a:solidFill>
            <a:schemeClr val="accent3">
              <a:lumMod val="75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49263" rtl="0" eaLnBrk="1" fontAlgn="base" latinLnBrk="0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buNone/>
              <a:tabLst/>
            </a:pPr>
            <a:r>
              <a:rPr kumimoji="0" lang="de-CH" sz="1800" b="0" i="0" u="none" strike="noStrike" cap="none" normalizeH="0" baseline="0" dirty="0" smtClean="0">
                <a:ln>
                  <a:noFill/>
                </a:ln>
                <a:effectLst/>
                <a:latin typeface="+mj-lt"/>
              </a:rPr>
              <a:t>State</a:t>
            </a:r>
            <a:r>
              <a:rPr lang="de-CH" dirty="0" smtClean="0">
                <a:latin typeface="+mj-lt"/>
              </a:rPr>
              <a:t>-</a:t>
            </a:r>
            <a:r>
              <a:rPr kumimoji="0" lang="de-CH" sz="1800" b="0" i="0" u="none" strike="noStrike" cap="none" normalizeH="0" baseline="0" dirty="0" err="1" smtClean="0">
                <a:ln>
                  <a:noFill/>
                </a:ln>
                <a:effectLst/>
                <a:latin typeface="+mj-lt"/>
              </a:rPr>
              <a:t>of</a:t>
            </a:r>
            <a:r>
              <a:rPr lang="de-CH" dirty="0" smtClean="0">
                <a:latin typeface="+mj-lt"/>
              </a:rPr>
              <a:t>-</a:t>
            </a:r>
            <a:r>
              <a:rPr kumimoji="0" lang="de-CH" sz="1800" b="0" i="0" u="none" strike="noStrike" cap="none" normalizeH="0" baseline="0" dirty="0" err="1" smtClean="0">
                <a:ln>
                  <a:noFill/>
                </a:ln>
                <a:effectLst/>
                <a:latin typeface="+mj-lt"/>
              </a:rPr>
              <a:t>the</a:t>
            </a:r>
            <a:r>
              <a:rPr lang="de-CH" dirty="0" smtClean="0">
                <a:latin typeface="+mj-lt"/>
              </a:rPr>
              <a:t>-</a:t>
            </a:r>
            <a:r>
              <a:rPr kumimoji="0" lang="de-CH" sz="1800" b="0" i="0" u="none" strike="noStrike" cap="none" normalizeH="0" baseline="0" dirty="0" err="1" smtClean="0">
                <a:ln>
                  <a:noFill/>
                </a:ln>
                <a:effectLst/>
                <a:latin typeface="+mj-lt"/>
              </a:rPr>
              <a:t>art</a:t>
            </a:r>
            <a:r>
              <a:rPr kumimoji="0" lang="de-CH" sz="1800" b="0" i="0" u="none" strike="noStrike" cap="none" normalizeH="0" baseline="0" dirty="0" smtClean="0">
                <a:ln>
                  <a:noFill/>
                </a:ln>
                <a:effectLst/>
                <a:latin typeface="+mj-lt"/>
              </a:rPr>
              <a:t> time </a:t>
            </a:r>
            <a:r>
              <a:rPr kumimoji="0" lang="de-CH" sz="1800" b="0" i="0" u="none" strike="noStrike" cap="none" normalizeH="0" baseline="0" dirty="0" err="1" smtClean="0">
                <a:ln>
                  <a:noFill/>
                </a:ln>
                <a:effectLst/>
                <a:latin typeface="+mj-lt"/>
              </a:rPr>
              <a:t>sync</a:t>
            </a:r>
            <a:r>
              <a:rPr kumimoji="0" lang="de-CH" sz="1800" b="0" i="0" u="none" strike="noStrike" cap="none" normalizeH="0" baseline="0" dirty="0" smtClean="0">
                <a:ln>
                  <a:noFill/>
                </a:ln>
                <a:effectLst/>
                <a:latin typeface="+mj-lt"/>
              </a:rPr>
              <a:t> </a:t>
            </a:r>
            <a:r>
              <a:rPr kumimoji="0" lang="de-CH" sz="1800" b="0" i="0" u="none" strike="noStrike" cap="none" normalizeH="0" baseline="0" dirty="0" err="1" smtClean="0">
                <a:ln>
                  <a:noFill/>
                </a:ln>
                <a:effectLst/>
                <a:latin typeface="+mj-lt"/>
              </a:rPr>
              <a:t>protocol</a:t>
            </a:r>
            <a:r>
              <a:rPr kumimoji="0" lang="de-CH" sz="1800" b="0" i="0" u="none" strike="noStrike" cap="none" normalizeH="0" dirty="0" smtClean="0">
                <a:ln>
                  <a:noFill/>
                </a:ln>
                <a:effectLst/>
                <a:latin typeface="+mj-lt"/>
              </a:rPr>
              <a:t> </a:t>
            </a:r>
            <a:r>
              <a:rPr kumimoji="0" lang="de-CH" sz="1800" b="0" i="0" u="none" strike="noStrike" cap="none" normalizeH="0" dirty="0" err="1" smtClean="0">
                <a:ln>
                  <a:noFill/>
                </a:ln>
                <a:effectLst/>
                <a:latin typeface="+mj-lt"/>
              </a:rPr>
              <a:t>for</a:t>
            </a:r>
            <a:r>
              <a:rPr kumimoji="0" lang="de-CH" sz="1800" b="0" i="0" u="none" strike="noStrike" cap="none" normalizeH="0" dirty="0" smtClean="0">
                <a:ln>
                  <a:noFill/>
                </a:ln>
                <a:effectLst/>
                <a:latin typeface="+mj-lt"/>
              </a:rPr>
              <a:t> </a:t>
            </a:r>
            <a:r>
              <a:rPr kumimoji="0" lang="de-CH" sz="1800" b="0" i="0" u="none" strike="noStrike" cap="none" normalizeH="0" dirty="0" err="1" smtClean="0">
                <a:ln>
                  <a:noFill/>
                </a:ln>
                <a:effectLst/>
                <a:latin typeface="+mj-lt"/>
              </a:rPr>
              <a:t>wireless</a:t>
            </a:r>
            <a:r>
              <a:rPr kumimoji="0" lang="de-CH" sz="1800" b="0" i="0" u="none" strike="noStrike" cap="none" normalizeH="0" dirty="0" smtClean="0">
                <a:ln>
                  <a:noFill/>
                </a:ln>
                <a:effectLst/>
                <a:latin typeface="+mj-lt"/>
              </a:rPr>
              <a:t> </a:t>
            </a:r>
            <a:r>
              <a:rPr kumimoji="0" lang="de-CH" sz="1800" b="0" i="0" u="none" strike="noStrike" cap="none" normalizeH="0" dirty="0" err="1" smtClean="0">
                <a:ln>
                  <a:noFill/>
                </a:ln>
                <a:effectLst/>
                <a:latin typeface="+mj-lt"/>
              </a:rPr>
              <a:t>sensor</a:t>
            </a:r>
            <a:r>
              <a:rPr kumimoji="0" lang="de-CH" sz="1800" b="0" i="0" u="none" strike="noStrike" cap="none" normalizeH="0" dirty="0" smtClean="0">
                <a:ln>
                  <a:noFill/>
                </a:ln>
                <a:effectLst/>
                <a:latin typeface="+mj-lt"/>
              </a:rPr>
              <a:t> </a:t>
            </a:r>
            <a:r>
              <a:rPr kumimoji="0" lang="de-CH" sz="1800" b="0" i="0" u="none" strike="noStrike" cap="none" normalizeH="0" dirty="0" err="1" smtClean="0">
                <a:ln>
                  <a:noFill/>
                </a:ln>
                <a:effectLst/>
                <a:latin typeface="+mj-lt"/>
              </a:rPr>
              <a:t>networks</a:t>
            </a:r>
            <a:endParaRPr kumimoji="0" lang="en-US" sz="1800" b="0" i="0" u="none" strike="noStrike" cap="none" normalizeH="0" baseline="0" dirty="0" smtClean="0">
              <a:ln>
                <a:noFill/>
              </a:ln>
              <a:effectLst/>
              <a:latin typeface="+mj-lt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el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CH" dirty="0" smtClean="0"/>
              <a:t>Preview: FTSP vs. GTSP</a:t>
            </a:r>
            <a:endParaRPr lang="en-US" dirty="0"/>
          </a:p>
        </p:txBody>
      </p:sp>
      <p:sp>
        <p:nvSpPr>
          <p:cNvPr id="3092" name="Inhaltsplatzhalter 309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CH" dirty="0" smtClean="0"/>
              <a:t>Gradient Time </a:t>
            </a:r>
            <a:r>
              <a:rPr lang="de-CH" dirty="0" err="1" smtClean="0"/>
              <a:t>Synchronization</a:t>
            </a:r>
            <a:r>
              <a:rPr lang="de-CH" dirty="0" smtClean="0"/>
              <a:t> Protocol (GTSP) </a:t>
            </a:r>
          </a:p>
          <a:p>
            <a:pPr lvl="1"/>
            <a:r>
              <a:rPr lang="de-CH" dirty="0" smtClean="0"/>
              <a:t>Details will </a:t>
            </a:r>
            <a:r>
              <a:rPr lang="de-CH" dirty="0" err="1" smtClean="0"/>
              <a:t>follow</a:t>
            </a:r>
            <a:r>
              <a:rPr lang="de-CH" dirty="0" smtClean="0"/>
              <a:t> </a:t>
            </a:r>
            <a:r>
              <a:rPr lang="de-CH" dirty="0" err="1" smtClean="0"/>
              <a:t>soon</a:t>
            </a:r>
            <a:endParaRPr lang="de-CH" dirty="0" smtClean="0"/>
          </a:p>
          <a:p>
            <a:r>
              <a:rPr lang="de-CH" dirty="0" smtClean="0"/>
              <a:t>Network </a:t>
            </a:r>
            <a:r>
              <a:rPr lang="de-CH" dirty="0" err="1" smtClean="0"/>
              <a:t>synchronization</a:t>
            </a:r>
            <a:r>
              <a:rPr lang="de-CH" dirty="0" smtClean="0"/>
              <a:t> </a:t>
            </a:r>
            <a:r>
              <a:rPr lang="de-CH" dirty="0" err="1" smtClean="0"/>
              <a:t>error</a:t>
            </a:r>
            <a:r>
              <a:rPr lang="de-CH" dirty="0" smtClean="0"/>
              <a:t> </a:t>
            </a:r>
            <a:r>
              <a:rPr lang="de-CH" i="1" dirty="0" smtClean="0"/>
              <a:t>(global </a:t>
            </a:r>
            <a:r>
              <a:rPr lang="de-CH" i="1" dirty="0" err="1" smtClean="0"/>
              <a:t>skew</a:t>
            </a:r>
            <a:r>
              <a:rPr lang="de-CH" i="1" dirty="0" smtClean="0"/>
              <a:t>)</a:t>
            </a:r>
          </a:p>
          <a:p>
            <a:pPr lvl="1"/>
            <a:r>
              <a:rPr lang="de-CH" dirty="0" smtClean="0"/>
              <a:t>Pair-</a:t>
            </a:r>
            <a:r>
              <a:rPr lang="de-CH" dirty="0" err="1" smtClean="0"/>
              <a:t>wise</a:t>
            </a:r>
            <a:r>
              <a:rPr lang="de-CH" dirty="0" smtClean="0"/>
              <a:t> </a:t>
            </a:r>
            <a:r>
              <a:rPr lang="de-CH" dirty="0" err="1" smtClean="0"/>
              <a:t>synchronization</a:t>
            </a:r>
            <a:r>
              <a:rPr lang="de-CH" dirty="0" smtClean="0"/>
              <a:t> </a:t>
            </a:r>
            <a:r>
              <a:rPr lang="de-CH" dirty="0" err="1" smtClean="0"/>
              <a:t>error</a:t>
            </a:r>
            <a:r>
              <a:rPr lang="de-CH" dirty="0" smtClean="0"/>
              <a:t> </a:t>
            </a:r>
            <a:r>
              <a:rPr lang="de-CH" dirty="0" err="1" smtClean="0"/>
              <a:t>between</a:t>
            </a:r>
            <a:r>
              <a:rPr lang="de-CH" dirty="0" smtClean="0"/>
              <a:t> </a:t>
            </a:r>
            <a:r>
              <a:rPr lang="de-CH" dirty="0" err="1" smtClean="0"/>
              <a:t>any</a:t>
            </a:r>
            <a:r>
              <a:rPr lang="de-CH" dirty="0" smtClean="0"/>
              <a:t> </a:t>
            </a:r>
            <a:r>
              <a:rPr lang="de-CH" dirty="0" err="1" smtClean="0"/>
              <a:t>nodes</a:t>
            </a:r>
            <a:r>
              <a:rPr lang="de-CH" dirty="0" smtClean="0"/>
              <a:t> in </a:t>
            </a:r>
            <a:r>
              <a:rPr lang="de-CH" dirty="0" err="1" smtClean="0"/>
              <a:t>the</a:t>
            </a:r>
            <a:r>
              <a:rPr lang="de-CH" dirty="0" smtClean="0"/>
              <a:t> </a:t>
            </a:r>
            <a:r>
              <a:rPr lang="de-CH" dirty="0" err="1" smtClean="0"/>
              <a:t>network</a:t>
            </a:r>
            <a:endParaRPr lang="de-CH" dirty="0" smtClean="0"/>
          </a:p>
          <a:p>
            <a:pPr>
              <a:buNone/>
            </a:pPr>
            <a:endParaRPr lang="de-CH" dirty="0" smtClean="0"/>
          </a:p>
        </p:txBody>
      </p:sp>
      <p:sp>
        <p:nvSpPr>
          <p:cNvPr id="2" name="Fußzeilenplatzhalter 1"/>
          <p:cNvSpPr>
            <a:spLocks noGrp="1"/>
          </p:cNvSpPr>
          <p:nvPr>
            <p:ph type="ftr" idx="10"/>
          </p:nvPr>
        </p:nvSpPr>
        <p:spPr/>
        <p:txBody>
          <a:bodyPr/>
          <a:lstStyle/>
          <a:p>
            <a:r>
              <a:rPr lang="de-DE" smtClean="0"/>
              <a:t>Philipp Sommer, ETH Zurich @ IPSN'09</a:t>
            </a:r>
            <a:endParaRPr lang="de-CH"/>
          </a:p>
        </p:txBody>
      </p:sp>
      <p:grpSp>
        <p:nvGrpSpPr>
          <p:cNvPr id="12" name="Gruppieren 11"/>
          <p:cNvGrpSpPr/>
          <p:nvPr/>
        </p:nvGrpSpPr>
        <p:grpSpPr>
          <a:xfrm>
            <a:off x="468280" y="3511135"/>
            <a:ext cx="4036476" cy="3227337"/>
            <a:chOff x="468280" y="3511135"/>
            <a:chExt cx="4036476" cy="3227337"/>
          </a:xfrm>
        </p:grpSpPr>
        <p:pic>
          <p:nvPicPr>
            <p:cNvPr id="3091" name="Grafik 3090" descr="ftsp_ring_network_error.eps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68280" y="3858472"/>
              <a:ext cx="4036476" cy="2880000"/>
            </a:xfrm>
            <a:prstGeom prst="rect">
              <a:avLst/>
            </a:prstGeom>
          </p:spPr>
        </p:pic>
        <p:sp>
          <p:nvSpPr>
            <p:cNvPr id="3094" name="Textfeld 3093"/>
            <p:cNvSpPr txBox="1"/>
            <p:nvPr/>
          </p:nvSpPr>
          <p:spPr>
            <a:xfrm>
              <a:off x="1630328" y="3511135"/>
              <a:ext cx="2347622" cy="3785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de-CH" sz="2000" smtClean="0">
                  <a:latin typeface="+mj-lt"/>
                </a:rPr>
                <a:t>FTSP (</a:t>
              </a:r>
              <a:r>
                <a:rPr lang="de-CH" sz="2000" err="1" smtClean="0">
                  <a:latin typeface="+mj-lt"/>
                </a:rPr>
                <a:t>avg</a:t>
              </a:r>
              <a:r>
                <a:rPr lang="de-CH" sz="2000" smtClean="0">
                  <a:latin typeface="+mj-lt"/>
                </a:rPr>
                <a:t>: 7.7 </a:t>
              </a:r>
              <a:r>
                <a:rPr lang="el-GR" sz="2000" smtClean="0">
                  <a:latin typeface="+mj-lt"/>
                </a:rPr>
                <a:t>μ</a:t>
              </a:r>
              <a:r>
                <a:rPr lang="de-CH" sz="2000" smtClean="0">
                  <a:latin typeface="+mj-lt"/>
                </a:rPr>
                <a:t>s)</a:t>
              </a:r>
              <a:endParaRPr lang="en-US" sz="2000">
                <a:latin typeface="+mj-lt"/>
              </a:endParaRPr>
            </a:p>
          </p:txBody>
        </p:sp>
      </p:grpSp>
      <p:grpSp>
        <p:nvGrpSpPr>
          <p:cNvPr id="3099" name="Gruppieren 3098"/>
          <p:cNvGrpSpPr/>
          <p:nvPr/>
        </p:nvGrpSpPr>
        <p:grpSpPr>
          <a:xfrm>
            <a:off x="7254890" y="1065193"/>
            <a:ext cx="928694" cy="928694"/>
            <a:chOff x="7326328" y="1922449"/>
            <a:chExt cx="928694" cy="928694"/>
          </a:xfrm>
        </p:grpSpPr>
        <p:sp>
          <p:nvSpPr>
            <p:cNvPr id="3095" name="Stern mit 16 Zacken 3094"/>
            <p:cNvSpPr/>
            <p:nvPr/>
          </p:nvSpPr>
          <p:spPr bwMode="auto">
            <a:xfrm>
              <a:off x="7326328" y="1922449"/>
              <a:ext cx="928694" cy="928694"/>
            </a:xfrm>
            <a:prstGeom prst="star16">
              <a:avLst/>
            </a:prstGeom>
            <a:solidFill>
              <a:schemeClr val="accent3">
                <a:lumMod val="50000"/>
              </a:schemeClr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449263" rtl="0" eaLnBrk="1" fontAlgn="base" latinLnBrk="0" hangingPunct="0">
                <a:lnSpc>
                  <a:spcPct val="93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itchFamily="16" charset="0"/>
                <a:buNone/>
                <a:tabLst/>
              </a:pPr>
              <a:endParaRPr kumimoji="0" lang="en-US" sz="1800" b="0" i="0" u="none" strike="noStrike" cap="none" normalizeH="0" baseline="0" smtClean="0">
                <a:ln>
                  <a:noFill/>
                </a:ln>
                <a:effectLst/>
                <a:latin typeface="+mj-lt"/>
              </a:endParaRPr>
            </a:p>
          </p:txBody>
        </p:sp>
        <p:sp>
          <p:nvSpPr>
            <p:cNvPr id="3096" name="Textfeld 3095"/>
            <p:cNvSpPr txBox="1"/>
            <p:nvPr/>
          </p:nvSpPr>
          <p:spPr>
            <a:xfrm rot="20640000">
              <a:off x="7456236" y="2227344"/>
              <a:ext cx="710451" cy="3785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de-CH" sz="2000" b="1" smtClean="0">
                  <a:solidFill>
                    <a:schemeClr val="bg1"/>
                  </a:solidFill>
                  <a:latin typeface="+mj-lt"/>
                </a:rPr>
                <a:t>NEW</a:t>
              </a:r>
              <a:endParaRPr lang="en-US" sz="2000" b="1">
                <a:solidFill>
                  <a:schemeClr val="bg1"/>
                </a:solidFill>
                <a:latin typeface="+mj-lt"/>
              </a:endParaRPr>
            </a:p>
          </p:txBody>
        </p:sp>
      </p:grpSp>
      <p:grpSp>
        <p:nvGrpSpPr>
          <p:cNvPr id="13" name="Gruppieren 12"/>
          <p:cNvGrpSpPr/>
          <p:nvPr/>
        </p:nvGrpSpPr>
        <p:grpSpPr>
          <a:xfrm>
            <a:off x="5040312" y="3513749"/>
            <a:ext cx="4036476" cy="3224723"/>
            <a:chOff x="5040312" y="3513749"/>
            <a:chExt cx="4036476" cy="3224723"/>
          </a:xfrm>
        </p:grpSpPr>
        <p:pic>
          <p:nvPicPr>
            <p:cNvPr id="3093" name="Grafik 3092" descr="gradient_ring_network_error.eps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5040312" y="3858472"/>
              <a:ext cx="4036476" cy="2880000"/>
            </a:xfrm>
            <a:prstGeom prst="rect">
              <a:avLst/>
            </a:prstGeom>
          </p:spPr>
        </p:pic>
        <p:sp>
          <p:nvSpPr>
            <p:cNvPr id="11" name="Textfeld 10"/>
            <p:cNvSpPr txBox="1"/>
            <p:nvPr/>
          </p:nvSpPr>
          <p:spPr>
            <a:xfrm>
              <a:off x="6168260" y="3513749"/>
              <a:ext cx="2160463" cy="3785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de-CH" sz="2000" smtClean="0">
                  <a:latin typeface="+mj-lt"/>
                </a:rPr>
                <a:t>GTSP (</a:t>
              </a:r>
              <a:r>
                <a:rPr lang="de-CH" sz="2000" err="1" smtClean="0">
                  <a:latin typeface="+mj-lt"/>
                </a:rPr>
                <a:t>avg</a:t>
              </a:r>
              <a:r>
                <a:rPr lang="de-CH" sz="2000" smtClean="0">
                  <a:latin typeface="+mj-lt"/>
                </a:rPr>
                <a:t>: 14.0 </a:t>
              </a:r>
              <a:r>
                <a:rPr lang="el-GR" sz="2000" smtClean="0">
                  <a:latin typeface="+mj-lt"/>
                </a:rPr>
                <a:t>μ</a:t>
              </a:r>
              <a:r>
                <a:rPr lang="de-CH" sz="2000" smtClean="0">
                  <a:latin typeface="+mj-lt"/>
                </a:rPr>
                <a:t>s)</a:t>
              </a:r>
              <a:endParaRPr lang="en-US" sz="2000">
                <a:latin typeface="+mj-lt"/>
              </a:endParaRPr>
            </a:p>
          </p:txBody>
        </p:sp>
      </p:grp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el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CH" dirty="0" smtClean="0"/>
              <a:t>Preview: FTSP vs. GTSP (2)</a:t>
            </a:r>
            <a:endParaRPr lang="en-US" dirty="0"/>
          </a:p>
        </p:txBody>
      </p:sp>
      <p:sp>
        <p:nvSpPr>
          <p:cNvPr id="4" name="Inhaltsplatzhalt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CH" err="1" smtClean="0"/>
              <a:t>Neighbor</a:t>
            </a:r>
            <a:r>
              <a:rPr lang="de-CH" smtClean="0"/>
              <a:t> </a:t>
            </a:r>
            <a:r>
              <a:rPr lang="de-CH" err="1" smtClean="0"/>
              <a:t>Synchronization</a:t>
            </a:r>
            <a:r>
              <a:rPr lang="de-CH" smtClean="0"/>
              <a:t> </a:t>
            </a:r>
            <a:r>
              <a:rPr lang="de-CH" err="1" smtClean="0"/>
              <a:t>error</a:t>
            </a:r>
            <a:r>
              <a:rPr lang="de-CH" smtClean="0"/>
              <a:t> </a:t>
            </a:r>
            <a:r>
              <a:rPr lang="de-CH" i="1" smtClean="0"/>
              <a:t>(</a:t>
            </a:r>
            <a:r>
              <a:rPr lang="de-CH" i="1" err="1" smtClean="0"/>
              <a:t>local</a:t>
            </a:r>
            <a:r>
              <a:rPr lang="de-CH" i="1" smtClean="0"/>
              <a:t> </a:t>
            </a:r>
            <a:r>
              <a:rPr lang="de-CH" i="1" err="1" smtClean="0"/>
              <a:t>skew</a:t>
            </a:r>
            <a:r>
              <a:rPr lang="de-CH" i="1" smtClean="0"/>
              <a:t>)</a:t>
            </a:r>
          </a:p>
          <a:p>
            <a:pPr lvl="1"/>
            <a:r>
              <a:rPr lang="de-CH" smtClean="0"/>
              <a:t>Pair-</a:t>
            </a:r>
            <a:r>
              <a:rPr lang="de-CH" err="1" smtClean="0"/>
              <a:t>wise</a:t>
            </a:r>
            <a:r>
              <a:rPr lang="de-CH" smtClean="0"/>
              <a:t> </a:t>
            </a:r>
            <a:r>
              <a:rPr lang="de-CH" err="1" smtClean="0"/>
              <a:t>synchronization</a:t>
            </a:r>
            <a:r>
              <a:rPr lang="de-CH" smtClean="0"/>
              <a:t> </a:t>
            </a:r>
            <a:r>
              <a:rPr lang="de-CH" err="1" smtClean="0"/>
              <a:t>error</a:t>
            </a:r>
            <a:r>
              <a:rPr lang="de-CH" smtClean="0"/>
              <a:t> </a:t>
            </a:r>
            <a:r>
              <a:rPr lang="de-CH" err="1" smtClean="0"/>
              <a:t>between</a:t>
            </a:r>
            <a:r>
              <a:rPr lang="de-CH" smtClean="0"/>
              <a:t> </a:t>
            </a:r>
            <a:r>
              <a:rPr lang="de-CH" err="1" smtClean="0"/>
              <a:t>neighboring</a:t>
            </a:r>
            <a:r>
              <a:rPr lang="de-CH" smtClean="0"/>
              <a:t> </a:t>
            </a:r>
            <a:r>
              <a:rPr lang="de-CH" err="1" smtClean="0"/>
              <a:t>nodes</a:t>
            </a:r>
            <a:endParaRPr lang="de-CH" smtClean="0"/>
          </a:p>
          <a:p>
            <a:endParaRPr lang="de-CH" smtClean="0"/>
          </a:p>
          <a:p>
            <a:r>
              <a:rPr lang="de-CH" err="1" smtClean="0"/>
              <a:t>Synchronization</a:t>
            </a:r>
            <a:r>
              <a:rPr lang="de-CH" smtClean="0"/>
              <a:t> </a:t>
            </a:r>
            <a:r>
              <a:rPr lang="de-CH" err="1" smtClean="0"/>
              <a:t>error</a:t>
            </a:r>
            <a:r>
              <a:rPr lang="de-CH" smtClean="0"/>
              <a:t> </a:t>
            </a:r>
            <a:r>
              <a:rPr lang="de-CH" err="1" smtClean="0"/>
              <a:t>between</a:t>
            </a:r>
            <a:r>
              <a:rPr lang="de-CH" smtClean="0"/>
              <a:t> </a:t>
            </a:r>
            <a:r>
              <a:rPr lang="de-CH" err="1" smtClean="0"/>
              <a:t>two</a:t>
            </a:r>
            <a:r>
              <a:rPr lang="de-CH" smtClean="0"/>
              <a:t> </a:t>
            </a:r>
            <a:r>
              <a:rPr lang="de-CH" i="1" err="1" smtClean="0"/>
              <a:t>direct</a:t>
            </a:r>
            <a:r>
              <a:rPr lang="de-CH" smtClean="0"/>
              <a:t> </a:t>
            </a:r>
            <a:r>
              <a:rPr lang="de-CH" err="1" smtClean="0"/>
              <a:t>neighbors</a:t>
            </a:r>
            <a:endParaRPr lang="de-CH" smtClean="0"/>
          </a:p>
          <a:p>
            <a:pPr lvl="1"/>
            <a:endParaRPr lang="en-US"/>
          </a:p>
        </p:txBody>
      </p:sp>
      <p:sp>
        <p:nvSpPr>
          <p:cNvPr id="2" name="Fußzeilenplatzhalter 1"/>
          <p:cNvSpPr>
            <a:spLocks noGrp="1"/>
          </p:cNvSpPr>
          <p:nvPr>
            <p:ph type="ftr" idx="10"/>
          </p:nvPr>
        </p:nvSpPr>
        <p:spPr/>
        <p:txBody>
          <a:bodyPr/>
          <a:lstStyle/>
          <a:p>
            <a:r>
              <a:rPr lang="de-DE" smtClean="0"/>
              <a:t>Philipp Sommer, ETH Zurich @ IPSN'09</a:t>
            </a:r>
            <a:endParaRPr lang="de-CH"/>
          </a:p>
        </p:txBody>
      </p:sp>
      <p:grpSp>
        <p:nvGrpSpPr>
          <p:cNvPr id="12" name="Gruppieren 11"/>
          <p:cNvGrpSpPr/>
          <p:nvPr/>
        </p:nvGrpSpPr>
        <p:grpSpPr>
          <a:xfrm>
            <a:off x="468280" y="3511135"/>
            <a:ext cx="4036476" cy="3227336"/>
            <a:chOff x="468280" y="3511135"/>
            <a:chExt cx="4036476" cy="3227336"/>
          </a:xfrm>
        </p:grpSpPr>
        <p:pic>
          <p:nvPicPr>
            <p:cNvPr id="8" name="Grafik 7" descr="ftsp_ring_network_error.eps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68280" y="3858472"/>
              <a:ext cx="4036476" cy="2879999"/>
            </a:xfrm>
            <a:prstGeom prst="rect">
              <a:avLst/>
            </a:prstGeom>
          </p:spPr>
        </p:pic>
        <p:sp>
          <p:nvSpPr>
            <p:cNvPr id="10" name="Textfeld 9"/>
            <p:cNvSpPr txBox="1"/>
            <p:nvPr/>
          </p:nvSpPr>
          <p:spPr>
            <a:xfrm>
              <a:off x="1630328" y="3511135"/>
              <a:ext cx="2347622" cy="3785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de-CH" sz="2000" smtClean="0">
                  <a:latin typeface="+mj-lt"/>
                </a:rPr>
                <a:t>FTSP (</a:t>
              </a:r>
              <a:r>
                <a:rPr lang="de-CH" sz="2000" err="1" smtClean="0">
                  <a:latin typeface="+mj-lt"/>
                </a:rPr>
                <a:t>avg</a:t>
              </a:r>
              <a:r>
                <a:rPr lang="de-CH" sz="2000" smtClean="0">
                  <a:latin typeface="+mj-lt"/>
                </a:rPr>
                <a:t>: 15.0 </a:t>
              </a:r>
              <a:r>
                <a:rPr lang="el-GR" sz="2000" smtClean="0">
                  <a:latin typeface="+mj-lt"/>
                </a:rPr>
                <a:t>μ</a:t>
              </a:r>
              <a:r>
                <a:rPr lang="de-CH" sz="2000" smtClean="0">
                  <a:latin typeface="+mj-lt"/>
                </a:rPr>
                <a:t>s)</a:t>
              </a:r>
              <a:endParaRPr lang="en-US" sz="2000">
                <a:latin typeface="+mj-lt"/>
              </a:endParaRPr>
            </a:p>
          </p:txBody>
        </p:sp>
      </p:grpSp>
      <p:grpSp>
        <p:nvGrpSpPr>
          <p:cNvPr id="13" name="Gruppieren 12"/>
          <p:cNvGrpSpPr/>
          <p:nvPr/>
        </p:nvGrpSpPr>
        <p:grpSpPr>
          <a:xfrm>
            <a:off x="5040312" y="3513749"/>
            <a:ext cx="4036476" cy="3224722"/>
            <a:chOff x="5040312" y="3513749"/>
            <a:chExt cx="4036476" cy="3224722"/>
          </a:xfrm>
        </p:grpSpPr>
        <p:pic>
          <p:nvPicPr>
            <p:cNvPr id="9" name="Grafik 8" descr="gradient_ring_network_error.eps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5040312" y="3858472"/>
              <a:ext cx="4036476" cy="2879999"/>
            </a:xfrm>
            <a:prstGeom prst="rect">
              <a:avLst/>
            </a:prstGeom>
          </p:spPr>
        </p:pic>
        <p:sp>
          <p:nvSpPr>
            <p:cNvPr id="11" name="Textfeld 10"/>
            <p:cNvSpPr txBox="1"/>
            <p:nvPr/>
          </p:nvSpPr>
          <p:spPr>
            <a:xfrm>
              <a:off x="6168260" y="3513749"/>
              <a:ext cx="2037033" cy="3785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de-CH" sz="2000" smtClean="0">
                  <a:latin typeface="+mj-lt"/>
                </a:rPr>
                <a:t>GTSP (</a:t>
              </a:r>
              <a:r>
                <a:rPr lang="de-CH" sz="2000" err="1" smtClean="0">
                  <a:latin typeface="+mj-lt"/>
                </a:rPr>
                <a:t>avg</a:t>
              </a:r>
              <a:r>
                <a:rPr lang="de-CH" sz="2000" smtClean="0">
                  <a:latin typeface="+mj-lt"/>
                </a:rPr>
                <a:t>: 2.8 </a:t>
              </a:r>
              <a:r>
                <a:rPr lang="el-GR" sz="2000" smtClean="0">
                  <a:latin typeface="+mj-lt"/>
                </a:rPr>
                <a:t>μ</a:t>
              </a:r>
              <a:r>
                <a:rPr lang="de-CH" sz="2000" smtClean="0">
                  <a:latin typeface="+mj-lt"/>
                </a:rPr>
                <a:t>s)</a:t>
              </a:r>
              <a:endParaRPr lang="en-US" sz="2000">
                <a:latin typeface="+mj-lt"/>
              </a:endParaRPr>
            </a:p>
          </p:txBody>
        </p:sp>
      </p:grp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1" name="Rectangle 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de-CH" smtClean="0"/>
              <a:t>Time in Sensor Networks</a:t>
            </a:r>
            <a:endParaRPr lang="de-CH"/>
          </a:p>
        </p:txBody>
      </p:sp>
      <p:sp>
        <p:nvSpPr>
          <p:cNvPr id="5122" name="Rectangle 2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de-CH" smtClean="0"/>
              <a:t>Common time </a:t>
            </a:r>
            <a:r>
              <a:rPr lang="de-CH" err="1" smtClean="0"/>
              <a:t>is</a:t>
            </a:r>
            <a:r>
              <a:rPr lang="de-CH" smtClean="0"/>
              <a:t> essential </a:t>
            </a:r>
            <a:r>
              <a:rPr lang="de-CH" err="1" smtClean="0"/>
              <a:t>for</a:t>
            </a:r>
            <a:r>
              <a:rPr lang="de-CH" smtClean="0"/>
              <a:t> </a:t>
            </a:r>
            <a:r>
              <a:rPr lang="de-CH" err="1" smtClean="0"/>
              <a:t>many</a:t>
            </a:r>
            <a:r>
              <a:rPr lang="de-CH" smtClean="0"/>
              <a:t> </a:t>
            </a:r>
            <a:r>
              <a:rPr lang="de-CH" err="1" smtClean="0"/>
              <a:t>applications</a:t>
            </a:r>
            <a:r>
              <a:rPr lang="de-CH" smtClean="0"/>
              <a:t>:</a:t>
            </a:r>
          </a:p>
          <a:p>
            <a:pPr lvl="1"/>
            <a:r>
              <a:rPr lang="de-CH" err="1" smtClean="0"/>
              <a:t>Assigning</a:t>
            </a:r>
            <a:r>
              <a:rPr lang="de-CH" smtClean="0"/>
              <a:t> a global </a:t>
            </a:r>
            <a:r>
              <a:rPr lang="de-CH" err="1" smtClean="0"/>
              <a:t>timestamp</a:t>
            </a:r>
            <a:r>
              <a:rPr lang="de-CH" smtClean="0"/>
              <a:t> </a:t>
            </a:r>
            <a:r>
              <a:rPr lang="de-CH" err="1" smtClean="0"/>
              <a:t>to</a:t>
            </a:r>
            <a:r>
              <a:rPr lang="de-CH" smtClean="0"/>
              <a:t> </a:t>
            </a:r>
            <a:r>
              <a:rPr lang="de-CH" err="1" smtClean="0"/>
              <a:t>sensed</a:t>
            </a:r>
            <a:r>
              <a:rPr lang="de-CH" smtClean="0"/>
              <a:t> </a:t>
            </a:r>
            <a:r>
              <a:rPr lang="de-CH" err="1" smtClean="0"/>
              <a:t>data</a:t>
            </a:r>
            <a:r>
              <a:rPr lang="de-CH" smtClean="0"/>
              <a:t>/</a:t>
            </a:r>
            <a:r>
              <a:rPr lang="de-CH" err="1" smtClean="0"/>
              <a:t>events</a:t>
            </a:r>
            <a:endParaRPr lang="de-CH" smtClean="0"/>
          </a:p>
          <a:p>
            <a:pPr lvl="1"/>
            <a:r>
              <a:rPr lang="de-CH" smtClean="0"/>
              <a:t>Co-</a:t>
            </a:r>
            <a:r>
              <a:rPr lang="de-CH" err="1" smtClean="0"/>
              <a:t>operation</a:t>
            </a:r>
            <a:r>
              <a:rPr lang="de-CH" smtClean="0"/>
              <a:t> </a:t>
            </a:r>
            <a:r>
              <a:rPr lang="de-CH" err="1" smtClean="0"/>
              <a:t>of</a:t>
            </a:r>
            <a:r>
              <a:rPr lang="de-CH" smtClean="0"/>
              <a:t> multiple </a:t>
            </a:r>
            <a:r>
              <a:rPr lang="de-CH" err="1" smtClean="0"/>
              <a:t>sensor</a:t>
            </a:r>
            <a:r>
              <a:rPr lang="de-CH" smtClean="0"/>
              <a:t> </a:t>
            </a:r>
            <a:r>
              <a:rPr lang="de-CH" err="1" smtClean="0"/>
              <a:t>nodes</a:t>
            </a:r>
            <a:endParaRPr lang="de-CH" smtClean="0"/>
          </a:p>
          <a:p>
            <a:pPr lvl="1"/>
            <a:r>
              <a:rPr lang="de-CH" err="1" smtClean="0"/>
              <a:t>Precise</a:t>
            </a:r>
            <a:r>
              <a:rPr lang="de-CH" smtClean="0"/>
              <a:t> </a:t>
            </a:r>
            <a:r>
              <a:rPr lang="de-CH" err="1" smtClean="0"/>
              <a:t>event</a:t>
            </a:r>
            <a:r>
              <a:rPr lang="de-CH" smtClean="0"/>
              <a:t> </a:t>
            </a:r>
            <a:r>
              <a:rPr lang="de-CH" err="1" smtClean="0"/>
              <a:t>localization</a:t>
            </a:r>
            <a:r>
              <a:rPr lang="de-CH" smtClean="0"/>
              <a:t> (e.g., </a:t>
            </a:r>
            <a:r>
              <a:rPr lang="de-CH" err="1" smtClean="0"/>
              <a:t>shooter</a:t>
            </a:r>
            <a:r>
              <a:rPr lang="de-CH" smtClean="0"/>
              <a:t> </a:t>
            </a:r>
            <a:r>
              <a:rPr lang="de-CH" err="1" smtClean="0"/>
              <a:t>detection</a:t>
            </a:r>
            <a:r>
              <a:rPr lang="de-CH" smtClean="0"/>
              <a:t>)</a:t>
            </a:r>
          </a:p>
          <a:p>
            <a:pPr lvl="1"/>
            <a:r>
              <a:rPr lang="de-CH" err="1" smtClean="0"/>
              <a:t>Coordination</a:t>
            </a:r>
            <a:r>
              <a:rPr lang="de-CH" smtClean="0"/>
              <a:t> </a:t>
            </a:r>
            <a:r>
              <a:rPr lang="de-CH" err="1" smtClean="0"/>
              <a:t>of</a:t>
            </a:r>
            <a:r>
              <a:rPr lang="de-CH" smtClean="0"/>
              <a:t> </a:t>
            </a:r>
            <a:r>
              <a:rPr lang="de-CH" err="1" smtClean="0"/>
              <a:t>wake-up</a:t>
            </a:r>
            <a:r>
              <a:rPr lang="de-CH" smtClean="0"/>
              <a:t> </a:t>
            </a:r>
            <a:r>
              <a:rPr lang="de-CH" err="1" smtClean="0"/>
              <a:t>and</a:t>
            </a:r>
            <a:r>
              <a:rPr lang="de-CH" smtClean="0"/>
              <a:t> </a:t>
            </a:r>
            <a:r>
              <a:rPr lang="de-CH" err="1" smtClean="0"/>
              <a:t>sleeping</a:t>
            </a:r>
            <a:r>
              <a:rPr lang="de-CH" smtClean="0"/>
              <a:t> </a:t>
            </a:r>
            <a:r>
              <a:rPr lang="de-CH" err="1" smtClean="0"/>
              <a:t>times</a:t>
            </a:r>
            <a:r>
              <a:rPr lang="de-CH" smtClean="0"/>
              <a:t> (</a:t>
            </a:r>
            <a:r>
              <a:rPr lang="de-CH" err="1" smtClean="0"/>
              <a:t>energy</a:t>
            </a:r>
            <a:r>
              <a:rPr lang="de-CH" smtClean="0"/>
              <a:t> </a:t>
            </a:r>
            <a:r>
              <a:rPr lang="de-CH" err="1" smtClean="0"/>
              <a:t>efficiency</a:t>
            </a:r>
            <a:r>
              <a:rPr lang="de-CH" smtClean="0"/>
              <a:t>)</a:t>
            </a:r>
          </a:p>
          <a:p>
            <a:pPr lvl="1"/>
            <a:endParaRPr lang="de-CH" smtClean="0"/>
          </a:p>
          <a:p>
            <a:pPr lvl="1"/>
            <a:r>
              <a:rPr lang="de-CH" smtClean="0"/>
              <a:t>TDMA-</a:t>
            </a:r>
            <a:r>
              <a:rPr lang="de-CH" err="1" smtClean="0"/>
              <a:t>based</a:t>
            </a:r>
            <a:r>
              <a:rPr lang="de-CH" smtClean="0"/>
              <a:t> MAC </a:t>
            </a:r>
            <a:r>
              <a:rPr lang="de-CH" err="1" smtClean="0"/>
              <a:t>layer</a:t>
            </a:r>
            <a:endParaRPr lang="de-CH" smtClean="0"/>
          </a:p>
          <a:p>
            <a:endParaRPr lang="de-CH"/>
          </a:p>
        </p:txBody>
      </p:sp>
      <p:sp>
        <p:nvSpPr>
          <p:cNvPr id="29" name="Fußzeilenplatzhalter 28"/>
          <p:cNvSpPr>
            <a:spLocks noGrp="1"/>
          </p:cNvSpPr>
          <p:nvPr>
            <p:ph type="ftr" idx="10"/>
          </p:nvPr>
        </p:nvSpPr>
        <p:spPr/>
        <p:txBody>
          <a:bodyPr/>
          <a:lstStyle/>
          <a:p>
            <a:r>
              <a:rPr lang="de-DE" smtClean="0"/>
              <a:t>Philipp Sommer, ETH Zurich @ IPSN'09</a:t>
            </a:r>
            <a:endParaRPr lang="de-CH"/>
          </a:p>
        </p:txBody>
      </p:sp>
      <p:grpSp>
        <p:nvGrpSpPr>
          <p:cNvPr id="5123" name="Group 3"/>
          <p:cNvGrpSpPr>
            <a:grpSpLocks/>
          </p:cNvGrpSpPr>
          <p:nvPr/>
        </p:nvGrpSpPr>
        <p:grpSpPr bwMode="auto">
          <a:xfrm>
            <a:off x="1066813" y="4851407"/>
            <a:ext cx="5759449" cy="541337"/>
            <a:chOff x="907" y="2699"/>
            <a:chExt cx="3628" cy="341"/>
          </a:xfrm>
        </p:grpSpPr>
        <p:sp>
          <p:nvSpPr>
            <p:cNvPr id="5124" name="Rectangle 4"/>
            <p:cNvSpPr>
              <a:spLocks noChangeArrowheads="1"/>
            </p:cNvSpPr>
            <p:nvPr/>
          </p:nvSpPr>
          <p:spPr bwMode="auto">
            <a:xfrm>
              <a:off x="1020" y="2699"/>
              <a:ext cx="340" cy="113"/>
            </a:xfrm>
            <a:prstGeom prst="rect">
              <a:avLst/>
            </a:prstGeom>
            <a:solidFill>
              <a:srgbClr val="006B6B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125" name="Rectangle 5"/>
            <p:cNvSpPr>
              <a:spLocks noChangeArrowheads="1"/>
            </p:cNvSpPr>
            <p:nvPr/>
          </p:nvSpPr>
          <p:spPr bwMode="auto">
            <a:xfrm>
              <a:off x="2041" y="2699"/>
              <a:ext cx="340" cy="113"/>
            </a:xfrm>
            <a:prstGeom prst="rect">
              <a:avLst/>
            </a:prstGeom>
            <a:solidFill>
              <a:srgbClr val="006B6B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126" name="Rectangle 6"/>
            <p:cNvSpPr>
              <a:spLocks noChangeArrowheads="1"/>
            </p:cNvSpPr>
            <p:nvPr/>
          </p:nvSpPr>
          <p:spPr bwMode="auto">
            <a:xfrm>
              <a:off x="3061" y="2699"/>
              <a:ext cx="340" cy="113"/>
            </a:xfrm>
            <a:prstGeom prst="rect">
              <a:avLst/>
            </a:prstGeom>
            <a:solidFill>
              <a:srgbClr val="006B6B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127" name="Rectangle 7"/>
            <p:cNvSpPr>
              <a:spLocks noChangeArrowheads="1"/>
            </p:cNvSpPr>
            <p:nvPr/>
          </p:nvSpPr>
          <p:spPr bwMode="auto">
            <a:xfrm>
              <a:off x="1361" y="2812"/>
              <a:ext cx="340" cy="113"/>
            </a:xfrm>
            <a:prstGeom prst="rect">
              <a:avLst/>
            </a:prstGeom>
            <a:solidFill>
              <a:srgbClr val="94BD5E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128" name="Rectangle 8"/>
            <p:cNvSpPr>
              <a:spLocks noChangeArrowheads="1"/>
            </p:cNvSpPr>
            <p:nvPr/>
          </p:nvSpPr>
          <p:spPr bwMode="auto">
            <a:xfrm>
              <a:off x="2381" y="2812"/>
              <a:ext cx="340" cy="113"/>
            </a:xfrm>
            <a:prstGeom prst="rect">
              <a:avLst/>
            </a:prstGeom>
            <a:solidFill>
              <a:srgbClr val="94BD5E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129" name="Rectangle 9"/>
            <p:cNvSpPr>
              <a:spLocks noChangeArrowheads="1"/>
            </p:cNvSpPr>
            <p:nvPr/>
          </p:nvSpPr>
          <p:spPr bwMode="auto">
            <a:xfrm>
              <a:off x="3402" y="2812"/>
              <a:ext cx="340" cy="113"/>
            </a:xfrm>
            <a:prstGeom prst="rect">
              <a:avLst/>
            </a:prstGeom>
            <a:solidFill>
              <a:srgbClr val="94BD5E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130" name="Rectangle 10"/>
            <p:cNvSpPr>
              <a:spLocks noChangeArrowheads="1"/>
            </p:cNvSpPr>
            <p:nvPr/>
          </p:nvSpPr>
          <p:spPr bwMode="auto">
            <a:xfrm>
              <a:off x="1701" y="2925"/>
              <a:ext cx="340" cy="113"/>
            </a:xfrm>
            <a:prstGeom prst="rect">
              <a:avLst/>
            </a:prstGeom>
            <a:solidFill>
              <a:srgbClr val="804C19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131" name="Rectangle 11"/>
            <p:cNvSpPr>
              <a:spLocks noChangeArrowheads="1"/>
            </p:cNvSpPr>
            <p:nvPr/>
          </p:nvSpPr>
          <p:spPr bwMode="auto">
            <a:xfrm>
              <a:off x="2721" y="2925"/>
              <a:ext cx="340" cy="113"/>
            </a:xfrm>
            <a:prstGeom prst="rect">
              <a:avLst/>
            </a:prstGeom>
            <a:solidFill>
              <a:srgbClr val="804C19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132" name="Rectangle 12"/>
            <p:cNvSpPr>
              <a:spLocks noChangeArrowheads="1"/>
            </p:cNvSpPr>
            <p:nvPr/>
          </p:nvSpPr>
          <p:spPr bwMode="auto">
            <a:xfrm>
              <a:off x="3742" y="2925"/>
              <a:ext cx="340" cy="113"/>
            </a:xfrm>
            <a:prstGeom prst="rect">
              <a:avLst/>
            </a:prstGeom>
            <a:solidFill>
              <a:srgbClr val="804C19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134" name="Line 14"/>
            <p:cNvSpPr>
              <a:spLocks noChangeShapeType="1"/>
            </p:cNvSpPr>
            <p:nvPr/>
          </p:nvSpPr>
          <p:spPr bwMode="auto">
            <a:xfrm>
              <a:off x="907" y="3039"/>
              <a:ext cx="3628" cy="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5136" name="Line 16"/>
            <p:cNvSpPr>
              <a:spLocks noChangeShapeType="1"/>
            </p:cNvSpPr>
            <p:nvPr/>
          </p:nvSpPr>
          <p:spPr bwMode="auto">
            <a:xfrm>
              <a:off x="1020" y="2699"/>
              <a:ext cx="1" cy="34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5137" name="Line 17"/>
            <p:cNvSpPr>
              <a:spLocks noChangeShapeType="1"/>
            </p:cNvSpPr>
            <p:nvPr/>
          </p:nvSpPr>
          <p:spPr bwMode="auto">
            <a:xfrm>
              <a:off x="1361" y="2699"/>
              <a:ext cx="1" cy="34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5138" name="Line 18"/>
            <p:cNvSpPr>
              <a:spLocks noChangeShapeType="1"/>
            </p:cNvSpPr>
            <p:nvPr/>
          </p:nvSpPr>
          <p:spPr bwMode="auto">
            <a:xfrm>
              <a:off x="1701" y="2699"/>
              <a:ext cx="1" cy="34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5139" name="Line 19"/>
            <p:cNvSpPr>
              <a:spLocks noChangeShapeType="1"/>
            </p:cNvSpPr>
            <p:nvPr/>
          </p:nvSpPr>
          <p:spPr bwMode="auto">
            <a:xfrm>
              <a:off x="2041" y="2699"/>
              <a:ext cx="1" cy="34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5140" name="Line 20"/>
            <p:cNvSpPr>
              <a:spLocks noChangeShapeType="1"/>
            </p:cNvSpPr>
            <p:nvPr/>
          </p:nvSpPr>
          <p:spPr bwMode="auto">
            <a:xfrm>
              <a:off x="2381" y="2699"/>
              <a:ext cx="1" cy="34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5141" name="Line 21"/>
            <p:cNvSpPr>
              <a:spLocks noChangeShapeType="1"/>
            </p:cNvSpPr>
            <p:nvPr/>
          </p:nvSpPr>
          <p:spPr bwMode="auto">
            <a:xfrm>
              <a:off x="2721" y="2699"/>
              <a:ext cx="1" cy="34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5142" name="Line 22"/>
            <p:cNvSpPr>
              <a:spLocks noChangeShapeType="1"/>
            </p:cNvSpPr>
            <p:nvPr/>
          </p:nvSpPr>
          <p:spPr bwMode="auto">
            <a:xfrm>
              <a:off x="3061" y="2699"/>
              <a:ext cx="1" cy="34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5143" name="Line 23"/>
            <p:cNvSpPr>
              <a:spLocks noChangeShapeType="1"/>
            </p:cNvSpPr>
            <p:nvPr/>
          </p:nvSpPr>
          <p:spPr bwMode="auto">
            <a:xfrm>
              <a:off x="3402" y="2699"/>
              <a:ext cx="1" cy="34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5144" name="Line 24"/>
            <p:cNvSpPr>
              <a:spLocks noChangeShapeType="1"/>
            </p:cNvSpPr>
            <p:nvPr/>
          </p:nvSpPr>
          <p:spPr bwMode="auto">
            <a:xfrm>
              <a:off x="3742" y="2699"/>
              <a:ext cx="1" cy="34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5145" name="Line 25"/>
            <p:cNvSpPr>
              <a:spLocks noChangeShapeType="1"/>
            </p:cNvSpPr>
            <p:nvPr/>
          </p:nvSpPr>
          <p:spPr bwMode="auto">
            <a:xfrm>
              <a:off x="4082" y="2699"/>
              <a:ext cx="1" cy="34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26" name="Group 3"/>
          <p:cNvGrpSpPr>
            <a:grpSpLocks/>
          </p:cNvGrpSpPr>
          <p:nvPr/>
        </p:nvGrpSpPr>
        <p:grpSpPr bwMode="auto">
          <a:xfrm>
            <a:off x="1066813" y="3922713"/>
            <a:ext cx="5759449" cy="182562"/>
            <a:chOff x="907" y="2925"/>
            <a:chExt cx="3628" cy="115"/>
          </a:xfrm>
        </p:grpSpPr>
        <p:sp>
          <p:nvSpPr>
            <p:cNvPr id="34" name="Rectangle 10"/>
            <p:cNvSpPr>
              <a:spLocks noChangeArrowheads="1"/>
            </p:cNvSpPr>
            <p:nvPr/>
          </p:nvSpPr>
          <p:spPr bwMode="auto">
            <a:xfrm>
              <a:off x="1701" y="2925"/>
              <a:ext cx="340" cy="113"/>
            </a:xfrm>
            <a:prstGeom prst="rect">
              <a:avLst/>
            </a:prstGeom>
            <a:solidFill>
              <a:schemeClr val="accent3">
                <a:lumMod val="50000"/>
              </a:schemeClr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6" name="Rectangle 12"/>
            <p:cNvSpPr>
              <a:spLocks noChangeArrowheads="1"/>
            </p:cNvSpPr>
            <p:nvPr/>
          </p:nvSpPr>
          <p:spPr bwMode="auto">
            <a:xfrm>
              <a:off x="3742" y="2925"/>
              <a:ext cx="340" cy="113"/>
            </a:xfrm>
            <a:prstGeom prst="rect">
              <a:avLst/>
            </a:prstGeom>
            <a:solidFill>
              <a:schemeClr val="accent3">
                <a:lumMod val="50000"/>
              </a:schemeClr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7" name="Line 14"/>
            <p:cNvSpPr>
              <a:spLocks noChangeShapeType="1"/>
            </p:cNvSpPr>
            <p:nvPr/>
          </p:nvSpPr>
          <p:spPr bwMode="auto">
            <a:xfrm>
              <a:off x="907" y="3039"/>
              <a:ext cx="3628" cy="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41" name="Gruppieren 40"/>
          <p:cNvGrpSpPr/>
          <p:nvPr/>
        </p:nvGrpSpPr>
        <p:grpSpPr>
          <a:xfrm>
            <a:off x="90274" y="1970871"/>
            <a:ext cx="824720" cy="2753458"/>
            <a:chOff x="90274" y="1970871"/>
            <a:chExt cx="824720" cy="2753458"/>
          </a:xfrm>
        </p:grpSpPr>
        <p:sp>
          <p:nvSpPr>
            <p:cNvPr id="31" name="Gefaltete Ecke 30"/>
            <p:cNvSpPr/>
            <p:nvPr/>
          </p:nvSpPr>
          <p:spPr bwMode="auto">
            <a:xfrm rot="20760000">
              <a:off x="149066" y="4367139"/>
              <a:ext cx="765042" cy="357190"/>
            </a:xfrm>
            <a:prstGeom prst="foldedCorner">
              <a:avLst/>
            </a:prstGeom>
            <a:solidFill>
              <a:schemeClr val="accent4">
                <a:lumMod val="75000"/>
              </a:schemeClr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449263" rtl="0" eaLnBrk="1" fontAlgn="base" latinLnBrk="0" hangingPunct="0">
                <a:lnSpc>
                  <a:spcPct val="93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itchFamily="16" charset="0"/>
                <a:buNone/>
                <a:tabLst/>
              </a:pPr>
              <a:r>
                <a:rPr kumimoji="0" lang="de-CH" sz="1800" b="0" i="0" u="none" strike="noStrike" cap="none" normalizeH="0" baseline="0" err="1" smtClean="0">
                  <a:ln>
                    <a:noFill/>
                  </a:ln>
                  <a:effectLst/>
                  <a:latin typeface="+mj-lt"/>
                </a:rPr>
                <a:t>Local</a:t>
              </a:r>
              <a:endParaRPr kumimoji="0" lang="en-US" sz="1800" b="0" i="0" u="none" strike="noStrike" cap="none" normalizeH="0" baseline="0" smtClean="0">
                <a:ln>
                  <a:noFill/>
                </a:ln>
                <a:effectLst/>
                <a:latin typeface="+mj-lt"/>
              </a:endParaRPr>
            </a:p>
          </p:txBody>
        </p:sp>
        <p:sp>
          <p:nvSpPr>
            <p:cNvPr id="35" name="Gefaltete Ecke 34"/>
            <p:cNvSpPr/>
            <p:nvPr/>
          </p:nvSpPr>
          <p:spPr bwMode="auto">
            <a:xfrm rot="-840000">
              <a:off x="90274" y="1970871"/>
              <a:ext cx="824720" cy="357190"/>
            </a:xfrm>
            <a:prstGeom prst="foldedCorner">
              <a:avLst/>
            </a:prstGeom>
            <a:solidFill>
              <a:schemeClr val="accent4">
                <a:lumMod val="75000"/>
              </a:schemeClr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449263" rtl="0" eaLnBrk="1" fontAlgn="base" latinLnBrk="0" hangingPunct="0">
                <a:lnSpc>
                  <a:spcPct val="93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itchFamily="16" charset="0"/>
                <a:buNone/>
                <a:tabLst/>
              </a:pPr>
              <a:r>
                <a:rPr kumimoji="0" lang="de-CH" sz="1800" b="0" i="0" u="none" strike="noStrike" cap="none" normalizeH="0" baseline="0" smtClean="0">
                  <a:ln>
                    <a:noFill/>
                  </a:ln>
                  <a:effectLst/>
                  <a:latin typeface="+mj-lt"/>
                </a:rPr>
                <a:t>Global</a:t>
              </a:r>
              <a:endParaRPr kumimoji="0" lang="en-US" sz="1800" b="0" i="0" u="none" strike="noStrike" cap="none" normalizeH="0" baseline="0" smtClean="0">
                <a:ln>
                  <a:noFill/>
                </a:ln>
                <a:effectLst/>
                <a:latin typeface="+mj-lt"/>
              </a:endParaRPr>
            </a:p>
          </p:txBody>
        </p:sp>
        <p:sp>
          <p:nvSpPr>
            <p:cNvPr id="38" name="Gefaltete Ecke 37"/>
            <p:cNvSpPr/>
            <p:nvPr/>
          </p:nvSpPr>
          <p:spPr bwMode="auto">
            <a:xfrm rot="-840000">
              <a:off x="90274" y="2445531"/>
              <a:ext cx="824720" cy="357190"/>
            </a:xfrm>
            <a:prstGeom prst="foldedCorner">
              <a:avLst/>
            </a:prstGeom>
            <a:solidFill>
              <a:schemeClr val="accent4">
                <a:lumMod val="75000"/>
              </a:schemeClr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449263" rtl="0" eaLnBrk="1" fontAlgn="base" latinLnBrk="0" hangingPunct="0">
                <a:lnSpc>
                  <a:spcPct val="93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itchFamily="16" charset="0"/>
                <a:buNone/>
                <a:tabLst/>
              </a:pPr>
              <a:r>
                <a:rPr kumimoji="0" lang="de-CH" sz="1800" b="0" i="0" u="none" strike="noStrike" cap="none" normalizeH="0" baseline="0" smtClean="0">
                  <a:ln>
                    <a:noFill/>
                  </a:ln>
                  <a:effectLst/>
                  <a:latin typeface="+mj-lt"/>
                </a:rPr>
                <a:t>Global</a:t>
              </a:r>
              <a:endParaRPr kumimoji="0" lang="en-US" sz="1800" b="0" i="0" u="none" strike="noStrike" cap="none" normalizeH="0" baseline="0" smtClean="0">
                <a:ln>
                  <a:noFill/>
                </a:ln>
                <a:effectLst/>
                <a:latin typeface="+mj-lt"/>
              </a:endParaRPr>
            </a:p>
          </p:txBody>
        </p:sp>
        <p:sp>
          <p:nvSpPr>
            <p:cNvPr id="39" name="Gefaltete Ecke 38"/>
            <p:cNvSpPr/>
            <p:nvPr/>
          </p:nvSpPr>
          <p:spPr bwMode="auto">
            <a:xfrm rot="20760000">
              <a:off x="149066" y="3438445"/>
              <a:ext cx="765042" cy="357190"/>
            </a:xfrm>
            <a:prstGeom prst="foldedCorner">
              <a:avLst/>
            </a:prstGeom>
            <a:solidFill>
              <a:schemeClr val="accent4">
                <a:lumMod val="75000"/>
              </a:schemeClr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449263" rtl="0" eaLnBrk="1" fontAlgn="base" latinLnBrk="0" hangingPunct="0">
                <a:lnSpc>
                  <a:spcPct val="93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itchFamily="16" charset="0"/>
                <a:buNone/>
                <a:tabLst/>
              </a:pPr>
              <a:r>
                <a:rPr kumimoji="0" lang="de-CH" sz="1800" b="0" i="0" u="none" strike="noStrike" cap="none" normalizeH="0" baseline="0" err="1" smtClean="0">
                  <a:ln>
                    <a:noFill/>
                  </a:ln>
                  <a:effectLst/>
                  <a:latin typeface="+mj-lt"/>
                </a:rPr>
                <a:t>Local</a:t>
              </a:r>
              <a:endParaRPr kumimoji="0" lang="en-US" sz="1800" b="0" i="0" u="none" strike="noStrike" cap="none" normalizeH="0" baseline="0" smtClean="0">
                <a:ln>
                  <a:noFill/>
                </a:ln>
                <a:effectLst/>
                <a:latin typeface="+mj-lt"/>
              </a:endParaRPr>
            </a:p>
          </p:txBody>
        </p:sp>
        <p:sp>
          <p:nvSpPr>
            <p:cNvPr id="40" name="Gefaltete Ecke 39"/>
            <p:cNvSpPr/>
            <p:nvPr/>
          </p:nvSpPr>
          <p:spPr bwMode="auto">
            <a:xfrm rot="20760000">
              <a:off x="149066" y="2978221"/>
              <a:ext cx="765042" cy="357190"/>
            </a:xfrm>
            <a:prstGeom prst="foldedCorner">
              <a:avLst/>
            </a:prstGeom>
            <a:solidFill>
              <a:schemeClr val="accent4">
                <a:lumMod val="75000"/>
              </a:schemeClr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449263" rtl="0" eaLnBrk="1" fontAlgn="base" latinLnBrk="0" hangingPunct="0">
                <a:lnSpc>
                  <a:spcPct val="93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itchFamily="16" charset="0"/>
                <a:buNone/>
                <a:tabLst/>
              </a:pPr>
              <a:r>
                <a:rPr kumimoji="0" lang="de-CH" sz="1800" b="0" i="0" u="none" strike="noStrike" cap="none" normalizeH="0" baseline="0" err="1" smtClean="0">
                  <a:ln>
                    <a:noFill/>
                  </a:ln>
                  <a:effectLst/>
                  <a:latin typeface="+mj-lt"/>
                </a:rPr>
                <a:t>Local</a:t>
              </a:r>
              <a:endParaRPr kumimoji="0" lang="en-US" sz="1800" b="0" i="0" u="none" strike="noStrike" cap="none" normalizeH="0" baseline="0" smtClean="0">
                <a:ln>
                  <a:noFill/>
                </a:ln>
                <a:effectLst/>
                <a:latin typeface="+mj-lt"/>
              </a:endParaRPr>
            </a:p>
          </p:txBody>
        </p:sp>
      </p:grp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el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CH" smtClean="0"/>
              <a:t>Outline</a:t>
            </a:r>
            <a:endParaRPr lang="en-US"/>
          </a:p>
        </p:txBody>
      </p:sp>
      <p:sp>
        <p:nvSpPr>
          <p:cNvPr id="4" name="Inhaltsplatzhalt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ü"/>
            </a:pPr>
            <a:r>
              <a:rPr lang="de-CH" err="1" smtClean="0">
                <a:solidFill>
                  <a:schemeClr val="tx1"/>
                </a:solidFill>
              </a:rPr>
              <a:t>Introduction</a:t>
            </a:r>
            <a:endParaRPr lang="de-CH" smtClean="0">
              <a:solidFill>
                <a:schemeClr val="tx1"/>
              </a:solidFill>
            </a:endParaRPr>
          </a:p>
          <a:p>
            <a:r>
              <a:rPr lang="de-CH" err="1" smtClean="0">
                <a:solidFill>
                  <a:schemeClr val="tx1"/>
                </a:solidFill>
              </a:rPr>
              <a:t>Clock</a:t>
            </a:r>
            <a:r>
              <a:rPr lang="de-CH" smtClean="0">
                <a:solidFill>
                  <a:schemeClr val="tx1"/>
                </a:solidFill>
              </a:rPr>
              <a:t> </a:t>
            </a:r>
            <a:r>
              <a:rPr lang="de-CH" err="1" smtClean="0">
                <a:solidFill>
                  <a:schemeClr val="tx1"/>
                </a:solidFill>
              </a:rPr>
              <a:t>Synchronization</a:t>
            </a:r>
            <a:r>
              <a:rPr lang="de-CH" smtClean="0">
                <a:solidFill>
                  <a:schemeClr val="tx1"/>
                </a:solidFill>
              </a:rPr>
              <a:t> Basics</a:t>
            </a:r>
          </a:p>
          <a:p>
            <a:r>
              <a:rPr lang="de-CH" smtClean="0">
                <a:solidFill>
                  <a:schemeClr val="tx1"/>
                </a:solidFill>
              </a:rPr>
              <a:t>Gradient Time </a:t>
            </a:r>
            <a:r>
              <a:rPr lang="de-CH" err="1" smtClean="0">
                <a:solidFill>
                  <a:schemeClr val="tx1"/>
                </a:solidFill>
              </a:rPr>
              <a:t>Synchronization</a:t>
            </a:r>
            <a:r>
              <a:rPr lang="de-CH" smtClean="0">
                <a:solidFill>
                  <a:schemeClr val="tx1"/>
                </a:solidFill>
              </a:rPr>
              <a:t> Protocol (GTSP)</a:t>
            </a:r>
          </a:p>
          <a:p>
            <a:r>
              <a:rPr lang="de-CH" smtClean="0">
                <a:solidFill>
                  <a:schemeClr val="tx1"/>
                </a:solidFill>
              </a:rPr>
              <a:t>Evaluation</a:t>
            </a:r>
          </a:p>
          <a:p>
            <a:r>
              <a:rPr lang="de-CH" err="1" smtClean="0">
                <a:solidFill>
                  <a:schemeClr val="tx1"/>
                </a:solidFill>
              </a:rPr>
              <a:t>Conclusions</a:t>
            </a:r>
            <a:endParaRPr lang="de-CH" smtClean="0">
              <a:solidFill>
                <a:schemeClr val="tx1"/>
              </a:solidFill>
            </a:endParaRPr>
          </a:p>
          <a:p>
            <a:endParaRPr lang="en-US"/>
          </a:p>
        </p:txBody>
      </p:sp>
      <p:sp>
        <p:nvSpPr>
          <p:cNvPr id="2" name="Fußzeilenplatzhalter 1"/>
          <p:cNvSpPr>
            <a:spLocks noGrp="1"/>
          </p:cNvSpPr>
          <p:nvPr>
            <p:ph type="ftr" idx="10"/>
          </p:nvPr>
        </p:nvSpPr>
        <p:spPr/>
        <p:txBody>
          <a:bodyPr/>
          <a:lstStyle/>
          <a:p>
            <a:r>
              <a:rPr lang="de-DE" smtClean="0"/>
              <a:t>Philipp Sommer, ETH Zurich @ IPSN'09</a:t>
            </a:r>
            <a:endParaRPr lang="de-CH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el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CH" smtClean="0"/>
              <a:t>Sensor </a:t>
            </a:r>
            <a:r>
              <a:rPr lang="de-CH" err="1" smtClean="0"/>
              <a:t>Node</a:t>
            </a:r>
            <a:r>
              <a:rPr lang="de-CH" smtClean="0"/>
              <a:t> </a:t>
            </a:r>
            <a:r>
              <a:rPr lang="de-CH" err="1" smtClean="0"/>
              <a:t>Clocks</a:t>
            </a:r>
            <a:endParaRPr lang="en-US"/>
          </a:p>
        </p:txBody>
      </p:sp>
      <p:sp>
        <p:nvSpPr>
          <p:cNvPr id="4" name="Inhaltsplatzhalt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CH" err="1" smtClean="0"/>
              <a:t>Each</a:t>
            </a:r>
            <a:r>
              <a:rPr lang="de-CH" smtClean="0"/>
              <a:t> </a:t>
            </a:r>
            <a:r>
              <a:rPr lang="de-CH" err="1" smtClean="0"/>
              <a:t>node</a:t>
            </a:r>
            <a:r>
              <a:rPr lang="de-CH" smtClean="0"/>
              <a:t> </a:t>
            </a:r>
            <a:r>
              <a:rPr lang="de-CH" err="1" smtClean="0"/>
              <a:t>has</a:t>
            </a:r>
            <a:r>
              <a:rPr lang="de-CH" smtClean="0"/>
              <a:t> a </a:t>
            </a:r>
            <a:r>
              <a:rPr lang="de-CH" err="1" smtClean="0"/>
              <a:t>hardware</a:t>
            </a:r>
            <a:r>
              <a:rPr lang="de-CH" smtClean="0"/>
              <a:t> </a:t>
            </a:r>
            <a:r>
              <a:rPr lang="de-CH" err="1" smtClean="0"/>
              <a:t>clock</a:t>
            </a:r>
            <a:r>
              <a:rPr lang="de-CH" smtClean="0"/>
              <a:t> </a:t>
            </a:r>
            <a:r>
              <a:rPr lang="de-CH" i="1" smtClean="0"/>
              <a:t>H(t)</a:t>
            </a:r>
          </a:p>
          <a:p>
            <a:pPr lvl="1"/>
            <a:r>
              <a:rPr lang="de-CH" smtClean="0"/>
              <a:t>Counter </a:t>
            </a:r>
            <a:r>
              <a:rPr lang="de-CH" err="1" smtClean="0"/>
              <a:t>register</a:t>
            </a:r>
            <a:r>
              <a:rPr lang="de-CH" smtClean="0"/>
              <a:t> </a:t>
            </a:r>
            <a:r>
              <a:rPr lang="de-CH" err="1" smtClean="0"/>
              <a:t>of</a:t>
            </a:r>
            <a:r>
              <a:rPr lang="de-CH" smtClean="0"/>
              <a:t> </a:t>
            </a:r>
            <a:r>
              <a:rPr lang="de-CH" err="1" smtClean="0"/>
              <a:t>the</a:t>
            </a:r>
            <a:r>
              <a:rPr lang="de-CH" smtClean="0"/>
              <a:t> </a:t>
            </a:r>
            <a:r>
              <a:rPr lang="de-CH" err="1" smtClean="0"/>
              <a:t>microcontroller</a:t>
            </a:r>
            <a:endParaRPr lang="de-CH" smtClean="0"/>
          </a:p>
          <a:p>
            <a:pPr lvl="1"/>
            <a:r>
              <a:rPr lang="de-CH" smtClean="0"/>
              <a:t>Crystal </a:t>
            </a:r>
            <a:r>
              <a:rPr lang="de-CH" err="1" smtClean="0"/>
              <a:t>quartz</a:t>
            </a:r>
            <a:r>
              <a:rPr lang="de-CH" smtClean="0"/>
              <a:t> </a:t>
            </a:r>
            <a:r>
              <a:rPr lang="de-CH" err="1" smtClean="0"/>
              <a:t>oscillator</a:t>
            </a:r>
            <a:r>
              <a:rPr lang="de-CH" smtClean="0"/>
              <a:t> (e.g., 32kHz, 7.37 MHz)</a:t>
            </a:r>
          </a:p>
          <a:p>
            <a:pPr lvl="1"/>
            <a:r>
              <a:rPr lang="de-CH" err="1" smtClean="0"/>
              <a:t>Subject</a:t>
            </a:r>
            <a:r>
              <a:rPr lang="de-CH" smtClean="0"/>
              <a:t> </a:t>
            </a:r>
            <a:r>
              <a:rPr lang="de-CH" err="1" smtClean="0"/>
              <a:t>to</a:t>
            </a:r>
            <a:r>
              <a:rPr lang="de-CH" smtClean="0"/>
              <a:t> </a:t>
            </a:r>
            <a:r>
              <a:rPr lang="de-CH" err="1" smtClean="0"/>
              <a:t>clock</a:t>
            </a:r>
            <a:r>
              <a:rPr lang="de-CH" smtClean="0"/>
              <a:t> </a:t>
            </a:r>
            <a:r>
              <a:rPr lang="de-CH" err="1" smtClean="0"/>
              <a:t>drift</a:t>
            </a:r>
            <a:r>
              <a:rPr lang="de-CH" smtClean="0"/>
              <a:t> (30 ppm)</a:t>
            </a:r>
          </a:p>
          <a:p>
            <a:pPr lvl="1"/>
            <a:endParaRPr lang="de-CH" sz="200" smtClean="0"/>
          </a:p>
          <a:p>
            <a:endParaRPr lang="de-CH" smtClean="0"/>
          </a:p>
          <a:p>
            <a:r>
              <a:rPr lang="de-CH" err="1" smtClean="0"/>
              <a:t>Each</a:t>
            </a:r>
            <a:r>
              <a:rPr lang="de-CH" smtClean="0"/>
              <a:t> </a:t>
            </a:r>
            <a:r>
              <a:rPr lang="de-CH" err="1" smtClean="0"/>
              <a:t>node</a:t>
            </a:r>
            <a:r>
              <a:rPr lang="de-CH" smtClean="0"/>
              <a:t> </a:t>
            </a:r>
            <a:r>
              <a:rPr lang="de-CH" err="1" smtClean="0"/>
              <a:t>has</a:t>
            </a:r>
            <a:r>
              <a:rPr lang="de-CH" smtClean="0"/>
              <a:t> a </a:t>
            </a:r>
            <a:r>
              <a:rPr lang="de-CH" err="1" smtClean="0"/>
              <a:t>logical</a:t>
            </a:r>
            <a:r>
              <a:rPr lang="de-CH" smtClean="0"/>
              <a:t> </a:t>
            </a:r>
            <a:r>
              <a:rPr lang="de-CH" err="1" smtClean="0"/>
              <a:t>clock</a:t>
            </a:r>
            <a:r>
              <a:rPr lang="de-CH" smtClean="0"/>
              <a:t> </a:t>
            </a:r>
            <a:r>
              <a:rPr lang="de-CH" i="1" smtClean="0"/>
              <a:t>L(t)</a:t>
            </a:r>
            <a:endParaRPr lang="de-CH" smtClean="0"/>
          </a:p>
          <a:p>
            <a:pPr lvl="1"/>
            <a:r>
              <a:rPr lang="de-CH" err="1" smtClean="0"/>
              <a:t>Holds</a:t>
            </a:r>
            <a:r>
              <a:rPr lang="de-CH" smtClean="0"/>
              <a:t> </a:t>
            </a:r>
            <a:r>
              <a:rPr lang="de-CH" err="1" smtClean="0"/>
              <a:t>the</a:t>
            </a:r>
            <a:r>
              <a:rPr lang="de-CH" smtClean="0"/>
              <a:t> </a:t>
            </a:r>
            <a:r>
              <a:rPr lang="de-CH" err="1" smtClean="0"/>
              <a:t>estimation</a:t>
            </a:r>
            <a:r>
              <a:rPr lang="de-CH" smtClean="0"/>
              <a:t> </a:t>
            </a:r>
            <a:r>
              <a:rPr lang="de-CH" err="1" smtClean="0"/>
              <a:t>of</a:t>
            </a:r>
            <a:r>
              <a:rPr lang="de-CH" smtClean="0"/>
              <a:t> </a:t>
            </a:r>
            <a:r>
              <a:rPr lang="de-CH" err="1" smtClean="0"/>
              <a:t>the</a:t>
            </a:r>
            <a:r>
              <a:rPr lang="de-CH" smtClean="0"/>
              <a:t> </a:t>
            </a:r>
            <a:r>
              <a:rPr lang="de-CH" err="1" smtClean="0"/>
              <a:t>current</a:t>
            </a:r>
            <a:r>
              <a:rPr lang="de-CH" smtClean="0"/>
              <a:t> global time</a:t>
            </a:r>
          </a:p>
          <a:p>
            <a:pPr lvl="1"/>
            <a:r>
              <a:rPr lang="de-CH" err="1" smtClean="0"/>
              <a:t>Computed</a:t>
            </a:r>
            <a:r>
              <a:rPr lang="de-CH" smtClean="0"/>
              <a:t> </a:t>
            </a:r>
            <a:r>
              <a:rPr lang="de-CH" err="1" smtClean="0"/>
              <a:t>as</a:t>
            </a:r>
            <a:r>
              <a:rPr lang="de-CH" smtClean="0"/>
              <a:t> a </a:t>
            </a:r>
            <a:r>
              <a:rPr lang="de-CH" err="1" smtClean="0"/>
              <a:t>function</a:t>
            </a:r>
            <a:r>
              <a:rPr lang="de-CH" smtClean="0"/>
              <a:t> </a:t>
            </a:r>
            <a:r>
              <a:rPr lang="de-CH" err="1" smtClean="0"/>
              <a:t>of</a:t>
            </a:r>
            <a:r>
              <a:rPr lang="de-CH" smtClean="0"/>
              <a:t> </a:t>
            </a:r>
            <a:r>
              <a:rPr lang="de-CH" err="1" smtClean="0"/>
              <a:t>the</a:t>
            </a:r>
            <a:r>
              <a:rPr lang="de-CH" smtClean="0"/>
              <a:t> </a:t>
            </a:r>
            <a:r>
              <a:rPr lang="de-CH" err="1" smtClean="0"/>
              <a:t>current</a:t>
            </a:r>
            <a:r>
              <a:rPr lang="de-CH" smtClean="0"/>
              <a:t> </a:t>
            </a:r>
            <a:r>
              <a:rPr lang="de-CH" err="1" smtClean="0"/>
              <a:t>hardware</a:t>
            </a:r>
            <a:r>
              <a:rPr lang="de-CH" smtClean="0"/>
              <a:t> </a:t>
            </a:r>
            <a:r>
              <a:rPr lang="de-CH" err="1" smtClean="0"/>
              <a:t>clock</a:t>
            </a:r>
            <a:r>
              <a:rPr lang="de-CH" smtClean="0"/>
              <a:t> </a:t>
            </a:r>
            <a:r>
              <a:rPr lang="de-CH" i="1" smtClean="0"/>
              <a:t>H(t)</a:t>
            </a:r>
          </a:p>
          <a:p>
            <a:pPr lvl="1"/>
            <a:r>
              <a:rPr lang="de-CH" smtClean="0"/>
              <a:t>Logical </a:t>
            </a:r>
            <a:r>
              <a:rPr lang="de-CH" err="1" smtClean="0"/>
              <a:t>clock</a:t>
            </a:r>
            <a:r>
              <a:rPr lang="de-CH" smtClean="0"/>
              <a:t> rate</a:t>
            </a:r>
          </a:p>
          <a:p>
            <a:pPr lvl="2"/>
            <a:endParaRPr lang="de-CH" smtClean="0"/>
          </a:p>
          <a:p>
            <a:pPr lvl="1"/>
            <a:endParaRPr lang="de-CH" smtClean="0"/>
          </a:p>
          <a:p>
            <a:endParaRPr lang="en-US"/>
          </a:p>
        </p:txBody>
      </p:sp>
      <p:sp>
        <p:nvSpPr>
          <p:cNvPr id="2" name="Fußzeilenplatzhalter 1"/>
          <p:cNvSpPr>
            <a:spLocks noGrp="1"/>
          </p:cNvSpPr>
          <p:nvPr>
            <p:ph type="ftr" idx="10"/>
          </p:nvPr>
        </p:nvSpPr>
        <p:spPr/>
        <p:txBody>
          <a:bodyPr/>
          <a:lstStyle/>
          <a:p>
            <a:r>
              <a:rPr lang="de-DE" smtClean="0"/>
              <a:t>Philipp Sommer, ETH Zurich @ IPSN'09</a:t>
            </a:r>
            <a:endParaRPr lang="de-CH"/>
          </a:p>
        </p:txBody>
      </p:sp>
      <p:grpSp>
        <p:nvGrpSpPr>
          <p:cNvPr id="5" name="Group 4"/>
          <p:cNvGrpSpPr>
            <a:grpSpLocks/>
          </p:cNvGrpSpPr>
          <p:nvPr/>
        </p:nvGrpSpPr>
        <p:grpSpPr bwMode="auto">
          <a:xfrm>
            <a:off x="7326328" y="1544637"/>
            <a:ext cx="1968496" cy="1949448"/>
            <a:chOff x="2903" y="3065"/>
            <a:chExt cx="1600" cy="1498"/>
          </a:xfrm>
        </p:grpSpPr>
        <p:pic>
          <p:nvPicPr>
            <p:cNvPr id="6" name="Picture 5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903" y="3065"/>
              <a:ext cx="1601" cy="1499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  <a:effectLst/>
          </p:spPr>
        </p:pic>
        <p:sp>
          <p:nvSpPr>
            <p:cNvPr id="7" name="Text Box 6"/>
            <p:cNvSpPr txBox="1">
              <a:spLocks noChangeArrowheads="1"/>
            </p:cNvSpPr>
            <p:nvPr/>
          </p:nvSpPr>
          <p:spPr bwMode="auto">
            <a:xfrm>
              <a:off x="2903" y="3065"/>
              <a:ext cx="1601" cy="1499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Rectangle 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de-CH" err="1" smtClean="0"/>
              <a:t>Clock</a:t>
            </a:r>
            <a:r>
              <a:rPr lang="de-CH" smtClean="0"/>
              <a:t> </a:t>
            </a:r>
            <a:r>
              <a:rPr lang="de-CH" err="1" smtClean="0"/>
              <a:t>Synchronization</a:t>
            </a:r>
            <a:r>
              <a:rPr lang="de-CH" smtClean="0"/>
              <a:t> </a:t>
            </a:r>
            <a:r>
              <a:rPr lang="de-CH" err="1" smtClean="0"/>
              <a:t>Algorithm</a:t>
            </a:r>
            <a:endParaRPr lang="de-CH"/>
          </a:p>
        </p:txBody>
      </p:sp>
      <p:sp>
        <p:nvSpPr>
          <p:cNvPr id="23554" name="Rectangle 2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de-CH" smtClean="0"/>
              <a:t>Exchange </a:t>
            </a:r>
            <a:r>
              <a:rPr lang="de-CH" err="1" smtClean="0"/>
              <a:t>messages</a:t>
            </a:r>
            <a:r>
              <a:rPr lang="de-CH" smtClean="0"/>
              <a:t> </a:t>
            </a:r>
            <a:r>
              <a:rPr lang="de-CH" err="1" smtClean="0"/>
              <a:t>with</a:t>
            </a:r>
            <a:r>
              <a:rPr lang="de-CH" smtClean="0"/>
              <a:t> </a:t>
            </a:r>
            <a:r>
              <a:rPr lang="de-CH" err="1" smtClean="0"/>
              <a:t>current</a:t>
            </a:r>
            <a:r>
              <a:rPr lang="de-CH" smtClean="0"/>
              <a:t> </a:t>
            </a:r>
            <a:r>
              <a:rPr lang="de-CH" err="1" smtClean="0"/>
              <a:t>clock</a:t>
            </a:r>
            <a:r>
              <a:rPr lang="de-CH" smtClean="0"/>
              <a:t> </a:t>
            </a:r>
            <a:r>
              <a:rPr lang="de-CH" err="1" smtClean="0"/>
              <a:t>value</a:t>
            </a:r>
            <a:r>
              <a:rPr lang="de-CH" smtClean="0"/>
              <a:t> L(t) </a:t>
            </a:r>
            <a:r>
              <a:rPr lang="de-CH" err="1" smtClean="0"/>
              <a:t>with</a:t>
            </a:r>
            <a:r>
              <a:rPr lang="de-CH" smtClean="0"/>
              <a:t> </a:t>
            </a:r>
            <a:r>
              <a:rPr lang="de-CH" err="1" smtClean="0"/>
              <a:t>others</a:t>
            </a:r>
            <a:r>
              <a:rPr lang="de-CH" smtClean="0"/>
              <a:t> </a:t>
            </a:r>
          </a:p>
          <a:p>
            <a:pPr lvl="1"/>
            <a:r>
              <a:rPr lang="de-CH" err="1" smtClean="0"/>
              <a:t>Adjust</a:t>
            </a:r>
            <a:r>
              <a:rPr lang="de-CH" smtClean="0"/>
              <a:t> </a:t>
            </a:r>
            <a:r>
              <a:rPr lang="de-CH" err="1" smtClean="0"/>
              <a:t>clock</a:t>
            </a:r>
            <a:r>
              <a:rPr lang="de-CH" smtClean="0"/>
              <a:t> </a:t>
            </a:r>
            <a:r>
              <a:rPr lang="de-CH" err="1" smtClean="0"/>
              <a:t>rates</a:t>
            </a:r>
            <a:r>
              <a:rPr lang="de-CH" smtClean="0"/>
              <a:t> </a:t>
            </a:r>
            <a:r>
              <a:rPr lang="de-CH" err="1" smtClean="0"/>
              <a:t>and</a:t>
            </a:r>
            <a:r>
              <a:rPr lang="de-CH" smtClean="0"/>
              <a:t> </a:t>
            </a:r>
            <a:r>
              <a:rPr lang="de-CH" err="1" smtClean="0"/>
              <a:t>offset</a:t>
            </a:r>
            <a:endParaRPr lang="de-CH" smtClean="0"/>
          </a:p>
          <a:p>
            <a:pPr lvl="1"/>
            <a:r>
              <a:rPr lang="de-CH" smtClean="0"/>
              <a:t>Repeat </a:t>
            </a:r>
            <a:r>
              <a:rPr lang="de-CH" err="1" smtClean="0"/>
              <a:t>this</a:t>
            </a:r>
            <a:r>
              <a:rPr lang="de-CH" smtClean="0"/>
              <a:t> </a:t>
            </a:r>
            <a:r>
              <a:rPr lang="de-CH" err="1" smtClean="0"/>
              <a:t>process</a:t>
            </a:r>
            <a:r>
              <a:rPr lang="de-CH" smtClean="0"/>
              <a:t> </a:t>
            </a:r>
            <a:r>
              <a:rPr lang="de-CH" err="1" smtClean="0"/>
              <a:t>frequently</a:t>
            </a:r>
            <a:endParaRPr lang="de-CH" smtClean="0"/>
          </a:p>
          <a:p>
            <a:endParaRPr lang="de-CH" smtClean="0"/>
          </a:p>
          <a:p>
            <a:r>
              <a:rPr lang="de-CH" err="1" smtClean="0"/>
              <a:t>Uncertainty</a:t>
            </a:r>
            <a:r>
              <a:rPr lang="de-CH" smtClean="0"/>
              <a:t> (</a:t>
            </a:r>
            <a:r>
              <a:rPr lang="de-CH" err="1" smtClean="0"/>
              <a:t>jitter</a:t>
            </a:r>
            <a:r>
              <a:rPr lang="de-CH" smtClean="0"/>
              <a:t>) in </a:t>
            </a:r>
            <a:r>
              <a:rPr lang="de-CH" err="1" smtClean="0"/>
              <a:t>the</a:t>
            </a:r>
            <a:r>
              <a:rPr lang="de-CH" smtClean="0"/>
              <a:t> </a:t>
            </a:r>
            <a:r>
              <a:rPr lang="de-CH" err="1" smtClean="0"/>
              <a:t>message</a:t>
            </a:r>
            <a:r>
              <a:rPr lang="de-CH" smtClean="0"/>
              <a:t> </a:t>
            </a:r>
            <a:r>
              <a:rPr lang="de-CH" err="1" smtClean="0"/>
              <a:t>delay</a:t>
            </a:r>
            <a:endParaRPr lang="de-CH" smtClean="0"/>
          </a:p>
          <a:p>
            <a:pPr lvl="1"/>
            <a:r>
              <a:rPr lang="de-CH" err="1" smtClean="0"/>
              <a:t>Various</a:t>
            </a:r>
            <a:r>
              <a:rPr lang="de-CH" smtClean="0"/>
              <a:t> </a:t>
            </a:r>
            <a:r>
              <a:rPr lang="de-CH" err="1" smtClean="0"/>
              <a:t>sources</a:t>
            </a:r>
            <a:r>
              <a:rPr lang="de-CH" smtClean="0"/>
              <a:t> </a:t>
            </a:r>
            <a:r>
              <a:rPr lang="de-CH" err="1" smtClean="0"/>
              <a:t>of</a:t>
            </a:r>
            <a:r>
              <a:rPr lang="de-CH" smtClean="0"/>
              <a:t> </a:t>
            </a:r>
            <a:r>
              <a:rPr lang="de-CH" err="1" smtClean="0"/>
              <a:t>errors</a:t>
            </a:r>
            <a:r>
              <a:rPr lang="de-CH" smtClean="0"/>
              <a:t> (</a:t>
            </a:r>
            <a:r>
              <a:rPr lang="de-CH" err="1" smtClean="0"/>
              <a:t>deterministic</a:t>
            </a:r>
            <a:r>
              <a:rPr lang="de-CH" smtClean="0"/>
              <a:t> </a:t>
            </a:r>
            <a:r>
              <a:rPr lang="de-CH" err="1" smtClean="0"/>
              <a:t>and</a:t>
            </a:r>
            <a:r>
              <a:rPr lang="de-CH" smtClean="0"/>
              <a:t> </a:t>
            </a:r>
            <a:r>
              <a:rPr lang="de-CH" err="1" smtClean="0"/>
              <a:t>undeterministic</a:t>
            </a:r>
            <a:r>
              <a:rPr lang="de-CH" smtClean="0"/>
              <a:t>)</a:t>
            </a:r>
          </a:p>
          <a:p>
            <a:pPr lvl="1"/>
            <a:r>
              <a:rPr lang="de-CH" smtClean="0"/>
              <a:t>Can </a:t>
            </a:r>
            <a:r>
              <a:rPr lang="de-CH" err="1" smtClean="0"/>
              <a:t>be</a:t>
            </a:r>
            <a:r>
              <a:rPr lang="de-CH" smtClean="0"/>
              <a:t> </a:t>
            </a:r>
            <a:r>
              <a:rPr lang="de-CH" err="1" smtClean="0"/>
              <a:t>reduced</a:t>
            </a:r>
            <a:r>
              <a:rPr lang="de-CH" smtClean="0"/>
              <a:t> (but not </a:t>
            </a:r>
            <a:r>
              <a:rPr lang="de-CH" err="1" smtClean="0"/>
              <a:t>eliminated</a:t>
            </a:r>
            <a:r>
              <a:rPr lang="de-CH" smtClean="0"/>
              <a:t>) </a:t>
            </a:r>
            <a:r>
              <a:rPr lang="de-CH" err="1" smtClean="0"/>
              <a:t>by</a:t>
            </a:r>
            <a:r>
              <a:rPr lang="de-CH" smtClean="0"/>
              <a:t> </a:t>
            </a:r>
            <a:r>
              <a:rPr lang="de-CH" err="1" smtClean="0"/>
              <a:t>timestamping</a:t>
            </a:r>
            <a:r>
              <a:rPr lang="de-CH" smtClean="0"/>
              <a:t> </a:t>
            </a:r>
            <a:r>
              <a:rPr lang="de-CH" err="1" smtClean="0"/>
              <a:t>at</a:t>
            </a:r>
            <a:r>
              <a:rPr lang="de-CH" smtClean="0"/>
              <a:t> MAC </a:t>
            </a:r>
            <a:r>
              <a:rPr lang="de-CH" err="1" smtClean="0"/>
              <a:t>layer</a:t>
            </a:r>
            <a:endParaRPr lang="de-CH" smtClean="0"/>
          </a:p>
          <a:p>
            <a:pPr lvl="1"/>
            <a:endParaRPr lang="de-CH"/>
          </a:p>
        </p:txBody>
      </p:sp>
      <p:sp>
        <p:nvSpPr>
          <p:cNvPr id="6" name="Fußzeilenplatzhalter 5"/>
          <p:cNvSpPr>
            <a:spLocks noGrp="1"/>
          </p:cNvSpPr>
          <p:nvPr>
            <p:ph type="ftr" idx="10"/>
          </p:nvPr>
        </p:nvSpPr>
        <p:spPr/>
        <p:txBody>
          <a:bodyPr/>
          <a:lstStyle/>
          <a:p>
            <a:r>
              <a:rPr lang="de-DE" smtClean="0"/>
              <a:t>Philipp Sommer, ETH Zurich @ IPSN'09</a:t>
            </a:r>
            <a:endParaRPr lang="de-CH"/>
          </a:p>
        </p:txBody>
      </p:sp>
      <p:pic>
        <p:nvPicPr>
          <p:cNvPr id="5" name="Grafik 4" descr="Timestamping_byte.wm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39784" y="4994283"/>
            <a:ext cx="4286280" cy="1023744"/>
          </a:xfrm>
          <a:prstGeom prst="rect">
            <a:avLst/>
          </a:prstGeom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Inhaltsplatzhalter 59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mtClean="0"/>
              <a:t>Two nodes </a:t>
            </a:r>
            <a:r>
              <a:rPr lang="en-GB" i="1" smtClean="0"/>
              <a:t>u</a:t>
            </a:r>
            <a:r>
              <a:rPr lang="en-GB" smtClean="0"/>
              <a:t> and </a:t>
            </a:r>
            <a:r>
              <a:rPr lang="en-GB" i="1" smtClean="0"/>
              <a:t>v</a:t>
            </a:r>
            <a:r>
              <a:rPr lang="en-GB" smtClean="0"/>
              <a:t> cannot be synchronized perfectly</a:t>
            </a:r>
          </a:p>
          <a:p>
            <a:pPr lvl="1"/>
            <a:r>
              <a:rPr lang="en-GB" smtClean="0"/>
              <a:t>Worst-case example:</a:t>
            </a:r>
          </a:p>
          <a:p>
            <a:endParaRPr lang="en-GB" smtClean="0"/>
          </a:p>
          <a:p>
            <a:endParaRPr lang="en-GB" smtClean="0"/>
          </a:p>
          <a:p>
            <a:endParaRPr lang="en-GB" smtClean="0"/>
          </a:p>
          <a:p>
            <a:r>
              <a:rPr lang="de-CH" smtClean="0"/>
              <a:t>Error </a:t>
            </a:r>
            <a:r>
              <a:rPr lang="de-CH" err="1" smtClean="0"/>
              <a:t>increases</a:t>
            </a:r>
            <a:r>
              <a:rPr lang="de-CH" smtClean="0"/>
              <a:t> </a:t>
            </a:r>
            <a:r>
              <a:rPr lang="de-CH" err="1" smtClean="0"/>
              <a:t>with</a:t>
            </a:r>
            <a:r>
              <a:rPr lang="de-CH" smtClean="0"/>
              <a:t> </a:t>
            </a:r>
            <a:r>
              <a:rPr lang="de-CH" err="1" smtClean="0"/>
              <a:t>distance</a:t>
            </a:r>
            <a:r>
              <a:rPr lang="de-CH" smtClean="0"/>
              <a:t> </a:t>
            </a:r>
            <a:r>
              <a:rPr lang="de-CH" err="1" smtClean="0"/>
              <a:t>from</a:t>
            </a:r>
            <a:r>
              <a:rPr lang="de-CH" smtClean="0"/>
              <a:t> </a:t>
            </a:r>
            <a:r>
              <a:rPr lang="de-CH" err="1" smtClean="0"/>
              <a:t>the</a:t>
            </a:r>
            <a:r>
              <a:rPr lang="de-CH" smtClean="0"/>
              <a:t> </a:t>
            </a:r>
            <a:r>
              <a:rPr lang="de-CH" err="1" smtClean="0"/>
              <a:t>reference</a:t>
            </a:r>
            <a:r>
              <a:rPr lang="de-CH" smtClean="0"/>
              <a:t> </a:t>
            </a:r>
            <a:r>
              <a:rPr lang="de-CH" err="1" smtClean="0"/>
              <a:t>node</a:t>
            </a:r>
            <a:endParaRPr lang="de-CH" smtClean="0"/>
          </a:p>
          <a:p>
            <a:r>
              <a:rPr lang="de-CH" err="1" smtClean="0"/>
              <a:t>Lower</a:t>
            </a:r>
            <a:r>
              <a:rPr lang="de-CH" smtClean="0"/>
              <a:t> </a:t>
            </a:r>
            <a:r>
              <a:rPr lang="de-CH" err="1" smtClean="0"/>
              <a:t>bound</a:t>
            </a:r>
            <a:r>
              <a:rPr lang="de-CH" smtClean="0"/>
              <a:t> </a:t>
            </a:r>
            <a:r>
              <a:rPr lang="de-CH" err="1" smtClean="0"/>
              <a:t>result</a:t>
            </a:r>
            <a:r>
              <a:rPr lang="de-CH" smtClean="0"/>
              <a:t> </a:t>
            </a:r>
            <a:r>
              <a:rPr lang="de-CH" err="1" smtClean="0"/>
              <a:t>from</a:t>
            </a:r>
            <a:r>
              <a:rPr lang="de-CH" smtClean="0"/>
              <a:t> </a:t>
            </a:r>
            <a:r>
              <a:rPr lang="de-CH" err="1" smtClean="0"/>
              <a:t>theoretical</a:t>
            </a:r>
            <a:r>
              <a:rPr lang="de-CH" smtClean="0"/>
              <a:t> </a:t>
            </a:r>
            <a:r>
              <a:rPr lang="de-CH" err="1" smtClean="0"/>
              <a:t>work</a:t>
            </a:r>
            <a:endParaRPr lang="de-CH" smtClean="0"/>
          </a:p>
          <a:p>
            <a:pPr lvl="1"/>
            <a:r>
              <a:rPr lang="de-CH" err="1" smtClean="0"/>
              <a:t>Clock</a:t>
            </a:r>
            <a:r>
              <a:rPr lang="de-CH" smtClean="0"/>
              <a:t> </a:t>
            </a:r>
            <a:r>
              <a:rPr lang="de-CH" err="1" smtClean="0"/>
              <a:t>error</a:t>
            </a:r>
            <a:r>
              <a:rPr lang="de-CH" smtClean="0"/>
              <a:t> </a:t>
            </a:r>
            <a:r>
              <a:rPr lang="de-CH" err="1" smtClean="0"/>
              <a:t>between</a:t>
            </a:r>
            <a:r>
              <a:rPr lang="de-CH" smtClean="0"/>
              <a:t> </a:t>
            </a:r>
            <a:r>
              <a:rPr lang="de-CH" err="1" smtClean="0"/>
              <a:t>nodes</a:t>
            </a:r>
            <a:r>
              <a:rPr lang="de-CH" smtClean="0"/>
              <a:t> </a:t>
            </a:r>
            <a:r>
              <a:rPr lang="de-CH" err="1" smtClean="0"/>
              <a:t>distance</a:t>
            </a:r>
            <a:r>
              <a:rPr lang="de-CH" smtClean="0"/>
              <a:t> </a:t>
            </a:r>
            <a:r>
              <a:rPr lang="de-CH" i="1" smtClean="0"/>
              <a:t>d </a:t>
            </a:r>
            <a:r>
              <a:rPr lang="de-CH" smtClean="0"/>
              <a:t>apart </a:t>
            </a:r>
            <a:r>
              <a:rPr lang="de-CH" err="1" smtClean="0"/>
              <a:t>depends</a:t>
            </a:r>
            <a:r>
              <a:rPr lang="de-CH" smtClean="0"/>
              <a:t> on </a:t>
            </a:r>
            <a:r>
              <a:rPr lang="de-CH" err="1" smtClean="0"/>
              <a:t>the</a:t>
            </a:r>
            <a:r>
              <a:rPr lang="de-CH" smtClean="0"/>
              <a:t> </a:t>
            </a:r>
            <a:r>
              <a:rPr lang="de-CH" err="1" smtClean="0"/>
              <a:t>network</a:t>
            </a:r>
            <a:r>
              <a:rPr lang="de-CH" smtClean="0"/>
              <a:t> </a:t>
            </a:r>
            <a:r>
              <a:rPr lang="de-CH" err="1" smtClean="0"/>
              <a:t>diameter</a:t>
            </a:r>
            <a:r>
              <a:rPr lang="de-CH" smtClean="0"/>
              <a:t> </a:t>
            </a:r>
            <a:r>
              <a:rPr lang="de-CH" i="1" smtClean="0"/>
              <a:t>D</a:t>
            </a:r>
            <a:r>
              <a:rPr lang="de-CH" smtClean="0"/>
              <a:t>:</a:t>
            </a:r>
          </a:p>
          <a:p>
            <a:pPr lvl="1"/>
            <a:r>
              <a:rPr lang="en-US" sz="1400" smtClean="0"/>
              <a:t>R. Fan and N. Lynch. Gradient Clock Synchronization. In </a:t>
            </a:r>
            <a:r>
              <a:rPr lang="en-US" sz="1400" i="1" smtClean="0"/>
              <a:t>PODC ’04: Proceedings of the twenty-third annual ACM symposium on principles of distributed computing, 2004.</a:t>
            </a:r>
          </a:p>
          <a:p>
            <a:pPr lvl="1"/>
            <a:endParaRPr lang="en-US"/>
          </a:p>
        </p:txBody>
      </p:sp>
      <p:sp>
        <p:nvSpPr>
          <p:cNvPr id="11266" name="Text Box 2"/>
          <p:cNvSpPr txBox="1">
            <a:spLocks noChangeArrowheads="1"/>
          </p:cNvSpPr>
          <p:nvPr/>
        </p:nvSpPr>
        <p:spPr bwMode="auto">
          <a:xfrm>
            <a:off x="515938" y="922338"/>
            <a:ext cx="9047162" cy="618013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83088" rIns="90000" bIns="46800"/>
          <a:lstStyle/>
          <a:p>
            <a:pPr marL="339725" indent="-339725" hangingPunct="1">
              <a:lnSpc>
                <a:spcPct val="84000"/>
              </a:lnSpc>
              <a:spcBef>
                <a:spcPts val="450"/>
              </a:spcBef>
              <a:buClrTx/>
              <a:buSzTx/>
              <a:buFontTx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endParaRPr lang="en-GB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59" name="Titel 5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CH" err="1" smtClean="0"/>
              <a:t>Theoretical</a:t>
            </a:r>
            <a:r>
              <a:rPr lang="de-CH" smtClean="0"/>
              <a:t> </a:t>
            </a:r>
            <a:r>
              <a:rPr lang="de-CH" err="1" smtClean="0"/>
              <a:t>Bounds</a:t>
            </a:r>
            <a:r>
              <a:rPr lang="de-CH" smtClean="0"/>
              <a:t> on </a:t>
            </a:r>
            <a:r>
              <a:rPr lang="de-CH" err="1" smtClean="0"/>
              <a:t>the</a:t>
            </a:r>
            <a:r>
              <a:rPr lang="de-CH" smtClean="0"/>
              <a:t> </a:t>
            </a:r>
            <a:r>
              <a:rPr lang="de-CH" err="1" smtClean="0"/>
              <a:t>Synchronization</a:t>
            </a:r>
            <a:r>
              <a:rPr lang="de-CH" smtClean="0"/>
              <a:t> </a:t>
            </a:r>
            <a:r>
              <a:rPr lang="de-CH" err="1" smtClean="0"/>
              <a:t>Accuracy</a:t>
            </a:r>
            <a:endParaRPr lang="en-US"/>
          </a:p>
        </p:txBody>
      </p:sp>
      <p:sp>
        <p:nvSpPr>
          <p:cNvPr id="58" name="Fußzeilenplatzhalter 57"/>
          <p:cNvSpPr>
            <a:spLocks noGrp="1"/>
          </p:cNvSpPr>
          <p:nvPr>
            <p:ph type="ftr" idx="10"/>
          </p:nvPr>
        </p:nvSpPr>
        <p:spPr/>
        <p:txBody>
          <a:bodyPr/>
          <a:lstStyle/>
          <a:p>
            <a:r>
              <a:rPr lang="de-DE" smtClean="0"/>
              <a:t>Philipp Sommer, ETH Zurich @ IPSN'09</a:t>
            </a:r>
            <a:endParaRPr lang="de-CH"/>
          </a:p>
        </p:txBody>
      </p:sp>
      <p:grpSp>
        <p:nvGrpSpPr>
          <p:cNvPr id="112" name="Gruppieren 111"/>
          <p:cNvGrpSpPr/>
          <p:nvPr/>
        </p:nvGrpSpPr>
        <p:grpSpPr>
          <a:xfrm>
            <a:off x="825492" y="2422515"/>
            <a:ext cx="8115341" cy="1143008"/>
            <a:chOff x="825492" y="1922449"/>
            <a:chExt cx="8115341" cy="1143008"/>
          </a:xfrm>
        </p:grpSpPr>
        <p:grpSp>
          <p:nvGrpSpPr>
            <p:cNvPr id="66" name="Gruppieren 65"/>
            <p:cNvGrpSpPr/>
            <p:nvPr/>
          </p:nvGrpSpPr>
          <p:grpSpPr>
            <a:xfrm>
              <a:off x="825492" y="1922449"/>
              <a:ext cx="3500440" cy="1143008"/>
              <a:chOff x="1182660" y="1636697"/>
              <a:chExt cx="3500440" cy="1143008"/>
            </a:xfrm>
          </p:grpSpPr>
          <p:sp>
            <p:nvSpPr>
              <p:cNvPr id="67" name="Line 4"/>
              <p:cNvSpPr>
                <a:spLocks noChangeShapeType="1"/>
              </p:cNvSpPr>
              <p:nvPr/>
            </p:nvSpPr>
            <p:spPr bwMode="auto">
              <a:xfrm>
                <a:off x="1554137" y="2435215"/>
                <a:ext cx="3128963" cy="1587"/>
              </a:xfrm>
              <a:prstGeom prst="line">
                <a:avLst/>
              </a:prstGeom>
              <a:noFill/>
              <a:ln w="9360">
                <a:solidFill>
                  <a:srgbClr val="000000"/>
                </a:solidFill>
                <a:miter lim="800000"/>
                <a:headEnd/>
                <a:tailEnd type="triangle" w="med" len="med"/>
              </a:ln>
              <a:effectLst/>
            </p:spPr>
            <p:txBody>
              <a:bodyPr/>
              <a:lstStyle/>
              <a:p>
                <a:endParaRPr lang="en-US">
                  <a:latin typeface="+mj-lt"/>
                </a:endParaRPr>
              </a:p>
            </p:txBody>
          </p:sp>
          <p:sp>
            <p:nvSpPr>
              <p:cNvPr id="68" name="Line 5"/>
              <p:cNvSpPr>
                <a:spLocks noChangeShapeType="1"/>
              </p:cNvSpPr>
              <p:nvPr/>
            </p:nvSpPr>
            <p:spPr bwMode="auto">
              <a:xfrm>
                <a:off x="1587492" y="2354252"/>
                <a:ext cx="1588" cy="160337"/>
              </a:xfrm>
              <a:prstGeom prst="line">
                <a:avLst/>
              </a:prstGeom>
              <a:noFill/>
              <a:ln w="9360">
                <a:solidFill>
                  <a:srgbClr val="000000"/>
                </a:solidFill>
                <a:miter lim="800000"/>
                <a:headEnd/>
                <a:tailEnd/>
              </a:ln>
              <a:effectLst/>
            </p:spPr>
            <p:txBody>
              <a:bodyPr/>
              <a:lstStyle/>
              <a:p>
                <a:endParaRPr lang="en-US">
                  <a:latin typeface="+mj-lt"/>
                </a:endParaRPr>
              </a:p>
            </p:txBody>
          </p:sp>
          <p:sp>
            <p:nvSpPr>
              <p:cNvPr id="69" name="Line 6"/>
              <p:cNvSpPr>
                <a:spLocks noChangeShapeType="1"/>
              </p:cNvSpPr>
              <p:nvPr/>
            </p:nvSpPr>
            <p:spPr bwMode="auto">
              <a:xfrm>
                <a:off x="2379654" y="2351077"/>
                <a:ext cx="1588" cy="160337"/>
              </a:xfrm>
              <a:prstGeom prst="line">
                <a:avLst/>
              </a:prstGeom>
              <a:noFill/>
              <a:ln w="9360">
                <a:solidFill>
                  <a:srgbClr val="000000"/>
                </a:solidFill>
                <a:miter lim="800000"/>
                <a:headEnd/>
                <a:tailEnd/>
              </a:ln>
              <a:effectLst/>
            </p:spPr>
            <p:txBody>
              <a:bodyPr/>
              <a:lstStyle/>
              <a:p>
                <a:endParaRPr lang="en-US">
                  <a:latin typeface="+mj-lt"/>
                </a:endParaRPr>
              </a:p>
            </p:txBody>
          </p:sp>
          <p:sp>
            <p:nvSpPr>
              <p:cNvPr id="70" name="Line 7"/>
              <p:cNvSpPr>
                <a:spLocks noChangeShapeType="1"/>
              </p:cNvSpPr>
              <p:nvPr/>
            </p:nvSpPr>
            <p:spPr bwMode="auto">
              <a:xfrm>
                <a:off x="3174992" y="2351077"/>
                <a:ext cx="1588" cy="160337"/>
              </a:xfrm>
              <a:prstGeom prst="line">
                <a:avLst/>
              </a:prstGeom>
              <a:noFill/>
              <a:ln w="9360">
                <a:solidFill>
                  <a:srgbClr val="000000"/>
                </a:solidFill>
                <a:miter lim="800000"/>
                <a:headEnd/>
                <a:tailEnd/>
              </a:ln>
              <a:effectLst/>
            </p:spPr>
            <p:txBody>
              <a:bodyPr/>
              <a:lstStyle/>
              <a:p>
                <a:endParaRPr lang="en-US">
                  <a:latin typeface="+mj-lt"/>
                </a:endParaRPr>
              </a:p>
            </p:txBody>
          </p:sp>
          <p:sp>
            <p:nvSpPr>
              <p:cNvPr id="71" name="Line 8"/>
              <p:cNvSpPr>
                <a:spLocks noChangeShapeType="1"/>
              </p:cNvSpPr>
              <p:nvPr/>
            </p:nvSpPr>
            <p:spPr bwMode="auto">
              <a:xfrm>
                <a:off x="3967154" y="2351077"/>
                <a:ext cx="1588" cy="160337"/>
              </a:xfrm>
              <a:prstGeom prst="line">
                <a:avLst/>
              </a:prstGeom>
              <a:noFill/>
              <a:ln w="9360">
                <a:solidFill>
                  <a:srgbClr val="000000"/>
                </a:solidFill>
                <a:miter lim="800000"/>
                <a:headEnd/>
                <a:tailEnd/>
              </a:ln>
              <a:effectLst/>
            </p:spPr>
            <p:txBody>
              <a:bodyPr/>
              <a:lstStyle/>
              <a:p>
                <a:endParaRPr lang="en-US">
                  <a:latin typeface="+mj-lt"/>
                </a:endParaRPr>
              </a:p>
            </p:txBody>
          </p:sp>
          <p:sp>
            <p:nvSpPr>
              <p:cNvPr id="72" name="Text Box 9"/>
              <p:cNvSpPr txBox="1">
                <a:spLocks noChangeArrowheads="1"/>
              </p:cNvSpPr>
              <p:nvPr/>
            </p:nvSpPr>
            <p:spPr bwMode="auto">
              <a:xfrm>
                <a:off x="1468412" y="2502790"/>
                <a:ext cx="285752" cy="276915"/>
              </a:xfrm>
              <a:prstGeom prst="rect">
                <a:avLst/>
              </a:prstGeom>
              <a:noFill/>
              <a:ln w="9525">
                <a:noFill/>
                <a:round/>
                <a:headEnd/>
                <a:tailEnd/>
              </a:ln>
              <a:effectLst/>
            </p:spPr>
            <p:txBody>
              <a:bodyPr wrap="square" lIns="90000" tIns="57384" rIns="90000" bIns="46800">
                <a:spAutoFit/>
              </a:bodyPr>
              <a:lstStyle/>
              <a:p>
                <a:pPr hangingPunct="1">
                  <a:spcBef>
                    <a:spcPts val="300"/>
                  </a:spcBef>
                  <a:tabLst>
                    <a:tab pos="723900" algn="l"/>
                  </a:tabLst>
                </a:pPr>
                <a:r>
                  <a:rPr lang="en-GB" sz="1200">
                    <a:solidFill>
                      <a:srgbClr val="000000"/>
                    </a:solidFill>
                    <a:latin typeface="+mj-lt"/>
                    <a:ea typeface="msmincho" charset="0"/>
                    <a:cs typeface="msmincho" charset="0"/>
                  </a:rPr>
                  <a:t>0</a:t>
                </a:r>
              </a:p>
            </p:txBody>
          </p:sp>
          <p:sp>
            <p:nvSpPr>
              <p:cNvPr id="73" name="Text Box 10"/>
              <p:cNvSpPr txBox="1">
                <a:spLocks noChangeArrowheads="1"/>
              </p:cNvSpPr>
              <p:nvPr/>
            </p:nvSpPr>
            <p:spPr bwMode="auto">
              <a:xfrm>
                <a:off x="2238350" y="2502790"/>
                <a:ext cx="301632" cy="276915"/>
              </a:xfrm>
              <a:prstGeom prst="rect">
                <a:avLst/>
              </a:prstGeom>
              <a:noFill/>
              <a:ln w="9525">
                <a:noFill/>
                <a:round/>
                <a:headEnd/>
                <a:tailEnd/>
              </a:ln>
              <a:effectLst/>
            </p:spPr>
            <p:txBody>
              <a:bodyPr wrap="square" lIns="90000" tIns="57384" rIns="90000" bIns="46800">
                <a:spAutoFit/>
              </a:bodyPr>
              <a:lstStyle/>
              <a:p>
                <a:pPr hangingPunct="1">
                  <a:spcBef>
                    <a:spcPts val="300"/>
                  </a:spcBef>
                  <a:tabLst>
                    <a:tab pos="723900" algn="l"/>
                  </a:tabLst>
                </a:pPr>
                <a:r>
                  <a:rPr lang="en-GB" sz="1200">
                    <a:solidFill>
                      <a:srgbClr val="000000"/>
                    </a:solidFill>
                    <a:latin typeface="+mj-lt"/>
                    <a:ea typeface="msmincho" charset="0"/>
                    <a:cs typeface="msmincho" charset="0"/>
                  </a:rPr>
                  <a:t>1</a:t>
                </a:r>
              </a:p>
            </p:txBody>
          </p:sp>
          <p:sp>
            <p:nvSpPr>
              <p:cNvPr id="74" name="Text Box 11"/>
              <p:cNvSpPr txBox="1">
                <a:spLocks noChangeArrowheads="1"/>
              </p:cNvSpPr>
              <p:nvPr/>
            </p:nvSpPr>
            <p:spPr bwMode="auto">
              <a:xfrm>
                <a:off x="3055912" y="2502790"/>
                <a:ext cx="355600" cy="276225"/>
              </a:xfrm>
              <a:prstGeom prst="rect">
                <a:avLst/>
              </a:prstGeom>
              <a:noFill/>
              <a:ln w="9525">
                <a:noFill/>
                <a:round/>
                <a:headEnd/>
                <a:tailEnd/>
              </a:ln>
              <a:effectLst/>
            </p:spPr>
            <p:txBody>
              <a:bodyPr wrap="square" lIns="90000" tIns="57384" rIns="90000" bIns="46800">
                <a:spAutoFit/>
              </a:bodyPr>
              <a:lstStyle/>
              <a:p>
                <a:pPr hangingPunct="1">
                  <a:spcBef>
                    <a:spcPts val="300"/>
                  </a:spcBef>
                  <a:tabLst>
                    <a:tab pos="723900" algn="l"/>
                  </a:tabLst>
                </a:pPr>
                <a:r>
                  <a:rPr lang="en-GB" sz="1200">
                    <a:solidFill>
                      <a:srgbClr val="000000"/>
                    </a:solidFill>
                    <a:latin typeface="+mj-lt"/>
                    <a:ea typeface="msmincho" charset="0"/>
                    <a:cs typeface="msmincho" charset="0"/>
                  </a:rPr>
                  <a:t>2</a:t>
                </a:r>
              </a:p>
            </p:txBody>
          </p:sp>
          <p:sp>
            <p:nvSpPr>
              <p:cNvPr id="75" name="Text Box 12"/>
              <p:cNvSpPr txBox="1">
                <a:spLocks noChangeArrowheads="1"/>
              </p:cNvSpPr>
              <p:nvPr/>
            </p:nvSpPr>
            <p:spPr bwMode="auto">
              <a:xfrm>
                <a:off x="3848075" y="2502790"/>
                <a:ext cx="263543" cy="276915"/>
              </a:xfrm>
              <a:prstGeom prst="rect">
                <a:avLst/>
              </a:prstGeom>
              <a:noFill/>
              <a:ln w="9525">
                <a:noFill/>
                <a:round/>
                <a:headEnd/>
                <a:tailEnd/>
              </a:ln>
              <a:effectLst/>
            </p:spPr>
            <p:txBody>
              <a:bodyPr wrap="square" lIns="90000" tIns="57384" rIns="90000" bIns="46800">
                <a:spAutoFit/>
              </a:bodyPr>
              <a:lstStyle/>
              <a:p>
                <a:pPr hangingPunct="1">
                  <a:spcBef>
                    <a:spcPts val="300"/>
                  </a:spcBef>
                  <a:tabLst>
                    <a:tab pos="723900" algn="l"/>
                  </a:tabLst>
                </a:pPr>
                <a:r>
                  <a:rPr lang="en-GB" sz="1200">
                    <a:solidFill>
                      <a:srgbClr val="000000"/>
                    </a:solidFill>
                    <a:latin typeface="+mj-lt"/>
                    <a:ea typeface="msmincho" charset="0"/>
                    <a:cs typeface="msmincho" charset="0"/>
                  </a:rPr>
                  <a:t>3</a:t>
                </a:r>
              </a:p>
            </p:txBody>
          </p:sp>
          <p:sp>
            <p:nvSpPr>
              <p:cNvPr id="76" name="Text Box 51"/>
              <p:cNvSpPr txBox="1">
                <a:spLocks noChangeArrowheads="1"/>
              </p:cNvSpPr>
              <p:nvPr/>
            </p:nvSpPr>
            <p:spPr bwMode="auto">
              <a:xfrm>
                <a:off x="1196920" y="2288476"/>
                <a:ext cx="285752" cy="276915"/>
              </a:xfrm>
              <a:prstGeom prst="rect">
                <a:avLst/>
              </a:prstGeom>
              <a:noFill/>
              <a:ln w="9525">
                <a:noFill/>
                <a:round/>
                <a:headEnd/>
                <a:tailEnd/>
              </a:ln>
              <a:effectLst/>
            </p:spPr>
            <p:txBody>
              <a:bodyPr wrap="square" lIns="90000" tIns="57384" rIns="90000" bIns="46800">
                <a:spAutoFit/>
              </a:bodyPr>
              <a:lstStyle/>
              <a:p>
                <a:pPr hangingPunct="1">
                  <a:spcBef>
                    <a:spcPts val="300"/>
                  </a:spcBef>
                  <a:tabLst>
                    <a:tab pos="723900" algn="l"/>
                  </a:tabLst>
                </a:pPr>
                <a:r>
                  <a:rPr lang="en-GB" sz="1200" smtClean="0">
                    <a:solidFill>
                      <a:srgbClr val="000000"/>
                    </a:solidFill>
                    <a:latin typeface="+mj-lt"/>
                    <a:ea typeface="msmincho" charset="0"/>
                    <a:cs typeface="msmincho" charset="0"/>
                  </a:rPr>
                  <a:t>v</a:t>
                </a:r>
                <a:endParaRPr lang="en-GB" sz="1200">
                  <a:solidFill>
                    <a:srgbClr val="000000"/>
                  </a:solidFill>
                  <a:latin typeface="+mj-lt"/>
                  <a:ea typeface="msmincho" charset="0"/>
                  <a:cs typeface="msmincho" charset="0"/>
                </a:endParaRPr>
              </a:p>
            </p:txBody>
          </p:sp>
          <p:sp>
            <p:nvSpPr>
              <p:cNvPr id="77" name="Line 4"/>
              <p:cNvSpPr>
                <a:spLocks noChangeShapeType="1"/>
              </p:cNvSpPr>
              <p:nvPr/>
            </p:nvSpPr>
            <p:spPr bwMode="auto">
              <a:xfrm>
                <a:off x="1539877" y="1783436"/>
                <a:ext cx="3128963" cy="1587"/>
              </a:xfrm>
              <a:prstGeom prst="line">
                <a:avLst/>
              </a:prstGeom>
              <a:noFill/>
              <a:ln w="9360">
                <a:solidFill>
                  <a:srgbClr val="000000"/>
                </a:solidFill>
                <a:miter lim="800000"/>
                <a:headEnd/>
                <a:tailEnd type="triangle" w="med" len="med"/>
              </a:ln>
              <a:effectLst/>
            </p:spPr>
            <p:txBody>
              <a:bodyPr/>
              <a:lstStyle/>
              <a:p>
                <a:endParaRPr lang="en-US">
                  <a:latin typeface="+mj-lt"/>
                </a:endParaRPr>
              </a:p>
            </p:txBody>
          </p:sp>
          <p:sp>
            <p:nvSpPr>
              <p:cNvPr id="78" name="Line 5"/>
              <p:cNvSpPr>
                <a:spLocks noChangeShapeType="1"/>
              </p:cNvSpPr>
              <p:nvPr/>
            </p:nvSpPr>
            <p:spPr bwMode="auto">
              <a:xfrm>
                <a:off x="1573232" y="1702473"/>
                <a:ext cx="1588" cy="160337"/>
              </a:xfrm>
              <a:prstGeom prst="line">
                <a:avLst/>
              </a:prstGeom>
              <a:noFill/>
              <a:ln w="9360">
                <a:solidFill>
                  <a:srgbClr val="000000"/>
                </a:solidFill>
                <a:miter lim="800000"/>
                <a:headEnd/>
                <a:tailEnd/>
              </a:ln>
              <a:effectLst/>
            </p:spPr>
            <p:txBody>
              <a:bodyPr/>
              <a:lstStyle/>
              <a:p>
                <a:endParaRPr lang="en-US">
                  <a:latin typeface="+mj-lt"/>
                </a:endParaRPr>
              </a:p>
            </p:txBody>
          </p:sp>
          <p:sp>
            <p:nvSpPr>
              <p:cNvPr id="79" name="Line 6"/>
              <p:cNvSpPr>
                <a:spLocks noChangeShapeType="1"/>
              </p:cNvSpPr>
              <p:nvPr/>
            </p:nvSpPr>
            <p:spPr bwMode="auto">
              <a:xfrm>
                <a:off x="2365394" y="1699298"/>
                <a:ext cx="1588" cy="160337"/>
              </a:xfrm>
              <a:prstGeom prst="line">
                <a:avLst/>
              </a:prstGeom>
              <a:noFill/>
              <a:ln w="9360">
                <a:solidFill>
                  <a:srgbClr val="000000"/>
                </a:solidFill>
                <a:miter lim="800000"/>
                <a:headEnd/>
                <a:tailEnd/>
              </a:ln>
              <a:effectLst/>
            </p:spPr>
            <p:txBody>
              <a:bodyPr/>
              <a:lstStyle/>
              <a:p>
                <a:endParaRPr lang="en-US">
                  <a:latin typeface="+mj-lt"/>
                </a:endParaRPr>
              </a:p>
            </p:txBody>
          </p:sp>
          <p:sp>
            <p:nvSpPr>
              <p:cNvPr id="80" name="Line 7"/>
              <p:cNvSpPr>
                <a:spLocks noChangeShapeType="1"/>
              </p:cNvSpPr>
              <p:nvPr/>
            </p:nvSpPr>
            <p:spPr bwMode="auto">
              <a:xfrm>
                <a:off x="3160732" y="1699298"/>
                <a:ext cx="1588" cy="160337"/>
              </a:xfrm>
              <a:prstGeom prst="line">
                <a:avLst/>
              </a:prstGeom>
              <a:noFill/>
              <a:ln w="9360">
                <a:solidFill>
                  <a:srgbClr val="000000"/>
                </a:solidFill>
                <a:miter lim="800000"/>
                <a:headEnd/>
                <a:tailEnd/>
              </a:ln>
              <a:effectLst/>
            </p:spPr>
            <p:txBody>
              <a:bodyPr/>
              <a:lstStyle/>
              <a:p>
                <a:endParaRPr lang="en-US">
                  <a:latin typeface="+mj-lt"/>
                </a:endParaRPr>
              </a:p>
            </p:txBody>
          </p:sp>
          <p:sp>
            <p:nvSpPr>
              <p:cNvPr id="81" name="Line 8"/>
              <p:cNvSpPr>
                <a:spLocks noChangeShapeType="1"/>
              </p:cNvSpPr>
              <p:nvPr/>
            </p:nvSpPr>
            <p:spPr bwMode="auto">
              <a:xfrm>
                <a:off x="3952894" y="1699298"/>
                <a:ext cx="1588" cy="160337"/>
              </a:xfrm>
              <a:prstGeom prst="line">
                <a:avLst/>
              </a:prstGeom>
              <a:noFill/>
              <a:ln w="9360">
                <a:solidFill>
                  <a:srgbClr val="000000"/>
                </a:solidFill>
                <a:miter lim="800000"/>
                <a:headEnd/>
                <a:tailEnd/>
              </a:ln>
              <a:effectLst/>
            </p:spPr>
            <p:txBody>
              <a:bodyPr/>
              <a:lstStyle/>
              <a:p>
                <a:endParaRPr lang="en-US">
                  <a:latin typeface="+mj-lt"/>
                </a:endParaRPr>
              </a:p>
            </p:txBody>
          </p:sp>
          <p:sp>
            <p:nvSpPr>
              <p:cNvPr id="82" name="Text Box 9"/>
              <p:cNvSpPr txBox="1">
                <a:spLocks noChangeArrowheads="1"/>
              </p:cNvSpPr>
              <p:nvPr/>
            </p:nvSpPr>
            <p:spPr bwMode="auto">
              <a:xfrm>
                <a:off x="1454152" y="1851011"/>
                <a:ext cx="285752" cy="276915"/>
              </a:xfrm>
              <a:prstGeom prst="rect">
                <a:avLst/>
              </a:prstGeom>
              <a:noFill/>
              <a:ln w="9525">
                <a:noFill/>
                <a:round/>
                <a:headEnd/>
                <a:tailEnd/>
              </a:ln>
              <a:effectLst/>
            </p:spPr>
            <p:txBody>
              <a:bodyPr wrap="square" lIns="90000" tIns="57384" rIns="90000" bIns="46800">
                <a:spAutoFit/>
              </a:bodyPr>
              <a:lstStyle/>
              <a:p>
                <a:pPr hangingPunct="1">
                  <a:spcBef>
                    <a:spcPts val="300"/>
                  </a:spcBef>
                  <a:tabLst>
                    <a:tab pos="723900" algn="l"/>
                  </a:tabLst>
                </a:pPr>
                <a:r>
                  <a:rPr lang="en-GB" sz="1200">
                    <a:solidFill>
                      <a:srgbClr val="000000"/>
                    </a:solidFill>
                    <a:latin typeface="+mj-lt"/>
                    <a:ea typeface="msmincho" charset="0"/>
                    <a:cs typeface="msmincho" charset="0"/>
                  </a:rPr>
                  <a:t>0</a:t>
                </a:r>
              </a:p>
            </p:txBody>
          </p:sp>
          <p:sp>
            <p:nvSpPr>
              <p:cNvPr id="83" name="Text Box 10"/>
              <p:cNvSpPr txBox="1">
                <a:spLocks noChangeArrowheads="1"/>
              </p:cNvSpPr>
              <p:nvPr/>
            </p:nvSpPr>
            <p:spPr bwMode="auto">
              <a:xfrm>
                <a:off x="2224090" y="1851011"/>
                <a:ext cx="301632" cy="276915"/>
              </a:xfrm>
              <a:prstGeom prst="rect">
                <a:avLst/>
              </a:prstGeom>
              <a:noFill/>
              <a:ln w="9525">
                <a:noFill/>
                <a:round/>
                <a:headEnd/>
                <a:tailEnd/>
              </a:ln>
              <a:effectLst/>
            </p:spPr>
            <p:txBody>
              <a:bodyPr wrap="square" lIns="90000" tIns="57384" rIns="90000" bIns="46800">
                <a:spAutoFit/>
              </a:bodyPr>
              <a:lstStyle/>
              <a:p>
                <a:pPr hangingPunct="1">
                  <a:spcBef>
                    <a:spcPts val="300"/>
                  </a:spcBef>
                  <a:tabLst>
                    <a:tab pos="723900" algn="l"/>
                  </a:tabLst>
                </a:pPr>
                <a:r>
                  <a:rPr lang="en-GB" sz="1200">
                    <a:solidFill>
                      <a:srgbClr val="000000"/>
                    </a:solidFill>
                    <a:latin typeface="+mj-lt"/>
                    <a:ea typeface="msmincho" charset="0"/>
                    <a:cs typeface="msmincho" charset="0"/>
                  </a:rPr>
                  <a:t>1</a:t>
                </a:r>
              </a:p>
            </p:txBody>
          </p:sp>
          <p:sp>
            <p:nvSpPr>
              <p:cNvPr id="84" name="Text Box 11"/>
              <p:cNvSpPr txBox="1">
                <a:spLocks noChangeArrowheads="1"/>
              </p:cNvSpPr>
              <p:nvPr/>
            </p:nvSpPr>
            <p:spPr bwMode="auto">
              <a:xfrm>
                <a:off x="3041652" y="1851011"/>
                <a:ext cx="355600" cy="276225"/>
              </a:xfrm>
              <a:prstGeom prst="rect">
                <a:avLst/>
              </a:prstGeom>
              <a:noFill/>
              <a:ln w="9525">
                <a:noFill/>
                <a:round/>
                <a:headEnd/>
                <a:tailEnd/>
              </a:ln>
              <a:effectLst/>
            </p:spPr>
            <p:txBody>
              <a:bodyPr wrap="square" lIns="90000" tIns="57384" rIns="90000" bIns="46800">
                <a:spAutoFit/>
              </a:bodyPr>
              <a:lstStyle/>
              <a:p>
                <a:pPr hangingPunct="1">
                  <a:spcBef>
                    <a:spcPts val="300"/>
                  </a:spcBef>
                  <a:tabLst>
                    <a:tab pos="723900" algn="l"/>
                  </a:tabLst>
                </a:pPr>
                <a:r>
                  <a:rPr lang="en-GB" sz="1200">
                    <a:solidFill>
                      <a:srgbClr val="000000"/>
                    </a:solidFill>
                    <a:latin typeface="+mj-lt"/>
                    <a:ea typeface="msmincho" charset="0"/>
                    <a:cs typeface="msmincho" charset="0"/>
                  </a:rPr>
                  <a:t>2</a:t>
                </a:r>
              </a:p>
            </p:txBody>
          </p:sp>
          <p:sp>
            <p:nvSpPr>
              <p:cNvPr id="85" name="Text Box 12"/>
              <p:cNvSpPr txBox="1">
                <a:spLocks noChangeArrowheads="1"/>
              </p:cNvSpPr>
              <p:nvPr/>
            </p:nvSpPr>
            <p:spPr bwMode="auto">
              <a:xfrm>
                <a:off x="3833815" y="1851011"/>
                <a:ext cx="263543" cy="276915"/>
              </a:xfrm>
              <a:prstGeom prst="rect">
                <a:avLst/>
              </a:prstGeom>
              <a:noFill/>
              <a:ln w="9525">
                <a:noFill/>
                <a:round/>
                <a:headEnd/>
                <a:tailEnd/>
              </a:ln>
              <a:effectLst/>
            </p:spPr>
            <p:txBody>
              <a:bodyPr wrap="square" lIns="90000" tIns="57384" rIns="90000" bIns="46800">
                <a:spAutoFit/>
              </a:bodyPr>
              <a:lstStyle/>
              <a:p>
                <a:pPr hangingPunct="1">
                  <a:spcBef>
                    <a:spcPts val="300"/>
                  </a:spcBef>
                  <a:tabLst>
                    <a:tab pos="723900" algn="l"/>
                  </a:tabLst>
                </a:pPr>
                <a:r>
                  <a:rPr lang="en-GB" sz="1200">
                    <a:solidFill>
                      <a:srgbClr val="000000"/>
                    </a:solidFill>
                    <a:latin typeface="+mj-lt"/>
                    <a:ea typeface="msmincho" charset="0"/>
                    <a:cs typeface="msmincho" charset="0"/>
                  </a:rPr>
                  <a:t>3</a:t>
                </a:r>
              </a:p>
            </p:txBody>
          </p:sp>
          <p:sp>
            <p:nvSpPr>
              <p:cNvPr id="86" name="Text Box 51"/>
              <p:cNvSpPr txBox="1">
                <a:spLocks noChangeArrowheads="1"/>
              </p:cNvSpPr>
              <p:nvPr/>
            </p:nvSpPr>
            <p:spPr bwMode="auto">
              <a:xfrm>
                <a:off x="1182660" y="1636697"/>
                <a:ext cx="285752" cy="276915"/>
              </a:xfrm>
              <a:prstGeom prst="rect">
                <a:avLst/>
              </a:prstGeom>
              <a:noFill/>
              <a:ln w="9525">
                <a:noFill/>
                <a:round/>
                <a:headEnd/>
                <a:tailEnd/>
              </a:ln>
              <a:effectLst/>
            </p:spPr>
            <p:txBody>
              <a:bodyPr wrap="square" lIns="90000" tIns="57384" rIns="90000" bIns="46800">
                <a:spAutoFit/>
              </a:bodyPr>
              <a:lstStyle/>
              <a:p>
                <a:pPr hangingPunct="1">
                  <a:spcBef>
                    <a:spcPts val="300"/>
                  </a:spcBef>
                  <a:tabLst>
                    <a:tab pos="723900" algn="l"/>
                  </a:tabLst>
                </a:pPr>
                <a:r>
                  <a:rPr lang="en-GB" sz="1200">
                    <a:solidFill>
                      <a:srgbClr val="000000"/>
                    </a:solidFill>
                    <a:latin typeface="+mj-lt"/>
                    <a:ea typeface="msmincho" charset="0"/>
                    <a:cs typeface="msmincho" charset="0"/>
                  </a:rPr>
                  <a:t>u</a:t>
                </a:r>
              </a:p>
            </p:txBody>
          </p:sp>
          <p:cxnSp>
            <p:nvCxnSpPr>
              <p:cNvPr id="87" name="Gerade Verbindung mit Pfeil 86"/>
              <p:cNvCxnSpPr>
                <a:stCxn id="68" idx="0"/>
                <a:endCxn id="79" idx="1"/>
              </p:cNvCxnSpPr>
              <p:nvPr/>
            </p:nvCxnSpPr>
            <p:spPr bwMode="auto">
              <a:xfrm rot="5400000" flipH="1" flipV="1">
                <a:off x="1729928" y="1717199"/>
                <a:ext cx="494617" cy="779490"/>
              </a:xfrm>
              <a:prstGeom prst="straightConnector1">
                <a:avLst/>
              </a:prstGeom>
              <a:solidFill>
                <a:srgbClr val="00B8FF"/>
              </a:solidFill>
              <a:ln w="28575" cap="flat" cmpd="sng" algn="ctr">
                <a:solidFill>
                  <a:srgbClr val="FF0000"/>
                </a:solidFill>
                <a:prstDash val="solid"/>
                <a:round/>
                <a:headEnd type="none" w="med" len="med"/>
                <a:tailEnd type="arrow"/>
              </a:ln>
              <a:effectLst/>
            </p:spPr>
          </p:cxnSp>
          <p:sp>
            <p:nvSpPr>
              <p:cNvPr id="88" name="Textfeld 87"/>
              <p:cNvSpPr txBox="1"/>
              <p:nvPr/>
            </p:nvSpPr>
            <p:spPr>
              <a:xfrm>
                <a:off x="1855098" y="2043051"/>
                <a:ext cx="317716" cy="34996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l-GR" smtClean="0">
                    <a:solidFill>
                      <a:srgbClr val="FF0000"/>
                    </a:solidFill>
                  </a:rPr>
                  <a:t>μ</a:t>
                </a:r>
                <a:endParaRPr lang="en-US">
                  <a:solidFill>
                    <a:srgbClr val="FF0000"/>
                  </a:solidFill>
                </a:endParaRPr>
              </a:p>
            </p:txBody>
          </p:sp>
        </p:grpSp>
        <p:grpSp>
          <p:nvGrpSpPr>
            <p:cNvPr id="89" name="Gruppieren 88"/>
            <p:cNvGrpSpPr/>
            <p:nvPr/>
          </p:nvGrpSpPr>
          <p:grpSpPr>
            <a:xfrm>
              <a:off x="5040312" y="1922449"/>
              <a:ext cx="3900521" cy="1143008"/>
              <a:chOff x="2325668" y="3624261"/>
              <a:chExt cx="3900521" cy="1143008"/>
            </a:xfrm>
          </p:grpSpPr>
          <p:sp>
            <p:nvSpPr>
              <p:cNvPr id="90" name="Line 4"/>
              <p:cNvSpPr>
                <a:spLocks noChangeShapeType="1"/>
              </p:cNvSpPr>
              <p:nvPr/>
            </p:nvSpPr>
            <p:spPr bwMode="auto">
              <a:xfrm>
                <a:off x="2682885" y="4422779"/>
                <a:ext cx="3128963" cy="1587"/>
              </a:xfrm>
              <a:prstGeom prst="line">
                <a:avLst/>
              </a:prstGeom>
              <a:noFill/>
              <a:ln w="9360">
                <a:solidFill>
                  <a:srgbClr val="000000"/>
                </a:solidFill>
                <a:miter lim="800000"/>
                <a:headEnd/>
                <a:tailEnd type="triangle" w="med" len="med"/>
              </a:ln>
              <a:effectLst/>
            </p:spPr>
            <p:txBody>
              <a:bodyPr/>
              <a:lstStyle/>
              <a:p>
                <a:endParaRPr lang="en-US">
                  <a:latin typeface="+mj-lt"/>
                </a:endParaRPr>
              </a:p>
            </p:txBody>
          </p:sp>
          <p:sp>
            <p:nvSpPr>
              <p:cNvPr id="91" name="Line 5"/>
              <p:cNvSpPr>
                <a:spLocks noChangeShapeType="1"/>
              </p:cNvSpPr>
              <p:nvPr/>
            </p:nvSpPr>
            <p:spPr bwMode="auto">
              <a:xfrm>
                <a:off x="2716240" y="4341816"/>
                <a:ext cx="1588" cy="160337"/>
              </a:xfrm>
              <a:prstGeom prst="line">
                <a:avLst/>
              </a:prstGeom>
              <a:noFill/>
              <a:ln w="9360">
                <a:solidFill>
                  <a:srgbClr val="000000"/>
                </a:solidFill>
                <a:miter lim="800000"/>
                <a:headEnd/>
                <a:tailEnd/>
              </a:ln>
              <a:effectLst/>
            </p:spPr>
            <p:txBody>
              <a:bodyPr/>
              <a:lstStyle/>
              <a:p>
                <a:endParaRPr lang="en-US">
                  <a:latin typeface="+mj-lt"/>
                </a:endParaRPr>
              </a:p>
            </p:txBody>
          </p:sp>
          <p:sp>
            <p:nvSpPr>
              <p:cNvPr id="92" name="Line 6"/>
              <p:cNvSpPr>
                <a:spLocks noChangeShapeType="1"/>
              </p:cNvSpPr>
              <p:nvPr/>
            </p:nvSpPr>
            <p:spPr bwMode="auto">
              <a:xfrm>
                <a:off x="3508402" y="4338641"/>
                <a:ext cx="1588" cy="160337"/>
              </a:xfrm>
              <a:prstGeom prst="line">
                <a:avLst/>
              </a:prstGeom>
              <a:noFill/>
              <a:ln w="9360">
                <a:solidFill>
                  <a:srgbClr val="000000"/>
                </a:solidFill>
                <a:miter lim="800000"/>
                <a:headEnd/>
                <a:tailEnd/>
              </a:ln>
              <a:effectLst/>
            </p:spPr>
            <p:txBody>
              <a:bodyPr/>
              <a:lstStyle/>
              <a:p>
                <a:endParaRPr lang="en-US">
                  <a:latin typeface="+mj-lt"/>
                </a:endParaRPr>
              </a:p>
            </p:txBody>
          </p:sp>
          <p:sp>
            <p:nvSpPr>
              <p:cNvPr id="93" name="Line 7"/>
              <p:cNvSpPr>
                <a:spLocks noChangeShapeType="1"/>
              </p:cNvSpPr>
              <p:nvPr/>
            </p:nvSpPr>
            <p:spPr bwMode="auto">
              <a:xfrm>
                <a:off x="4303740" y="4338641"/>
                <a:ext cx="1588" cy="160337"/>
              </a:xfrm>
              <a:prstGeom prst="line">
                <a:avLst/>
              </a:prstGeom>
              <a:noFill/>
              <a:ln w="9360">
                <a:solidFill>
                  <a:srgbClr val="000000"/>
                </a:solidFill>
                <a:miter lim="800000"/>
                <a:headEnd/>
                <a:tailEnd/>
              </a:ln>
              <a:effectLst/>
            </p:spPr>
            <p:txBody>
              <a:bodyPr/>
              <a:lstStyle/>
              <a:p>
                <a:endParaRPr lang="en-US">
                  <a:latin typeface="+mj-lt"/>
                </a:endParaRPr>
              </a:p>
            </p:txBody>
          </p:sp>
          <p:sp>
            <p:nvSpPr>
              <p:cNvPr id="94" name="Line 8"/>
              <p:cNvSpPr>
                <a:spLocks noChangeShapeType="1"/>
              </p:cNvSpPr>
              <p:nvPr/>
            </p:nvSpPr>
            <p:spPr bwMode="auto">
              <a:xfrm>
                <a:off x="5095902" y="4338641"/>
                <a:ext cx="1588" cy="160337"/>
              </a:xfrm>
              <a:prstGeom prst="line">
                <a:avLst/>
              </a:prstGeom>
              <a:noFill/>
              <a:ln w="9360">
                <a:solidFill>
                  <a:srgbClr val="000000"/>
                </a:solidFill>
                <a:miter lim="800000"/>
                <a:headEnd/>
                <a:tailEnd/>
              </a:ln>
              <a:effectLst/>
            </p:spPr>
            <p:txBody>
              <a:bodyPr/>
              <a:lstStyle/>
              <a:p>
                <a:endParaRPr lang="en-US">
                  <a:latin typeface="+mj-lt"/>
                </a:endParaRPr>
              </a:p>
            </p:txBody>
          </p:sp>
          <p:sp>
            <p:nvSpPr>
              <p:cNvPr id="95" name="Text Box 9"/>
              <p:cNvSpPr txBox="1">
                <a:spLocks noChangeArrowheads="1"/>
              </p:cNvSpPr>
              <p:nvPr/>
            </p:nvSpPr>
            <p:spPr bwMode="auto">
              <a:xfrm>
                <a:off x="2597160" y="4490354"/>
                <a:ext cx="285752" cy="276915"/>
              </a:xfrm>
              <a:prstGeom prst="rect">
                <a:avLst/>
              </a:prstGeom>
              <a:noFill/>
              <a:ln w="9525">
                <a:noFill/>
                <a:round/>
                <a:headEnd/>
                <a:tailEnd/>
              </a:ln>
              <a:effectLst/>
            </p:spPr>
            <p:txBody>
              <a:bodyPr wrap="square" lIns="90000" tIns="57384" rIns="90000" bIns="46800">
                <a:spAutoFit/>
              </a:bodyPr>
              <a:lstStyle/>
              <a:p>
                <a:pPr hangingPunct="1">
                  <a:spcBef>
                    <a:spcPts val="300"/>
                  </a:spcBef>
                  <a:tabLst>
                    <a:tab pos="723900" algn="l"/>
                  </a:tabLst>
                </a:pPr>
                <a:r>
                  <a:rPr lang="en-GB" sz="1200">
                    <a:solidFill>
                      <a:srgbClr val="000000"/>
                    </a:solidFill>
                    <a:latin typeface="+mj-lt"/>
                    <a:ea typeface="msmincho" charset="0"/>
                    <a:cs typeface="msmincho" charset="0"/>
                  </a:rPr>
                  <a:t>0</a:t>
                </a:r>
              </a:p>
            </p:txBody>
          </p:sp>
          <p:sp>
            <p:nvSpPr>
              <p:cNvPr id="96" name="Text Box 10"/>
              <p:cNvSpPr txBox="1">
                <a:spLocks noChangeArrowheads="1"/>
              </p:cNvSpPr>
              <p:nvPr/>
            </p:nvSpPr>
            <p:spPr bwMode="auto">
              <a:xfrm>
                <a:off x="3367098" y="4490354"/>
                <a:ext cx="301632" cy="276915"/>
              </a:xfrm>
              <a:prstGeom prst="rect">
                <a:avLst/>
              </a:prstGeom>
              <a:noFill/>
              <a:ln w="9525">
                <a:noFill/>
                <a:round/>
                <a:headEnd/>
                <a:tailEnd/>
              </a:ln>
              <a:effectLst/>
            </p:spPr>
            <p:txBody>
              <a:bodyPr wrap="square" lIns="90000" tIns="57384" rIns="90000" bIns="46800">
                <a:spAutoFit/>
              </a:bodyPr>
              <a:lstStyle/>
              <a:p>
                <a:pPr hangingPunct="1">
                  <a:spcBef>
                    <a:spcPts val="300"/>
                  </a:spcBef>
                  <a:tabLst>
                    <a:tab pos="723900" algn="l"/>
                  </a:tabLst>
                </a:pPr>
                <a:r>
                  <a:rPr lang="en-GB" sz="1200">
                    <a:solidFill>
                      <a:srgbClr val="000000"/>
                    </a:solidFill>
                    <a:latin typeface="+mj-lt"/>
                    <a:ea typeface="msmincho" charset="0"/>
                    <a:cs typeface="msmincho" charset="0"/>
                  </a:rPr>
                  <a:t>1</a:t>
                </a:r>
              </a:p>
            </p:txBody>
          </p:sp>
          <p:sp>
            <p:nvSpPr>
              <p:cNvPr id="97" name="Text Box 11"/>
              <p:cNvSpPr txBox="1">
                <a:spLocks noChangeArrowheads="1"/>
              </p:cNvSpPr>
              <p:nvPr/>
            </p:nvSpPr>
            <p:spPr bwMode="auto">
              <a:xfrm>
                <a:off x="4184660" y="4490354"/>
                <a:ext cx="355600" cy="276225"/>
              </a:xfrm>
              <a:prstGeom prst="rect">
                <a:avLst/>
              </a:prstGeom>
              <a:noFill/>
              <a:ln w="9525">
                <a:noFill/>
                <a:round/>
                <a:headEnd/>
                <a:tailEnd/>
              </a:ln>
              <a:effectLst/>
            </p:spPr>
            <p:txBody>
              <a:bodyPr wrap="square" lIns="90000" tIns="57384" rIns="90000" bIns="46800">
                <a:spAutoFit/>
              </a:bodyPr>
              <a:lstStyle/>
              <a:p>
                <a:pPr hangingPunct="1">
                  <a:spcBef>
                    <a:spcPts val="300"/>
                  </a:spcBef>
                  <a:tabLst>
                    <a:tab pos="723900" algn="l"/>
                  </a:tabLst>
                </a:pPr>
                <a:r>
                  <a:rPr lang="en-GB" sz="1200">
                    <a:solidFill>
                      <a:srgbClr val="000000"/>
                    </a:solidFill>
                    <a:latin typeface="+mj-lt"/>
                    <a:ea typeface="msmincho" charset="0"/>
                    <a:cs typeface="msmincho" charset="0"/>
                  </a:rPr>
                  <a:t>2</a:t>
                </a:r>
              </a:p>
            </p:txBody>
          </p:sp>
          <p:sp>
            <p:nvSpPr>
              <p:cNvPr id="98" name="Text Box 12"/>
              <p:cNvSpPr txBox="1">
                <a:spLocks noChangeArrowheads="1"/>
              </p:cNvSpPr>
              <p:nvPr/>
            </p:nvSpPr>
            <p:spPr bwMode="auto">
              <a:xfrm>
                <a:off x="4976823" y="4490354"/>
                <a:ext cx="263543" cy="276915"/>
              </a:xfrm>
              <a:prstGeom prst="rect">
                <a:avLst/>
              </a:prstGeom>
              <a:noFill/>
              <a:ln w="9525">
                <a:noFill/>
                <a:round/>
                <a:headEnd/>
                <a:tailEnd/>
              </a:ln>
              <a:effectLst/>
            </p:spPr>
            <p:txBody>
              <a:bodyPr wrap="square" lIns="90000" tIns="57384" rIns="90000" bIns="46800">
                <a:spAutoFit/>
              </a:bodyPr>
              <a:lstStyle/>
              <a:p>
                <a:pPr hangingPunct="1">
                  <a:spcBef>
                    <a:spcPts val="300"/>
                  </a:spcBef>
                  <a:tabLst>
                    <a:tab pos="723900" algn="l"/>
                  </a:tabLst>
                </a:pPr>
                <a:r>
                  <a:rPr lang="en-GB" sz="1200">
                    <a:solidFill>
                      <a:srgbClr val="000000"/>
                    </a:solidFill>
                    <a:latin typeface="+mj-lt"/>
                    <a:ea typeface="msmincho" charset="0"/>
                    <a:cs typeface="msmincho" charset="0"/>
                  </a:rPr>
                  <a:t>3</a:t>
                </a:r>
              </a:p>
            </p:txBody>
          </p:sp>
          <p:sp>
            <p:nvSpPr>
              <p:cNvPr id="99" name="Text Box 51"/>
              <p:cNvSpPr txBox="1">
                <a:spLocks noChangeArrowheads="1"/>
              </p:cNvSpPr>
              <p:nvPr/>
            </p:nvSpPr>
            <p:spPr bwMode="auto">
              <a:xfrm>
                <a:off x="2325668" y="4276040"/>
                <a:ext cx="285752" cy="276915"/>
              </a:xfrm>
              <a:prstGeom prst="rect">
                <a:avLst/>
              </a:prstGeom>
              <a:noFill/>
              <a:ln w="9525">
                <a:noFill/>
                <a:round/>
                <a:headEnd/>
                <a:tailEnd/>
              </a:ln>
              <a:effectLst/>
            </p:spPr>
            <p:txBody>
              <a:bodyPr wrap="square" lIns="90000" tIns="57384" rIns="90000" bIns="46800">
                <a:spAutoFit/>
              </a:bodyPr>
              <a:lstStyle/>
              <a:p>
                <a:pPr hangingPunct="1">
                  <a:spcBef>
                    <a:spcPts val="300"/>
                  </a:spcBef>
                  <a:tabLst>
                    <a:tab pos="723900" algn="l"/>
                  </a:tabLst>
                </a:pPr>
                <a:r>
                  <a:rPr lang="en-GB" sz="1200" smtClean="0">
                    <a:solidFill>
                      <a:srgbClr val="000000"/>
                    </a:solidFill>
                    <a:latin typeface="+mj-lt"/>
                    <a:ea typeface="msmincho" charset="0"/>
                    <a:cs typeface="msmincho" charset="0"/>
                  </a:rPr>
                  <a:t>v</a:t>
                </a:r>
                <a:endParaRPr lang="en-GB" sz="1200">
                  <a:solidFill>
                    <a:srgbClr val="000000"/>
                  </a:solidFill>
                  <a:latin typeface="+mj-lt"/>
                  <a:ea typeface="msmincho" charset="0"/>
                  <a:cs typeface="msmincho" charset="0"/>
                </a:endParaRPr>
              </a:p>
            </p:txBody>
          </p:sp>
          <p:sp>
            <p:nvSpPr>
              <p:cNvPr id="100" name="Line 4"/>
              <p:cNvSpPr>
                <a:spLocks noChangeShapeType="1"/>
              </p:cNvSpPr>
              <p:nvPr/>
            </p:nvSpPr>
            <p:spPr bwMode="auto">
              <a:xfrm>
                <a:off x="3097226" y="3771000"/>
                <a:ext cx="3128963" cy="1587"/>
              </a:xfrm>
              <a:prstGeom prst="line">
                <a:avLst/>
              </a:prstGeom>
              <a:noFill/>
              <a:ln w="9360">
                <a:solidFill>
                  <a:srgbClr val="000000"/>
                </a:solidFill>
                <a:miter lim="800000"/>
                <a:headEnd/>
                <a:tailEnd type="triangle" w="med" len="med"/>
              </a:ln>
              <a:effectLst/>
            </p:spPr>
            <p:txBody>
              <a:bodyPr/>
              <a:lstStyle/>
              <a:p>
                <a:endParaRPr lang="en-US">
                  <a:latin typeface="+mj-lt"/>
                </a:endParaRPr>
              </a:p>
            </p:txBody>
          </p:sp>
          <p:sp>
            <p:nvSpPr>
              <p:cNvPr id="101" name="Line 5"/>
              <p:cNvSpPr>
                <a:spLocks noChangeShapeType="1"/>
              </p:cNvSpPr>
              <p:nvPr/>
            </p:nvSpPr>
            <p:spPr bwMode="auto">
              <a:xfrm>
                <a:off x="3130581" y="3690037"/>
                <a:ext cx="1588" cy="160337"/>
              </a:xfrm>
              <a:prstGeom prst="line">
                <a:avLst/>
              </a:prstGeom>
              <a:noFill/>
              <a:ln w="9360">
                <a:solidFill>
                  <a:srgbClr val="000000"/>
                </a:solidFill>
                <a:miter lim="800000"/>
                <a:headEnd/>
                <a:tailEnd/>
              </a:ln>
              <a:effectLst/>
            </p:spPr>
            <p:txBody>
              <a:bodyPr/>
              <a:lstStyle/>
              <a:p>
                <a:endParaRPr lang="en-US">
                  <a:latin typeface="+mj-lt"/>
                </a:endParaRPr>
              </a:p>
            </p:txBody>
          </p:sp>
          <p:sp>
            <p:nvSpPr>
              <p:cNvPr id="102" name="Line 6"/>
              <p:cNvSpPr>
                <a:spLocks noChangeShapeType="1"/>
              </p:cNvSpPr>
              <p:nvPr/>
            </p:nvSpPr>
            <p:spPr bwMode="auto">
              <a:xfrm>
                <a:off x="3922743" y="3686862"/>
                <a:ext cx="1588" cy="160337"/>
              </a:xfrm>
              <a:prstGeom prst="line">
                <a:avLst/>
              </a:prstGeom>
              <a:noFill/>
              <a:ln w="9360">
                <a:solidFill>
                  <a:srgbClr val="000000"/>
                </a:solidFill>
                <a:miter lim="800000"/>
                <a:headEnd/>
                <a:tailEnd/>
              </a:ln>
              <a:effectLst/>
            </p:spPr>
            <p:txBody>
              <a:bodyPr/>
              <a:lstStyle/>
              <a:p>
                <a:endParaRPr lang="en-US">
                  <a:latin typeface="+mj-lt"/>
                </a:endParaRPr>
              </a:p>
            </p:txBody>
          </p:sp>
          <p:sp>
            <p:nvSpPr>
              <p:cNvPr id="103" name="Line 7"/>
              <p:cNvSpPr>
                <a:spLocks noChangeShapeType="1"/>
              </p:cNvSpPr>
              <p:nvPr/>
            </p:nvSpPr>
            <p:spPr bwMode="auto">
              <a:xfrm>
                <a:off x="4718081" y="3686862"/>
                <a:ext cx="1588" cy="160337"/>
              </a:xfrm>
              <a:prstGeom prst="line">
                <a:avLst/>
              </a:prstGeom>
              <a:noFill/>
              <a:ln w="9360">
                <a:solidFill>
                  <a:srgbClr val="000000"/>
                </a:solidFill>
                <a:miter lim="800000"/>
                <a:headEnd/>
                <a:tailEnd/>
              </a:ln>
              <a:effectLst/>
            </p:spPr>
            <p:txBody>
              <a:bodyPr/>
              <a:lstStyle/>
              <a:p>
                <a:endParaRPr lang="en-US">
                  <a:latin typeface="+mj-lt"/>
                </a:endParaRPr>
              </a:p>
            </p:txBody>
          </p:sp>
          <p:sp>
            <p:nvSpPr>
              <p:cNvPr id="104" name="Line 8"/>
              <p:cNvSpPr>
                <a:spLocks noChangeShapeType="1"/>
              </p:cNvSpPr>
              <p:nvPr/>
            </p:nvSpPr>
            <p:spPr bwMode="auto">
              <a:xfrm>
                <a:off x="5510243" y="3686862"/>
                <a:ext cx="1588" cy="160337"/>
              </a:xfrm>
              <a:prstGeom prst="line">
                <a:avLst/>
              </a:prstGeom>
              <a:noFill/>
              <a:ln w="9360">
                <a:solidFill>
                  <a:srgbClr val="000000"/>
                </a:solidFill>
                <a:miter lim="800000"/>
                <a:headEnd/>
                <a:tailEnd/>
              </a:ln>
              <a:effectLst/>
            </p:spPr>
            <p:txBody>
              <a:bodyPr/>
              <a:lstStyle/>
              <a:p>
                <a:endParaRPr lang="en-US">
                  <a:latin typeface="+mj-lt"/>
                </a:endParaRPr>
              </a:p>
            </p:txBody>
          </p:sp>
          <p:sp>
            <p:nvSpPr>
              <p:cNvPr id="105" name="Text Box 9"/>
              <p:cNvSpPr txBox="1">
                <a:spLocks noChangeArrowheads="1"/>
              </p:cNvSpPr>
              <p:nvPr/>
            </p:nvSpPr>
            <p:spPr bwMode="auto">
              <a:xfrm>
                <a:off x="3011501" y="3838575"/>
                <a:ext cx="285752" cy="276915"/>
              </a:xfrm>
              <a:prstGeom prst="rect">
                <a:avLst/>
              </a:prstGeom>
              <a:noFill/>
              <a:ln w="9525">
                <a:noFill/>
                <a:round/>
                <a:headEnd/>
                <a:tailEnd/>
              </a:ln>
              <a:effectLst/>
            </p:spPr>
            <p:txBody>
              <a:bodyPr wrap="square" lIns="90000" tIns="57384" rIns="90000" bIns="46800">
                <a:spAutoFit/>
              </a:bodyPr>
              <a:lstStyle/>
              <a:p>
                <a:pPr hangingPunct="1">
                  <a:spcBef>
                    <a:spcPts val="300"/>
                  </a:spcBef>
                  <a:tabLst>
                    <a:tab pos="723900" algn="l"/>
                  </a:tabLst>
                </a:pPr>
                <a:r>
                  <a:rPr lang="en-GB" sz="1200">
                    <a:solidFill>
                      <a:srgbClr val="000000"/>
                    </a:solidFill>
                    <a:latin typeface="+mj-lt"/>
                    <a:ea typeface="msmincho" charset="0"/>
                    <a:cs typeface="msmincho" charset="0"/>
                  </a:rPr>
                  <a:t>0</a:t>
                </a:r>
              </a:p>
            </p:txBody>
          </p:sp>
          <p:sp>
            <p:nvSpPr>
              <p:cNvPr id="106" name="Text Box 10"/>
              <p:cNvSpPr txBox="1">
                <a:spLocks noChangeArrowheads="1"/>
              </p:cNvSpPr>
              <p:nvPr/>
            </p:nvSpPr>
            <p:spPr bwMode="auto">
              <a:xfrm>
                <a:off x="3781439" y="3838575"/>
                <a:ext cx="301632" cy="276915"/>
              </a:xfrm>
              <a:prstGeom prst="rect">
                <a:avLst/>
              </a:prstGeom>
              <a:noFill/>
              <a:ln w="9525">
                <a:noFill/>
                <a:round/>
                <a:headEnd/>
                <a:tailEnd/>
              </a:ln>
              <a:effectLst/>
            </p:spPr>
            <p:txBody>
              <a:bodyPr wrap="square" lIns="90000" tIns="57384" rIns="90000" bIns="46800">
                <a:spAutoFit/>
              </a:bodyPr>
              <a:lstStyle/>
              <a:p>
                <a:pPr hangingPunct="1">
                  <a:spcBef>
                    <a:spcPts val="300"/>
                  </a:spcBef>
                  <a:tabLst>
                    <a:tab pos="723900" algn="l"/>
                  </a:tabLst>
                </a:pPr>
                <a:r>
                  <a:rPr lang="en-GB" sz="1200">
                    <a:solidFill>
                      <a:srgbClr val="000000"/>
                    </a:solidFill>
                    <a:latin typeface="+mj-lt"/>
                    <a:ea typeface="msmincho" charset="0"/>
                    <a:cs typeface="msmincho" charset="0"/>
                  </a:rPr>
                  <a:t>1</a:t>
                </a:r>
              </a:p>
            </p:txBody>
          </p:sp>
          <p:sp>
            <p:nvSpPr>
              <p:cNvPr id="107" name="Text Box 11"/>
              <p:cNvSpPr txBox="1">
                <a:spLocks noChangeArrowheads="1"/>
              </p:cNvSpPr>
              <p:nvPr/>
            </p:nvSpPr>
            <p:spPr bwMode="auto">
              <a:xfrm>
                <a:off x="4599001" y="3838575"/>
                <a:ext cx="355600" cy="276225"/>
              </a:xfrm>
              <a:prstGeom prst="rect">
                <a:avLst/>
              </a:prstGeom>
              <a:noFill/>
              <a:ln w="9525">
                <a:noFill/>
                <a:round/>
                <a:headEnd/>
                <a:tailEnd/>
              </a:ln>
              <a:effectLst/>
            </p:spPr>
            <p:txBody>
              <a:bodyPr wrap="square" lIns="90000" tIns="57384" rIns="90000" bIns="46800">
                <a:spAutoFit/>
              </a:bodyPr>
              <a:lstStyle/>
              <a:p>
                <a:pPr hangingPunct="1">
                  <a:spcBef>
                    <a:spcPts val="300"/>
                  </a:spcBef>
                  <a:tabLst>
                    <a:tab pos="723900" algn="l"/>
                  </a:tabLst>
                </a:pPr>
                <a:r>
                  <a:rPr lang="en-GB" sz="1200">
                    <a:solidFill>
                      <a:srgbClr val="000000"/>
                    </a:solidFill>
                    <a:latin typeface="+mj-lt"/>
                    <a:ea typeface="msmincho" charset="0"/>
                    <a:cs typeface="msmincho" charset="0"/>
                  </a:rPr>
                  <a:t>2</a:t>
                </a:r>
              </a:p>
            </p:txBody>
          </p:sp>
          <p:sp>
            <p:nvSpPr>
              <p:cNvPr id="108" name="Text Box 12"/>
              <p:cNvSpPr txBox="1">
                <a:spLocks noChangeArrowheads="1"/>
              </p:cNvSpPr>
              <p:nvPr/>
            </p:nvSpPr>
            <p:spPr bwMode="auto">
              <a:xfrm>
                <a:off x="5391164" y="3838575"/>
                <a:ext cx="263543" cy="276915"/>
              </a:xfrm>
              <a:prstGeom prst="rect">
                <a:avLst/>
              </a:prstGeom>
              <a:noFill/>
              <a:ln w="9525">
                <a:noFill/>
                <a:round/>
                <a:headEnd/>
                <a:tailEnd/>
              </a:ln>
              <a:effectLst/>
            </p:spPr>
            <p:txBody>
              <a:bodyPr wrap="square" lIns="90000" tIns="57384" rIns="90000" bIns="46800">
                <a:spAutoFit/>
              </a:bodyPr>
              <a:lstStyle/>
              <a:p>
                <a:pPr hangingPunct="1">
                  <a:spcBef>
                    <a:spcPts val="300"/>
                  </a:spcBef>
                  <a:tabLst>
                    <a:tab pos="723900" algn="l"/>
                  </a:tabLst>
                </a:pPr>
                <a:r>
                  <a:rPr lang="en-GB" sz="1200">
                    <a:solidFill>
                      <a:srgbClr val="000000"/>
                    </a:solidFill>
                    <a:latin typeface="+mj-lt"/>
                    <a:ea typeface="msmincho" charset="0"/>
                    <a:cs typeface="msmincho" charset="0"/>
                  </a:rPr>
                  <a:t>3</a:t>
                </a:r>
              </a:p>
            </p:txBody>
          </p:sp>
          <p:sp>
            <p:nvSpPr>
              <p:cNvPr id="109" name="Text Box 51"/>
              <p:cNvSpPr txBox="1">
                <a:spLocks noChangeArrowheads="1"/>
              </p:cNvSpPr>
              <p:nvPr/>
            </p:nvSpPr>
            <p:spPr bwMode="auto">
              <a:xfrm>
                <a:off x="2740009" y="3624261"/>
                <a:ext cx="285752" cy="276915"/>
              </a:xfrm>
              <a:prstGeom prst="rect">
                <a:avLst/>
              </a:prstGeom>
              <a:noFill/>
              <a:ln w="9525">
                <a:noFill/>
                <a:round/>
                <a:headEnd/>
                <a:tailEnd/>
              </a:ln>
              <a:effectLst/>
            </p:spPr>
            <p:txBody>
              <a:bodyPr wrap="square" lIns="90000" tIns="57384" rIns="90000" bIns="46800">
                <a:spAutoFit/>
              </a:bodyPr>
              <a:lstStyle/>
              <a:p>
                <a:pPr hangingPunct="1">
                  <a:spcBef>
                    <a:spcPts val="300"/>
                  </a:spcBef>
                  <a:tabLst>
                    <a:tab pos="723900" algn="l"/>
                  </a:tabLst>
                </a:pPr>
                <a:r>
                  <a:rPr lang="en-GB" sz="1200">
                    <a:solidFill>
                      <a:srgbClr val="000000"/>
                    </a:solidFill>
                    <a:latin typeface="+mj-lt"/>
                    <a:ea typeface="msmincho" charset="0"/>
                    <a:cs typeface="msmincho" charset="0"/>
                  </a:rPr>
                  <a:t>u</a:t>
                </a:r>
              </a:p>
            </p:txBody>
          </p:sp>
          <p:cxnSp>
            <p:nvCxnSpPr>
              <p:cNvPr id="110" name="Gerade Verbindung mit Pfeil 109"/>
              <p:cNvCxnSpPr>
                <a:stCxn id="91" idx="0"/>
                <a:endCxn id="102" idx="1"/>
              </p:cNvCxnSpPr>
              <p:nvPr/>
            </p:nvCxnSpPr>
            <p:spPr bwMode="auto">
              <a:xfrm rot="5400000" flipH="1" flipV="1">
                <a:off x="3072976" y="3490462"/>
                <a:ext cx="494617" cy="1208091"/>
              </a:xfrm>
              <a:prstGeom prst="straightConnector1">
                <a:avLst/>
              </a:prstGeom>
              <a:solidFill>
                <a:srgbClr val="00B8FF"/>
              </a:solidFill>
              <a:ln w="28575" cap="flat" cmpd="sng" algn="ctr">
                <a:solidFill>
                  <a:srgbClr val="FF0000"/>
                </a:solidFill>
                <a:prstDash val="solid"/>
                <a:round/>
                <a:headEnd type="none" w="med" len="med"/>
                <a:tailEnd type="arrow"/>
              </a:ln>
              <a:effectLst/>
            </p:spPr>
          </p:cxnSp>
          <p:sp>
            <p:nvSpPr>
              <p:cNvPr id="111" name="Textfeld 110"/>
              <p:cNvSpPr txBox="1"/>
              <p:nvPr/>
            </p:nvSpPr>
            <p:spPr>
              <a:xfrm>
                <a:off x="3222398" y="4030615"/>
                <a:ext cx="708848" cy="34996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l-GR" smtClean="0">
                    <a:solidFill>
                      <a:srgbClr val="FF0000"/>
                    </a:solidFill>
                  </a:rPr>
                  <a:t>μ</a:t>
                </a:r>
                <a:r>
                  <a:rPr lang="de-CH" smtClean="0">
                    <a:solidFill>
                      <a:srgbClr val="FF0000"/>
                    </a:solidFill>
                  </a:rPr>
                  <a:t> + </a:t>
                </a:r>
                <a:r>
                  <a:rPr lang="el-GR" smtClean="0">
                    <a:solidFill>
                      <a:srgbClr val="FF0000"/>
                    </a:solidFill>
                  </a:rPr>
                  <a:t>ε</a:t>
                </a:r>
                <a:endParaRPr lang="en-US">
                  <a:solidFill>
                    <a:srgbClr val="FF0000"/>
                  </a:solidFill>
                </a:endParaRPr>
              </a:p>
            </p:txBody>
          </p:sp>
        </p:grpSp>
      </p:grpSp>
      <p:pic>
        <p:nvPicPr>
          <p:cNvPr id="9318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39982" y="5433822"/>
            <a:ext cx="1478270" cy="3582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el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CH" smtClean="0"/>
              <a:t>Gradient </a:t>
            </a:r>
            <a:r>
              <a:rPr lang="de-CH" err="1" smtClean="0"/>
              <a:t>Clock</a:t>
            </a:r>
            <a:r>
              <a:rPr lang="de-CH" smtClean="0"/>
              <a:t> </a:t>
            </a:r>
            <a:r>
              <a:rPr lang="de-CH" err="1" smtClean="0"/>
              <a:t>Synchronization</a:t>
            </a:r>
            <a:endParaRPr lang="en-US"/>
          </a:p>
        </p:txBody>
      </p:sp>
      <p:sp>
        <p:nvSpPr>
          <p:cNvPr id="4" name="Inhaltsplatzhalt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mtClean="0"/>
              <a:t>Global property: Minimize clock error between any two nodes</a:t>
            </a:r>
          </a:p>
          <a:p>
            <a:r>
              <a:rPr lang="en-GB" smtClean="0"/>
              <a:t>Local (“gradient”) property: Small clock error between two nodes if the distance between the nodes is small.</a:t>
            </a:r>
          </a:p>
          <a:p>
            <a:endParaRPr lang="en-US"/>
          </a:p>
        </p:txBody>
      </p:sp>
      <p:sp>
        <p:nvSpPr>
          <p:cNvPr id="2" name="Fußzeilenplatzhalter 1"/>
          <p:cNvSpPr>
            <a:spLocks noGrp="1"/>
          </p:cNvSpPr>
          <p:nvPr>
            <p:ph type="ftr" idx="10"/>
          </p:nvPr>
        </p:nvSpPr>
        <p:spPr/>
        <p:txBody>
          <a:bodyPr/>
          <a:lstStyle/>
          <a:p>
            <a:r>
              <a:rPr lang="de-DE" smtClean="0"/>
              <a:t>Philipp Sommer, ETH Zurich @ IPSN'09</a:t>
            </a:r>
            <a:endParaRPr lang="de-CH"/>
          </a:p>
        </p:txBody>
      </p:sp>
      <p:pic>
        <p:nvPicPr>
          <p:cNvPr id="86017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156" y="3351209"/>
            <a:ext cx="3784626" cy="29443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1" name="Picture 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40312" y="3565521"/>
            <a:ext cx="4062632" cy="28575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Textfeld 6"/>
          <p:cNvSpPr txBox="1"/>
          <p:nvPr/>
        </p:nvSpPr>
        <p:spPr>
          <a:xfrm>
            <a:off x="2325668" y="6280167"/>
            <a:ext cx="678712" cy="3785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CH" sz="2000" smtClean="0">
                <a:latin typeface="+mj-lt"/>
              </a:rPr>
              <a:t>FTSP</a:t>
            </a:r>
            <a:endParaRPr lang="en-US" sz="2000">
              <a:latin typeface="+mj-lt"/>
            </a:endParaRPr>
          </a:p>
        </p:txBody>
      </p:sp>
      <p:sp>
        <p:nvSpPr>
          <p:cNvPr id="8" name="Textfeld 7"/>
          <p:cNvSpPr txBox="1"/>
          <p:nvPr/>
        </p:nvSpPr>
        <p:spPr>
          <a:xfrm>
            <a:off x="6969138" y="6280167"/>
            <a:ext cx="720710" cy="3785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CH" sz="2000" smtClean="0">
                <a:latin typeface="+mj-lt"/>
              </a:rPr>
              <a:t>GTSP</a:t>
            </a:r>
            <a:endParaRPr lang="en-US" sz="2000">
              <a:latin typeface="+mj-lt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993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54890" y="1924857"/>
            <a:ext cx="2129458" cy="14977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4337" name="Rectangle 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de-CH" smtClean="0"/>
              <a:t>Gradient Time </a:t>
            </a:r>
            <a:r>
              <a:rPr lang="de-CH" err="1" smtClean="0"/>
              <a:t>Synchronization</a:t>
            </a:r>
            <a:r>
              <a:rPr lang="de-CH" smtClean="0"/>
              <a:t> Protocol (GTSP)</a:t>
            </a:r>
            <a:endParaRPr lang="de-CH"/>
          </a:p>
        </p:txBody>
      </p:sp>
      <p:sp>
        <p:nvSpPr>
          <p:cNvPr id="14338" name="Rectangle 2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endParaRPr lang="de-CH" smtClean="0"/>
          </a:p>
          <a:p>
            <a:r>
              <a:rPr lang="de-CH" err="1" smtClean="0"/>
              <a:t>Synchronize</a:t>
            </a:r>
            <a:r>
              <a:rPr lang="de-CH" smtClean="0"/>
              <a:t> </a:t>
            </a:r>
            <a:r>
              <a:rPr lang="de-CH" err="1" smtClean="0"/>
              <a:t>with</a:t>
            </a:r>
            <a:r>
              <a:rPr lang="de-CH" smtClean="0"/>
              <a:t> </a:t>
            </a:r>
            <a:r>
              <a:rPr lang="de-CH" b="1" smtClean="0"/>
              <a:t>all</a:t>
            </a:r>
            <a:r>
              <a:rPr lang="de-CH" smtClean="0"/>
              <a:t> </a:t>
            </a:r>
            <a:r>
              <a:rPr lang="de-CH" err="1" smtClean="0"/>
              <a:t>neighboring</a:t>
            </a:r>
            <a:r>
              <a:rPr lang="de-CH" smtClean="0"/>
              <a:t> </a:t>
            </a:r>
            <a:r>
              <a:rPr lang="de-CH" err="1" smtClean="0"/>
              <a:t>nodes</a:t>
            </a:r>
            <a:endParaRPr lang="de-CH" smtClean="0"/>
          </a:p>
          <a:p>
            <a:pPr lvl="1"/>
            <a:r>
              <a:rPr lang="de-CH" smtClean="0"/>
              <a:t>Broadcast </a:t>
            </a:r>
            <a:r>
              <a:rPr lang="de-CH" err="1" smtClean="0"/>
              <a:t>periodic</a:t>
            </a:r>
            <a:r>
              <a:rPr lang="de-CH" smtClean="0"/>
              <a:t> time </a:t>
            </a:r>
            <a:r>
              <a:rPr lang="de-CH" err="1" smtClean="0"/>
              <a:t>beacons</a:t>
            </a:r>
            <a:r>
              <a:rPr lang="de-CH" smtClean="0"/>
              <a:t>, e.g., </a:t>
            </a:r>
            <a:r>
              <a:rPr lang="de-CH" err="1" smtClean="0"/>
              <a:t>every</a:t>
            </a:r>
            <a:r>
              <a:rPr lang="de-CH" smtClean="0"/>
              <a:t> 30 s</a:t>
            </a:r>
          </a:p>
          <a:p>
            <a:pPr lvl="1"/>
            <a:r>
              <a:rPr lang="de-CH" err="1" smtClean="0"/>
              <a:t>No</a:t>
            </a:r>
            <a:r>
              <a:rPr lang="de-CH" smtClean="0"/>
              <a:t> </a:t>
            </a:r>
            <a:r>
              <a:rPr lang="de-CH" err="1" smtClean="0"/>
              <a:t>reference</a:t>
            </a:r>
            <a:r>
              <a:rPr lang="de-CH" smtClean="0"/>
              <a:t> </a:t>
            </a:r>
            <a:r>
              <a:rPr lang="de-CH" err="1" smtClean="0"/>
              <a:t>node</a:t>
            </a:r>
            <a:r>
              <a:rPr lang="de-CH" smtClean="0"/>
              <a:t> </a:t>
            </a:r>
            <a:r>
              <a:rPr lang="de-CH" err="1" smtClean="0"/>
              <a:t>necessary</a:t>
            </a:r>
            <a:endParaRPr lang="de-CH" smtClean="0"/>
          </a:p>
          <a:p>
            <a:pPr lvl="1"/>
            <a:endParaRPr lang="de-CH" smtClean="0"/>
          </a:p>
          <a:p>
            <a:r>
              <a:rPr lang="de-CH" err="1" smtClean="0"/>
              <a:t>How</a:t>
            </a:r>
            <a:r>
              <a:rPr lang="de-CH" smtClean="0"/>
              <a:t> </a:t>
            </a:r>
            <a:r>
              <a:rPr lang="de-CH" err="1" smtClean="0"/>
              <a:t>to</a:t>
            </a:r>
            <a:r>
              <a:rPr lang="de-CH" smtClean="0"/>
              <a:t> </a:t>
            </a:r>
            <a:r>
              <a:rPr lang="de-CH" err="1" smtClean="0"/>
              <a:t>synchronize</a:t>
            </a:r>
            <a:r>
              <a:rPr lang="de-CH" smtClean="0"/>
              <a:t> </a:t>
            </a:r>
            <a:r>
              <a:rPr lang="de-CH" err="1" smtClean="0"/>
              <a:t>clocks</a:t>
            </a:r>
            <a:r>
              <a:rPr lang="de-CH" smtClean="0"/>
              <a:t> </a:t>
            </a:r>
            <a:r>
              <a:rPr lang="de-CH" err="1" smtClean="0"/>
              <a:t>without</a:t>
            </a:r>
            <a:r>
              <a:rPr lang="de-CH" smtClean="0"/>
              <a:t> </a:t>
            </a:r>
            <a:r>
              <a:rPr lang="de-CH" err="1" smtClean="0"/>
              <a:t>having</a:t>
            </a:r>
            <a:r>
              <a:rPr lang="de-CH" smtClean="0"/>
              <a:t> a </a:t>
            </a:r>
            <a:r>
              <a:rPr lang="de-CH" err="1" smtClean="0"/>
              <a:t>leader</a:t>
            </a:r>
            <a:r>
              <a:rPr lang="de-CH" smtClean="0"/>
              <a:t>?</a:t>
            </a:r>
          </a:p>
          <a:p>
            <a:pPr lvl="1"/>
            <a:r>
              <a:rPr lang="de-CH" smtClean="0"/>
              <a:t>Follow </a:t>
            </a:r>
            <a:r>
              <a:rPr lang="de-CH" err="1" smtClean="0"/>
              <a:t>the</a:t>
            </a:r>
            <a:r>
              <a:rPr lang="de-CH" smtClean="0"/>
              <a:t> </a:t>
            </a:r>
            <a:r>
              <a:rPr lang="de-CH" err="1" smtClean="0"/>
              <a:t>node</a:t>
            </a:r>
            <a:r>
              <a:rPr lang="de-CH" smtClean="0"/>
              <a:t> </a:t>
            </a:r>
            <a:r>
              <a:rPr lang="de-CH" err="1" smtClean="0"/>
              <a:t>with</a:t>
            </a:r>
            <a:r>
              <a:rPr lang="de-CH" smtClean="0"/>
              <a:t> </a:t>
            </a:r>
            <a:r>
              <a:rPr lang="de-CH" err="1" smtClean="0"/>
              <a:t>the</a:t>
            </a:r>
            <a:r>
              <a:rPr lang="de-CH" smtClean="0"/>
              <a:t> fastest/</a:t>
            </a:r>
            <a:r>
              <a:rPr lang="de-CH" err="1" smtClean="0"/>
              <a:t>slowest</a:t>
            </a:r>
            <a:r>
              <a:rPr lang="de-CH" smtClean="0"/>
              <a:t> </a:t>
            </a:r>
            <a:r>
              <a:rPr lang="de-CH" err="1" smtClean="0"/>
              <a:t>clock</a:t>
            </a:r>
            <a:r>
              <a:rPr lang="de-CH" smtClean="0"/>
              <a:t>?</a:t>
            </a:r>
          </a:p>
          <a:p>
            <a:pPr lvl="1"/>
            <a:r>
              <a:rPr lang="de-CH" err="1" smtClean="0"/>
              <a:t>Idea</a:t>
            </a:r>
            <a:r>
              <a:rPr lang="de-CH" smtClean="0"/>
              <a:t>: Go </a:t>
            </a:r>
            <a:r>
              <a:rPr lang="de-CH" err="1" smtClean="0"/>
              <a:t>to</a:t>
            </a:r>
            <a:r>
              <a:rPr lang="de-CH" smtClean="0"/>
              <a:t> </a:t>
            </a:r>
            <a:r>
              <a:rPr lang="de-CH" err="1" smtClean="0"/>
              <a:t>the</a:t>
            </a:r>
            <a:r>
              <a:rPr lang="de-CH" smtClean="0"/>
              <a:t> </a:t>
            </a:r>
            <a:r>
              <a:rPr lang="de-CH" err="1" smtClean="0"/>
              <a:t>average</a:t>
            </a:r>
            <a:r>
              <a:rPr lang="de-CH" smtClean="0"/>
              <a:t> </a:t>
            </a:r>
            <a:r>
              <a:rPr lang="de-CH" err="1" smtClean="0"/>
              <a:t>clock</a:t>
            </a:r>
            <a:r>
              <a:rPr lang="de-CH" smtClean="0"/>
              <a:t> </a:t>
            </a:r>
            <a:r>
              <a:rPr lang="de-CH" err="1" smtClean="0"/>
              <a:t>value</a:t>
            </a:r>
            <a:r>
              <a:rPr lang="de-CH" smtClean="0"/>
              <a:t>/rate </a:t>
            </a:r>
            <a:r>
              <a:rPr lang="de-CH" err="1" smtClean="0"/>
              <a:t>of</a:t>
            </a:r>
            <a:r>
              <a:rPr lang="de-CH" smtClean="0"/>
              <a:t> all </a:t>
            </a:r>
            <a:r>
              <a:rPr lang="de-CH" err="1" smtClean="0"/>
              <a:t>neighbors</a:t>
            </a:r>
            <a:r>
              <a:rPr lang="de-CH" smtClean="0"/>
              <a:t> (</a:t>
            </a:r>
            <a:r>
              <a:rPr lang="de-CH" err="1" smtClean="0"/>
              <a:t>including</a:t>
            </a:r>
            <a:r>
              <a:rPr lang="de-CH" smtClean="0"/>
              <a:t> </a:t>
            </a:r>
            <a:r>
              <a:rPr lang="de-CH" err="1" smtClean="0"/>
              <a:t>node</a:t>
            </a:r>
            <a:r>
              <a:rPr lang="de-CH" smtClean="0"/>
              <a:t> </a:t>
            </a:r>
            <a:r>
              <a:rPr lang="de-CH" err="1" smtClean="0"/>
              <a:t>itself</a:t>
            </a:r>
            <a:r>
              <a:rPr lang="de-CH" smtClean="0"/>
              <a:t>)</a:t>
            </a:r>
          </a:p>
          <a:p>
            <a:pPr lvl="1"/>
            <a:endParaRPr lang="de-CH" smtClean="0"/>
          </a:p>
          <a:p>
            <a:pPr lvl="1"/>
            <a:endParaRPr lang="de-CH" smtClean="0"/>
          </a:p>
          <a:p>
            <a:pPr lvl="1"/>
            <a:endParaRPr lang="de-CH" smtClean="0"/>
          </a:p>
        </p:txBody>
      </p:sp>
      <p:sp>
        <p:nvSpPr>
          <p:cNvPr id="6" name="Fußzeilenplatzhalter 5"/>
          <p:cNvSpPr>
            <a:spLocks noGrp="1"/>
          </p:cNvSpPr>
          <p:nvPr>
            <p:ph type="ftr" idx="10"/>
          </p:nvPr>
        </p:nvSpPr>
        <p:spPr/>
        <p:txBody>
          <a:bodyPr/>
          <a:lstStyle/>
          <a:p>
            <a:r>
              <a:rPr lang="de-DE" smtClean="0"/>
              <a:t>Philipp Sommer, ETH Zurich @ IPSN'09</a:t>
            </a:r>
            <a:endParaRPr lang="de-CH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Rectangle 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de-CH" smtClean="0"/>
              <a:t>Drift </a:t>
            </a:r>
            <a:r>
              <a:rPr lang="de-CH" err="1" smtClean="0"/>
              <a:t>and</a:t>
            </a:r>
            <a:r>
              <a:rPr lang="de-CH" smtClean="0"/>
              <a:t> Offset </a:t>
            </a:r>
            <a:r>
              <a:rPr lang="de-CH" err="1" smtClean="0"/>
              <a:t>Compensation</a:t>
            </a:r>
            <a:r>
              <a:rPr lang="de-CH" smtClean="0"/>
              <a:t> in GTSP</a:t>
            </a:r>
            <a:endParaRPr lang="de-CH"/>
          </a:p>
        </p:txBody>
      </p:sp>
      <p:sp>
        <p:nvSpPr>
          <p:cNvPr id="15362" name="Rectangle 2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de-CH" smtClean="0"/>
              <a:t>Update </a:t>
            </a:r>
            <a:r>
              <a:rPr lang="de-CH" err="1" smtClean="0"/>
              <a:t>rule</a:t>
            </a:r>
            <a:r>
              <a:rPr lang="de-CH" smtClean="0"/>
              <a:t> </a:t>
            </a:r>
            <a:r>
              <a:rPr lang="de-CH" err="1" smtClean="0"/>
              <a:t>for</a:t>
            </a:r>
            <a:r>
              <a:rPr lang="de-CH" smtClean="0"/>
              <a:t> </a:t>
            </a:r>
            <a:r>
              <a:rPr lang="de-CH" err="1" smtClean="0"/>
              <a:t>the</a:t>
            </a:r>
            <a:r>
              <a:rPr lang="de-CH" smtClean="0"/>
              <a:t> </a:t>
            </a:r>
            <a:r>
              <a:rPr lang="de-CH" err="1" smtClean="0"/>
              <a:t>logical</a:t>
            </a:r>
            <a:r>
              <a:rPr lang="de-CH" smtClean="0"/>
              <a:t> </a:t>
            </a:r>
            <a:r>
              <a:rPr lang="de-CH" err="1" smtClean="0"/>
              <a:t>clock</a:t>
            </a:r>
            <a:r>
              <a:rPr lang="de-CH" smtClean="0"/>
              <a:t> rate:</a:t>
            </a:r>
            <a:br>
              <a:rPr lang="de-CH" smtClean="0"/>
            </a:br>
            <a:endParaRPr lang="de-CH" smtClean="0"/>
          </a:p>
          <a:p>
            <a:endParaRPr lang="de-CH" smtClean="0"/>
          </a:p>
          <a:p>
            <a:endParaRPr lang="de-CH" smtClean="0"/>
          </a:p>
          <a:p>
            <a:r>
              <a:rPr lang="de-CH" smtClean="0"/>
              <a:t>Update </a:t>
            </a:r>
            <a:r>
              <a:rPr lang="de-CH" err="1" smtClean="0"/>
              <a:t>rule</a:t>
            </a:r>
            <a:r>
              <a:rPr lang="de-CH" smtClean="0"/>
              <a:t> </a:t>
            </a:r>
            <a:r>
              <a:rPr lang="de-CH" err="1" smtClean="0"/>
              <a:t>for</a:t>
            </a:r>
            <a:r>
              <a:rPr lang="de-CH" smtClean="0"/>
              <a:t> </a:t>
            </a:r>
            <a:r>
              <a:rPr lang="de-CH" err="1" smtClean="0"/>
              <a:t>the</a:t>
            </a:r>
            <a:r>
              <a:rPr lang="de-CH" smtClean="0"/>
              <a:t> </a:t>
            </a:r>
            <a:r>
              <a:rPr lang="de-CH" err="1" smtClean="0"/>
              <a:t>logical</a:t>
            </a:r>
            <a:r>
              <a:rPr lang="de-CH" smtClean="0"/>
              <a:t> </a:t>
            </a:r>
            <a:r>
              <a:rPr lang="de-CH" err="1" smtClean="0"/>
              <a:t>clock</a:t>
            </a:r>
            <a:r>
              <a:rPr lang="de-CH" smtClean="0"/>
              <a:t> </a:t>
            </a:r>
            <a:r>
              <a:rPr lang="de-CH" err="1" smtClean="0"/>
              <a:t>offset</a:t>
            </a:r>
            <a:r>
              <a:rPr lang="de-CH" smtClean="0"/>
              <a:t>:</a:t>
            </a:r>
          </a:p>
          <a:p>
            <a:endParaRPr lang="de-CH" smtClean="0"/>
          </a:p>
          <a:p>
            <a:pPr>
              <a:buNone/>
            </a:pPr>
            <a:endParaRPr lang="de-CH" smtClean="0"/>
          </a:p>
          <a:p>
            <a:pPr lvl="1"/>
            <a:r>
              <a:rPr lang="de-CH" smtClean="0"/>
              <a:t>Note: </a:t>
            </a:r>
            <a:r>
              <a:rPr lang="de-CH" err="1" smtClean="0"/>
              <a:t>We</a:t>
            </a:r>
            <a:r>
              <a:rPr lang="de-CH" smtClean="0"/>
              <a:t> will jump </a:t>
            </a:r>
            <a:r>
              <a:rPr lang="de-CH" err="1" smtClean="0"/>
              <a:t>directly</a:t>
            </a:r>
            <a:r>
              <a:rPr lang="de-CH" smtClean="0"/>
              <a:t> </a:t>
            </a:r>
            <a:r>
              <a:rPr lang="de-CH" err="1" smtClean="0"/>
              <a:t>to</a:t>
            </a:r>
            <a:r>
              <a:rPr lang="de-CH" smtClean="0"/>
              <a:t> a </a:t>
            </a:r>
            <a:r>
              <a:rPr lang="de-CH" err="1" smtClean="0"/>
              <a:t>higher</a:t>
            </a:r>
            <a:r>
              <a:rPr lang="de-CH" smtClean="0"/>
              <a:t> </a:t>
            </a:r>
            <a:r>
              <a:rPr lang="de-CH" err="1" smtClean="0"/>
              <a:t>clock</a:t>
            </a:r>
            <a:r>
              <a:rPr lang="de-CH" smtClean="0"/>
              <a:t> </a:t>
            </a:r>
            <a:r>
              <a:rPr lang="de-CH" err="1" smtClean="0"/>
              <a:t>value</a:t>
            </a:r>
            <a:r>
              <a:rPr lang="de-CH" smtClean="0"/>
              <a:t> </a:t>
            </a:r>
            <a:r>
              <a:rPr lang="de-CH" err="1" smtClean="0"/>
              <a:t>if</a:t>
            </a:r>
            <a:r>
              <a:rPr lang="de-CH" smtClean="0"/>
              <a:t> </a:t>
            </a:r>
            <a:r>
              <a:rPr lang="de-CH" err="1" smtClean="0"/>
              <a:t>the</a:t>
            </a:r>
            <a:r>
              <a:rPr lang="de-CH" smtClean="0"/>
              <a:t> </a:t>
            </a:r>
            <a:r>
              <a:rPr lang="de-CH" err="1" smtClean="0"/>
              <a:t>offset</a:t>
            </a:r>
            <a:r>
              <a:rPr lang="de-CH" smtClean="0"/>
              <a:t> </a:t>
            </a:r>
            <a:r>
              <a:rPr lang="de-CH" err="1" smtClean="0"/>
              <a:t>exceeds</a:t>
            </a:r>
            <a:r>
              <a:rPr lang="de-CH" smtClean="0"/>
              <a:t> a </a:t>
            </a:r>
            <a:r>
              <a:rPr lang="de-CH" err="1" smtClean="0"/>
              <a:t>certain</a:t>
            </a:r>
            <a:r>
              <a:rPr lang="de-CH" smtClean="0"/>
              <a:t> </a:t>
            </a:r>
            <a:r>
              <a:rPr lang="de-CH" err="1" smtClean="0"/>
              <a:t>threshold</a:t>
            </a:r>
            <a:r>
              <a:rPr lang="de-CH" smtClean="0"/>
              <a:t>, e.g., 20 </a:t>
            </a:r>
            <a:r>
              <a:rPr lang="el-GR" smtClean="0"/>
              <a:t>μ</a:t>
            </a:r>
            <a:r>
              <a:rPr lang="de-CH" smtClean="0"/>
              <a:t>s.</a:t>
            </a:r>
          </a:p>
          <a:p>
            <a:pPr lvl="1"/>
            <a:endParaRPr lang="de-CH" smtClean="0"/>
          </a:p>
          <a:p>
            <a:pPr lvl="1"/>
            <a:endParaRPr lang="de-CH" smtClean="0"/>
          </a:p>
          <a:p>
            <a:pPr>
              <a:buNone/>
            </a:pPr>
            <a:endParaRPr lang="de-CH"/>
          </a:p>
        </p:txBody>
      </p:sp>
      <p:sp>
        <p:nvSpPr>
          <p:cNvPr id="6" name="Fußzeilenplatzhalter 5"/>
          <p:cNvSpPr>
            <a:spLocks noGrp="1"/>
          </p:cNvSpPr>
          <p:nvPr>
            <p:ph type="ftr" idx="10"/>
          </p:nvPr>
        </p:nvSpPr>
        <p:spPr/>
        <p:txBody>
          <a:bodyPr/>
          <a:lstStyle/>
          <a:p>
            <a:r>
              <a:rPr lang="de-DE" smtClean="0"/>
              <a:t>Philipp Sommer, ETH Zurich @ IPSN'09</a:t>
            </a:r>
            <a:endParaRPr lang="de-CH"/>
          </a:p>
        </p:txBody>
      </p:sp>
      <p:pic>
        <p:nvPicPr>
          <p:cNvPr id="8294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5470" y="1779573"/>
            <a:ext cx="3571898" cy="8510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2948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25470" y="3851275"/>
            <a:ext cx="4429154" cy="10060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Rectangle 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de-CH" smtClean="0"/>
              <a:t>Experimental Evaluation</a:t>
            </a:r>
            <a:endParaRPr lang="de-CH"/>
          </a:p>
        </p:txBody>
      </p:sp>
      <p:sp>
        <p:nvSpPr>
          <p:cNvPr id="16386" name="Rectangle 2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de-CH" smtClean="0"/>
              <a:t>Mica2 </a:t>
            </a:r>
            <a:r>
              <a:rPr lang="de-CH" err="1" smtClean="0"/>
              <a:t>platform</a:t>
            </a:r>
            <a:r>
              <a:rPr lang="de-CH" smtClean="0"/>
              <a:t> </a:t>
            </a:r>
            <a:r>
              <a:rPr lang="de-CH" err="1" smtClean="0"/>
              <a:t>using</a:t>
            </a:r>
            <a:r>
              <a:rPr lang="de-CH" smtClean="0"/>
              <a:t> </a:t>
            </a:r>
            <a:r>
              <a:rPr lang="de-CH" err="1" smtClean="0"/>
              <a:t>TinyOS</a:t>
            </a:r>
            <a:r>
              <a:rPr lang="de-CH" smtClean="0"/>
              <a:t> 2.1</a:t>
            </a:r>
          </a:p>
          <a:p>
            <a:pPr lvl="1"/>
            <a:r>
              <a:rPr lang="de-CH" smtClean="0"/>
              <a:t>System </a:t>
            </a:r>
            <a:r>
              <a:rPr lang="de-CH" err="1" smtClean="0"/>
              <a:t>clock</a:t>
            </a:r>
            <a:r>
              <a:rPr lang="de-CH" smtClean="0"/>
              <a:t>: 7.37 MHz (</a:t>
            </a:r>
            <a:r>
              <a:rPr lang="de-CH" err="1" smtClean="0"/>
              <a:t>crystal</a:t>
            </a:r>
            <a:r>
              <a:rPr lang="de-CH" smtClean="0"/>
              <a:t> </a:t>
            </a:r>
            <a:r>
              <a:rPr lang="de-CH" err="1" smtClean="0"/>
              <a:t>quartz</a:t>
            </a:r>
            <a:r>
              <a:rPr lang="de-CH" smtClean="0"/>
              <a:t>)</a:t>
            </a:r>
          </a:p>
          <a:p>
            <a:pPr lvl="1"/>
            <a:r>
              <a:rPr lang="de-CH" smtClean="0"/>
              <a:t>Hardware </a:t>
            </a:r>
            <a:r>
              <a:rPr lang="de-CH" err="1" smtClean="0"/>
              <a:t>clock</a:t>
            </a:r>
            <a:r>
              <a:rPr lang="de-CH" smtClean="0"/>
              <a:t>: System </a:t>
            </a:r>
            <a:r>
              <a:rPr lang="de-CH" err="1" smtClean="0"/>
              <a:t>clock</a:t>
            </a:r>
            <a:r>
              <a:rPr lang="de-CH" smtClean="0"/>
              <a:t> </a:t>
            </a:r>
            <a:r>
              <a:rPr lang="de-CH" err="1" smtClean="0"/>
              <a:t>divided</a:t>
            </a:r>
            <a:r>
              <a:rPr lang="de-CH" smtClean="0"/>
              <a:t> </a:t>
            </a:r>
            <a:r>
              <a:rPr lang="de-CH" err="1" smtClean="0"/>
              <a:t>by</a:t>
            </a:r>
            <a:r>
              <a:rPr lang="de-CH" smtClean="0"/>
              <a:t> 8 = 921 kHz</a:t>
            </a:r>
          </a:p>
          <a:p>
            <a:pPr lvl="1"/>
            <a:r>
              <a:rPr lang="de-CH" err="1" smtClean="0"/>
              <a:t>Clock</a:t>
            </a:r>
            <a:r>
              <a:rPr lang="de-CH" smtClean="0"/>
              <a:t> </a:t>
            </a:r>
            <a:r>
              <a:rPr lang="de-CH" err="1" smtClean="0"/>
              <a:t>granularity</a:t>
            </a:r>
            <a:r>
              <a:rPr lang="de-CH" smtClean="0"/>
              <a:t> </a:t>
            </a:r>
            <a:r>
              <a:rPr lang="de-CH" err="1" smtClean="0"/>
              <a:t>of</a:t>
            </a:r>
            <a:r>
              <a:rPr lang="de-CH" smtClean="0"/>
              <a:t> 1 </a:t>
            </a:r>
            <a:r>
              <a:rPr lang="de-CH" err="1" smtClean="0"/>
              <a:t>microsecond</a:t>
            </a:r>
            <a:r>
              <a:rPr lang="de-CH" smtClean="0"/>
              <a:t> (1 </a:t>
            </a:r>
            <a:r>
              <a:rPr lang="de-CH" err="1" smtClean="0"/>
              <a:t>clock</a:t>
            </a:r>
            <a:r>
              <a:rPr lang="de-CH" smtClean="0"/>
              <a:t> tick ≈ 1 </a:t>
            </a:r>
            <a:r>
              <a:rPr lang="el-GR" smtClean="0"/>
              <a:t>μ</a:t>
            </a:r>
            <a:r>
              <a:rPr lang="de-CH" smtClean="0"/>
              <a:t>s)</a:t>
            </a:r>
          </a:p>
          <a:p>
            <a:pPr lvl="1"/>
            <a:endParaRPr lang="de-CH" smtClean="0"/>
          </a:p>
          <a:p>
            <a:r>
              <a:rPr lang="de-CH" err="1" smtClean="0"/>
              <a:t>Testbed</a:t>
            </a:r>
            <a:r>
              <a:rPr lang="de-CH" smtClean="0"/>
              <a:t> </a:t>
            </a:r>
            <a:r>
              <a:rPr lang="de-CH" err="1" smtClean="0"/>
              <a:t>of</a:t>
            </a:r>
            <a:r>
              <a:rPr lang="de-CH" smtClean="0"/>
              <a:t> 20 Mica2 </a:t>
            </a:r>
            <a:r>
              <a:rPr lang="de-CH" err="1" smtClean="0"/>
              <a:t>nodes</a:t>
            </a:r>
            <a:endParaRPr lang="de-CH" smtClean="0"/>
          </a:p>
          <a:p>
            <a:pPr lvl="1"/>
            <a:r>
              <a:rPr lang="de-CH" smtClean="0"/>
              <a:t>Base </a:t>
            </a:r>
            <a:r>
              <a:rPr lang="de-CH" err="1" smtClean="0"/>
              <a:t>station</a:t>
            </a:r>
            <a:r>
              <a:rPr lang="de-CH" smtClean="0"/>
              <a:t> </a:t>
            </a:r>
            <a:r>
              <a:rPr lang="de-CH" err="1" smtClean="0"/>
              <a:t>triggers</a:t>
            </a:r>
            <a:r>
              <a:rPr lang="de-CH" smtClean="0"/>
              <a:t> </a:t>
            </a:r>
            <a:r>
              <a:rPr lang="de-CH" err="1" smtClean="0"/>
              <a:t>external</a:t>
            </a:r>
            <a:r>
              <a:rPr lang="de-CH" smtClean="0"/>
              <a:t> </a:t>
            </a:r>
            <a:r>
              <a:rPr lang="de-CH" err="1" smtClean="0"/>
              <a:t>events</a:t>
            </a:r>
            <a:r>
              <a:rPr lang="de-CH" smtClean="0"/>
              <a:t> </a:t>
            </a:r>
            <a:r>
              <a:rPr lang="de-CH" err="1" smtClean="0"/>
              <a:t>by</a:t>
            </a:r>
            <a:r>
              <a:rPr lang="de-CH" smtClean="0"/>
              <a:t> </a:t>
            </a:r>
            <a:r>
              <a:rPr lang="de-CH" err="1" smtClean="0"/>
              <a:t>sending</a:t>
            </a:r>
            <a:r>
              <a:rPr lang="de-CH" smtClean="0"/>
              <a:t> time probe </a:t>
            </a:r>
            <a:r>
              <a:rPr lang="de-CH" err="1" smtClean="0"/>
              <a:t>packets</a:t>
            </a:r>
            <a:r>
              <a:rPr lang="de-CH" smtClean="0"/>
              <a:t>   </a:t>
            </a:r>
          </a:p>
          <a:p>
            <a:pPr lvl="1"/>
            <a:r>
              <a:rPr lang="de-CH" smtClean="0"/>
              <a:t>Ring </a:t>
            </a:r>
            <a:r>
              <a:rPr lang="de-CH" err="1" smtClean="0"/>
              <a:t>topology</a:t>
            </a:r>
            <a:r>
              <a:rPr lang="de-CH" smtClean="0"/>
              <a:t> </a:t>
            </a:r>
            <a:r>
              <a:rPr lang="de-CH" err="1" smtClean="0"/>
              <a:t>is</a:t>
            </a:r>
            <a:r>
              <a:rPr lang="de-CH" smtClean="0"/>
              <a:t> </a:t>
            </a:r>
            <a:r>
              <a:rPr lang="de-CH" err="1" smtClean="0"/>
              <a:t>enforced</a:t>
            </a:r>
            <a:r>
              <a:rPr lang="de-CH" smtClean="0"/>
              <a:t> </a:t>
            </a:r>
            <a:r>
              <a:rPr lang="de-CH" err="1" smtClean="0"/>
              <a:t>by</a:t>
            </a:r>
            <a:r>
              <a:rPr lang="de-CH" smtClean="0"/>
              <a:t> </a:t>
            </a:r>
            <a:r>
              <a:rPr lang="de-CH" err="1" smtClean="0"/>
              <a:t>software</a:t>
            </a:r>
            <a:endParaRPr lang="de-CH" smtClean="0"/>
          </a:p>
        </p:txBody>
      </p:sp>
      <p:sp>
        <p:nvSpPr>
          <p:cNvPr id="6" name="Fußzeilenplatzhalter 5"/>
          <p:cNvSpPr>
            <a:spLocks noGrp="1"/>
          </p:cNvSpPr>
          <p:nvPr>
            <p:ph type="ftr" idx="10"/>
          </p:nvPr>
        </p:nvSpPr>
        <p:spPr/>
        <p:txBody>
          <a:bodyPr/>
          <a:lstStyle/>
          <a:p>
            <a:r>
              <a:rPr lang="de-DE" smtClean="0"/>
              <a:t>Philipp Sommer, ETH Zurich @ IPSN'09</a:t>
            </a:r>
            <a:endParaRPr lang="de-CH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754956" y="1065193"/>
            <a:ext cx="1824062" cy="15970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86017" name="Picture 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68346" y="5494349"/>
            <a:ext cx="5229225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Rectangle 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de-CH" smtClean="0"/>
              <a:t>Experimental </a:t>
            </a:r>
            <a:r>
              <a:rPr lang="de-CH" err="1" smtClean="0"/>
              <a:t>Results</a:t>
            </a:r>
            <a:endParaRPr lang="de-CH"/>
          </a:p>
        </p:txBody>
      </p:sp>
      <p:sp>
        <p:nvSpPr>
          <p:cNvPr id="17410" name="Rectangle 2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de-CH" smtClean="0"/>
              <a:t>Network </a:t>
            </a:r>
            <a:r>
              <a:rPr lang="de-CH" err="1" smtClean="0"/>
              <a:t>synchronization</a:t>
            </a:r>
            <a:r>
              <a:rPr lang="de-CH" smtClean="0"/>
              <a:t> </a:t>
            </a:r>
            <a:r>
              <a:rPr lang="de-CH" err="1" smtClean="0"/>
              <a:t>error</a:t>
            </a:r>
            <a:r>
              <a:rPr lang="de-CH" smtClean="0"/>
              <a:t> </a:t>
            </a:r>
            <a:r>
              <a:rPr lang="de-CH" i="1" smtClean="0"/>
              <a:t>(global </a:t>
            </a:r>
            <a:r>
              <a:rPr lang="de-CH" i="1" err="1" smtClean="0"/>
              <a:t>clock</a:t>
            </a:r>
            <a:r>
              <a:rPr lang="de-CH" i="1" smtClean="0"/>
              <a:t> </a:t>
            </a:r>
            <a:r>
              <a:rPr lang="de-CH" i="1" err="1" smtClean="0"/>
              <a:t>skew</a:t>
            </a:r>
            <a:r>
              <a:rPr lang="de-CH" i="1" smtClean="0"/>
              <a:t>)</a:t>
            </a:r>
          </a:p>
          <a:p>
            <a:pPr lvl="1"/>
            <a:r>
              <a:rPr lang="de-CH" smtClean="0"/>
              <a:t>7.7 </a:t>
            </a:r>
            <a:r>
              <a:rPr lang="el-GR" smtClean="0"/>
              <a:t>μ</a:t>
            </a:r>
            <a:r>
              <a:rPr lang="de-CH" smtClean="0"/>
              <a:t>s </a:t>
            </a:r>
            <a:r>
              <a:rPr lang="de-CH" err="1" smtClean="0"/>
              <a:t>with</a:t>
            </a:r>
            <a:r>
              <a:rPr lang="de-CH" smtClean="0"/>
              <a:t> FTSP, 14.0 </a:t>
            </a:r>
            <a:r>
              <a:rPr lang="el-GR" smtClean="0"/>
              <a:t>μ</a:t>
            </a:r>
            <a:r>
              <a:rPr lang="de-CH" smtClean="0"/>
              <a:t>s </a:t>
            </a:r>
            <a:r>
              <a:rPr lang="de-CH" err="1" smtClean="0"/>
              <a:t>with</a:t>
            </a:r>
            <a:r>
              <a:rPr lang="de-CH" smtClean="0"/>
              <a:t> GTSP</a:t>
            </a:r>
          </a:p>
          <a:p>
            <a:r>
              <a:rPr lang="de-CH" smtClean="0"/>
              <a:t>FTSP </a:t>
            </a:r>
            <a:r>
              <a:rPr lang="de-CH" err="1" smtClean="0"/>
              <a:t>needs</a:t>
            </a:r>
            <a:r>
              <a:rPr lang="de-CH" smtClean="0"/>
              <a:t> </a:t>
            </a:r>
            <a:r>
              <a:rPr lang="de-CH" err="1" smtClean="0"/>
              <a:t>more</a:t>
            </a:r>
            <a:r>
              <a:rPr lang="de-CH" smtClean="0"/>
              <a:t> time </a:t>
            </a:r>
            <a:r>
              <a:rPr lang="de-CH" err="1" smtClean="0"/>
              <a:t>to</a:t>
            </a:r>
            <a:r>
              <a:rPr lang="de-CH" smtClean="0"/>
              <a:t> </a:t>
            </a:r>
            <a:r>
              <a:rPr lang="de-CH" err="1" smtClean="0"/>
              <a:t>synchronize</a:t>
            </a:r>
            <a:r>
              <a:rPr lang="de-CH" smtClean="0"/>
              <a:t> all </a:t>
            </a:r>
            <a:r>
              <a:rPr lang="de-CH" err="1" smtClean="0"/>
              <a:t>nodes</a:t>
            </a:r>
            <a:r>
              <a:rPr lang="de-CH" smtClean="0"/>
              <a:t> after </a:t>
            </a:r>
            <a:r>
              <a:rPr lang="de-CH" err="1" smtClean="0"/>
              <a:t>startup</a:t>
            </a:r>
            <a:endParaRPr lang="de-CH"/>
          </a:p>
        </p:txBody>
      </p:sp>
      <p:sp>
        <p:nvSpPr>
          <p:cNvPr id="6" name="Fußzeilenplatzhalter 5"/>
          <p:cNvSpPr>
            <a:spLocks noGrp="1"/>
          </p:cNvSpPr>
          <p:nvPr>
            <p:ph type="ftr" idx="10"/>
          </p:nvPr>
        </p:nvSpPr>
        <p:spPr/>
        <p:txBody>
          <a:bodyPr/>
          <a:lstStyle/>
          <a:p>
            <a:r>
              <a:rPr lang="de-DE" smtClean="0"/>
              <a:t>Philipp Sommer, ETH Zurich @ IPSN'09</a:t>
            </a:r>
            <a:endParaRPr lang="de-CH"/>
          </a:p>
        </p:txBody>
      </p:sp>
      <p:grpSp>
        <p:nvGrpSpPr>
          <p:cNvPr id="6171" name="Gruppieren 6170"/>
          <p:cNvGrpSpPr/>
          <p:nvPr/>
        </p:nvGrpSpPr>
        <p:grpSpPr>
          <a:xfrm>
            <a:off x="771777" y="3208333"/>
            <a:ext cx="8537070" cy="3237190"/>
            <a:chOff x="611156" y="3208333"/>
            <a:chExt cx="8537070" cy="3237190"/>
          </a:xfrm>
        </p:grpSpPr>
        <p:pic>
          <p:nvPicPr>
            <p:cNvPr id="6167" name="Grafik 6166" descr="ftsp_ring_network_error.eps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611156" y="3565523"/>
              <a:ext cx="4036476" cy="2880000"/>
            </a:xfrm>
            <a:prstGeom prst="rect">
              <a:avLst/>
            </a:prstGeom>
          </p:spPr>
        </p:pic>
        <p:pic>
          <p:nvPicPr>
            <p:cNvPr id="6168" name="Grafik 6167" descr="gradient_ring_network_error.eps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5111750" y="3565523"/>
              <a:ext cx="4036476" cy="2880000"/>
            </a:xfrm>
            <a:prstGeom prst="rect">
              <a:avLst/>
            </a:prstGeom>
          </p:spPr>
        </p:pic>
        <p:sp>
          <p:nvSpPr>
            <p:cNvPr id="6169" name="Textfeld 6168"/>
            <p:cNvSpPr txBox="1"/>
            <p:nvPr/>
          </p:nvSpPr>
          <p:spPr>
            <a:xfrm>
              <a:off x="2316424" y="3208333"/>
              <a:ext cx="625941" cy="34996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de-CH" smtClean="0">
                  <a:latin typeface="+mj-lt"/>
                </a:rPr>
                <a:t>FTSP</a:t>
              </a:r>
              <a:endParaRPr lang="en-US">
                <a:latin typeface="+mj-lt"/>
              </a:endParaRPr>
            </a:p>
          </p:txBody>
        </p:sp>
        <p:sp>
          <p:nvSpPr>
            <p:cNvPr id="6170" name="Textfeld 6169"/>
            <p:cNvSpPr txBox="1"/>
            <p:nvPr/>
          </p:nvSpPr>
          <p:spPr>
            <a:xfrm>
              <a:off x="6797557" y="3208333"/>
              <a:ext cx="664862" cy="34996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de-CH" smtClean="0">
                  <a:latin typeface="+mj-lt"/>
                </a:rPr>
                <a:t>GTSP</a:t>
              </a:r>
              <a:endParaRPr lang="en-US">
                <a:latin typeface="+mj-lt"/>
              </a:endParaRPr>
            </a:p>
          </p:txBody>
        </p:sp>
      </p:grp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el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CH" smtClean="0"/>
              <a:t>Experimental </a:t>
            </a:r>
            <a:r>
              <a:rPr lang="de-CH" err="1" smtClean="0"/>
              <a:t>Results</a:t>
            </a:r>
            <a:r>
              <a:rPr lang="de-CH" smtClean="0"/>
              <a:t> (2)</a:t>
            </a:r>
            <a:endParaRPr lang="en-US"/>
          </a:p>
        </p:txBody>
      </p:sp>
      <p:sp>
        <p:nvSpPr>
          <p:cNvPr id="4" name="Inhaltsplatzhalt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CH" err="1" smtClean="0"/>
              <a:t>Neighbor</a:t>
            </a:r>
            <a:r>
              <a:rPr lang="de-CH" smtClean="0"/>
              <a:t> </a:t>
            </a:r>
            <a:r>
              <a:rPr lang="de-CH" err="1" smtClean="0"/>
              <a:t>synchronization</a:t>
            </a:r>
            <a:r>
              <a:rPr lang="de-CH" smtClean="0"/>
              <a:t> </a:t>
            </a:r>
            <a:r>
              <a:rPr lang="de-CH" err="1" smtClean="0"/>
              <a:t>error</a:t>
            </a:r>
            <a:r>
              <a:rPr lang="de-CH" smtClean="0"/>
              <a:t> </a:t>
            </a:r>
            <a:r>
              <a:rPr lang="de-CH" i="1" smtClean="0"/>
              <a:t>(</a:t>
            </a:r>
            <a:r>
              <a:rPr lang="de-CH" i="1" err="1" smtClean="0"/>
              <a:t>local</a:t>
            </a:r>
            <a:r>
              <a:rPr lang="de-CH" i="1" smtClean="0"/>
              <a:t> </a:t>
            </a:r>
            <a:r>
              <a:rPr lang="de-CH" i="1" err="1" smtClean="0"/>
              <a:t>clock</a:t>
            </a:r>
            <a:r>
              <a:rPr lang="de-CH" i="1" smtClean="0"/>
              <a:t> </a:t>
            </a:r>
            <a:r>
              <a:rPr lang="de-CH" i="1" err="1" smtClean="0"/>
              <a:t>skew</a:t>
            </a:r>
            <a:r>
              <a:rPr lang="de-CH" i="1" smtClean="0"/>
              <a:t>)</a:t>
            </a:r>
          </a:p>
          <a:p>
            <a:pPr lvl="1"/>
            <a:r>
              <a:rPr lang="de-CH" smtClean="0"/>
              <a:t>5.3 </a:t>
            </a:r>
            <a:r>
              <a:rPr lang="el-GR" smtClean="0"/>
              <a:t>μ</a:t>
            </a:r>
            <a:r>
              <a:rPr lang="de-CH" smtClean="0"/>
              <a:t>s </a:t>
            </a:r>
            <a:r>
              <a:rPr lang="de-CH" err="1" smtClean="0"/>
              <a:t>with</a:t>
            </a:r>
            <a:r>
              <a:rPr lang="de-CH" smtClean="0"/>
              <a:t> FTSP, 4.0 </a:t>
            </a:r>
            <a:r>
              <a:rPr lang="el-GR" smtClean="0"/>
              <a:t>μ</a:t>
            </a:r>
            <a:r>
              <a:rPr lang="de-CH" smtClean="0"/>
              <a:t>s </a:t>
            </a:r>
            <a:r>
              <a:rPr lang="de-CH" err="1" smtClean="0"/>
              <a:t>with</a:t>
            </a:r>
            <a:r>
              <a:rPr lang="de-CH" smtClean="0"/>
              <a:t> GTSP</a:t>
            </a:r>
          </a:p>
        </p:txBody>
      </p:sp>
      <p:sp>
        <p:nvSpPr>
          <p:cNvPr id="2" name="Fußzeilenplatzhalter 1"/>
          <p:cNvSpPr>
            <a:spLocks noGrp="1"/>
          </p:cNvSpPr>
          <p:nvPr>
            <p:ph type="ftr" idx="10"/>
          </p:nvPr>
        </p:nvSpPr>
        <p:spPr/>
        <p:txBody>
          <a:bodyPr/>
          <a:lstStyle/>
          <a:p>
            <a:r>
              <a:rPr lang="de-DE" smtClean="0"/>
              <a:t>Philipp Sommer, ETH Zurich @ IPSN'09</a:t>
            </a:r>
            <a:endParaRPr lang="de-CH"/>
          </a:p>
        </p:txBody>
      </p:sp>
      <p:grpSp>
        <p:nvGrpSpPr>
          <p:cNvPr id="7" name="Gruppieren 6"/>
          <p:cNvGrpSpPr/>
          <p:nvPr/>
        </p:nvGrpSpPr>
        <p:grpSpPr>
          <a:xfrm>
            <a:off x="771777" y="3208333"/>
            <a:ext cx="8537070" cy="3237189"/>
            <a:chOff x="611156" y="3208333"/>
            <a:chExt cx="8537070" cy="3237189"/>
          </a:xfrm>
        </p:grpSpPr>
        <p:pic>
          <p:nvPicPr>
            <p:cNvPr id="8" name="Grafik 7" descr="ftsp_ring_network_error.eps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611156" y="3565523"/>
              <a:ext cx="4036476" cy="2879999"/>
            </a:xfrm>
            <a:prstGeom prst="rect">
              <a:avLst/>
            </a:prstGeom>
          </p:spPr>
        </p:pic>
        <p:pic>
          <p:nvPicPr>
            <p:cNvPr id="9" name="Grafik 8" descr="gradient_ring_network_error.eps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5111750" y="3565523"/>
              <a:ext cx="4036476" cy="2879999"/>
            </a:xfrm>
            <a:prstGeom prst="rect">
              <a:avLst/>
            </a:prstGeom>
          </p:spPr>
        </p:pic>
        <p:sp>
          <p:nvSpPr>
            <p:cNvPr id="10" name="Textfeld 9"/>
            <p:cNvSpPr txBox="1"/>
            <p:nvPr/>
          </p:nvSpPr>
          <p:spPr>
            <a:xfrm>
              <a:off x="2316424" y="3208333"/>
              <a:ext cx="625941" cy="34996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de-CH" smtClean="0">
                  <a:latin typeface="+mj-lt"/>
                </a:rPr>
                <a:t>FTSP</a:t>
              </a:r>
              <a:endParaRPr lang="en-US">
                <a:latin typeface="+mj-lt"/>
              </a:endParaRPr>
            </a:p>
          </p:txBody>
        </p:sp>
        <p:sp>
          <p:nvSpPr>
            <p:cNvPr id="11" name="Textfeld 10"/>
            <p:cNvSpPr txBox="1"/>
            <p:nvPr/>
          </p:nvSpPr>
          <p:spPr>
            <a:xfrm>
              <a:off x="6797557" y="3208333"/>
              <a:ext cx="664862" cy="34996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de-CH" smtClean="0">
                  <a:latin typeface="+mj-lt"/>
                </a:rPr>
                <a:t>GTSP</a:t>
              </a:r>
              <a:endParaRPr lang="en-US">
                <a:latin typeface="+mj-lt"/>
              </a:endParaRPr>
            </a:p>
          </p:txBody>
        </p:sp>
      </p:grp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el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CH" err="1" smtClean="0"/>
              <a:t>Neighbor</a:t>
            </a:r>
            <a:r>
              <a:rPr lang="de-CH" smtClean="0"/>
              <a:t> </a:t>
            </a:r>
            <a:r>
              <a:rPr lang="de-CH" err="1" smtClean="0"/>
              <a:t>Synchronization</a:t>
            </a:r>
            <a:r>
              <a:rPr lang="de-CH" smtClean="0"/>
              <a:t> Error: FTSP vs. GTSP</a:t>
            </a:r>
            <a:endParaRPr lang="en-US"/>
          </a:p>
        </p:txBody>
      </p:sp>
      <p:sp>
        <p:nvSpPr>
          <p:cNvPr id="2" name="Fußzeilenplatzhalter 1"/>
          <p:cNvSpPr>
            <a:spLocks noGrp="1"/>
          </p:cNvSpPr>
          <p:nvPr>
            <p:ph type="ftr" idx="10"/>
          </p:nvPr>
        </p:nvSpPr>
        <p:spPr/>
        <p:txBody>
          <a:bodyPr/>
          <a:lstStyle/>
          <a:p>
            <a:r>
              <a:rPr lang="de-DE" smtClean="0"/>
              <a:t>Philipp Sommer, ETH Zurich @ IPSN'09</a:t>
            </a:r>
            <a:endParaRPr lang="de-CH"/>
          </a:p>
        </p:txBody>
      </p:sp>
      <p:sp>
        <p:nvSpPr>
          <p:cNvPr id="6" name="Inhaltsplatzhalt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CH" smtClean="0"/>
              <a:t>FTSP </a:t>
            </a:r>
            <a:r>
              <a:rPr lang="de-CH" err="1" smtClean="0"/>
              <a:t>has</a:t>
            </a:r>
            <a:r>
              <a:rPr lang="de-CH" smtClean="0"/>
              <a:t> a large </a:t>
            </a:r>
            <a:r>
              <a:rPr lang="de-CH" err="1" smtClean="0"/>
              <a:t>clock</a:t>
            </a:r>
            <a:r>
              <a:rPr lang="de-CH" smtClean="0"/>
              <a:t> </a:t>
            </a:r>
            <a:r>
              <a:rPr lang="de-CH" err="1" smtClean="0"/>
              <a:t>error</a:t>
            </a:r>
            <a:r>
              <a:rPr lang="de-CH" smtClean="0"/>
              <a:t> </a:t>
            </a:r>
            <a:r>
              <a:rPr lang="de-CH" err="1" smtClean="0"/>
              <a:t>for</a:t>
            </a:r>
            <a:r>
              <a:rPr lang="de-CH" smtClean="0"/>
              <a:t> </a:t>
            </a:r>
            <a:r>
              <a:rPr lang="de-CH" err="1" smtClean="0"/>
              <a:t>neighbors</a:t>
            </a:r>
            <a:r>
              <a:rPr lang="de-CH" smtClean="0"/>
              <a:t> </a:t>
            </a:r>
            <a:r>
              <a:rPr lang="de-CH" err="1" smtClean="0"/>
              <a:t>with</a:t>
            </a:r>
            <a:r>
              <a:rPr lang="de-CH" smtClean="0"/>
              <a:t> large </a:t>
            </a:r>
            <a:r>
              <a:rPr lang="de-CH" err="1" smtClean="0"/>
              <a:t>stretch</a:t>
            </a:r>
            <a:r>
              <a:rPr lang="de-CH" smtClean="0"/>
              <a:t> in </a:t>
            </a:r>
            <a:r>
              <a:rPr lang="de-CH" err="1" smtClean="0"/>
              <a:t>the</a:t>
            </a:r>
            <a:r>
              <a:rPr lang="de-CH" smtClean="0"/>
              <a:t> </a:t>
            </a:r>
            <a:r>
              <a:rPr lang="de-CH" err="1" smtClean="0"/>
              <a:t>tree</a:t>
            </a:r>
            <a:r>
              <a:rPr lang="de-CH" smtClean="0"/>
              <a:t> (</a:t>
            </a:r>
            <a:r>
              <a:rPr lang="de-CH" err="1" smtClean="0"/>
              <a:t>Node</a:t>
            </a:r>
            <a:r>
              <a:rPr lang="de-CH" smtClean="0"/>
              <a:t> 8 </a:t>
            </a:r>
            <a:r>
              <a:rPr lang="de-CH" err="1" smtClean="0"/>
              <a:t>and</a:t>
            </a:r>
            <a:r>
              <a:rPr lang="de-CH" smtClean="0"/>
              <a:t> </a:t>
            </a:r>
            <a:r>
              <a:rPr lang="de-CH" err="1" smtClean="0"/>
              <a:t>Node</a:t>
            </a:r>
            <a:r>
              <a:rPr lang="de-CH" smtClean="0"/>
              <a:t> 15)</a:t>
            </a:r>
          </a:p>
          <a:p>
            <a:pPr>
              <a:buNone/>
            </a:pPr>
            <a:r>
              <a:rPr lang="de-CH" smtClean="0"/>
              <a:t>     </a:t>
            </a:r>
          </a:p>
          <a:p>
            <a:pPr>
              <a:buNone/>
            </a:pPr>
            <a:r>
              <a:rPr lang="de-CH" smtClean="0"/>
              <a:t>              </a:t>
            </a:r>
          </a:p>
          <a:p>
            <a:endParaRPr lang="en-US"/>
          </a:p>
        </p:txBody>
      </p:sp>
      <p:pic>
        <p:nvPicPr>
          <p:cNvPr id="80897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13958" y="2367056"/>
            <a:ext cx="3960000" cy="6984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" name="Picture 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445248" y="2372998"/>
            <a:ext cx="3960000" cy="6924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pSp>
        <p:nvGrpSpPr>
          <p:cNvPr id="9" name="Gruppieren 8"/>
          <p:cNvGrpSpPr/>
          <p:nvPr/>
        </p:nvGrpSpPr>
        <p:grpSpPr>
          <a:xfrm>
            <a:off x="771777" y="3208333"/>
            <a:ext cx="8537069" cy="3237189"/>
            <a:chOff x="611156" y="3208333"/>
            <a:chExt cx="8537069" cy="3237189"/>
          </a:xfrm>
        </p:grpSpPr>
        <p:pic>
          <p:nvPicPr>
            <p:cNvPr id="11" name="Grafik 10" descr="ftsp_ring_network_error.eps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611156" y="3565523"/>
              <a:ext cx="4036475" cy="2879999"/>
            </a:xfrm>
            <a:prstGeom prst="rect">
              <a:avLst/>
            </a:prstGeom>
          </p:spPr>
        </p:pic>
        <p:pic>
          <p:nvPicPr>
            <p:cNvPr id="12" name="Grafik 11" descr="gradient_ring_network_error.eps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5111750" y="3565523"/>
              <a:ext cx="4036475" cy="2879999"/>
            </a:xfrm>
            <a:prstGeom prst="rect">
              <a:avLst/>
            </a:prstGeom>
          </p:spPr>
        </p:pic>
        <p:sp>
          <p:nvSpPr>
            <p:cNvPr id="13" name="Textfeld 12"/>
            <p:cNvSpPr txBox="1"/>
            <p:nvPr/>
          </p:nvSpPr>
          <p:spPr>
            <a:xfrm>
              <a:off x="2316424" y="3208333"/>
              <a:ext cx="625941" cy="34996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de-CH" smtClean="0">
                  <a:latin typeface="+mj-lt"/>
                </a:rPr>
                <a:t>FTSP</a:t>
              </a:r>
              <a:endParaRPr lang="en-US">
                <a:latin typeface="+mj-lt"/>
              </a:endParaRPr>
            </a:p>
          </p:txBody>
        </p:sp>
        <p:sp>
          <p:nvSpPr>
            <p:cNvPr id="14" name="Textfeld 13"/>
            <p:cNvSpPr txBox="1"/>
            <p:nvPr/>
          </p:nvSpPr>
          <p:spPr>
            <a:xfrm>
              <a:off x="6797557" y="3208333"/>
              <a:ext cx="664862" cy="34996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de-CH" smtClean="0">
                  <a:latin typeface="+mj-lt"/>
                </a:rPr>
                <a:t>GTSP</a:t>
              </a:r>
              <a:endParaRPr lang="en-US">
                <a:latin typeface="+mj-lt"/>
              </a:endParaRPr>
            </a:p>
          </p:txBody>
        </p:sp>
      </p:grp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9" name="Rectangle 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de-CH" smtClean="0"/>
              <a:t>Multi-Hop Time </a:t>
            </a:r>
            <a:r>
              <a:rPr lang="de-CH" err="1" smtClean="0"/>
              <a:t>Synchronization</a:t>
            </a:r>
            <a:r>
              <a:rPr lang="de-CH" smtClean="0"/>
              <a:t> in Practice</a:t>
            </a:r>
            <a:endParaRPr lang="de-CH"/>
          </a:p>
        </p:txBody>
      </p:sp>
      <p:sp>
        <p:nvSpPr>
          <p:cNvPr id="12290" name="Rectangle 2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de-CH" smtClean="0"/>
              <a:t>Is </a:t>
            </a:r>
            <a:r>
              <a:rPr lang="de-CH" err="1" smtClean="0"/>
              <a:t>this</a:t>
            </a:r>
            <a:r>
              <a:rPr lang="de-CH" smtClean="0"/>
              <a:t> </a:t>
            </a:r>
            <a:r>
              <a:rPr lang="de-CH" err="1" smtClean="0"/>
              <a:t>really</a:t>
            </a:r>
            <a:r>
              <a:rPr lang="de-CH" smtClean="0"/>
              <a:t> a </a:t>
            </a:r>
            <a:r>
              <a:rPr lang="de-CH" err="1" smtClean="0"/>
              <a:t>problem</a:t>
            </a:r>
            <a:r>
              <a:rPr lang="de-CH" smtClean="0"/>
              <a:t> in </a:t>
            </a:r>
            <a:r>
              <a:rPr lang="de-CH" err="1" smtClean="0"/>
              <a:t>practice</a:t>
            </a:r>
            <a:r>
              <a:rPr lang="de-CH" smtClean="0"/>
              <a:t>?</a:t>
            </a:r>
          </a:p>
          <a:p>
            <a:pPr lvl="1"/>
            <a:r>
              <a:rPr lang="de-CH" smtClean="0"/>
              <a:t>Ring </a:t>
            </a:r>
            <a:r>
              <a:rPr lang="de-CH" err="1" smtClean="0"/>
              <a:t>topology</a:t>
            </a:r>
            <a:r>
              <a:rPr lang="de-CH" smtClean="0"/>
              <a:t> </a:t>
            </a:r>
            <a:r>
              <a:rPr lang="de-CH" err="1" smtClean="0"/>
              <a:t>of</a:t>
            </a:r>
            <a:r>
              <a:rPr lang="de-CH" smtClean="0"/>
              <a:t> 20 </a:t>
            </a:r>
            <a:r>
              <a:rPr lang="de-CH" err="1" smtClean="0"/>
              <a:t>nodes</a:t>
            </a:r>
            <a:r>
              <a:rPr lang="de-CH" smtClean="0"/>
              <a:t> </a:t>
            </a:r>
            <a:r>
              <a:rPr lang="de-CH" err="1" smtClean="0"/>
              <a:t>seems</a:t>
            </a:r>
            <a:r>
              <a:rPr lang="de-CH" smtClean="0"/>
              <a:t> </a:t>
            </a:r>
            <a:r>
              <a:rPr lang="de-CH" err="1" smtClean="0"/>
              <a:t>to</a:t>
            </a:r>
            <a:r>
              <a:rPr lang="de-CH" smtClean="0"/>
              <a:t> </a:t>
            </a:r>
            <a:r>
              <a:rPr lang="de-CH" err="1" smtClean="0"/>
              <a:t>be</a:t>
            </a:r>
            <a:r>
              <a:rPr lang="de-CH" smtClean="0"/>
              <a:t> „</a:t>
            </a:r>
            <a:r>
              <a:rPr lang="de-CH" err="1" smtClean="0"/>
              <a:t>artificial</a:t>
            </a:r>
            <a:r>
              <a:rPr lang="de-CH" smtClean="0"/>
              <a:t>“!?</a:t>
            </a:r>
          </a:p>
          <a:p>
            <a:endParaRPr lang="de-CH" smtClean="0"/>
          </a:p>
          <a:p>
            <a:r>
              <a:rPr lang="de-CH" err="1" smtClean="0"/>
              <a:t>Finding</a:t>
            </a:r>
            <a:r>
              <a:rPr lang="de-CH" smtClean="0"/>
              <a:t> a </a:t>
            </a:r>
            <a:r>
              <a:rPr lang="de-CH" err="1" smtClean="0"/>
              <a:t>tree-embedding</a:t>
            </a:r>
            <a:r>
              <a:rPr lang="de-CH" smtClean="0"/>
              <a:t> </a:t>
            </a:r>
            <a:r>
              <a:rPr lang="de-CH" err="1" smtClean="0"/>
              <a:t>with</a:t>
            </a:r>
            <a:r>
              <a:rPr lang="de-CH" smtClean="0"/>
              <a:t> </a:t>
            </a:r>
            <a:r>
              <a:rPr lang="de-CH" err="1" smtClean="0"/>
              <a:t>low</a:t>
            </a:r>
            <a:r>
              <a:rPr lang="de-CH" smtClean="0"/>
              <a:t> </a:t>
            </a:r>
            <a:r>
              <a:rPr lang="de-CH" err="1" smtClean="0"/>
              <a:t>stretch</a:t>
            </a:r>
            <a:r>
              <a:rPr lang="de-CH" smtClean="0"/>
              <a:t> </a:t>
            </a:r>
            <a:r>
              <a:rPr lang="de-CH" err="1" smtClean="0"/>
              <a:t>is</a:t>
            </a:r>
            <a:r>
              <a:rPr lang="de-CH" smtClean="0"/>
              <a:t> </a:t>
            </a:r>
            <a:r>
              <a:rPr lang="de-CH" err="1" smtClean="0"/>
              <a:t>hard</a:t>
            </a:r>
            <a:endParaRPr lang="de-CH" smtClean="0"/>
          </a:p>
          <a:p>
            <a:pPr lvl="1"/>
            <a:r>
              <a:rPr lang="de-CH" smtClean="0"/>
              <a:t>In a n = m*m </a:t>
            </a:r>
            <a:r>
              <a:rPr lang="de-CH" err="1" smtClean="0"/>
              <a:t>grid</a:t>
            </a:r>
            <a:r>
              <a:rPr lang="de-CH" smtClean="0"/>
              <a:t> </a:t>
            </a:r>
            <a:r>
              <a:rPr lang="de-CH" err="1" smtClean="0"/>
              <a:t>you</a:t>
            </a:r>
            <a:r>
              <a:rPr lang="de-CH" smtClean="0"/>
              <a:t> will </a:t>
            </a:r>
            <a:r>
              <a:rPr lang="de-CH" err="1" smtClean="0"/>
              <a:t>have</a:t>
            </a:r>
            <a:r>
              <a:rPr lang="de-CH" smtClean="0"/>
              <a:t> </a:t>
            </a:r>
            <a:r>
              <a:rPr lang="de-CH" err="1" smtClean="0"/>
              <a:t>two</a:t>
            </a:r>
            <a:r>
              <a:rPr lang="de-CH" smtClean="0"/>
              <a:t/>
            </a:r>
            <a:br>
              <a:rPr lang="de-CH" smtClean="0"/>
            </a:br>
            <a:r>
              <a:rPr lang="de-CH" err="1" smtClean="0"/>
              <a:t>neighbors</a:t>
            </a:r>
            <a:r>
              <a:rPr lang="de-CH" smtClean="0"/>
              <a:t> </a:t>
            </a:r>
            <a:r>
              <a:rPr lang="de-CH" err="1" smtClean="0"/>
              <a:t>with</a:t>
            </a:r>
            <a:r>
              <a:rPr lang="de-CH" smtClean="0"/>
              <a:t> a </a:t>
            </a:r>
            <a:r>
              <a:rPr lang="de-CH" err="1" smtClean="0"/>
              <a:t>stretch</a:t>
            </a:r>
            <a:r>
              <a:rPr lang="de-CH" smtClean="0"/>
              <a:t> </a:t>
            </a:r>
            <a:r>
              <a:rPr lang="de-CH" err="1" smtClean="0"/>
              <a:t>of</a:t>
            </a:r>
            <a:r>
              <a:rPr lang="de-CH" smtClean="0"/>
              <a:t> </a:t>
            </a:r>
            <a:r>
              <a:rPr lang="de-CH" err="1" smtClean="0"/>
              <a:t>at</a:t>
            </a:r>
            <a:r>
              <a:rPr lang="de-CH" smtClean="0"/>
              <a:t> least</a:t>
            </a:r>
            <a:endParaRPr lang="en-US" smtClean="0"/>
          </a:p>
          <a:p>
            <a:pPr lvl="1"/>
            <a:endParaRPr lang="de-CH" smtClean="0"/>
          </a:p>
          <a:p>
            <a:pPr lvl="1"/>
            <a:r>
              <a:rPr lang="de-CH" err="1" smtClean="0"/>
              <a:t>Example</a:t>
            </a:r>
            <a:r>
              <a:rPr lang="de-CH" smtClean="0"/>
              <a:t>: FTSP on a 5x4 </a:t>
            </a:r>
            <a:r>
              <a:rPr lang="de-CH" err="1" smtClean="0"/>
              <a:t>grid</a:t>
            </a:r>
            <a:r>
              <a:rPr lang="de-CH" smtClean="0"/>
              <a:t> </a:t>
            </a:r>
            <a:r>
              <a:rPr lang="de-CH" err="1" smtClean="0"/>
              <a:t>topology</a:t>
            </a:r>
            <a:endParaRPr lang="de-CH" smtClean="0"/>
          </a:p>
          <a:p>
            <a:pPr lvl="1"/>
            <a:r>
              <a:rPr lang="de-CH" err="1" smtClean="0"/>
              <a:t>Node</a:t>
            </a:r>
            <a:r>
              <a:rPr lang="de-CH" smtClean="0"/>
              <a:t> 2 </a:t>
            </a:r>
            <a:r>
              <a:rPr lang="de-CH" err="1" smtClean="0"/>
              <a:t>and</a:t>
            </a:r>
            <a:r>
              <a:rPr lang="de-CH" smtClean="0"/>
              <a:t> 7 </a:t>
            </a:r>
            <a:r>
              <a:rPr lang="de-CH" err="1" smtClean="0"/>
              <a:t>have</a:t>
            </a:r>
            <a:r>
              <a:rPr lang="de-CH" smtClean="0"/>
              <a:t> a </a:t>
            </a:r>
            <a:r>
              <a:rPr lang="de-CH" err="1" smtClean="0"/>
              <a:t>distance</a:t>
            </a:r>
            <a:r>
              <a:rPr lang="de-CH" smtClean="0"/>
              <a:t> </a:t>
            </a:r>
            <a:r>
              <a:rPr lang="de-CH" err="1" smtClean="0"/>
              <a:t>of</a:t>
            </a:r>
            <a:r>
              <a:rPr lang="de-CH" smtClean="0"/>
              <a:t> 13 hops!</a:t>
            </a:r>
          </a:p>
          <a:p>
            <a:endParaRPr lang="de-CH" smtClean="0"/>
          </a:p>
          <a:p>
            <a:endParaRPr lang="de-CH" smtClean="0"/>
          </a:p>
          <a:p>
            <a:endParaRPr lang="de-CH" smtClean="0"/>
          </a:p>
          <a:p>
            <a:endParaRPr lang="de-CH" smtClean="0"/>
          </a:p>
          <a:p>
            <a:endParaRPr lang="de-CH" smtClean="0"/>
          </a:p>
        </p:txBody>
      </p:sp>
      <p:sp>
        <p:nvSpPr>
          <p:cNvPr id="6" name="Fußzeilenplatzhalter 5"/>
          <p:cNvSpPr>
            <a:spLocks noGrp="1"/>
          </p:cNvSpPr>
          <p:nvPr>
            <p:ph type="ftr" idx="10"/>
          </p:nvPr>
        </p:nvSpPr>
        <p:spPr/>
        <p:txBody>
          <a:bodyPr/>
          <a:lstStyle/>
          <a:p>
            <a:r>
              <a:rPr lang="de-DE" smtClean="0"/>
              <a:t>Philipp Sommer, ETH Zurich @ IPSN'09</a:t>
            </a:r>
            <a:endParaRPr lang="de-CH"/>
          </a:p>
        </p:txBody>
      </p:sp>
      <p:pic>
        <p:nvPicPr>
          <p:cNvPr id="78851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683386" y="3636975"/>
            <a:ext cx="2533650" cy="2000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aphicFrame>
        <p:nvGraphicFramePr>
          <p:cNvPr id="7" name="Objekt 6"/>
          <p:cNvGraphicFramePr>
            <a:graphicFrameLocks noChangeAspect="1"/>
          </p:cNvGraphicFramePr>
          <p:nvPr/>
        </p:nvGraphicFramePr>
        <p:xfrm>
          <a:off x="5296568" y="3779837"/>
          <a:ext cx="419100" cy="342900"/>
        </p:xfrm>
        <a:graphic>
          <a:graphicData uri="http://schemas.openxmlformats.org/presentationml/2006/ole">
            <p:oleObj spid="_x0000_s1026" name="Equation" r:id="rId5" imgW="419040" imgH="342720" progId="Equation.3">
              <p:embed/>
            </p:oleObj>
          </a:graphicData>
        </a:graphic>
      </p:graphicFrame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el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CH" smtClean="0"/>
              <a:t>Simulation </a:t>
            </a:r>
            <a:r>
              <a:rPr lang="de-CH" err="1" smtClean="0"/>
              <a:t>Results</a:t>
            </a:r>
            <a:endParaRPr lang="en-US"/>
          </a:p>
        </p:txBody>
      </p:sp>
      <p:sp>
        <p:nvSpPr>
          <p:cNvPr id="4" name="Inhaltsplatzhalt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CH" smtClean="0"/>
              <a:t>Simulation </a:t>
            </a:r>
            <a:r>
              <a:rPr lang="de-CH" err="1" smtClean="0"/>
              <a:t>of</a:t>
            </a:r>
            <a:r>
              <a:rPr lang="de-CH" smtClean="0"/>
              <a:t> GTSP </a:t>
            </a:r>
            <a:r>
              <a:rPr lang="de-CH" err="1" smtClean="0"/>
              <a:t>for</a:t>
            </a:r>
            <a:r>
              <a:rPr lang="de-CH" smtClean="0"/>
              <a:t> larger </a:t>
            </a:r>
            <a:r>
              <a:rPr lang="de-CH" err="1" smtClean="0"/>
              <a:t>network</a:t>
            </a:r>
            <a:r>
              <a:rPr lang="de-CH" smtClean="0"/>
              <a:t> </a:t>
            </a:r>
            <a:r>
              <a:rPr lang="de-CH" err="1" smtClean="0"/>
              <a:t>topologies</a:t>
            </a:r>
            <a:endParaRPr lang="de-CH" smtClean="0"/>
          </a:p>
          <a:p>
            <a:pPr lvl="1"/>
            <a:r>
              <a:rPr lang="de-CH" smtClean="0"/>
              <a:t>Network </a:t>
            </a:r>
            <a:r>
              <a:rPr lang="de-CH" err="1" smtClean="0"/>
              <a:t>error</a:t>
            </a:r>
            <a:r>
              <a:rPr lang="de-CH" smtClean="0"/>
              <a:t> </a:t>
            </a:r>
            <a:r>
              <a:rPr lang="de-CH" err="1" smtClean="0"/>
              <a:t>of</a:t>
            </a:r>
            <a:r>
              <a:rPr lang="de-CH" smtClean="0"/>
              <a:t> ~1 </a:t>
            </a:r>
            <a:r>
              <a:rPr lang="de-CH" err="1" smtClean="0"/>
              <a:t>ms</a:t>
            </a:r>
            <a:r>
              <a:rPr lang="de-CH" smtClean="0"/>
              <a:t> </a:t>
            </a:r>
            <a:r>
              <a:rPr lang="de-CH" err="1" smtClean="0"/>
              <a:t>for</a:t>
            </a:r>
            <a:r>
              <a:rPr lang="de-CH" smtClean="0"/>
              <a:t> 100 </a:t>
            </a:r>
            <a:r>
              <a:rPr lang="de-CH" err="1" smtClean="0"/>
              <a:t>nodes</a:t>
            </a:r>
            <a:r>
              <a:rPr lang="de-CH" smtClean="0"/>
              <a:t> in a </a:t>
            </a:r>
            <a:r>
              <a:rPr lang="de-CH" err="1" smtClean="0"/>
              <a:t>line</a:t>
            </a:r>
            <a:r>
              <a:rPr lang="de-CH" smtClean="0"/>
              <a:t> </a:t>
            </a:r>
            <a:r>
              <a:rPr lang="de-CH" err="1" smtClean="0"/>
              <a:t>topology</a:t>
            </a:r>
            <a:endParaRPr lang="de-CH" smtClean="0"/>
          </a:p>
          <a:p>
            <a:pPr lvl="1"/>
            <a:r>
              <a:rPr lang="de-CH" err="1" smtClean="0"/>
              <a:t>Neighbor</a:t>
            </a:r>
            <a:r>
              <a:rPr lang="de-CH" smtClean="0"/>
              <a:t> </a:t>
            </a:r>
            <a:r>
              <a:rPr lang="de-CH" err="1" smtClean="0"/>
              <a:t>error</a:t>
            </a:r>
            <a:r>
              <a:rPr lang="de-CH" smtClean="0"/>
              <a:t> </a:t>
            </a:r>
            <a:r>
              <a:rPr lang="de-CH" err="1" smtClean="0"/>
              <a:t>below</a:t>
            </a:r>
            <a:r>
              <a:rPr lang="de-CH" smtClean="0"/>
              <a:t> 100 </a:t>
            </a:r>
            <a:r>
              <a:rPr lang="el-GR" smtClean="0"/>
              <a:t>μ</a:t>
            </a:r>
            <a:r>
              <a:rPr lang="de-CH" smtClean="0"/>
              <a:t>s </a:t>
            </a:r>
            <a:r>
              <a:rPr lang="de-CH" err="1" smtClean="0"/>
              <a:t>for</a:t>
            </a:r>
            <a:r>
              <a:rPr lang="de-CH" smtClean="0"/>
              <a:t> </a:t>
            </a:r>
            <a:r>
              <a:rPr lang="de-CH" err="1" smtClean="0"/>
              <a:t>the</a:t>
            </a:r>
            <a:r>
              <a:rPr lang="de-CH" smtClean="0"/>
              <a:t> same </a:t>
            </a:r>
            <a:r>
              <a:rPr lang="de-CH" err="1" smtClean="0"/>
              <a:t>topology</a:t>
            </a:r>
            <a:endParaRPr lang="de-CH" smtClean="0"/>
          </a:p>
          <a:p>
            <a:pPr lvl="1"/>
            <a:endParaRPr lang="en-US"/>
          </a:p>
        </p:txBody>
      </p:sp>
      <p:sp>
        <p:nvSpPr>
          <p:cNvPr id="2" name="Fußzeilenplatzhalter 1"/>
          <p:cNvSpPr>
            <a:spLocks noGrp="1"/>
          </p:cNvSpPr>
          <p:nvPr>
            <p:ph type="ftr" idx="10"/>
          </p:nvPr>
        </p:nvSpPr>
        <p:spPr/>
        <p:txBody>
          <a:bodyPr/>
          <a:lstStyle/>
          <a:p>
            <a:r>
              <a:rPr lang="de-DE" smtClean="0"/>
              <a:t>Philipp Sommer, ETH Zurich @ IPSN'09</a:t>
            </a:r>
            <a:endParaRPr lang="de-CH"/>
          </a:p>
        </p:txBody>
      </p:sp>
      <p:grpSp>
        <p:nvGrpSpPr>
          <p:cNvPr id="1342" name="Gruppieren 1341"/>
          <p:cNvGrpSpPr/>
          <p:nvPr/>
        </p:nvGrpSpPr>
        <p:grpSpPr>
          <a:xfrm>
            <a:off x="714611" y="3279771"/>
            <a:ext cx="8651403" cy="2880000"/>
            <a:chOff x="468280" y="3279771"/>
            <a:chExt cx="8651403" cy="2880000"/>
          </a:xfrm>
        </p:grpSpPr>
        <p:pic>
          <p:nvPicPr>
            <p:cNvPr id="1340" name="Grafik 1339" descr="network_error_nodes_avg.eps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68280" y="3279771"/>
              <a:ext cx="4150809" cy="2880000"/>
            </a:xfrm>
            <a:prstGeom prst="rect">
              <a:avLst/>
            </a:prstGeom>
          </p:spPr>
        </p:pic>
        <p:pic>
          <p:nvPicPr>
            <p:cNvPr id="1341" name="Grafik 1340" descr="neighbor_error_nodes_avg.eps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4968874" y="3279771"/>
              <a:ext cx="4150809" cy="2880000"/>
            </a:xfrm>
            <a:prstGeom prst="rect">
              <a:avLst/>
            </a:prstGeom>
          </p:spPr>
        </p:pic>
      </p:grp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Rectangle 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de-CH" dirty="0" err="1" smtClean="0"/>
              <a:t>Conclusions</a:t>
            </a:r>
            <a:r>
              <a:rPr lang="de-CH" dirty="0" smtClean="0"/>
              <a:t> </a:t>
            </a:r>
            <a:r>
              <a:rPr lang="de-CH" dirty="0" err="1" smtClean="0"/>
              <a:t>and</a:t>
            </a:r>
            <a:r>
              <a:rPr lang="de-CH" dirty="0" smtClean="0"/>
              <a:t> Future Work</a:t>
            </a:r>
            <a:endParaRPr lang="de-CH" dirty="0"/>
          </a:p>
        </p:txBody>
      </p:sp>
      <p:sp>
        <p:nvSpPr>
          <p:cNvPr id="9" name="Inhaltsplatzhalter 8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CH" dirty="0" smtClean="0"/>
              <a:t>Gradient Time </a:t>
            </a:r>
            <a:r>
              <a:rPr lang="de-CH" dirty="0" err="1" smtClean="0"/>
              <a:t>Synchronization</a:t>
            </a:r>
            <a:r>
              <a:rPr lang="de-CH" dirty="0" smtClean="0"/>
              <a:t> Protocol (GTSP)</a:t>
            </a:r>
          </a:p>
          <a:p>
            <a:pPr lvl="1"/>
            <a:r>
              <a:rPr lang="de-CH" dirty="0" smtClean="0"/>
              <a:t>Distributed time </a:t>
            </a:r>
            <a:r>
              <a:rPr lang="de-CH" dirty="0" err="1" smtClean="0"/>
              <a:t>synchronization</a:t>
            </a:r>
            <a:r>
              <a:rPr lang="de-CH" dirty="0" smtClean="0"/>
              <a:t> </a:t>
            </a:r>
            <a:r>
              <a:rPr lang="de-CH" dirty="0" err="1" smtClean="0"/>
              <a:t>algorithm</a:t>
            </a:r>
            <a:r>
              <a:rPr lang="de-CH" dirty="0" smtClean="0"/>
              <a:t> (</a:t>
            </a:r>
            <a:r>
              <a:rPr lang="de-CH" dirty="0" err="1" smtClean="0"/>
              <a:t>no</a:t>
            </a:r>
            <a:r>
              <a:rPr lang="de-CH" dirty="0" smtClean="0"/>
              <a:t> </a:t>
            </a:r>
            <a:r>
              <a:rPr lang="de-CH" dirty="0" err="1" smtClean="0"/>
              <a:t>leader</a:t>
            </a:r>
            <a:r>
              <a:rPr lang="de-CH" dirty="0" smtClean="0"/>
              <a:t>)</a:t>
            </a:r>
          </a:p>
          <a:p>
            <a:pPr lvl="1"/>
            <a:r>
              <a:rPr lang="de-CH" dirty="0" err="1" smtClean="0"/>
              <a:t>Improves</a:t>
            </a:r>
            <a:r>
              <a:rPr lang="de-CH" dirty="0" smtClean="0"/>
              <a:t> </a:t>
            </a:r>
            <a:r>
              <a:rPr lang="de-CH" dirty="0" err="1" smtClean="0"/>
              <a:t>the</a:t>
            </a:r>
            <a:r>
              <a:rPr lang="de-CH" dirty="0" smtClean="0"/>
              <a:t> </a:t>
            </a:r>
            <a:r>
              <a:rPr lang="de-CH" dirty="0" err="1" smtClean="0"/>
              <a:t>synchronization</a:t>
            </a:r>
            <a:r>
              <a:rPr lang="de-CH" dirty="0" smtClean="0"/>
              <a:t> </a:t>
            </a:r>
            <a:r>
              <a:rPr lang="de-CH" dirty="0" err="1" smtClean="0"/>
              <a:t>error</a:t>
            </a:r>
            <a:r>
              <a:rPr lang="de-CH" dirty="0" smtClean="0"/>
              <a:t> </a:t>
            </a:r>
            <a:r>
              <a:rPr lang="de-CH" dirty="0" err="1" smtClean="0"/>
              <a:t>between</a:t>
            </a:r>
            <a:r>
              <a:rPr lang="de-CH" dirty="0" smtClean="0"/>
              <a:t> </a:t>
            </a:r>
            <a:r>
              <a:rPr lang="de-CH" dirty="0" err="1" smtClean="0"/>
              <a:t>neighboring</a:t>
            </a:r>
            <a:r>
              <a:rPr lang="de-CH" dirty="0" smtClean="0"/>
              <a:t> </a:t>
            </a:r>
            <a:r>
              <a:rPr lang="de-CH" dirty="0" err="1" smtClean="0"/>
              <a:t>nodes</a:t>
            </a:r>
            <a:r>
              <a:rPr lang="de-CH" dirty="0" smtClean="0"/>
              <a:t> </a:t>
            </a:r>
            <a:r>
              <a:rPr lang="de-CH" dirty="0" err="1" smtClean="0"/>
              <a:t>while</a:t>
            </a:r>
            <a:r>
              <a:rPr lang="de-CH" dirty="0" smtClean="0"/>
              <a:t> still </a:t>
            </a:r>
            <a:r>
              <a:rPr lang="de-CH" dirty="0" err="1" smtClean="0"/>
              <a:t>providing</a:t>
            </a:r>
            <a:r>
              <a:rPr lang="de-CH" dirty="0" smtClean="0"/>
              <a:t> </a:t>
            </a:r>
            <a:r>
              <a:rPr lang="de-CH" dirty="0" err="1" smtClean="0"/>
              <a:t>precise</a:t>
            </a:r>
            <a:r>
              <a:rPr lang="de-CH" dirty="0" smtClean="0"/>
              <a:t> </a:t>
            </a:r>
            <a:r>
              <a:rPr lang="de-CH" dirty="0" err="1" smtClean="0"/>
              <a:t>network-wide</a:t>
            </a:r>
            <a:r>
              <a:rPr lang="de-CH" dirty="0" smtClean="0"/>
              <a:t> </a:t>
            </a:r>
            <a:r>
              <a:rPr lang="de-CH" dirty="0" err="1" smtClean="0"/>
              <a:t>synchronization</a:t>
            </a:r>
            <a:endParaRPr lang="de-CH" dirty="0" smtClean="0"/>
          </a:p>
          <a:p>
            <a:pPr lvl="1"/>
            <a:r>
              <a:rPr lang="de-CH" dirty="0" err="1" smtClean="0"/>
              <a:t>Bridging</a:t>
            </a:r>
            <a:r>
              <a:rPr lang="de-CH" dirty="0" smtClean="0"/>
              <a:t> </a:t>
            </a:r>
            <a:r>
              <a:rPr lang="de-CH" dirty="0" err="1" smtClean="0"/>
              <a:t>the</a:t>
            </a:r>
            <a:r>
              <a:rPr lang="de-CH" dirty="0" smtClean="0"/>
              <a:t> </a:t>
            </a:r>
            <a:r>
              <a:rPr lang="de-CH" dirty="0" err="1" smtClean="0"/>
              <a:t>gap</a:t>
            </a:r>
            <a:r>
              <a:rPr lang="de-CH" dirty="0" smtClean="0"/>
              <a:t> </a:t>
            </a:r>
            <a:r>
              <a:rPr lang="de-CH" dirty="0" err="1" smtClean="0"/>
              <a:t>between</a:t>
            </a:r>
            <a:r>
              <a:rPr lang="de-CH" dirty="0" smtClean="0"/>
              <a:t> </a:t>
            </a:r>
            <a:r>
              <a:rPr lang="de-CH" dirty="0" err="1" smtClean="0"/>
              <a:t>theory</a:t>
            </a:r>
            <a:r>
              <a:rPr lang="de-CH" dirty="0" smtClean="0"/>
              <a:t> </a:t>
            </a:r>
            <a:r>
              <a:rPr lang="de-CH" dirty="0" err="1" smtClean="0"/>
              <a:t>and</a:t>
            </a:r>
            <a:r>
              <a:rPr lang="de-CH" dirty="0" smtClean="0"/>
              <a:t> </a:t>
            </a:r>
            <a:r>
              <a:rPr lang="de-CH" dirty="0" err="1" smtClean="0"/>
              <a:t>practice</a:t>
            </a:r>
            <a:endParaRPr lang="de-CH" dirty="0" smtClean="0"/>
          </a:p>
          <a:p>
            <a:pPr lvl="1"/>
            <a:endParaRPr lang="de-CH" dirty="0" smtClean="0"/>
          </a:p>
          <a:p>
            <a:r>
              <a:rPr lang="de-CH" dirty="0" smtClean="0"/>
              <a:t>Is </a:t>
            </a:r>
            <a:r>
              <a:rPr lang="de-CH" dirty="0" err="1" smtClean="0"/>
              <a:t>there</a:t>
            </a:r>
            <a:r>
              <a:rPr lang="de-CH" dirty="0" smtClean="0"/>
              <a:t> a „</a:t>
            </a:r>
            <a:r>
              <a:rPr lang="de-CH" dirty="0" err="1" smtClean="0"/>
              <a:t>perfect</a:t>
            </a:r>
            <a:r>
              <a:rPr lang="de-CH" dirty="0" smtClean="0"/>
              <a:t>“ </a:t>
            </a:r>
            <a:r>
              <a:rPr lang="de-CH" dirty="0" err="1" smtClean="0"/>
              <a:t>clock</a:t>
            </a:r>
            <a:r>
              <a:rPr lang="de-CH" dirty="0" smtClean="0"/>
              <a:t> </a:t>
            </a:r>
            <a:r>
              <a:rPr lang="de-CH" dirty="0" err="1" smtClean="0"/>
              <a:t>synchronization</a:t>
            </a:r>
            <a:r>
              <a:rPr lang="de-CH" dirty="0" smtClean="0"/>
              <a:t> </a:t>
            </a:r>
            <a:r>
              <a:rPr lang="de-CH" dirty="0" err="1" smtClean="0"/>
              <a:t>protocol</a:t>
            </a:r>
            <a:r>
              <a:rPr lang="de-CH" dirty="0" smtClean="0"/>
              <a:t>?</a:t>
            </a:r>
          </a:p>
          <a:p>
            <a:pPr lvl="1"/>
            <a:r>
              <a:rPr lang="de-CH" dirty="0" smtClean="0"/>
              <a:t>Goal: </a:t>
            </a:r>
            <a:r>
              <a:rPr lang="de-CH" dirty="0" err="1" smtClean="0"/>
              <a:t>Minimizing</a:t>
            </a:r>
            <a:r>
              <a:rPr lang="de-CH" dirty="0" smtClean="0"/>
              <a:t> </a:t>
            </a:r>
            <a:r>
              <a:rPr lang="de-CH" dirty="0" err="1" smtClean="0"/>
              <a:t>local</a:t>
            </a:r>
            <a:r>
              <a:rPr lang="de-CH" dirty="0" smtClean="0"/>
              <a:t> </a:t>
            </a:r>
            <a:r>
              <a:rPr lang="de-CH" dirty="0" err="1" smtClean="0"/>
              <a:t>and</a:t>
            </a:r>
            <a:r>
              <a:rPr lang="de-CH" dirty="0" smtClean="0"/>
              <a:t> global </a:t>
            </a:r>
            <a:r>
              <a:rPr lang="de-CH" dirty="0" err="1" smtClean="0"/>
              <a:t>skew</a:t>
            </a:r>
            <a:r>
              <a:rPr lang="de-CH" dirty="0" smtClean="0"/>
              <a:t> </a:t>
            </a:r>
            <a:r>
              <a:rPr lang="de-CH" dirty="0" err="1" smtClean="0"/>
              <a:t>at</a:t>
            </a:r>
            <a:r>
              <a:rPr lang="de-CH" dirty="0" smtClean="0"/>
              <a:t> </a:t>
            </a:r>
            <a:r>
              <a:rPr lang="de-CH" dirty="0" err="1" smtClean="0"/>
              <a:t>the</a:t>
            </a:r>
            <a:r>
              <a:rPr lang="de-CH" dirty="0" smtClean="0"/>
              <a:t> same time</a:t>
            </a:r>
          </a:p>
          <a:p>
            <a:pPr lvl="1"/>
            <a:endParaRPr lang="de-CH" dirty="0" smtClean="0"/>
          </a:p>
          <a:p>
            <a:pPr lvl="1"/>
            <a:endParaRPr lang="de-CH" dirty="0" smtClean="0"/>
          </a:p>
          <a:p>
            <a:pPr>
              <a:buNone/>
            </a:pPr>
            <a:endParaRPr lang="de-CH" dirty="0" smtClean="0"/>
          </a:p>
          <a:p>
            <a:pPr lvl="1"/>
            <a:endParaRPr lang="en-US" dirty="0"/>
          </a:p>
        </p:txBody>
      </p:sp>
      <p:sp>
        <p:nvSpPr>
          <p:cNvPr id="6" name="Fußzeilenplatzhalter 5"/>
          <p:cNvSpPr>
            <a:spLocks noGrp="1"/>
          </p:cNvSpPr>
          <p:nvPr>
            <p:ph type="ftr" idx="10"/>
          </p:nvPr>
        </p:nvSpPr>
        <p:spPr/>
        <p:txBody>
          <a:bodyPr/>
          <a:lstStyle/>
          <a:p>
            <a:r>
              <a:rPr lang="de-DE" smtClean="0"/>
              <a:t>Philipp Sommer, ETH Zurich @ IPSN'09</a:t>
            </a:r>
            <a:endParaRPr lang="de-CH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WSN Title">
  <a:themeElements>
    <a:clrScheme name="Okeanos">
      <a:dk1>
        <a:sysClr val="windowText" lastClr="000000"/>
      </a:dk1>
      <a:lt1>
        <a:sysClr val="window" lastClr="FFFFFF"/>
      </a:lt1>
      <a:dk2>
        <a:srgbClr val="464653"/>
      </a:dk2>
      <a:lt2>
        <a:srgbClr val="DDE9EC"/>
      </a:lt2>
      <a:accent1>
        <a:srgbClr val="727CA3"/>
      </a:accent1>
      <a:accent2>
        <a:srgbClr val="9FB8CD"/>
      </a:accent2>
      <a:accent3>
        <a:srgbClr val="D2DA7A"/>
      </a:accent3>
      <a:accent4>
        <a:srgbClr val="FADA7A"/>
      </a:accent4>
      <a:accent5>
        <a:srgbClr val="B88472"/>
      </a:accent5>
      <a:accent6>
        <a:srgbClr val="8E736A"/>
      </a:accent6>
      <a:hlink>
        <a:srgbClr val="B292CA"/>
      </a:hlink>
      <a:folHlink>
        <a:srgbClr val="6B56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effectLst/>
            <a:latin typeface="Arial" charset="0"/>
          </a:defRPr>
        </a:defPPr>
      </a:lstStyle>
    </a:lnDef>
  </a:objectDefaults>
  <a:extraClrSchemeLst>
    <a:extraClrScheme>
      <a:clrScheme name="Larissa-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rissa-Design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arissa-Design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rissa-Design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rissa-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rissa-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rissa-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WSN">
  <a:themeElements>
    <a:clrScheme name="Okeanos">
      <a:dk1>
        <a:sysClr val="windowText" lastClr="000000"/>
      </a:dk1>
      <a:lt1>
        <a:sysClr val="window" lastClr="FFFFFF"/>
      </a:lt1>
      <a:dk2>
        <a:srgbClr val="464653"/>
      </a:dk2>
      <a:lt2>
        <a:srgbClr val="DDE9EC"/>
      </a:lt2>
      <a:accent1>
        <a:srgbClr val="727CA3"/>
      </a:accent1>
      <a:accent2>
        <a:srgbClr val="9FB8CD"/>
      </a:accent2>
      <a:accent3>
        <a:srgbClr val="D2DA7A"/>
      </a:accent3>
      <a:accent4>
        <a:srgbClr val="FADA7A"/>
      </a:accent4>
      <a:accent5>
        <a:srgbClr val="B88472"/>
      </a:accent5>
      <a:accent6>
        <a:srgbClr val="8E736A"/>
      </a:accent6>
      <a:hlink>
        <a:srgbClr val="B292CA"/>
      </a:hlink>
      <a:folHlink>
        <a:srgbClr val="6B56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effectLst/>
            <a:latin typeface="Arial" charset="0"/>
          </a:defRPr>
        </a:defPPr>
      </a:lstStyle>
    </a:lnDef>
  </a:objectDefaults>
  <a:extraClrSchemeLst>
    <a:extraClrScheme>
      <a:clrScheme name="Larissa-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rissa-Design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arissa-Design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rissa-Design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rissa-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rissa-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rissa-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1_WSN">
  <a:themeElements>
    <a:clrScheme name="Larissa-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Larissa-Design">
      <a:majorFont>
        <a:latin typeface="Arial"/>
        <a:ea typeface="msmincho"/>
        <a:cs typeface="msmincho"/>
      </a:majorFont>
      <a:minorFont>
        <a:latin typeface="Arial"/>
        <a:ea typeface="msmincho"/>
        <a:cs typeface="msmincho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effectLst/>
            <a:latin typeface="Arial" charset="0"/>
          </a:defRPr>
        </a:defPPr>
      </a:lstStyle>
    </a:lnDef>
  </a:objectDefaults>
  <a:extraClrSchemeLst>
    <a:extraClrScheme>
      <a:clrScheme name="Larissa-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rissa-Design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arissa-Design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rissa-Design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rissa-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rissa-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rissa-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Larissa-Design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953</Words>
  <Application>Microsoft Office PowerPoint</Application>
  <PresentationFormat>Custom</PresentationFormat>
  <Paragraphs>210</Paragraphs>
  <Slides>19</Slides>
  <Notes>19</Notes>
  <HiddenSlides>0</HiddenSlides>
  <MMClips>0</MMClips>
  <ScaleCrop>false</ScaleCrop>
  <HeadingPairs>
    <vt:vector size="6" baseType="variant">
      <vt:variant>
        <vt:lpstr>Theme</vt:lpstr>
      </vt:variant>
      <vt:variant>
        <vt:i4>3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3" baseType="lpstr">
      <vt:lpstr>WSN Title</vt:lpstr>
      <vt:lpstr>WSN</vt:lpstr>
      <vt:lpstr>1_WSN</vt:lpstr>
      <vt:lpstr>Equation</vt:lpstr>
      <vt:lpstr>Gradient Clock Synchronization  in Wireless Sensor Networks</vt:lpstr>
      <vt:lpstr>Time Synchronization is a well-studied Problem</vt:lpstr>
      <vt:lpstr>Preview: FTSP vs. GTSP</vt:lpstr>
      <vt:lpstr>Preview: FTSP vs. GTSP (2)</vt:lpstr>
      <vt:lpstr>Time in Sensor Networks</vt:lpstr>
      <vt:lpstr>Outline</vt:lpstr>
      <vt:lpstr>Sensor Node Clocks</vt:lpstr>
      <vt:lpstr>Clock Synchronization Algorithm</vt:lpstr>
      <vt:lpstr>Theoretical Bounds on the Synchronization Accuracy</vt:lpstr>
      <vt:lpstr>Gradient Clock Synchronization</vt:lpstr>
      <vt:lpstr>Gradient Time Synchronization Protocol (GTSP)</vt:lpstr>
      <vt:lpstr>Drift and Offset Compensation in GTSP</vt:lpstr>
      <vt:lpstr>Experimental Evaluation</vt:lpstr>
      <vt:lpstr>Experimental Results</vt:lpstr>
      <vt:lpstr>Experimental Results (2)</vt:lpstr>
      <vt:lpstr>Neighbor Synchronization Error: FTSP vs. GTSP</vt:lpstr>
      <vt:lpstr>Multi-Hop Time Synchronization in Practice</vt:lpstr>
      <vt:lpstr>Simulation Results</vt:lpstr>
      <vt:lpstr>Conclusions and Future Work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Gradient Clock Synchronization  in Wireless Sensor Networks</dc:title>
  <dc:creator>Philipp Sommer</dc:creator>
  <cp:lastModifiedBy>user</cp:lastModifiedBy>
  <cp:revision>422</cp:revision>
  <cp:lastPrinted>2008-03-28T12:54:07Z</cp:lastPrinted>
  <dcterms:created xsi:type="dcterms:W3CDTF">2008-03-23T17:59:17Z</dcterms:created>
  <dcterms:modified xsi:type="dcterms:W3CDTF">2012-06-18T07:00:58Z</dcterms:modified>
</cp:coreProperties>
</file>