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376" r:id="rId3"/>
    <p:sldId id="448" r:id="rId4"/>
    <p:sldId id="431" r:id="rId5"/>
    <p:sldId id="432" r:id="rId6"/>
    <p:sldId id="435" r:id="rId7"/>
    <p:sldId id="436" r:id="rId8"/>
    <p:sldId id="442" r:id="rId9"/>
    <p:sldId id="395" r:id="rId10"/>
    <p:sldId id="441" r:id="rId11"/>
    <p:sldId id="336" r:id="rId12"/>
    <p:sldId id="449" r:id="rId13"/>
    <p:sldId id="450" r:id="rId14"/>
    <p:sldId id="451" r:id="rId15"/>
    <p:sldId id="338" r:id="rId16"/>
    <p:sldId id="357" r:id="rId17"/>
    <p:sldId id="364" r:id="rId18"/>
    <p:sldId id="452" r:id="rId19"/>
    <p:sldId id="421" r:id="rId20"/>
    <p:sldId id="414" r:id="rId21"/>
    <p:sldId id="420" r:id="rId22"/>
    <p:sldId id="422" r:id="rId23"/>
    <p:sldId id="419" r:id="rId24"/>
    <p:sldId id="418" r:id="rId25"/>
    <p:sldId id="426" r:id="rId26"/>
    <p:sldId id="429" r:id="rId27"/>
    <p:sldId id="270" r:id="rId28"/>
    <p:sldId id="455" r:id="rId29"/>
    <p:sldId id="439" r:id="rId30"/>
    <p:sldId id="438" r:id="rId31"/>
    <p:sldId id="454" r:id="rId32"/>
    <p:sldId id="392" r:id="rId33"/>
    <p:sldId id="393" r:id="rId34"/>
    <p:sldId id="453" r:id="rId35"/>
    <p:sldId id="400" r:id="rId36"/>
    <p:sldId id="401" r:id="rId37"/>
    <p:sldId id="402" r:id="rId38"/>
    <p:sldId id="403" r:id="rId39"/>
    <p:sldId id="404" r:id="rId40"/>
    <p:sldId id="405" r:id="rId41"/>
    <p:sldId id="406" r:id="rId42"/>
    <p:sldId id="407" r:id="rId43"/>
    <p:sldId id="408" r:id="rId44"/>
    <p:sldId id="409" r:id="rId45"/>
    <p:sldId id="410" r:id="rId46"/>
    <p:sldId id="411" r:id="rId47"/>
    <p:sldId id="412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11691-CC70-44F4-B079-6D85170EF63E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BDB67-CD4D-4BF8-B144-D2742B22D1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312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447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762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14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809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06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554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23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47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071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2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2413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063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278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1684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2884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45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2845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946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103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385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83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7298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51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808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205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2375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1517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603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4717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476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1912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364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872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9394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130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90623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1815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2516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8852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78996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24311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3260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57370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54373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54447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6224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BDB67-CD4D-4BF8-B144-D2742B22D102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94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9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6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58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24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9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1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03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529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271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22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1229-B355-42C6-91CC-04310202671A}" type="datetimeFigureOut">
              <a:rPr lang="en-US" smtClean="0"/>
              <a:t>6/17/2016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FE1C8-89AC-4EB5-BDC9-699CFADA2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75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3.png"/><Relationship Id="rId5" Type="http://schemas.openxmlformats.org/officeDocument/2006/relationships/image" Target="../media/image13.png"/><Relationship Id="rId10" Type="http://schemas.openxmlformats.org/officeDocument/2006/relationships/image" Target="../media/image2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0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1.png"/><Relationship Id="rId4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image" Target="../media/image66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0.png"/><Relationship Id="rId11" Type="http://schemas.openxmlformats.org/officeDocument/2006/relationships/image" Target="../media/image37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1.png"/><Relationship Id="rId7" Type="http://schemas.openxmlformats.org/officeDocument/2006/relationships/image" Target="../media/image66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0.png"/><Relationship Id="rId11" Type="http://schemas.openxmlformats.org/officeDocument/2006/relationships/image" Target="../media/image37.png"/><Relationship Id="rId5" Type="http://schemas.openxmlformats.org/officeDocument/2006/relationships/image" Target="../media/image64.png"/><Relationship Id="rId10" Type="http://schemas.openxmlformats.org/officeDocument/2006/relationships/image" Target="../media/image34.png"/><Relationship Id="rId4" Type="http://schemas.openxmlformats.org/officeDocument/2006/relationships/image" Target="../media/image63.png"/><Relationship Id="rId9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66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0.png"/><Relationship Id="rId11" Type="http://schemas.openxmlformats.org/officeDocument/2006/relationships/image" Target="../media/image37.png"/><Relationship Id="rId5" Type="http://schemas.openxmlformats.org/officeDocument/2006/relationships/image" Target="../media/image64.png"/><Relationship Id="rId10" Type="http://schemas.openxmlformats.org/officeDocument/2006/relationships/image" Target="../media/image34.png"/><Relationship Id="rId4" Type="http://schemas.openxmlformats.org/officeDocument/2006/relationships/image" Target="../media/image63.png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66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0.png"/><Relationship Id="rId11" Type="http://schemas.openxmlformats.org/officeDocument/2006/relationships/image" Target="../media/image37.png"/><Relationship Id="rId5" Type="http://schemas.openxmlformats.org/officeDocument/2006/relationships/image" Target="../media/image64.png"/><Relationship Id="rId4" Type="http://schemas.openxmlformats.org/officeDocument/2006/relationships/image" Target="../media/image40.png"/><Relationship Id="rId9" Type="http://schemas.openxmlformats.org/officeDocument/2006/relationships/image" Target="../media/image34.png"/><Relationship Id="rId1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1.png"/><Relationship Id="rId4" Type="http://schemas.openxmlformats.org/officeDocument/2006/relationships/image" Target="../media/image18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44.png"/><Relationship Id="rId7" Type="http://schemas.openxmlformats.org/officeDocument/2006/relationships/image" Target="../media/image18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4" Type="http://schemas.openxmlformats.org/officeDocument/2006/relationships/image" Target="../media/image15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5" Type="http://schemas.openxmlformats.org/officeDocument/2006/relationships/image" Target="../media/image410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5" Type="http://schemas.openxmlformats.org/officeDocument/2006/relationships/image" Target="../media/image410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13" Type="http://schemas.openxmlformats.org/officeDocument/2006/relationships/image" Target="../media/image49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notesSlide" Target="../notesSlides/notesSlide39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5" Type="http://schemas.openxmlformats.org/officeDocument/2006/relationships/image" Target="../media/image410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13" Type="http://schemas.openxmlformats.org/officeDocument/2006/relationships/image" Target="../media/image49.png"/><Relationship Id="rId18" Type="http://schemas.openxmlformats.org/officeDocument/2006/relationships/image" Target="../media/image54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notesSlide" Target="../notesSlides/notesSlide40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5" Type="http://schemas.openxmlformats.org/officeDocument/2006/relationships/image" Target="../media/image410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13" Type="http://schemas.openxmlformats.org/officeDocument/2006/relationships/image" Target="../media/image49.png"/><Relationship Id="rId18" Type="http://schemas.openxmlformats.org/officeDocument/2006/relationships/image" Target="../media/image24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notesSlide" Target="../notesSlides/notesSlide41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5" Type="http://schemas.openxmlformats.org/officeDocument/2006/relationships/image" Target="../media/image410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13" Type="http://schemas.openxmlformats.org/officeDocument/2006/relationships/image" Target="../media/image49.png"/><Relationship Id="rId18" Type="http://schemas.openxmlformats.org/officeDocument/2006/relationships/image" Target="../media/image56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notesSlide" Target="../notesSlides/notesSlide42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5" Type="http://schemas.openxmlformats.org/officeDocument/2006/relationships/image" Target="../media/image410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13" Type="http://schemas.openxmlformats.org/officeDocument/2006/relationships/image" Target="../media/image49.png"/><Relationship Id="rId18" Type="http://schemas.openxmlformats.org/officeDocument/2006/relationships/image" Target="../media/image56.png"/><Relationship Id="rId3" Type="http://schemas.openxmlformats.org/officeDocument/2006/relationships/image" Target="../media/image390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notesSlide" Target="../notesSlides/notesSlide43.xml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5" Type="http://schemas.openxmlformats.org/officeDocument/2006/relationships/image" Target="../media/image410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1" y="5103544"/>
            <a:ext cx="9144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2400" i="1" u="sng" dirty="0" smtClean="0">
                <a:solidFill>
                  <a:schemeClr val="bg1"/>
                </a:solidFill>
              </a:rPr>
              <a:t>Sebastian Brandt</a:t>
            </a:r>
            <a:r>
              <a:rPr lang="fi-FI" sz="2400" i="1" dirty="0" smtClean="0">
                <a:solidFill>
                  <a:schemeClr val="bg1"/>
                </a:solidFill>
              </a:rPr>
              <a:t>, Orr Fischer, Juho Hirvonen, Barbara Keller,</a:t>
            </a:r>
          </a:p>
          <a:p>
            <a:pPr algn="ctr"/>
            <a:r>
              <a:rPr lang="fi-FI" sz="2400" i="1" dirty="0" smtClean="0">
                <a:solidFill>
                  <a:schemeClr val="bg1"/>
                </a:solidFill>
              </a:rPr>
              <a:t>Tuomo Lempiäinen, Joel Rybicki, Jukka Suomela, Jara Uitto</a:t>
            </a:r>
            <a:endParaRPr lang="de-CH" sz="2400" i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35" y="533752"/>
            <a:ext cx="9116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4400" i="1" dirty="0" smtClean="0">
                <a:solidFill>
                  <a:schemeClr val="bg1"/>
                </a:solidFill>
              </a:rPr>
              <a:t>A Lower Bound for the Distributed Lovász Local Lemma</a:t>
            </a:r>
            <a:endParaRPr lang="de-CH" sz="4400" i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984" y="6211604"/>
            <a:ext cx="8962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>
                <a:solidFill>
                  <a:schemeClr val="bg1"/>
                </a:solidFill>
              </a:rPr>
              <a:t>Aalto </a:t>
            </a:r>
            <a:r>
              <a:rPr lang="de-CH" dirty="0" smtClean="0">
                <a:solidFill>
                  <a:schemeClr val="bg1"/>
                </a:solidFill>
              </a:rPr>
              <a:t>University, </a:t>
            </a:r>
            <a:r>
              <a:rPr lang="de-CH" dirty="0">
                <a:solidFill>
                  <a:schemeClr val="bg1"/>
                </a:solidFill>
              </a:rPr>
              <a:t>Comerge </a:t>
            </a:r>
            <a:r>
              <a:rPr lang="de-CH" dirty="0" smtClean="0">
                <a:solidFill>
                  <a:schemeClr val="bg1"/>
                </a:solidFill>
              </a:rPr>
              <a:t>AG, </a:t>
            </a:r>
            <a:r>
              <a:rPr lang="de-CH" u="sng" dirty="0" smtClean="0">
                <a:solidFill>
                  <a:schemeClr val="bg1"/>
                </a:solidFill>
              </a:rPr>
              <a:t>ETH Zurich</a:t>
            </a:r>
            <a:r>
              <a:rPr lang="de-CH" dirty="0" smtClean="0">
                <a:solidFill>
                  <a:schemeClr val="bg1"/>
                </a:solidFill>
              </a:rPr>
              <a:t>, Tel Aviv University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0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The Lovász Local Lemma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dirty="0" smtClean="0"/>
                  <a:t>«Bad» events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,…, 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400" dirty="0" smtClean="0"/>
                  <a:t> with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 b="0" i="0" smtClean="0">
                            <a:latin typeface="Cambria Math" panose="02040503050406030204" pitchFamily="18" charset="0"/>
                          </a:rPr>
                          <m:t>Pr</m:t>
                        </m:r>
                      </m:fName>
                      <m:e>
                        <m:d>
                          <m:dPr>
                            <m:ctrlP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de-CH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de-CH" sz="2400" b="0" i="1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de-CH" sz="2400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</m:func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endParaRPr lang="de-CH" sz="2400" b="0" dirty="0" smtClean="0"/>
              </a:p>
              <a:p>
                <a:endParaRPr lang="de-CH" sz="2400" dirty="0"/>
              </a:p>
              <a:p>
                <a:pPr marL="0" indent="0">
                  <a:buNone/>
                </a:pPr>
                <a:endParaRPr lang="de-CH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⇒</m:t>
                      </m:r>
                      <m:func>
                        <m:func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de-CH" sz="2400" b="0" i="0" smtClean="0">
                              <a:latin typeface="Cambria Math" panose="02040503050406030204" pitchFamily="18" charset="0"/>
                            </a:rPr>
                            <m:t>Pr</m:t>
                          </m:r>
                        </m:fName>
                        <m:e>
                          <m:d>
                            <m:dPr>
                              <m:ctrlP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  <m:t>¬</m:t>
                              </m:r>
                              <m:sSub>
                                <m:sSubPr>
                                  <m:ctrlP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  <m:t>∧¬</m:t>
                              </m:r>
                              <m:sSub>
                                <m:sSubPr>
                                  <m:ctrlP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  <m:t>∧…∧¬</m:t>
                              </m:r>
                              <m:sSub>
                                <m:sSubPr>
                                  <m:ctrlP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de-CH" sz="2400" b="0" dirty="0" smtClean="0"/>
              </a:p>
              <a:p>
                <a:endParaRPr lang="de-CH" sz="2400" dirty="0"/>
              </a:p>
              <a:p>
                <a:endParaRPr lang="de-CH" sz="2400" dirty="0" smtClean="0"/>
              </a:p>
              <a:p>
                <a:r>
                  <a:rPr lang="de-CH" sz="2400" dirty="0"/>
                  <a:t>Each event is independent of all but </a:t>
                </a:r>
                <a14:m>
                  <m:oMath xmlns:m="http://schemas.openxmlformats.org/officeDocument/2006/math">
                    <m:r>
                      <a:rPr lang="de-CH" sz="24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/>
                  <a:t> other events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Pr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de-CH" sz="2400" dirty="0"/>
                  <a:t> where </a:t>
                </a:r>
                <a14:m>
                  <m:oMath xmlns:m="http://schemas.openxmlformats.org/officeDocument/2006/math">
                    <m:r>
                      <a:rPr lang="de-CH" sz="2400" i="1">
                        <a:latin typeface="Cambria Math" panose="02040503050406030204" pitchFamily="18" charset="0"/>
                      </a:rPr>
                      <m:t>𝑒𝑝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≤1</m:t>
                    </m:r>
                  </m:oMath>
                </a14:m>
                <a:endParaRPr lang="de-CH" sz="2400" b="0" dirty="0" smtClean="0"/>
              </a:p>
              <a:p>
                <a:pPr marL="0" indent="0">
                  <a:buNone/>
                </a:pPr>
                <a:endParaRPr lang="de-CH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i="1">
                          <a:latin typeface="Cambria Math" panose="02040503050406030204" pitchFamily="18" charset="0"/>
                        </a:rPr>
                        <m:t>⇒</m:t>
                      </m:r>
                      <m:func>
                        <m:func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de-CH" sz="2400">
                              <a:latin typeface="Cambria Math" panose="02040503050406030204" pitchFamily="18" charset="0"/>
                            </a:rPr>
                            <m:t>Pr</m:t>
                          </m:r>
                        </m:fName>
                        <m:e>
                          <m:d>
                            <m:d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¬</m:t>
                              </m:r>
                              <m:sSub>
                                <m:sSubPr>
                                  <m:ctrlP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∧¬</m:t>
                              </m:r>
                              <m:sSub>
                                <m:sSubPr>
                                  <m:ctrlP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∧…∧</m:t>
                              </m:r>
                              <m: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  <m:t>¬</m:t>
                              </m:r>
                              <m:sSub>
                                <m:sSubPr>
                                  <m:ctrlP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de-CH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de-CH" sz="2400" i="1">
                          <a:latin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de-CH" sz="2400" dirty="0"/>
              </a:p>
              <a:p>
                <a:endParaRPr lang="de-CH" sz="2400" dirty="0"/>
              </a:p>
              <a:p>
                <a:pPr marL="0" indent="0">
                  <a:buNone/>
                </a:pPr>
                <a:endParaRPr lang="de-CH" sz="2400" b="0" dirty="0" smtClean="0"/>
              </a:p>
              <a:p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1487276" y="2214391"/>
            <a:ext cx="339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>
                <a:solidFill>
                  <a:srgbClr val="FF0000"/>
                </a:solidFill>
              </a:rPr>
              <a:t>m</a:t>
            </a:r>
            <a:r>
              <a:rPr lang="de-CH" sz="2400" dirty="0" smtClean="0">
                <a:solidFill>
                  <a:srgbClr val="FF0000"/>
                </a:solidFill>
              </a:rPr>
              <a:t>utually independent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83894" y="4142342"/>
            <a:ext cx="6709272" cy="1630497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098964" y="3680677"/>
            <a:ext cx="271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0070C0"/>
                </a:solidFill>
              </a:rPr>
              <a:t>Lovász Local Lemma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4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The Constructive LLL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de-CH" sz="2400" dirty="0" smtClean="0"/>
                  <a:t>Mutually independent random variables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endParaRPr lang="de-CH" sz="2400" b="0" dirty="0" smtClean="0"/>
              </a:p>
              <a:p>
                <a:endParaRPr lang="de-CH" sz="2400" b="0" dirty="0" smtClean="0"/>
              </a:p>
              <a:p>
                <a:r>
                  <a:rPr lang="de-CH" sz="2400" dirty="0" smtClean="0"/>
                  <a:t>Bad events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,…, 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endParaRPr lang="de-CH" sz="2400" b="0" dirty="0" smtClean="0"/>
              </a:p>
              <a:p>
                <a:endParaRPr lang="de-CH" sz="2400" dirty="0"/>
              </a:p>
              <a:p>
                <a:r>
                  <a:rPr lang="de-CH" sz="2400" dirty="0"/>
                  <a:t>Each event is independent of all but </a:t>
                </a:r>
                <a14:m>
                  <m:oMath xmlns:m="http://schemas.openxmlformats.org/officeDocument/2006/math">
                    <m:r>
                      <a:rPr lang="de-CH" sz="24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/>
                  <a:t> other </a:t>
                </a:r>
                <a:r>
                  <a:rPr lang="de-CH" sz="2400" dirty="0" smtClean="0"/>
                  <a:t>events</a:t>
                </a:r>
              </a:p>
              <a:p>
                <a:pPr marL="0" indent="0">
                  <a:buNone/>
                </a:pPr>
                <a:endParaRPr lang="de-CH" sz="240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∨¬</m:t>
                          </m:r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de-CH" sz="2400" i="1">
                          <a:latin typeface="Cambria Math" panose="02040503050406030204" pitchFamily="18" charset="0"/>
                        </a:rPr>
                        <m:t>∧</m:t>
                      </m:r>
                      <m:d>
                        <m:d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¬</m:t>
                          </m:r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∨</m:t>
                          </m:r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de-CH" sz="2400" i="1">
                          <a:latin typeface="Cambria Math" panose="02040503050406030204" pitchFamily="18" charset="0"/>
                        </a:rPr>
                        <m:t>∧</m:t>
                      </m:r>
                      <m:d>
                        <m:d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∨</m:t>
                          </m:r>
                          <m:sSub>
                            <m:sSubPr>
                              <m:ctrlPr>
                                <a:rPr lang="de-CH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de-CH" sz="2400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de-CH" sz="2400" dirty="0"/>
              </a:p>
              <a:p>
                <a:endParaRPr lang="de-CH" sz="2400" dirty="0" smtClean="0"/>
              </a:p>
              <a:p>
                <a:endParaRPr lang="de-CH" sz="2400" dirty="0" smtClean="0"/>
              </a:p>
              <a:p>
                <a:r>
                  <a:rPr lang="de-CH" sz="2400" dirty="0" smtClean="0"/>
                  <a:t>Dependency graph</a:t>
                </a:r>
                <a:endParaRPr lang="de-CH" sz="2400" dirty="0"/>
              </a:p>
              <a:p>
                <a:pPr marL="0" indent="0">
                  <a:buNone/>
                </a:pPr>
                <a:endParaRPr lang="de-CH" sz="2400" dirty="0"/>
              </a:p>
              <a:p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5137165" y="6176963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7737146" y="5146405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148881" y="5146405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4" idx="7"/>
            <a:endCxn id="6" idx="3"/>
          </p:cNvCxnSpPr>
          <p:nvPr/>
        </p:nvCxnSpPr>
        <p:spPr>
          <a:xfrm flipV="1">
            <a:off x="5462369" y="5465105"/>
            <a:ext cx="742308" cy="7665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" idx="6"/>
            <a:endCxn id="5" idx="2"/>
          </p:cNvCxnSpPr>
          <p:nvPr/>
        </p:nvCxnSpPr>
        <p:spPr>
          <a:xfrm>
            <a:off x="6529881" y="5333095"/>
            <a:ext cx="120726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496337" y="6176963"/>
                <a:ext cx="694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6337" y="6176963"/>
                <a:ext cx="694063" cy="461665"/>
              </a:xfrm>
              <a:prstGeom prst="rect">
                <a:avLst/>
              </a:prstGeom>
              <a:blipFill>
                <a:blip r:embed="rId4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653383" y="5519263"/>
                <a:ext cx="694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3383" y="5519263"/>
                <a:ext cx="694063" cy="461665"/>
              </a:xfrm>
              <a:prstGeom prst="rect">
                <a:avLst/>
              </a:prstGeom>
              <a:blipFill>
                <a:blip r:embed="rId5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92419" y="5504228"/>
                <a:ext cx="6940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419" y="5504228"/>
                <a:ext cx="694063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Double Brace 8"/>
          <p:cNvSpPr/>
          <p:nvPr/>
        </p:nvSpPr>
        <p:spPr>
          <a:xfrm rot="5400000">
            <a:off x="626393" y="3259426"/>
            <a:ext cx="1619479" cy="1424309"/>
          </a:xfrm>
          <a:prstGeom prst="brace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53683" y="4793076"/>
                <a:ext cx="56489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683" y="4793076"/>
                <a:ext cx="564898" cy="461665"/>
              </a:xfrm>
              <a:prstGeom prst="rect">
                <a:avLst/>
              </a:prstGeom>
              <a:blipFill>
                <a:blip r:embed="rId7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925846" y="4792522"/>
                <a:ext cx="57201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846" y="4792522"/>
                <a:ext cx="572015" cy="461665"/>
              </a:xfrm>
              <a:prstGeom prst="rect">
                <a:avLst/>
              </a:prstGeom>
              <a:blipFill>
                <a:blip r:embed="rId8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Double Brace 19"/>
          <p:cNvSpPr/>
          <p:nvPr/>
        </p:nvSpPr>
        <p:spPr>
          <a:xfrm rot="5400000">
            <a:off x="2387256" y="3271182"/>
            <a:ext cx="1619479" cy="1424309"/>
          </a:xfrm>
          <a:prstGeom prst="brace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uble Brace 20"/>
          <p:cNvSpPr/>
          <p:nvPr/>
        </p:nvSpPr>
        <p:spPr>
          <a:xfrm rot="5400000">
            <a:off x="4050175" y="3369127"/>
            <a:ext cx="1607723" cy="1216664"/>
          </a:xfrm>
          <a:prstGeom prst="brace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595663" y="4793076"/>
                <a:ext cx="57201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5663" y="4793076"/>
                <a:ext cx="572015" cy="461665"/>
              </a:xfrm>
              <a:prstGeom prst="rect">
                <a:avLst/>
              </a:prstGeom>
              <a:blipFill>
                <a:blip r:embed="rId9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202416" y="5850231"/>
                <a:ext cx="9204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2416" y="5850231"/>
                <a:ext cx="920472" cy="461665"/>
              </a:xfrm>
              <a:prstGeom prst="rect">
                <a:avLst/>
              </a:prstGeom>
              <a:blipFill>
                <a:blip r:embed="rId10"/>
                <a:stretch>
                  <a:fillRect l="-132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882611" y="4667073"/>
                <a:ext cx="9677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2611" y="4667073"/>
                <a:ext cx="967769" cy="461665"/>
              </a:xfrm>
              <a:prstGeom prst="rect">
                <a:avLst/>
              </a:prstGeom>
              <a:blipFill>
                <a:blip r:embed="rId11"/>
                <a:stretch>
                  <a:fillRect l="-629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370267" y="4685262"/>
                <a:ext cx="11147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0267" y="4685262"/>
                <a:ext cx="1114757" cy="461665"/>
              </a:xfrm>
              <a:prstGeom prst="rect">
                <a:avLst/>
              </a:prstGeom>
              <a:blipFill>
                <a:blip r:embed="rId12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628650" y="3085311"/>
            <a:ext cx="5204873" cy="3466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595483" y="2942434"/>
            <a:ext cx="1057619" cy="268597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653102" y="3565896"/>
            <a:ext cx="194814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01251" y="3565896"/>
            <a:ext cx="121001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653102" y="5628406"/>
            <a:ext cx="3158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04983" y="2755744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62602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410751" y="337920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620770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17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595483" y="2942434"/>
            <a:ext cx="1057619" cy="268597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653102" y="3565896"/>
            <a:ext cx="194814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01251" y="3565896"/>
            <a:ext cx="121001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653102" y="5628406"/>
            <a:ext cx="3158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04983" y="2755744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62602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410751" y="337920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620770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761" y="3107353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78" y="4915672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852" y="5493407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714" y="4915673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511" y="3858101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385" y="3752586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083" y="4847247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442" y="5493407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3272010" y="3668617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2871733" y="4471428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-540000">
            <a:off x="6262895" y="4267016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6600000">
            <a:off x="5546167" y="5660860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3660000">
            <a:off x="5016751" y="4362072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4700000">
            <a:off x="4248678" y="4543077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7400000">
            <a:off x="4808037" y="5660860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0320000">
            <a:off x="6652642" y="4484436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25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595483" y="2942434"/>
            <a:ext cx="1057619" cy="268597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653102" y="3565896"/>
            <a:ext cx="194814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01251" y="3565896"/>
            <a:ext cx="121001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653102" y="5628406"/>
            <a:ext cx="3158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04983" y="2755744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62602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410751" y="337920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620770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594" y="4717872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49" y="3210074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307" y="5423719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011" y="3815519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972" y="4882643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513" y="4857823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766" y="3752586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publicdomainpictures.net/download-picture.php?adresar=50000&amp;soubor=envelope-silhouette-2.jpg&amp;id=420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246" y="5471312"/>
            <a:ext cx="656374" cy="4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3515299" y="4316055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2633033" y="3778900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-540000">
            <a:off x="6403925" y="4508884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6600000">
            <a:off x="4808036" y="5661733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3660000">
            <a:off x="4808037" y="4605454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4700000">
            <a:off x="4525344" y="4214278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7400000">
            <a:off x="5576635" y="5656877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0320000">
            <a:off x="6531929" y="4262930"/>
            <a:ext cx="110168" cy="308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20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595483" y="2942434"/>
            <a:ext cx="1057619" cy="268597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653102" y="3565896"/>
            <a:ext cx="194814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01251" y="3565896"/>
            <a:ext cx="121001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653102" y="5628406"/>
            <a:ext cx="3158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04983" y="2755744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62602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410751" y="337920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620770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online-drawinglessons.com/wp-content/uploads/2015/07/how-to-draw-a-computer-step-by-step-mous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427" y="2258652"/>
            <a:ext cx="1049204" cy="99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online-drawinglessons.com/wp-content/uploads/2015/07/how-to-draw-a-computer-step-by-step-mous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046" y="5318004"/>
            <a:ext cx="1049204" cy="99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online-drawinglessons.com/wp-content/uploads/2015/07/how-to-draw-a-computer-step-by-step-mous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316" y="2942434"/>
            <a:ext cx="1049204" cy="99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online-drawinglessons.com/wp-content/uploads/2015/07/how-to-draw-a-computer-step-by-step-mous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481" y="5318004"/>
            <a:ext cx="1049204" cy="99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8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595483" y="2942434"/>
            <a:ext cx="1057619" cy="268597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653102" y="3565896"/>
            <a:ext cx="194814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01251" y="3565896"/>
            <a:ext cx="1210019" cy="206251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653102" y="5628406"/>
            <a:ext cx="3158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04983" y="2755744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462602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410751" y="337920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620770" y="5441716"/>
            <a:ext cx="381000" cy="3733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2658554" y="2071957"/>
            <a:ext cx="374574" cy="37089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ular Callout 4"/>
          <p:cNvSpPr/>
          <p:nvPr/>
        </p:nvSpPr>
        <p:spPr>
          <a:xfrm>
            <a:off x="2494770" y="1945592"/>
            <a:ext cx="702142" cy="623462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3642497" y="4539543"/>
            <a:ext cx="374574" cy="370891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ular Callout 27"/>
          <p:cNvSpPr/>
          <p:nvPr/>
        </p:nvSpPr>
        <p:spPr>
          <a:xfrm>
            <a:off x="3478713" y="4413178"/>
            <a:ext cx="702142" cy="623462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04464" y="2700252"/>
            <a:ext cx="374574" cy="37089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ounded Rectangular Callout 33"/>
          <p:cNvSpPr/>
          <p:nvPr/>
        </p:nvSpPr>
        <p:spPr>
          <a:xfrm>
            <a:off x="5440680" y="2573887"/>
            <a:ext cx="702142" cy="623462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834360" y="4702437"/>
            <a:ext cx="374574" cy="370891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ounded Rectangular Callout 35"/>
          <p:cNvSpPr/>
          <p:nvPr/>
        </p:nvSpPr>
        <p:spPr>
          <a:xfrm>
            <a:off x="6670576" y="4576072"/>
            <a:ext cx="702142" cy="623462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36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The Distributed LLL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dirty="0"/>
                  <a:t>Input: dependency </a:t>
                </a:r>
                <a:r>
                  <a:rPr lang="de-CH" sz="2400" dirty="0" smtClean="0"/>
                  <a:t>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Additional input for each node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b="0" dirty="0" smtClean="0"/>
                  <a:t>: </a:t>
                </a:r>
                <a:r>
                  <a:rPr lang="de-CH" sz="2400" dirty="0"/>
                  <a:t>t</a:t>
                </a:r>
                <a:r>
                  <a:rPr lang="de-CH" sz="2400" b="0" dirty="0" smtClean="0"/>
                  <a:t>he random variables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dirty="0" smtClean="0"/>
                  <a:t> depends </a:t>
                </a:r>
                <a:r>
                  <a:rPr lang="de-CH" sz="2400" dirty="0"/>
                  <a:t>on (and </a:t>
                </a:r>
                <a:r>
                  <a:rPr lang="de-CH" sz="2400" i="1" dirty="0"/>
                  <a:t>how</a:t>
                </a:r>
                <a:r>
                  <a:rPr lang="de-CH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dirty="0"/>
                  <a:t> depends on them)</a:t>
                </a:r>
              </a:p>
              <a:p>
                <a:endParaRPr lang="de-CH" sz="2400" dirty="0"/>
              </a:p>
              <a:p>
                <a:r>
                  <a:rPr lang="de-CH" sz="2400" dirty="0" smtClean="0"/>
                  <a:t>Output of</a:t>
                </a:r>
                <a:r>
                  <a:rPr lang="de-CH" sz="2400" b="0" dirty="0" smtClean="0"/>
                  <a:t> each node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b="0" dirty="0" smtClean="0"/>
                  <a:t>: an assignment of the variables it depends on such that:</a:t>
                </a:r>
              </a:p>
              <a:p>
                <a:pPr marL="0" indent="0">
                  <a:buNone/>
                </a:pPr>
                <a:r>
                  <a:rPr lang="de-CH" sz="2400" dirty="0"/>
                  <a:t>	1) it agrees with its </a:t>
                </a:r>
                <a:r>
                  <a:rPr lang="de-CH" sz="2400" dirty="0" smtClean="0"/>
                  <a:t>neighbours</a:t>
                </a:r>
              </a:p>
              <a:p>
                <a:pPr marL="0" indent="0">
                  <a:buNone/>
                </a:pPr>
                <a:r>
                  <a:rPr lang="de-CH" sz="2400" dirty="0"/>
                  <a:t>	2) the bad event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dirty="0"/>
                  <a:t> is avoided</a:t>
                </a:r>
              </a:p>
              <a:p>
                <a:pPr marL="0" indent="0">
                  <a:buNone/>
                </a:pPr>
                <a:endParaRPr lang="de-CH" sz="2400" dirty="0"/>
              </a:p>
              <a:p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 r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965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Our result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dirty="0" smtClean="0"/>
                  <a:t>Moser and Tardos (2010):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de-CH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de-CH" sz="2400" b="0" i="0" smtClean="0">
                                    <a:latin typeface="Cambria Math" panose="02040503050406030204" pitchFamily="18" charset="0"/>
                                  </a:rPr>
                                  <m:t>log</m:t>
                                </m:r>
                              </m:e>
                              <m:sup>
                                <m:r>
                                  <a:rPr lang="de-CH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d>
                  </m:oMath>
                </a14:m>
                <a:endParaRPr lang="de-CH" sz="2400" b="0" dirty="0" smtClean="0"/>
              </a:p>
              <a:p>
                <a:endParaRPr lang="de-CH" sz="2400" dirty="0"/>
              </a:p>
              <a:p>
                <a:r>
                  <a:rPr lang="de-CH" sz="2400" b="0" dirty="0" smtClean="0"/>
                  <a:t>Chung et al. (2014):</a:t>
                </a:r>
                <a14:m>
                  <m:oMath xmlns:m="http://schemas.openxmlformats.org/officeDocument/2006/math">
                    <m:r>
                      <a:rPr lang="de-CH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func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/>
                  <a:t>   for bounded-degree graphs</a:t>
                </a:r>
              </a:p>
              <a:p>
                <a:pPr marL="0" indent="0">
                  <a:buNone/>
                </a:pPr>
                <a:r>
                  <a:rPr lang="de-CH" sz="2400" dirty="0"/>
                  <a:t>					</a:t>
                </a:r>
                <a:r>
                  <a:rPr lang="de-CH" sz="24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de-CH" sz="24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p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fName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func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de-CH" sz="2400" dirty="0"/>
              </a:p>
              <a:p>
                <a:pPr marL="0" indent="0">
                  <a:buNone/>
                </a:pPr>
                <a:endParaRPr lang="de-CH" sz="2400" dirty="0" smtClean="0"/>
              </a:p>
              <a:p>
                <a:pPr marL="0" indent="0">
                  <a:buNone/>
                </a:pPr>
                <a:endParaRPr lang="de-CH" sz="2400" dirty="0"/>
              </a:p>
              <a:p>
                <a:endParaRPr lang="de-CH" sz="1800" b="0" dirty="0" smtClean="0"/>
              </a:p>
              <a:p>
                <a:pPr marL="0" indent="0">
                  <a:buNone/>
                </a:pPr>
                <a:endParaRPr lang="de-CH" sz="2400" dirty="0" smtClean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func>
                          <m:funcPr>
                            <m:ctrlPr>
                              <a:rPr lang="de-CH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de-CH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func>
                    <m:r>
                      <a:rPr lang="de-CH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>
                    <a:solidFill>
                      <a:srgbClr val="FF0000"/>
                    </a:solidFill>
                  </a:rPr>
                  <a:t> (Monte-Carlo, w.h.p.)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506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Sinkless Orientation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Input: edge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-coloured,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-regular 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Output of each node: non-conflicting orientations of the incident edges such that the node itself is not a sink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>
            <a:stCxn id="20" idx="6"/>
            <a:endCxn id="23" idx="2"/>
          </p:cNvCxnSpPr>
          <p:nvPr/>
        </p:nvCxnSpPr>
        <p:spPr>
          <a:xfrm>
            <a:off x="2316572" y="6125206"/>
            <a:ext cx="44043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21" idx="4"/>
            <a:endCxn id="23" idx="0"/>
          </p:cNvCxnSpPr>
          <p:nvPr/>
        </p:nvCxnSpPr>
        <p:spPr>
          <a:xfrm>
            <a:off x="691143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19" idx="5"/>
            <a:endCxn id="23" idx="1"/>
          </p:cNvCxnSpPr>
          <p:nvPr/>
        </p:nvCxnSpPr>
        <p:spPr>
          <a:xfrm>
            <a:off x="5560236" y="5159936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22" idx="6"/>
            <a:endCxn id="19" idx="2"/>
          </p:cNvCxnSpPr>
          <p:nvPr/>
        </p:nvCxnSpPr>
        <p:spPr>
          <a:xfrm>
            <a:off x="3657692" y="5027926"/>
            <a:ext cx="15773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0" idx="7"/>
            <a:endCxn id="22" idx="3"/>
          </p:cNvCxnSpPr>
          <p:nvPr/>
        </p:nvCxnSpPr>
        <p:spPr>
          <a:xfrm flipV="1">
            <a:off x="2260776" y="5159936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21" idx="3"/>
            <a:endCxn id="19" idx="7"/>
          </p:cNvCxnSpPr>
          <p:nvPr/>
        </p:nvCxnSpPr>
        <p:spPr>
          <a:xfrm flipH="1">
            <a:off x="5560236" y="4169336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8" idx="4"/>
            <a:endCxn id="20" idx="0"/>
          </p:cNvCxnSpPr>
          <p:nvPr/>
        </p:nvCxnSpPr>
        <p:spPr>
          <a:xfrm>
            <a:off x="212607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8" idx="6"/>
            <a:endCxn id="21" idx="2"/>
          </p:cNvCxnSpPr>
          <p:nvPr/>
        </p:nvCxnSpPr>
        <p:spPr>
          <a:xfrm>
            <a:off x="2316572" y="4037326"/>
            <a:ext cx="440436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8" idx="5"/>
            <a:endCxn id="22" idx="1"/>
          </p:cNvCxnSpPr>
          <p:nvPr/>
        </p:nvCxnSpPr>
        <p:spPr>
          <a:xfrm>
            <a:off x="2260776" y="4169336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93557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523503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93557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72093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27669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72093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3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Sinkless Orientation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Input: edge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-coloured,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-regular 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Output of each node: non-conflicting orientations of the incident edges such that the node itself is not a sink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>
            <a:stCxn id="20" idx="6"/>
            <a:endCxn id="23" idx="2"/>
          </p:cNvCxnSpPr>
          <p:nvPr/>
        </p:nvCxnSpPr>
        <p:spPr>
          <a:xfrm>
            <a:off x="2316572" y="6125206"/>
            <a:ext cx="44043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21" idx="4"/>
            <a:endCxn id="23" idx="0"/>
          </p:cNvCxnSpPr>
          <p:nvPr/>
        </p:nvCxnSpPr>
        <p:spPr>
          <a:xfrm>
            <a:off x="691143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19" idx="5"/>
            <a:endCxn id="23" idx="1"/>
          </p:cNvCxnSpPr>
          <p:nvPr/>
        </p:nvCxnSpPr>
        <p:spPr>
          <a:xfrm>
            <a:off x="5560236" y="5159936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22" idx="6"/>
            <a:endCxn id="19" idx="2"/>
          </p:cNvCxnSpPr>
          <p:nvPr/>
        </p:nvCxnSpPr>
        <p:spPr>
          <a:xfrm>
            <a:off x="3657692" y="5027926"/>
            <a:ext cx="15773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0" idx="7"/>
            <a:endCxn id="22" idx="3"/>
          </p:cNvCxnSpPr>
          <p:nvPr/>
        </p:nvCxnSpPr>
        <p:spPr>
          <a:xfrm flipV="1">
            <a:off x="2260776" y="5159936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21" idx="3"/>
            <a:endCxn id="19" idx="7"/>
          </p:cNvCxnSpPr>
          <p:nvPr/>
        </p:nvCxnSpPr>
        <p:spPr>
          <a:xfrm flipH="1">
            <a:off x="5560236" y="4169336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8" idx="4"/>
            <a:endCxn id="20" idx="0"/>
          </p:cNvCxnSpPr>
          <p:nvPr/>
        </p:nvCxnSpPr>
        <p:spPr>
          <a:xfrm>
            <a:off x="212607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8" idx="6"/>
            <a:endCxn id="21" idx="2"/>
          </p:cNvCxnSpPr>
          <p:nvPr/>
        </p:nvCxnSpPr>
        <p:spPr>
          <a:xfrm>
            <a:off x="2316572" y="4037326"/>
            <a:ext cx="440436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8" idx="5"/>
            <a:endCxn id="22" idx="1"/>
          </p:cNvCxnSpPr>
          <p:nvPr/>
        </p:nvCxnSpPr>
        <p:spPr>
          <a:xfrm>
            <a:off x="2260776" y="4169336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93557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523503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93557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72093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27669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72093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5560236" y="4532627"/>
            <a:ext cx="272850" cy="173676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750736" y="5097759"/>
            <a:ext cx="255144" cy="175077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808311" y="4869283"/>
            <a:ext cx="324217" cy="6507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02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Sinkless Orientation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Input: edge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-coloured,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-regular 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Output of each node: non-conflicting orientations of the incident edges such that the node itself is not a sink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>
            <a:stCxn id="20" idx="6"/>
            <a:endCxn id="23" idx="2"/>
          </p:cNvCxnSpPr>
          <p:nvPr/>
        </p:nvCxnSpPr>
        <p:spPr>
          <a:xfrm>
            <a:off x="2316572" y="6125206"/>
            <a:ext cx="44043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21" idx="4"/>
            <a:endCxn id="23" idx="0"/>
          </p:cNvCxnSpPr>
          <p:nvPr/>
        </p:nvCxnSpPr>
        <p:spPr>
          <a:xfrm>
            <a:off x="691143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19" idx="5"/>
            <a:endCxn id="23" idx="1"/>
          </p:cNvCxnSpPr>
          <p:nvPr/>
        </p:nvCxnSpPr>
        <p:spPr>
          <a:xfrm>
            <a:off x="5560236" y="5159936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22" idx="6"/>
            <a:endCxn id="19" idx="2"/>
          </p:cNvCxnSpPr>
          <p:nvPr/>
        </p:nvCxnSpPr>
        <p:spPr>
          <a:xfrm>
            <a:off x="3657692" y="5027926"/>
            <a:ext cx="15773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0" idx="7"/>
            <a:endCxn id="22" idx="3"/>
          </p:cNvCxnSpPr>
          <p:nvPr/>
        </p:nvCxnSpPr>
        <p:spPr>
          <a:xfrm flipV="1">
            <a:off x="2260776" y="5159936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21" idx="3"/>
            <a:endCxn id="19" idx="7"/>
          </p:cNvCxnSpPr>
          <p:nvPr/>
        </p:nvCxnSpPr>
        <p:spPr>
          <a:xfrm flipH="1">
            <a:off x="5560236" y="4169336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8" idx="4"/>
            <a:endCxn id="20" idx="0"/>
          </p:cNvCxnSpPr>
          <p:nvPr/>
        </p:nvCxnSpPr>
        <p:spPr>
          <a:xfrm>
            <a:off x="212607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8" idx="6"/>
            <a:endCxn id="21" idx="2"/>
          </p:cNvCxnSpPr>
          <p:nvPr/>
        </p:nvCxnSpPr>
        <p:spPr>
          <a:xfrm>
            <a:off x="2316572" y="4037326"/>
            <a:ext cx="440436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8" idx="5"/>
            <a:endCxn id="22" idx="1"/>
          </p:cNvCxnSpPr>
          <p:nvPr/>
        </p:nvCxnSpPr>
        <p:spPr>
          <a:xfrm>
            <a:off x="2260776" y="4169336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93557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523503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93557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72093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27669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72093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5560236" y="4532627"/>
            <a:ext cx="272850" cy="173676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750736" y="5097759"/>
            <a:ext cx="255144" cy="175077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808311" y="4869283"/>
            <a:ext cx="324217" cy="6507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772979" y="4866029"/>
            <a:ext cx="324217" cy="6507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059638" y="4500886"/>
            <a:ext cx="272850" cy="182856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2909182" y="5097759"/>
            <a:ext cx="232806" cy="202462"/>
          </a:xfrm>
          <a:prstGeom prst="straightConnector1">
            <a:avLst/>
          </a:prstGeom>
          <a:ln w="5715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29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Sinkless Orientation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Input: edge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-coloured,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-regular 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Output of each node: non-conflicting orientations of the incident edges such that the node itself is not a sink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>
            <a:stCxn id="20" idx="6"/>
            <a:endCxn id="23" idx="2"/>
          </p:cNvCxnSpPr>
          <p:nvPr/>
        </p:nvCxnSpPr>
        <p:spPr>
          <a:xfrm>
            <a:off x="2316572" y="6125206"/>
            <a:ext cx="4404360" cy="0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21" idx="4"/>
            <a:endCxn id="23" idx="0"/>
          </p:cNvCxnSpPr>
          <p:nvPr/>
        </p:nvCxnSpPr>
        <p:spPr>
          <a:xfrm>
            <a:off x="691143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19" idx="5"/>
            <a:endCxn id="23" idx="1"/>
          </p:cNvCxnSpPr>
          <p:nvPr/>
        </p:nvCxnSpPr>
        <p:spPr>
          <a:xfrm>
            <a:off x="5560236" y="5159936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22" idx="6"/>
            <a:endCxn id="19" idx="2"/>
          </p:cNvCxnSpPr>
          <p:nvPr/>
        </p:nvCxnSpPr>
        <p:spPr>
          <a:xfrm>
            <a:off x="3657692" y="5027926"/>
            <a:ext cx="1577340" cy="0"/>
          </a:xfrm>
          <a:prstGeom prst="line">
            <a:avLst/>
          </a:prstGeom>
          <a:ln w="76200">
            <a:solidFill>
              <a:srgbClr val="0070C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0" idx="7"/>
            <a:endCxn id="22" idx="3"/>
          </p:cNvCxnSpPr>
          <p:nvPr/>
        </p:nvCxnSpPr>
        <p:spPr>
          <a:xfrm flipV="1">
            <a:off x="2260776" y="5159936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21" idx="3"/>
            <a:endCxn id="19" idx="7"/>
          </p:cNvCxnSpPr>
          <p:nvPr/>
        </p:nvCxnSpPr>
        <p:spPr>
          <a:xfrm flipH="1">
            <a:off x="5560236" y="4169336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8" idx="4"/>
            <a:endCxn id="20" idx="0"/>
          </p:cNvCxnSpPr>
          <p:nvPr/>
        </p:nvCxnSpPr>
        <p:spPr>
          <a:xfrm>
            <a:off x="2126072" y="4224016"/>
            <a:ext cx="0" cy="1714500"/>
          </a:xfrm>
          <a:prstGeom prst="line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8" idx="6"/>
            <a:endCxn id="21" idx="2"/>
          </p:cNvCxnSpPr>
          <p:nvPr/>
        </p:nvCxnSpPr>
        <p:spPr>
          <a:xfrm>
            <a:off x="2316572" y="4037326"/>
            <a:ext cx="4404360" cy="0"/>
          </a:xfrm>
          <a:prstGeom prst="line">
            <a:avLst/>
          </a:prstGeom>
          <a:ln w="7620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8" idx="5"/>
            <a:endCxn id="22" idx="1"/>
          </p:cNvCxnSpPr>
          <p:nvPr/>
        </p:nvCxnSpPr>
        <p:spPr>
          <a:xfrm>
            <a:off x="2260776" y="4169336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93557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523503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93557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720932" y="38506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276692" y="484123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720932" y="593851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5560236" y="4532627"/>
            <a:ext cx="272850" cy="173676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750736" y="5097759"/>
            <a:ext cx="255144" cy="175077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808311" y="4869283"/>
            <a:ext cx="324217" cy="6507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772979" y="4866029"/>
            <a:ext cx="324217" cy="6507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059638" y="4500886"/>
            <a:ext cx="272850" cy="182856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2909182" y="5097759"/>
            <a:ext cx="232806" cy="202462"/>
          </a:xfrm>
          <a:prstGeom prst="straightConnector1">
            <a:avLst/>
          </a:prstGeom>
          <a:ln w="57150">
            <a:solidFill>
              <a:srgbClr val="00B0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76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Arrow Connector 33"/>
          <p:cNvCxnSpPr>
            <a:stCxn id="17" idx="0"/>
            <a:endCxn id="19" idx="2"/>
          </p:cNvCxnSpPr>
          <p:nvPr/>
        </p:nvCxnSpPr>
        <p:spPr>
          <a:xfrm flipV="1">
            <a:off x="6399148" y="3125038"/>
            <a:ext cx="0" cy="8756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6" idx="0"/>
            <a:endCxn id="17" idx="2"/>
          </p:cNvCxnSpPr>
          <p:nvPr/>
        </p:nvCxnSpPr>
        <p:spPr>
          <a:xfrm flipV="1">
            <a:off x="6399148" y="4831645"/>
            <a:ext cx="0" cy="88365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5" idx="3"/>
            <a:endCxn id="16" idx="1"/>
          </p:cNvCxnSpPr>
          <p:nvPr/>
        </p:nvCxnSpPr>
        <p:spPr>
          <a:xfrm>
            <a:off x="3288030" y="5946131"/>
            <a:ext cx="210693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4" idx="2"/>
            <a:endCxn id="15" idx="0"/>
          </p:cNvCxnSpPr>
          <p:nvPr/>
        </p:nvCxnSpPr>
        <p:spPr>
          <a:xfrm>
            <a:off x="2118360" y="4831645"/>
            <a:ext cx="19050" cy="88365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2" idx="2"/>
            <a:endCxn id="14" idx="0"/>
          </p:cNvCxnSpPr>
          <p:nvPr/>
        </p:nvCxnSpPr>
        <p:spPr>
          <a:xfrm>
            <a:off x="2118360" y="3125038"/>
            <a:ext cx="0" cy="8756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Reduction from SO to LLL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24890" y="2294042"/>
                <a:ext cx="26670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Instance for</a:t>
                </a:r>
                <a:r>
                  <a:rPr lang="en-US" sz="2400" dirty="0" smtClean="0"/>
                  <a:t> SO,</a:t>
                </a:r>
              </a:p>
              <a:p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de-CH" sz="2400" dirty="0" smtClean="0"/>
                  <a:t>-regular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890" y="2294042"/>
                <a:ext cx="2667000" cy="830997"/>
              </a:xfrm>
              <a:prstGeom prst="rect">
                <a:avLst/>
              </a:prstGeom>
              <a:blipFill>
                <a:blip r:embed="rId3"/>
                <a:stretch>
                  <a:fillRect l="-3425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94960" y="4000648"/>
                <a:ext cx="25908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Output for SO,</a:t>
                </a:r>
              </a:p>
              <a:p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en-US" sz="2400" dirty="0" smtClean="0"/>
                  <a:t>-regular</a:t>
                </a:r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960" y="4000648"/>
                <a:ext cx="2590800" cy="830997"/>
              </a:xfrm>
              <a:prstGeom prst="rect">
                <a:avLst/>
              </a:prstGeom>
              <a:blipFill>
                <a:blip r:embed="rId4"/>
                <a:stretch>
                  <a:fillRect l="-3529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024890" y="5707256"/>
            <a:ext cx="226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Instance for LLL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394960" y="2294041"/>
                <a:ext cx="26670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Output for</a:t>
                </a:r>
                <a:r>
                  <a:rPr lang="en-US" sz="2400" dirty="0" smtClean="0"/>
                  <a:t> SO,</a:t>
                </a:r>
              </a:p>
              <a:p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de-CH" sz="2400" dirty="0" smtClean="0"/>
                  <a:t>-regular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960" y="2294041"/>
                <a:ext cx="2667000" cy="830997"/>
              </a:xfrm>
              <a:prstGeom prst="rect">
                <a:avLst/>
              </a:prstGeom>
              <a:blipFill>
                <a:blip r:embed="rId5"/>
                <a:stretch>
                  <a:fillRect l="-3425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24890" y="4000649"/>
                <a:ext cx="25908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Instance for SO,</a:t>
                </a:r>
              </a:p>
              <a:p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en-US" sz="2400" dirty="0" smtClean="0"/>
                  <a:t>-regular</a:t>
                </a:r>
                <a:endParaRPr lang="en-US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890" y="4000649"/>
                <a:ext cx="2590800" cy="830997"/>
              </a:xfrm>
              <a:prstGeom prst="rect">
                <a:avLst/>
              </a:prstGeom>
              <a:blipFill>
                <a:blip r:embed="rId6"/>
                <a:stretch>
                  <a:fillRect l="-3529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394960" y="5715298"/>
            <a:ext cx="226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Output for LLL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8690" y="2294041"/>
            <a:ext cx="2339340" cy="830997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948690" y="4000648"/>
            <a:ext cx="2339340" cy="830997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986790" y="5715298"/>
            <a:ext cx="2301240" cy="46166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5394960" y="5715298"/>
            <a:ext cx="2008375" cy="461665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5394960" y="4000648"/>
            <a:ext cx="2008375" cy="830997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394960" y="2294041"/>
            <a:ext cx="2008375" cy="830997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88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>
            <a:stCxn id="12" idx="6"/>
            <a:endCxn id="13" idx="2"/>
          </p:cNvCxnSpPr>
          <p:nvPr/>
        </p:nvCxnSpPr>
        <p:spPr>
          <a:xfrm>
            <a:off x="4219575" y="5620544"/>
            <a:ext cx="12344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Sinkless Colouring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Input: edge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-coloured,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-regular graph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Output of each node: </a:t>
                </a:r>
                <a:r>
                  <a:rPr lang="de-CH" sz="2400" dirty="0" smtClean="0"/>
                  <a:t>one of the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b="0" dirty="0" smtClean="0"/>
                  <a:t> colours such that no </a:t>
                </a:r>
                <a:r>
                  <a:rPr lang="de-CH" sz="2400" b="0" i="1" dirty="0" smtClean="0"/>
                  <a:t>forbidden configuration</a:t>
                </a:r>
                <a:r>
                  <a:rPr lang="de-CH" sz="2400" b="0" dirty="0" smtClean="0"/>
                  <a:t> occurs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2575560" y="407749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4191000" y="407749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4" idx="6"/>
            <a:endCxn id="5" idx="2"/>
          </p:cNvCxnSpPr>
          <p:nvPr/>
        </p:nvCxnSpPr>
        <p:spPr>
          <a:xfrm>
            <a:off x="2956560" y="4264184"/>
            <a:ext cx="123444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073140" y="4033351"/>
            <a:ext cx="208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FF0000"/>
                </a:solidFill>
              </a:rPr>
              <a:t>Forbidden!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8240" y="543385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9" idx="6"/>
            <a:endCxn id="10" idx="2"/>
          </p:cNvCxnSpPr>
          <p:nvPr/>
        </p:nvCxnSpPr>
        <p:spPr>
          <a:xfrm>
            <a:off x="1539240" y="5620544"/>
            <a:ext cx="123444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3838575" y="543385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54015" y="543385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773680" y="543385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667500" y="5379720"/>
            <a:ext cx="184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00B050"/>
                </a:solidFill>
              </a:rPr>
              <a:t>Fine!</a:t>
            </a:r>
            <a:endParaRPr lang="en-US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50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Connector 26"/>
          <p:cNvCxnSpPr>
            <a:stCxn id="6" idx="6"/>
            <a:endCxn id="9" idx="2"/>
          </p:cNvCxnSpPr>
          <p:nvPr/>
        </p:nvCxnSpPr>
        <p:spPr>
          <a:xfrm>
            <a:off x="2305555" y="2847244"/>
            <a:ext cx="44043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7" idx="4"/>
            <a:endCxn id="9" idx="0"/>
          </p:cNvCxnSpPr>
          <p:nvPr/>
        </p:nvCxnSpPr>
        <p:spPr>
          <a:xfrm>
            <a:off x="6900415" y="946054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1"/>
          </p:cNvCxnSpPr>
          <p:nvPr/>
        </p:nvCxnSpPr>
        <p:spPr>
          <a:xfrm>
            <a:off x="5549219" y="1881974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8" idx="6"/>
            <a:endCxn id="5" idx="2"/>
          </p:cNvCxnSpPr>
          <p:nvPr/>
        </p:nvCxnSpPr>
        <p:spPr>
          <a:xfrm>
            <a:off x="3646675" y="1749964"/>
            <a:ext cx="15773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7"/>
            <a:endCxn id="8" idx="3"/>
          </p:cNvCxnSpPr>
          <p:nvPr/>
        </p:nvCxnSpPr>
        <p:spPr>
          <a:xfrm flipV="1">
            <a:off x="2249759" y="1881974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7" idx="3"/>
            <a:endCxn id="5" idx="7"/>
          </p:cNvCxnSpPr>
          <p:nvPr/>
        </p:nvCxnSpPr>
        <p:spPr>
          <a:xfrm flipH="1">
            <a:off x="5549219" y="891374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4" idx="4"/>
            <a:endCxn id="6" idx="0"/>
          </p:cNvCxnSpPr>
          <p:nvPr/>
        </p:nvCxnSpPr>
        <p:spPr>
          <a:xfrm>
            <a:off x="2115055" y="946054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6"/>
            <a:endCxn id="7" idx="2"/>
          </p:cNvCxnSpPr>
          <p:nvPr/>
        </p:nvCxnSpPr>
        <p:spPr>
          <a:xfrm>
            <a:off x="2305555" y="759364"/>
            <a:ext cx="440436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4" idx="5"/>
            <a:endCxn id="8" idx="1"/>
          </p:cNvCxnSpPr>
          <p:nvPr/>
        </p:nvCxnSpPr>
        <p:spPr>
          <a:xfrm>
            <a:off x="2249759" y="891374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1924555" y="57267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224015" y="156327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924555" y="266055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709915" y="57267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265675" y="156327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709915" y="266055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>
            <a:stCxn id="34" idx="6"/>
            <a:endCxn id="37" idx="2"/>
          </p:cNvCxnSpPr>
          <p:nvPr/>
        </p:nvCxnSpPr>
        <p:spPr>
          <a:xfrm>
            <a:off x="2305555" y="6219094"/>
            <a:ext cx="44043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35" idx="4"/>
            <a:endCxn id="37" idx="0"/>
          </p:cNvCxnSpPr>
          <p:nvPr/>
        </p:nvCxnSpPr>
        <p:spPr>
          <a:xfrm>
            <a:off x="6900415" y="4317904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33" idx="5"/>
            <a:endCxn id="37" idx="1"/>
          </p:cNvCxnSpPr>
          <p:nvPr/>
        </p:nvCxnSpPr>
        <p:spPr>
          <a:xfrm>
            <a:off x="5549219" y="5253824"/>
            <a:ext cx="121649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36" idx="6"/>
            <a:endCxn id="33" idx="2"/>
          </p:cNvCxnSpPr>
          <p:nvPr/>
        </p:nvCxnSpPr>
        <p:spPr>
          <a:xfrm>
            <a:off x="3646675" y="5121814"/>
            <a:ext cx="157734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34" idx="7"/>
            <a:endCxn id="36" idx="3"/>
          </p:cNvCxnSpPr>
          <p:nvPr/>
        </p:nvCxnSpPr>
        <p:spPr>
          <a:xfrm flipV="1">
            <a:off x="2249759" y="5253824"/>
            <a:ext cx="1071712" cy="83326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5" idx="3"/>
            <a:endCxn id="33" idx="7"/>
          </p:cNvCxnSpPr>
          <p:nvPr/>
        </p:nvCxnSpPr>
        <p:spPr>
          <a:xfrm flipH="1">
            <a:off x="5549219" y="4263224"/>
            <a:ext cx="121649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32" idx="4"/>
            <a:endCxn id="34" idx="0"/>
          </p:cNvCxnSpPr>
          <p:nvPr/>
        </p:nvCxnSpPr>
        <p:spPr>
          <a:xfrm>
            <a:off x="2115055" y="4317904"/>
            <a:ext cx="0" cy="171450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32" idx="6"/>
            <a:endCxn id="35" idx="2"/>
          </p:cNvCxnSpPr>
          <p:nvPr/>
        </p:nvCxnSpPr>
        <p:spPr>
          <a:xfrm>
            <a:off x="2305555" y="4131214"/>
            <a:ext cx="440436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32" idx="5"/>
            <a:endCxn id="36" idx="1"/>
          </p:cNvCxnSpPr>
          <p:nvPr/>
        </p:nvCxnSpPr>
        <p:spPr>
          <a:xfrm>
            <a:off x="2249759" y="4263224"/>
            <a:ext cx="1071712" cy="72658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1924555" y="394452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224015" y="493512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1924555" y="6032404"/>
            <a:ext cx="381000" cy="373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709915" y="394452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3265675" y="493512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6709915" y="6032404"/>
            <a:ext cx="381000" cy="3733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3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3209" y="2517202"/>
            <a:ext cx="3687181" cy="18009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6012" y="464332"/>
            <a:ext cx="3674378" cy="177530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6012" y="4597322"/>
            <a:ext cx="3674378" cy="177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2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>
            <a:stCxn id="9" idx="3"/>
            <a:endCxn id="39" idx="1"/>
          </p:cNvCxnSpPr>
          <p:nvPr/>
        </p:nvCxnSpPr>
        <p:spPr>
          <a:xfrm flipV="1">
            <a:off x="4748270" y="2092822"/>
            <a:ext cx="1183945" cy="25064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716241" y="1876819"/>
            <a:ext cx="198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SO algorithm</a:t>
            </a:r>
            <a:endParaRPr lang="en-US" sz="2400" dirty="0"/>
          </a:p>
          <a:p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6148256" y="1876819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39" name="Rounded Rectangle 38"/>
          <p:cNvSpPr/>
          <p:nvPr/>
        </p:nvSpPr>
        <p:spPr>
          <a:xfrm>
            <a:off x="5932215" y="1665628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36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>
            <a:stCxn id="9" idx="3"/>
            <a:endCxn id="39" idx="1"/>
          </p:cNvCxnSpPr>
          <p:nvPr/>
        </p:nvCxnSpPr>
        <p:spPr>
          <a:xfrm flipV="1">
            <a:off x="4748270" y="2092822"/>
            <a:ext cx="1183945" cy="25064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716241" y="1876819"/>
            <a:ext cx="198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SO algorithm</a:t>
            </a:r>
            <a:endParaRPr lang="en-US" sz="2400" dirty="0"/>
          </a:p>
          <a:p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2706109" y="536268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SO algorithm</a:t>
            </a:r>
            <a:endParaRPr lang="en-US" sz="2400" dirty="0"/>
          </a:p>
        </p:txBody>
      </p:sp>
      <p:sp>
        <p:nvSpPr>
          <p:cNvPr id="28" name="Rounded Rectangle 27"/>
          <p:cNvSpPr/>
          <p:nvPr/>
        </p:nvSpPr>
        <p:spPr>
          <a:xfrm>
            <a:off x="2522220" y="339907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99133" y="585351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3" y="585351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6148256" y="1876819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39" name="Rounded Rectangle 38"/>
          <p:cNvSpPr/>
          <p:nvPr/>
        </p:nvSpPr>
        <p:spPr>
          <a:xfrm>
            <a:off x="5932215" y="1665628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4755889" y="1163618"/>
            <a:ext cx="1176326" cy="494566"/>
          </a:xfrm>
          <a:prstGeom prst="straightConnector1">
            <a:avLst/>
          </a:prstGeom>
          <a:ln w="76200">
            <a:solidFill>
              <a:srgbClr val="0070C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309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6241" y="1876819"/>
            <a:ext cx="198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SO algorithm</a:t>
            </a:r>
            <a:endParaRPr lang="en-US" sz="2400" dirty="0"/>
          </a:p>
          <a:p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148258" y="318755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4793222" y="2351834"/>
            <a:ext cx="1311853" cy="556463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95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>
            <a:stCxn id="26" idx="1"/>
            <a:endCxn id="14" idx="3"/>
          </p:cNvCxnSpPr>
          <p:nvPr/>
        </p:nvCxnSpPr>
        <p:spPr>
          <a:xfrm flipH="1">
            <a:off x="4755889" y="3418385"/>
            <a:ext cx="1176326" cy="25064"/>
          </a:xfrm>
          <a:prstGeom prst="line">
            <a:avLst/>
          </a:prstGeom>
          <a:ln w="76200">
            <a:solidFill>
              <a:srgbClr val="0070C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716241" y="1876819"/>
            <a:ext cx="198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SO algorithm</a:t>
            </a:r>
            <a:endParaRPr lang="en-US" sz="2400" dirty="0"/>
          </a:p>
          <a:p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721623" y="320238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SO algorithm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529839" y="3016255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148258" y="318755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76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>
            <a:stCxn id="26" idx="1"/>
            <a:endCxn id="14" idx="3"/>
          </p:cNvCxnSpPr>
          <p:nvPr/>
        </p:nvCxnSpPr>
        <p:spPr>
          <a:xfrm flipH="1">
            <a:off x="4755889" y="3418385"/>
            <a:ext cx="1176326" cy="25064"/>
          </a:xfrm>
          <a:prstGeom prst="line">
            <a:avLst/>
          </a:prstGeom>
          <a:ln w="76200">
            <a:solidFill>
              <a:srgbClr val="0070C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716241" y="1876819"/>
            <a:ext cx="198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SO algorithm</a:t>
            </a:r>
            <a:endParaRPr lang="en-US" sz="2400" dirty="0"/>
          </a:p>
          <a:p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721623" y="320238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SO algorithm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529839" y="3016255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6148257" y="5739763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24" name="Rounded Rectangle 23"/>
          <p:cNvSpPr/>
          <p:nvPr/>
        </p:nvSpPr>
        <p:spPr>
          <a:xfrm>
            <a:off x="5924596" y="5543402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148258" y="318755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55889" y="384557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748270" y="5056122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486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>
            <a:stCxn id="26" idx="1"/>
            <a:endCxn id="14" idx="3"/>
          </p:cNvCxnSpPr>
          <p:nvPr/>
        </p:nvCxnSpPr>
        <p:spPr>
          <a:xfrm flipH="1">
            <a:off x="4755889" y="3418385"/>
            <a:ext cx="1176326" cy="25064"/>
          </a:xfrm>
          <a:prstGeom prst="line">
            <a:avLst/>
          </a:prstGeom>
          <a:ln w="76200">
            <a:solidFill>
              <a:srgbClr val="0070C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blipFill>
                <a:blip r:embed="rId3"/>
                <a:stretch>
                  <a:fillRect l="-3968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sSup>
                      <m:sSup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blipFill>
                <a:blip r:embed="rId8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529839" y="3016255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932215" y="5543402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SC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</m:oMath>
                </a14:m>
                <a:r>
                  <a:rPr lang="en-US" sz="2400" dirty="0" smtClean="0"/>
                  <a:t> ?</a:t>
                </a:r>
                <a:endParaRPr lang="en-US" sz="24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215" y="5543402"/>
                <a:ext cx="2306565" cy="830997"/>
              </a:xfrm>
              <a:prstGeom prst="rect">
                <a:avLst/>
              </a:prstGeom>
              <a:blipFill>
                <a:blip r:embed="rId9"/>
                <a:stretch>
                  <a:fillRect l="-3958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le 23"/>
          <p:cNvSpPr/>
          <p:nvPr/>
        </p:nvSpPr>
        <p:spPr>
          <a:xfrm>
            <a:off x="5924596" y="5543402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SC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blipFill>
                <a:blip r:embed="rId10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55889" y="384557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748270" y="5056122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117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>
            <a:stCxn id="26" idx="1"/>
            <a:endCxn id="14" idx="3"/>
          </p:cNvCxnSpPr>
          <p:nvPr/>
        </p:nvCxnSpPr>
        <p:spPr>
          <a:xfrm flipH="1">
            <a:off x="4755889" y="3418385"/>
            <a:ext cx="1176326" cy="25064"/>
          </a:xfrm>
          <a:prstGeom prst="line">
            <a:avLst/>
          </a:prstGeom>
          <a:ln w="76200">
            <a:solidFill>
              <a:srgbClr val="0070C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blipFill>
                <a:blip r:embed="rId3"/>
                <a:stretch>
                  <a:fillRect l="-3968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792" y="1890169"/>
                <a:ext cx="300990" cy="461665"/>
              </a:xfrm>
              <a:prstGeom prst="rect">
                <a:avLst/>
              </a:prstGeom>
              <a:blipFill>
                <a:blip r:embed="rId4"/>
                <a:stretch>
                  <a:fillRect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sSup>
                      <m:sSup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blipFill>
                <a:blip r:embed="rId8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529839" y="3016255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932215" y="5543402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SC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</m:oMath>
                </a14:m>
                <a:r>
                  <a:rPr lang="en-US" sz="2400" dirty="0" smtClean="0"/>
                  <a:t> ?</a:t>
                </a:r>
                <a:endParaRPr lang="en-US" sz="24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215" y="5543402"/>
                <a:ext cx="2306565" cy="830997"/>
              </a:xfrm>
              <a:prstGeom prst="rect">
                <a:avLst/>
              </a:prstGeom>
              <a:blipFill>
                <a:blip r:embed="rId9"/>
                <a:stretch>
                  <a:fillRect l="-3958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le 23"/>
          <p:cNvSpPr/>
          <p:nvPr/>
        </p:nvSpPr>
        <p:spPr>
          <a:xfrm>
            <a:off x="5924596" y="5543402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SC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blipFill>
                <a:blip r:embed="rId10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55889" y="384557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748270" y="5056122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939834" y="804231"/>
                <a:ext cx="2752474" cy="462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ad>
                        <m:rad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g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rad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834" y="804231"/>
                <a:ext cx="2752474" cy="462947"/>
              </a:xfrm>
              <a:prstGeom prst="rect">
                <a:avLst/>
              </a:prstGeom>
              <a:blipFill>
                <a:blip r:embed="rId13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038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>
            <a:stCxn id="26" idx="1"/>
            <a:endCxn id="14" idx="3"/>
          </p:cNvCxnSpPr>
          <p:nvPr/>
        </p:nvCxnSpPr>
        <p:spPr>
          <a:xfrm flipH="1">
            <a:off x="4755889" y="3418385"/>
            <a:ext cx="1176326" cy="25064"/>
          </a:xfrm>
          <a:prstGeom prst="line">
            <a:avLst/>
          </a:prstGeom>
          <a:ln w="76200">
            <a:solidFill>
              <a:srgbClr val="0070C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839" y="1690692"/>
                <a:ext cx="2306565" cy="830997"/>
              </a:xfrm>
              <a:prstGeom prst="rect">
                <a:avLst/>
              </a:prstGeom>
              <a:blipFill>
                <a:blip r:embed="rId3"/>
                <a:stretch>
                  <a:fillRect l="-3968" t="-5839" b="-1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-60078" y="1875357"/>
                <a:ext cx="24347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∈</m:t>
                      </m:r>
                      <m:r>
                        <m:rPr>
                          <m:sty m:val="p"/>
                        </m:rPr>
                        <a:rPr lang="de-CH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Θ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func>
                        <m:func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de-CH" sz="24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func>
                            <m:funcPr>
                              <m:ctrlPr>
                                <a:rPr lang="de-CH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de-CH" sz="24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de-CH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func>
                        </m:e>
                      </m:func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0078" y="1875357"/>
                <a:ext cx="2434728" cy="461665"/>
              </a:xfrm>
              <a:prstGeom prst="rect">
                <a:avLst/>
              </a:prstGeom>
              <a:blipFill>
                <a:blip r:embed="rId4"/>
                <a:stretch>
                  <a:fillRect b="-18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3194987"/>
                <a:ext cx="916305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794746" y="4510321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34" y="5804623"/>
                <a:ext cx="916305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2522220" y="1690692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SO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sSup>
                      <m:sSup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458" y="3016255"/>
                <a:ext cx="2306565" cy="830997"/>
              </a:xfrm>
              <a:prstGeom prst="rect">
                <a:avLst/>
              </a:prstGeom>
              <a:blipFill>
                <a:blip r:embed="rId8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529839" y="3016255"/>
            <a:ext cx="2226050" cy="8543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5932215" y="5543402"/>
            <a:ext cx="230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SC algorithm</a:t>
            </a:r>
            <a:endParaRPr lang="en-US" sz="2400" dirty="0"/>
          </a:p>
        </p:txBody>
      </p:sp>
      <p:sp>
        <p:nvSpPr>
          <p:cNvPr id="24" name="Rounded Rectangle 23"/>
          <p:cNvSpPr/>
          <p:nvPr/>
        </p:nvSpPr>
        <p:spPr>
          <a:xfrm>
            <a:off x="5924596" y="5543402"/>
            <a:ext cx="2226050" cy="95645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SC algorithm,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dirty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de-CH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)≤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834" y="2991191"/>
                <a:ext cx="2306565" cy="830997"/>
              </a:xfrm>
              <a:prstGeom prst="rect">
                <a:avLst/>
              </a:prstGeom>
              <a:blipFill>
                <a:blip r:embed="rId9"/>
                <a:stretch>
                  <a:fillRect l="-3958" t="-5882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5932215" y="2991191"/>
            <a:ext cx="2226050" cy="854388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48270" y="252168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55889" y="3845579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748270" y="5056122"/>
            <a:ext cx="1176326" cy="49456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3251628" y="4510320"/>
                <a:ext cx="916305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807276" y="4510319"/>
                <a:ext cx="916305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4994546" y="4510318"/>
                <a:ext cx="916305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939834" y="804231"/>
                <a:ext cx="2752474" cy="462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de-CH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ad>
                        <m:radPr>
                          <m:ctrl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g>
                        <m:e>
                          <m:r>
                            <a:rPr lang="de-CH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rad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834" y="804231"/>
                <a:ext cx="2752474" cy="462947"/>
              </a:xfrm>
              <a:prstGeom prst="rect">
                <a:avLst/>
              </a:prstGeom>
              <a:blipFill>
                <a:blip r:embed="rId13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626284" y="1229027"/>
            <a:ext cx="1806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FF0000"/>
                </a:solidFill>
              </a:rPr>
              <a:t>w.h.p.</a:t>
            </a:r>
            <a:endParaRPr lang="en-US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932215" y="5826538"/>
                <a:ext cx="2722339" cy="616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smtClean="0">
                        <a:latin typeface="Cambria Math" panose="02040503050406030204" pitchFamily="18" charset="0"/>
                      </a:rPr>
                      <m:t>Pr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⁡(</m:t>
                    </m:r>
                  </m:oMath>
                </a14:m>
                <a:r>
                  <a:rPr lang="en-US" sz="2400" dirty="0" smtClean="0"/>
                  <a:t>failure</a:t>
                </a:r>
                <a14:m>
                  <m:oMath xmlns:m="http://schemas.openxmlformats.org/officeDocument/2006/math">
                    <m:r>
                      <a:rPr lang="de-CH" sz="2400" b="0" i="1" dirty="0" smtClean="0">
                        <a:latin typeface="Cambria Math" panose="02040503050406030204" pitchFamily="18" charset="0"/>
                      </a:rPr>
                      <m:t>)≤</m:t>
                    </m:r>
                    <m:f>
                      <m:fPr>
                        <m:ctrlPr>
                          <a:rPr lang="de-CH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CH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CH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215" y="5826538"/>
                <a:ext cx="2722339" cy="616194"/>
              </a:xfrm>
              <a:prstGeom prst="rect">
                <a:avLst/>
              </a:prstGeom>
              <a:blipFill>
                <a:blip r:embed="rId14"/>
                <a:stretch>
                  <a:fillRect b="-9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361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718630" y="2908452"/>
            <a:ext cx="5409283" cy="1222873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79222" y="2908452"/>
                <a:ext cx="528809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/>
                  <a:t>Any </a:t>
                </a:r>
                <a:r>
                  <a:rPr lang="de-CH" sz="2400" dirty="0" smtClean="0"/>
                  <a:t>Monte-Carlo algorithm </a:t>
                </a:r>
                <a:r>
                  <a:rPr lang="de-CH" sz="2400" dirty="0"/>
                  <a:t>for the distributed LLL that gives a correct output w.h.p. needs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func>
                          <m:func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de-CH" sz="24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func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/>
                  <a:t> rounds. </a:t>
                </a:r>
                <a:endParaRPr lang="en-US" sz="2400" dirty="0"/>
              </a:p>
              <a:p>
                <a:pPr algn="ctr"/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222" y="2908452"/>
                <a:ext cx="5288098" cy="1477328"/>
              </a:xfrm>
              <a:prstGeom prst="rect">
                <a:avLst/>
              </a:prstGeom>
              <a:blipFill>
                <a:blip r:embed="rId3"/>
                <a:stretch>
                  <a:fillRect l="-1845" t="-3306" r="-25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439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>
            <a:endCxn id="11" idx="0"/>
          </p:cNvCxnSpPr>
          <p:nvPr/>
        </p:nvCxnSpPr>
        <p:spPr>
          <a:xfrm>
            <a:off x="4419600" y="4053840"/>
            <a:ext cx="3672" cy="876299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1718630" y="396239"/>
            <a:ext cx="5409283" cy="1203961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79222" y="396239"/>
                <a:ext cx="528809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/>
                  <a:t>Any </a:t>
                </a:r>
                <a:r>
                  <a:rPr lang="de-CH" sz="2400" dirty="0" smtClean="0"/>
                  <a:t>Monte-Carlo algorithm </a:t>
                </a:r>
                <a:r>
                  <a:rPr lang="de-CH" sz="2400" dirty="0"/>
                  <a:t>for the distributed LLL that gives a correct output w.h.p. needs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func>
                          <m:func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de-CH" sz="24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func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/>
                  <a:t> rounds. </a:t>
                </a:r>
                <a:endParaRPr lang="en-US" sz="2400" dirty="0"/>
              </a:p>
              <a:p>
                <a:pPr algn="ctr"/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222" y="396239"/>
                <a:ext cx="5288098" cy="1477328"/>
              </a:xfrm>
              <a:prstGeom prst="rect">
                <a:avLst/>
              </a:prstGeom>
              <a:blipFill>
                <a:blip r:embed="rId3"/>
                <a:stretch>
                  <a:fillRect l="-1845" t="-3306" r="-25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718630" y="2478523"/>
            <a:ext cx="5409283" cy="156972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79222" y="2478523"/>
                <a:ext cx="5288098" cy="1846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Any Monte-Carlo algorithm </a:t>
                </a:r>
                <a:r>
                  <a:rPr lang="de-CH" sz="2400" dirty="0"/>
                  <a:t>for </a:t>
                </a:r>
                <a:r>
                  <a:rPr lang="de-CH" sz="2400" dirty="0" smtClean="0"/>
                  <a:t>finding a node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 smtClean="0"/>
                  <a:t>-colouring in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 smtClean="0"/>
                  <a:t>-regular, bipartite,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smtClean="0"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 b="0" i="0" smtClean="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func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 smtClean="0"/>
                  <a:t>-girth graphs that </a:t>
                </a:r>
                <a:r>
                  <a:rPr lang="de-CH" sz="2400" dirty="0"/>
                  <a:t>gives a correct output w.h.p. needs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Ω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de-CH" sz="24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func>
                          <m:func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de-CH" sz="24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func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CH" sz="2400" dirty="0"/>
                  <a:t> rounds. </a:t>
                </a:r>
                <a:endParaRPr lang="en-US" sz="2400" dirty="0"/>
              </a:p>
              <a:p>
                <a:pPr algn="ctr"/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222" y="2478523"/>
                <a:ext cx="5288098" cy="1846659"/>
              </a:xfrm>
              <a:prstGeom prst="rect">
                <a:avLst/>
              </a:prstGeom>
              <a:blipFill>
                <a:blip r:embed="rId4"/>
                <a:stretch>
                  <a:fillRect l="-1845" t="-2640" r="-25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1718630" y="4930139"/>
            <a:ext cx="5409283" cy="1569721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779222" y="4930139"/>
                <a:ext cx="5288098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CH" sz="2400" dirty="0" smtClean="0"/>
                  <a:t>The </a:t>
                </a:r>
                <a:r>
                  <a:rPr lang="de-CH" sz="2400" dirty="0" smtClean="0">
                    <a:solidFill>
                      <a:srgbClr val="FF0000"/>
                    </a:solidFill>
                  </a:rPr>
                  <a:t>randomised</a:t>
                </a:r>
                <a:r>
                  <a:rPr lang="de-CH" sz="2400" dirty="0" smtClean="0"/>
                  <a:t> time complexity of finding a node </a:t>
                </a:r>
                <a14:m>
                  <m:oMath xmlns:m="http://schemas.openxmlformats.org/officeDocument/2006/math">
                    <m:r>
                      <a:rPr lang="de-CH" sz="24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/>
                  <a:t>-colouring in </a:t>
                </a:r>
                <a:r>
                  <a:rPr lang="de-CH" sz="2400" dirty="0" smtClean="0"/>
                  <a:t>trees with maximum degree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sz="2400" dirty="0" smtClean="0"/>
                  <a:t> is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Θ</m:t>
                    </m:r>
                    <m:r>
                      <a:rPr lang="de-CH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de-CH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fName>
                      <m:e>
                        <m:func>
                          <m:funcPr>
                            <m:ctrlPr>
                              <a:rPr lang="de-CH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de-CH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func>
                      </m:e>
                    </m:func>
                    <m:r>
                      <a:rPr lang="de-CH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/>
                  <a:t>, the </a:t>
                </a:r>
                <a:r>
                  <a:rPr lang="en-US" sz="2400" dirty="0">
                    <a:solidFill>
                      <a:srgbClr val="7030A0"/>
                    </a:solidFill>
                  </a:rPr>
                  <a:t>deterministic</a:t>
                </a:r>
                <a:r>
                  <a:rPr lang="en-US" sz="2400" dirty="0"/>
                  <a:t> </a:t>
                </a:r>
                <a:r>
                  <a:rPr lang="en-US" sz="2400" dirty="0" smtClean="0"/>
                  <a:t>complexity is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Θ</m:t>
                    </m:r>
                    <m:r>
                      <a:rPr lang="de-CH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de-CH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de-CH" sz="24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de-CH" sz="2400" b="0" i="0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fName>
                      <m:e>
                        <m:r>
                          <a:rPr lang="de-CH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func>
                    <m:r>
                      <a:rPr lang="de-CH" sz="24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/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222" y="4930139"/>
                <a:ext cx="5288098" cy="1569660"/>
              </a:xfrm>
              <a:prstGeom prst="rect">
                <a:avLst/>
              </a:prstGeom>
              <a:blipFill>
                <a:blip r:embed="rId5"/>
                <a:stretch>
                  <a:fillRect l="-1845" t="-3113" r="-923" b="-81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503420" y="4244340"/>
            <a:ext cx="2560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0070C0"/>
                </a:solidFill>
              </a:rPr>
              <a:t>Chang et al. (2016)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04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lipware.net/wp-content/uploads/2013/06/Fragezeich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59" y="0"/>
            <a:ext cx="8097398" cy="674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53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236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7280" y="2804160"/>
            <a:ext cx="6758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6000" dirty="0" smtClean="0"/>
              <a:t>Backup Slides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403352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The Constructive LLL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dirty="0" smtClean="0"/>
                  <a:t>Each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dirty="0" smtClean="0"/>
                  <a:t> shares variables with at most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de-CH" sz="2400" dirty="0" smtClean="0"/>
                  <a:t> other events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CH" sz="2400">
                        <a:latin typeface="Cambria Math" panose="02040503050406030204" pitchFamily="18" charset="0"/>
                      </a:rPr>
                      <m:t>Pr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de-CH" sz="2400" i="1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de-CH" sz="2400" dirty="0"/>
                  <a:t> where </a:t>
                </a:r>
                <a14:m>
                  <m:oMath xmlns:m="http://schemas.openxmlformats.org/officeDocument/2006/math">
                    <m:r>
                      <a:rPr lang="de-CH" sz="2400" i="1">
                        <a:latin typeface="Cambria Math" panose="02040503050406030204" pitchFamily="18" charset="0"/>
                      </a:rPr>
                      <m:t>𝑒𝑝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≤1</m:t>
                    </m:r>
                  </m:oMath>
                </a14:m>
                <a:endParaRPr lang="de-CH" sz="2400" dirty="0" smtClean="0"/>
              </a:p>
              <a:p>
                <a:endParaRPr lang="de-CH" sz="2400" dirty="0"/>
              </a:p>
              <a:p>
                <a:pPr marL="0" lvl="2" indent="0">
                  <a:spcBef>
                    <a:spcPts val="563"/>
                  </a:spcBef>
                  <a:buNone/>
                </a:pPr>
                <a14:m>
                  <m:oMath xmlns:m="http://schemas.openxmlformats.org/officeDocument/2006/math">
                    <m:r>
                      <a:rPr lang="de-CH" sz="2400" i="1" smtClean="0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de-CH" sz="2400" dirty="0" smtClean="0"/>
                  <a:t> An assignment of the random variables that avoids all bad events can be found efficiently</a:t>
                </a:r>
                <a:endParaRPr lang="de-CH" sz="2400" dirty="0"/>
              </a:p>
              <a:p>
                <a:endParaRPr lang="de-CH" sz="2400" dirty="0" smtClean="0"/>
              </a:p>
              <a:p>
                <a:endParaRPr lang="de-CH" sz="2400" dirty="0"/>
              </a:p>
              <a:p>
                <a:r>
                  <a:rPr lang="de-CH" sz="2400" dirty="0"/>
                  <a:t>Example: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de-CH" sz="2400" dirty="0"/>
                  <a:t> binary</a:t>
                </a:r>
              </a:p>
              <a:p>
                <a:pPr marL="0" indent="0">
                  <a:buNone/>
                </a:pPr>
                <a:r>
                  <a:rPr lang="de-CH" sz="2400" dirty="0"/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∨¬</m:t>
                        </m:r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∧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¬</m:t>
                        </m:r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∨</m:t>
                        </m:r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∨¬</m:t>
                        </m:r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∧</m:t>
                    </m:r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∨</m:t>
                        </m:r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∧(¬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∨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de-CH" sz="2400" dirty="0"/>
              </a:p>
              <a:p>
                <a:pPr marL="0" indent="0">
                  <a:buNone/>
                </a:pPr>
                <a:r>
                  <a:rPr lang="de-CH" sz="2400" dirty="0"/>
                  <a:t>  </a:t>
                </a:r>
              </a:p>
              <a:p>
                <a:pPr marL="0" indent="0">
                  <a:buNone/>
                </a:pPr>
                <a:r>
                  <a:rPr lang="de-CH" sz="2400" dirty="0"/>
                  <a:t>  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de-CH" sz="2400" dirty="0"/>
                  <a:t>, 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de-CH" sz="2400" i="1" dirty="0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de-CH" sz="2400" dirty="0"/>
                  <a:t>,</a:t>
                </a:r>
              </a:p>
              <a:p>
                <a:pPr marL="0" indent="0">
                  <a:buNone/>
                </a:pPr>
                <a:r>
                  <a:rPr lang="de-CH" sz="2400" dirty="0" smtClean="0"/>
                  <a:t>  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  <m:r>
                      <a:rPr lang="de-CH" sz="2400" i="1" dirty="0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de-CH" sz="2400" dirty="0"/>
                  <a:t>, 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i="1" dirty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de-CH" sz="2400" i="1" dirty="0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 dirty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dirty="0"/>
              </a:p>
              <a:p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159" t="-1961" b="-135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525780" y="1825625"/>
            <a:ext cx="7802880" cy="1961515"/>
          </a:xfrm>
          <a:prstGeom prst="round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227320" y="3855720"/>
            <a:ext cx="3421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rgbClr val="0070C0"/>
                </a:solidFill>
              </a:rPr>
              <a:t>Moser and Tardos, 2010</a:t>
            </a:r>
            <a:endParaRPr lang="en-US" sz="24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888480" y="5981700"/>
                <a:ext cx="10363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de-CH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de-CH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en-US" sz="2400" dirty="0" smtClean="0">
                    <a:solidFill>
                      <a:srgbClr val="0070C0"/>
                    </a:solidFill>
                  </a:rPr>
                  <a:t>,</a:t>
                </a:r>
                <a:endParaRPr lang="en-US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8480" y="5981700"/>
                <a:ext cx="1036320" cy="461665"/>
              </a:xfrm>
              <a:prstGeom prst="rect">
                <a:avLst/>
              </a:prstGeom>
              <a:blipFill>
                <a:blip r:embed="rId4"/>
                <a:stretch>
                  <a:fillRect l="-1765" t="-10526" r="-5882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766685" y="5785061"/>
                <a:ext cx="1043940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de-CH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de-CH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6685" y="5785061"/>
                <a:ext cx="1043940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206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The Dependency Graph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dirty="0" smtClean="0"/>
                  <a:t>Nodes</a:t>
                </a:r>
                <a:r>
                  <a:rPr lang="de-CH" sz="2400" dirty="0"/>
                  <a:t>: events</a:t>
                </a:r>
              </a:p>
              <a:p>
                <a:r>
                  <a:rPr lang="de-CH" sz="2400" dirty="0"/>
                  <a:t>Edges: the events share a variable</a:t>
                </a:r>
              </a:p>
              <a:p>
                <a:pPr marL="0" indent="0">
                  <a:buNone/>
                </a:pPr>
                <a:endParaRPr lang="de-CH" sz="1800" dirty="0" smtClean="0"/>
              </a:p>
              <a:p>
                <a:pPr marL="0" indent="0">
                  <a:buNone/>
                </a:pPr>
                <a:endParaRPr lang="de-CH" sz="1800" dirty="0"/>
              </a:p>
              <a:p>
                <a:r>
                  <a:rPr lang="de-CH" sz="2400" b="0" dirty="0" smtClean="0"/>
                  <a:t>Example:</a:t>
                </a:r>
              </a:p>
              <a:p>
                <a:pPr marL="0" indent="0">
                  <a:buNone/>
                </a:pPr>
                <a:r>
                  <a:rPr lang="de-CH" sz="2400" dirty="0"/>
                  <a:t>	</a:t>
                </a:r>
                <a:r>
                  <a:rPr lang="de-CH" sz="2400" b="0" dirty="0" smtClean="0"/>
                  <a:t>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b="0" dirty="0" smtClean="0"/>
              </a:p>
              <a:p>
                <a:pPr marL="0" indent="0">
                  <a:buNone/>
                </a:pPr>
                <a:r>
                  <a:rPr lang="de-CH" sz="2400" dirty="0"/>
                  <a:t>	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dirty="0"/>
              </a:p>
              <a:p>
                <a:pPr marL="0" indent="0">
                  <a:buNone/>
                </a:pPr>
                <a:r>
                  <a:rPr lang="de-CH" sz="2400" b="0" dirty="0" smtClean="0"/>
                  <a:t>	</a:t>
                </a:r>
                <a:r>
                  <a:rPr lang="de-CH" sz="2400" dirty="0"/>
                  <a:t>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dirty="0"/>
              </a:p>
              <a:p>
                <a:pPr marL="0" indent="0">
                  <a:buNone/>
                </a:pPr>
                <a:r>
                  <a:rPr lang="de-CH" sz="2400" dirty="0"/>
                  <a:t>	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dirty="0" smtClean="0"/>
              </a:p>
              <a:p>
                <a:pPr marL="0" indent="0">
                  <a:buNone/>
                </a:pPr>
                <a:r>
                  <a:rPr lang="de-CH" sz="2400" dirty="0" smtClean="0"/>
                  <a:t>	vbl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CH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de-CH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de-CH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e>
                    </m:d>
                    <m:r>
                      <a:rPr lang="de-CH" sz="2400" i="1"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de-CH" sz="2400" i="1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de-CH" sz="2400" b="0" dirty="0" smtClean="0"/>
              </a:p>
              <a:p>
                <a:endParaRPr lang="de-CH" sz="2400" dirty="0" smtClean="0"/>
              </a:p>
              <a:p>
                <a:r>
                  <a:rPr lang="de-CH" sz="2400" dirty="0"/>
                  <a:t>M</a:t>
                </a:r>
                <a:r>
                  <a:rPr lang="de-CH" sz="2400" dirty="0" smtClean="0"/>
                  <a:t>aximum degree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de-CH" sz="2400" dirty="0"/>
              </a:p>
              <a:p>
                <a:endParaRPr lang="de-CH" sz="2400" b="0" dirty="0" smtClean="0"/>
              </a:p>
              <a:p>
                <a:endParaRPr lang="de-CH" sz="2400" dirty="0"/>
              </a:p>
              <a:p>
                <a:endParaRPr lang="de-CH" sz="2400" b="0" dirty="0" smtClean="0"/>
              </a:p>
              <a:p>
                <a:endParaRPr lang="de-CH" sz="2400" dirty="0"/>
              </a:p>
              <a:p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 b="-114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 flipV="1">
            <a:off x="5638800" y="5326380"/>
            <a:ext cx="289560" cy="289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flipV="1">
            <a:off x="7498080" y="3856514"/>
            <a:ext cx="289560" cy="289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flipV="1">
            <a:off x="6103620" y="4105593"/>
            <a:ext cx="289560" cy="289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flipV="1">
            <a:off x="6697980" y="6111240"/>
            <a:ext cx="289560" cy="289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 flipV="1">
            <a:off x="7208520" y="5036820"/>
            <a:ext cx="289560" cy="2895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5783580" y="5471160"/>
            <a:ext cx="1059180" cy="7848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842760" y="5181601"/>
            <a:ext cx="508635" cy="10744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783580" y="5471160"/>
            <a:ext cx="7620" cy="7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5783580" y="4250373"/>
            <a:ext cx="464820" cy="1220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798820" y="5191447"/>
            <a:ext cx="1552575" cy="2873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6248400" y="4250373"/>
            <a:ext cx="1102995" cy="94107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6256020" y="3997006"/>
            <a:ext cx="1386840" cy="2530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189221" y="5273040"/>
                <a:ext cx="4495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9221" y="5273040"/>
                <a:ext cx="449580" cy="461665"/>
              </a:xfrm>
              <a:prstGeom prst="rect">
                <a:avLst/>
              </a:prstGeom>
              <a:blipFill>
                <a:blip r:embed="rId4"/>
                <a:stretch>
                  <a:fillRect l="-2703" r="-27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636895" y="3997006"/>
                <a:ext cx="4667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6895" y="3997006"/>
                <a:ext cx="466725" cy="461665"/>
              </a:xfrm>
              <a:prstGeom prst="rect">
                <a:avLst/>
              </a:prstGeom>
              <a:blipFill>
                <a:blip r:embed="rId5"/>
                <a:stretch>
                  <a:fillRect l="-394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437121" y="5036821"/>
                <a:ext cx="4419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7121" y="5036821"/>
                <a:ext cx="441960" cy="461665"/>
              </a:xfrm>
              <a:prstGeom prst="rect">
                <a:avLst/>
              </a:prstGeom>
              <a:blipFill>
                <a:blip r:embed="rId6"/>
                <a:stretch>
                  <a:fillRect l="-2740" r="-4110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734300" y="3726180"/>
                <a:ext cx="5333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300" y="3726180"/>
                <a:ext cx="533399" cy="461665"/>
              </a:xfrm>
              <a:prstGeom prst="rect">
                <a:avLst/>
              </a:prstGeom>
              <a:blipFill>
                <a:blip r:embed="rId7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6926580" y="6111240"/>
                <a:ext cx="5715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6580" y="6111240"/>
                <a:ext cx="571500" cy="461665"/>
              </a:xfrm>
              <a:prstGeom prst="rect">
                <a:avLst/>
              </a:prstGeom>
              <a:blipFill>
                <a:blip r:embed="rId8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51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 smtClean="0"/>
              <a:t>Distributed Computing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de-CH" sz="2400" b="0" dirty="0" smtClean="0"/>
              <a:t>Input: simple undirected graph (+ some task-specific input)</a:t>
            </a:r>
          </a:p>
          <a:p>
            <a:r>
              <a:rPr lang="de-CH" sz="2400" dirty="0" smtClean="0"/>
              <a:t>Nodes: computational entities</a:t>
            </a:r>
          </a:p>
          <a:p>
            <a:r>
              <a:rPr lang="de-CH" sz="2400" b="0" dirty="0" smtClean="0"/>
              <a:t>Edges: communication channels</a:t>
            </a:r>
          </a:p>
          <a:p>
            <a:endParaRPr lang="de-CH" sz="2400" b="0" dirty="0" smtClean="0"/>
          </a:p>
          <a:p>
            <a:r>
              <a:rPr lang="de-CH" sz="2400" dirty="0" smtClean="0"/>
              <a:t>Synchronous rounds</a:t>
            </a:r>
          </a:p>
          <a:p>
            <a:r>
              <a:rPr lang="de-CH" sz="2400" b="0" dirty="0" smtClean="0"/>
              <a:t>In each round, each node ...</a:t>
            </a:r>
          </a:p>
          <a:p>
            <a:pPr marL="0" indent="0">
              <a:buNone/>
            </a:pPr>
            <a:r>
              <a:rPr lang="de-CH" sz="2400" dirty="0" smtClean="0"/>
              <a:t>	1</a:t>
            </a:r>
            <a:r>
              <a:rPr lang="de-CH" sz="2400" dirty="0"/>
              <a:t>) sends an arbitrarily large message to each neighbour</a:t>
            </a:r>
          </a:p>
          <a:p>
            <a:pPr marL="0" indent="0">
              <a:buNone/>
            </a:pPr>
            <a:r>
              <a:rPr lang="de-CH" sz="2400" dirty="0"/>
              <a:t>	2) receives sent messages</a:t>
            </a:r>
          </a:p>
          <a:p>
            <a:pPr marL="0" indent="0">
              <a:buNone/>
            </a:pPr>
            <a:r>
              <a:rPr lang="de-CH" sz="2400" dirty="0"/>
              <a:t>	3) performs local </a:t>
            </a:r>
            <a:r>
              <a:rPr lang="de-CH" sz="2400" dirty="0" smtClean="0"/>
              <a:t>computations</a:t>
            </a:r>
            <a:endParaRPr lang="de-CH" sz="2400" dirty="0"/>
          </a:p>
          <a:p>
            <a:r>
              <a:rPr lang="de-CH" sz="2400" dirty="0" smtClean="0"/>
              <a:t>Each node has to output a correct answer</a:t>
            </a:r>
          </a:p>
          <a:p>
            <a:r>
              <a:rPr lang="de-CH" sz="2400" dirty="0" smtClean="0"/>
              <a:t>Time complexity: number of rounds (worst-case input)</a:t>
            </a:r>
          </a:p>
          <a:p>
            <a:pPr marL="0" indent="0">
              <a:buNone/>
            </a:pPr>
            <a:endParaRPr lang="de-CH" sz="2400" dirty="0" smtClean="0"/>
          </a:p>
        </p:txBody>
      </p:sp>
    </p:spTree>
    <p:extLst>
      <p:ext uri="{BB962C8B-B14F-4D97-AF65-F5344CB8AC3E}">
        <p14:creationId xmlns:p14="http://schemas.microsoft.com/office/powerpoint/2010/main" val="426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6" name="Straight Connector 15"/>
          <p:cNvCxnSpPr>
            <a:stCxn id="5" idx="6"/>
            <a:endCxn id="8" idx="2"/>
          </p:cNvCxnSpPr>
          <p:nvPr/>
        </p:nvCxnSpPr>
        <p:spPr>
          <a:xfrm>
            <a:off x="1386840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1272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6448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90358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038600" y="3819208"/>
            <a:ext cx="94488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8" idx="0"/>
          </p:cNvCxnSpPr>
          <p:nvPr/>
        </p:nvCxnSpPr>
        <p:spPr>
          <a:xfrm>
            <a:off x="2522220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481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499858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1816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3172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 rot="3929284">
            <a:off x="365760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98348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309358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85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2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8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blipFill>
                <a:blip r:embed="rId10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blipFill>
                <a:blip r:embed="rId11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blipFill>
                <a:blip r:embed="rId12"/>
                <a:stretch>
                  <a:fillRect l="-6522" r="-65217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blipFill>
                <a:blip r:embed="rId13"/>
                <a:stretch>
                  <a:fillRect l="-4255" r="-63830" b="-2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blipFill>
                <a:blip r:embed="rId14"/>
                <a:stretch>
                  <a:fillRect l="-6522" r="-63043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blipFill>
                <a:blip r:embed="rId15"/>
                <a:stretch>
                  <a:fillRect l="-4348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blipFill>
                <a:blip r:embed="rId16"/>
                <a:stretch>
                  <a:fillRect l="-6522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blipFill>
                <a:blip r:embed="rId17"/>
                <a:stretch>
                  <a:fillRect l="-4255" r="-61702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70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blipFill>
                <a:blip r:embed="rId10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blipFill>
                <a:blip r:embed="rId11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blipFill>
                <a:blip r:embed="rId12"/>
                <a:stretch>
                  <a:fillRect l="-6522" r="-65217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blipFill>
                <a:blip r:embed="rId13"/>
                <a:stretch>
                  <a:fillRect l="-4255" r="-63830" b="-2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blipFill>
                <a:blip r:embed="rId14"/>
                <a:stretch>
                  <a:fillRect l="-6522" r="-63043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blipFill>
                <a:blip r:embed="rId15"/>
                <a:stretch>
                  <a:fillRect l="-4348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blipFill>
                <a:blip r:embed="rId16"/>
                <a:stretch>
                  <a:fillRect l="-6522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blipFill>
                <a:blip r:embed="rId17"/>
                <a:stretch>
                  <a:fillRect l="-4255" r="-61702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83480" y="4770120"/>
                <a:ext cx="30327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≤16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80" y="4770120"/>
                <a:ext cx="3032756" cy="461665"/>
              </a:xfrm>
              <a:prstGeom prst="rect">
                <a:avLst/>
              </a:prstGeom>
              <a:blipFill>
                <a:blip r:embed="rId18"/>
                <a:stretch>
                  <a:fillRect b="-17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954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blipFill>
                <a:blip r:embed="rId10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blipFill>
                <a:blip r:embed="rId11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blipFill>
                <a:blip r:embed="rId12"/>
                <a:stretch>
                  <a:fillRect l="-6522" r="-65217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blipFill>
                <a:blip r:embed="rId13"/>
                <a:stretch>
                  <a:fillRect l="-4255" r="-63830" b="-2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blipFill>
                <a:blip r:embed="rId14"/>
                <a:stretch>
                  <a:fillRect l="-6522" r="-63043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blipFill>
                <a:blip r:embed="rId15"/>
                <a:stretch>
                  <a:fillRect l="-4348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blipFill>
                <a:blip r:embed="rId16"/>
                <a:stretch>
                  <a:fillRect l="-6522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blipFill>
                <a:blip r:embed="rId17"/>
                <a:stretch>
                  <a:fillRect l="-4255" r="-61702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83480" y="4770120"/>
                <a:ext cx="303275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≤16</m:t>
                      </m:r>
                    </m:oMath>
                  </m:oMathPara>
                </a14:m>
                <a:endParaRPr lang="en-US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</m:t>
                      </m:r>
                    </m:oMath>
                  </m:oMathPara>
                </a14:m>
                <a:endParaRPr lang="de-CH" sz="2400" b="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80" y="4770120"/>
                <a:ext cx="3032756" cy="830997"/>
              </a:xfrm>
              <a:prstGeom prst="rect">
                <a:avLst/>
              </a:prstGeom>
              <a:blipFill>
                <a:blip r:embed="rId18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93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blipFill>
                <a:blip r:embed="rId10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blipFill>
                <a:blip r:embed="rId11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blipFill>
                <a:blip r:embed="rId12"/>
                <a:stretch>
                  <a:fillRect l="-6522" r="-65217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blipFill>
                <a:blip r:embed="rId13"/>
                <a:stretch>
                  <a:fillRect l="-4255" r="-63830" b="-2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blipFill>
                <a:blip r:embed="rId14"/>
                <a:stretch>
                  <a:fillRect l="-6522" r="-63043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blipFill>
                <a:blip r:embed="rId15"/>
                <a:stretch>
                  <a:fillRect l="-4348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blipFill>
                <a:blip r:embed="rId16"/>
                <a:stretch>
                  <a:fillRect l="-6522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blipFill>
                <a:blip r:embed="rId17"/>
                <a:stretch>
                  <a:fillRect l="-4255" r="-61702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83480" y="4770120"/>
                <a:ext cx="3032756" cy="1524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≤16</m:t>
                      </m:r>
                    </m:oMath>
                  </m:oMathPara>
                </a14:m>
                <a:endParaRPr lang="en-US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</m:t>
                      </m:r>
                    </m:oMath>
                  </m:oMathPara>
                </a14:m>
                <a:endParaRPr lang="de-CH" sz="2400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⋅16≤1</m:t>
                      </m:r>
                    </m:oMath>
                  </m:oMathPara>
                </a14:m>
                <a:endParaRPr lang="de-CH" sz="2400" b="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80" y="4770120"/>
                <a:ext cx="3032756" cy="152484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397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5" name="Straight Connector 14"/>
          <p:cNvCxnSpPr>
            <a:stCxn id="5" idx="6"/>
            <a:endCxn id="8" idx="2"/>
          </p:cNvCxnSpPr>
          <p:nvPr/>
        </p:nvCxnSpPr>
        <p:spPr>
          <a:xfrm flipV="1">
            <a:off x="1386840" y="3803968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027416" y="3793332"/>
            <a:ext cx="1607820" cy="10636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6"/>
            <a:endCxn id="6" idx="2"/>
          </p:cNvCxnSpPr>
          <p:nvPr/>
        </p:nvCxnSpPr>
        <p:spPr>
          <a:xfrm>
            <a:off x="3375660" y="3803968"/>
            <a:ext cx="2270756" cy="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0" idx="5"/>
            <a:endCxn id="8" idx="1"/>
          </p:cNvCxnSpPr>
          <p:nvPr/>
        </p:nvCxnSpPr>
        <p:spPr>
          <a:xfrm>
            <a:off x="2656924" y="2723846"/>
            <a:ext cx="393532" cy="948112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8" idx="7"/>
          </p:cNvCxnSpPr>
          <p:nvPr/>
        </p:nvCxnSpPr>
        <p:spPr>
          <a:xfrm flipH="1">
            <a:off x="3319864" y="2723846"/>
            <a:ext cx="393532" cy="948112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4" idx="5"/>
            <a:endCxn id="6" idx="1"/>
          </p:cNvCxnSpPr>
          <p:nvPr/>
        </p:nvCxnSpPr>
        <p:spPr>
          <a:xfrm>
            <a:off x="5308684" y="2723846"/>
            <a:ext cx="393528" cy="948112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3" idx="3"/>
            <a:endCxn id="6" idx="7"/>
          </p:cNvCxnSpPr>
          <p:nvPr/>
        </p:nvCxnSpPr>
        <p:spPr>
          <a:xfrm flipH="1">
            <a:off x="5971620" y="2723846"/>
            <a:ext cx="393534" cy="948112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060" y="2984730"/>
                <a:ext cx="281940" cy="461665"/>
              </a:xfrm>
              <a:prstGeom prst="rect">
                <a:avLst/>
              </a:prstGeom>
              <a:blipFill>
                <a:blip r:embed="rId3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076" y="3331667"/>
                <a:ext cx="281940" cy="461665"/>
              </a:xfrm>
              <a:prstGeom prst="rect">
                <a:avLst/>
              </a:prstGeom>
              <a:blipFill>
                <a:blip r:embed="rId4"/>
                <a:stretch>
                  <a:fillRect l="-4348" r="-67391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820" y="3331666"/>
                <a:ext cx="281940" cy="461665"/>
              </a:xfrm>
              <a:prstGeom prst="rect">
                <a:avLst/>
              </a:prstGeom>
              <a:blipFill>
                <a:blip r:embed="rId5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54" y="2971392"/>
                <a:ext cx="281940" cy="461665"/>
              </a:xfrm>
              <a:prstGeom prst="rect">
                <a:avLst/>
              </a:prstGeom>
              <a:blipFill>
                <a:blip r:embed="rId6"/>
                <a:stretch>
                  <a:fillRect l="-4348" r="-6956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074" y="2984730"/>
                <a:ext cx="281940" cy="461665"/>
              </a:xfrm>
              <a:prstGeom prst="rect">
                <a:avLst/>
              </a:prstGeom>
              <a:blipFill>
                <a:blip r:embed="rId7"/>
                <a:stretch>
                  <a:fillRect l="-6522" r="-69565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086" y="2971392"/>
                <a:ext cx="281940" cy="461665"/>
              </a:xfrm>
              <a:prstGeom prst="rect">
                <a:avLst/>
              </a:prstGeom>
              <a:blipFill>
                <a:blip r:embed="rId8"/>
                <a:stretch>
                  <a:fillRect l="-4255" r="-68085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61" y="3331665"/>
                <a:ext cx="281940" cy="461665"/>
              </a:xfrm>
              <a:prstGeom prst="rect">
                <a:avLst/>
              </a:prstGeom>
              <a:blipFill>
                <a:blip r:embed="rId9"/>
                <a:stretch>
                  <a:fillRect l="-4255" r="-6595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/>
          <p:cNvCxnSpPr/>
          <p:nvPr/>
        </p:nvCxnSpPr>
        <p:spPr>
          <a:xfrm flipV="1">
            <a:off x="1372828" y="4907538"/>
            <a:ext cx="1607820" cy="106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1363980" y="5873917"/>
            <a:ext cx="16078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929088" y="5165213"/>
            <a:ext cx="52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/>
              <a:t>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9680" y="3969846"/>
                <a:ext cx="281940" cy="461665"/>
              </a:xfrm>
              <a:prstGeom prst="rect">
                <a:avLst/>
              </a:prstGeom>
              <a:blipFill>
                <a:blip r:embed="rId10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660" y="3969351"/>
                <a:ext cx="281940" cy="461665"/>
              </a:xfrm>
              <a:prstGeom prst="rect">
                <a:avLst/>
              </a:prstGeom>
              <a:blipFill>
                <a:blip r:embed="rId11"/>
                <a:stretch>
                  <a:fillRect l="-4255" r="-61702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4296" y="3965201"/>
                <a:ext cx="281940" cy="461665"/>
              </a:xfrm>
              <a:prstGeom prst="rect">
                <a:avLst/>
              </a:prstGeom>
              <a:blipFill>
                <a:blip r:embed="rId12"/>
                <a:stretch>
                  <a:fillRect l="-6522" r="-65217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950" y="2161235"/>
                <a:ext cx="281940" cy="461665"/>
              </a:xfrm>
              <a:prstGeom prst="rect">
                <a:avLst/>
              </a:prstGeom>
              <a:blipFill>
                <a:blip r:embed="rId13"/>
                <a:stretch>
                  <a:fillRect l="-4255" r="-63830" b="-2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810" y="3965202"/>
                <a:ext cx="281940" cy="461665"/>
              </a:xfrm>
              <a:prstGeom prst="rect">
                <a:avLst/>
              </a:prstGeom>
              <a:blipFill>
                <a:blip r:embed="rId14"/>
                <a:stretch>
                  <a:fillRect l="-6522" r="-63043" b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7784" y="2149187"/>
                <a:ext cx="281940" cy="461665"/>
              </a:xfrm>
              <a:prstGeom prst="rect">
                <a:avLst/>
              </a:prstGeom>
              <a:blipFill>
                <a:blip r:embed="rId15"/>
                <a:stretch>
                  <a:fillRect l="-4348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867" y="2149187"/>
                <a:ext cx="281940" cy="461665"/>
              </a:xfrm>
              <a:prstGeom prst="rect">
                <a:avLst/>
              </a:prstGeom>
              <a:blipFill>
                <a:blip r:embed="rId16"/>
                <a:stretch>
                  <a:fillRect l="-6522" r="-65217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701" y="2149187"/>
                <a:ext cx="281940" cy="461665"/>
              </a:xfrm>
              <a:prstGeom prst="rect">
                <a:avLst/>
              </a:prstGeom>
              <a:blipFill>
                <a:blip r:embed="rId17"/>
                <a:stretch>
                  <a:fillRect l="-4255" r="-61702"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2994660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646416" y="3617278"/>
            <a:ext cx="381000" cy="373380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83480" y="4770120"/>
                <a:ext cx="3032756" cy="1524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≤16</m:t>
                      </m:r>
                    </m:oMath>
                  </m:oMathPara>
                </a14:m>
                <a:endParaRPr lang="en-US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d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≤1</m:t>
                      </m:r>
                    </m:oMath>
                  </m:oMathPara>
                </a14:m>
                <a:endParaRPr lang="de-CH" sz="2400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de-CH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de-CH" sz="24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de-CH" sz="2400" b="0" i="1" smtClean="0">
                          <a:latin typeface="Cambria Math" panose="02040503050406030204" pitchFamily="18" charset="0"/>
                        </a:rPr>
                        <m:t>⋅16≤1</m:t>
                      </m:r>
                    </m:oMath>
                  </m:oMathPara>
                </a14:m>
                <a:endParaRPr lang="de-CH" sz="2400" b="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80" y="4770120"/>
                <a:ext cx="3032756" cy="152484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899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6" name="Straight Connector 15"/>
          <p:cNvCxnSpPr>
            <a:stCxn id="5" idx="6"/>
            <a:endCxn id="8" idx="2"/>
          </p:cNvCxnSpPr>
          <p:nvPr/>
        </p:nvCxnSpPr>
        <p:spPr>
          <a:xfrm>
            <a:off x="1386840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1272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6448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90358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038600" y="3819208"/>
            <a:ext cx="944880" cy="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8" idx="0"/>
          </p:cNvCxnSpPr>
          <p:nvPr/>
        </p:nvCxnSpPr>
        <p:spPr>
          <a:xfrm>
            <a:off x="2522220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481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499858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1816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3172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 rot="3929284">
            <a:off x="365760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98348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309358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3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6" name="Straight Connector 15"/>
          <p:cNvCxnSpPr>
            <a:stCxn id="5" idx="6"/>
            <a:endCxn id="8" idx="2"/>
          </p:cNvCxnSpPr>
          <p:nvPr/>
        </p:nvCxnSpPr>
        <p:spPr>
          <a:xfrm>
            <a:off x="1386840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1272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6448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90358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038600" y="3819208"/>
            <a:ext cx="944880" cy="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8" idx="0"/>
          </p:cNvCxnSpPr>
          <p:nvPr/>
        </p:nvCxnSpPr>
        <p:spPr>
          <a:xfrm>
            <a:off x="2522220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481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499858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1816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3172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 rot="3929284">
            <a:off x="365760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983480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309358" y="3627914"/>
            <a:ext cx="381000" cy="373380"/>
          </a:xfrm>
          <a:prstGeom prst="ellipse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69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dirty="0"/>
              <a:t>Reduction from SO to LLL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endParaRPr lang="de-CH" sz="2400" b="0" dirty="0" smtClean="0"/>
          </a:p>
          <a:p>
            <a:endParaRPr lang="de-CH" sz="2400" dirty="0"/>
          </a:p>
          <a:p>
            <a:pPr marL="0" indent="0">
              <a:buNone/>
            </a:pPr>
            <a:endParaRPr lang="de-CH" sz="2400" b="0" dirty="0" smtClean="0"/>
          </a:p>
          <a:p>
            <a:endParaRPr lang="de-CH" sz="2400" b="0" dirty="0" smtClean="0"/>
          </a:p>
        </p:txBody>
      </p:sp>
      <p:cxnSp>
        <p:nvCxnSpPr>
          <p:cNvPr id="16" name="Straight Connector 15"/>
          <p:cNvCxnSpPr>
            <a:stCxn id="5" idx="6"/>
            <a:endCxn id="8" idx="2"/>
          </p:cNvCxnSpPr>
          <p:nvPr/>
        </p:nvCxnSpPr>
        <p:spPr>
          <a:xfrm>
            <a:off x="1386840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1272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64480" y="3814604"/>
            <a:ext cx="944880" cy="0"/>
          </a:xfrm>
          <a:prstGeom prst="line">
            <a:avLst/>
          </a:prstGeom>
          <a:ln w="76200">
            <a:solidFill>
              <a:srgbClr val="0070C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90358" y="3814604"/>
            <a:ext cx="944880" cy="0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038600" y="3819208"/>
            <a:ext cx="944880" cy="0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8" idx="0"/>
          </p:cNvCxnSpPr>
          <p:nvPr/>
        </p:nvCxnSpPr>
        <p:spPr>
          <a:xfrm>
            <a:off x="2522220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481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499858" y="2778526"/>
            <a:ext cx="0" cy="849388"/>
          </a:xfrm>
          <a:prstGeom prst="line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181600" y="2778526"/>
            <a:ext cx="0" cy="849388"/>
          </a:xfrm>
          <a:prstGeom prst="line">
            <a:avLst/>
          </a:prstGeom>
          <a:ln w="762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00584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3172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3172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5760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 rot="3929284">
            <a:off x="365760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83480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983480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309358" y="2405146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309358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35236" y="3627914"/>
            <a:ext cx="381000" cy="37338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25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CH" sz="4400" smtClean="0"/>
              <a:t>Technicalities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de-CH" sz="2400" b="0" dirty="0" smtClean="0"/>
                  <a:t>Monte-Carlo algorithms, w.h.p.</a:t>
                </a:r>
              </a:p>
              <a:p>
                <a:endParaRPr lang="de-CH" sz="2400" dirty="0"/>
              </a:p>
              <a:p>
                <a:r>
                  <a:rPr lang="de-CH" sz="2400" b="0" dirty="0" smtClean="0"/>
                  <a:t>Girth </a:t>
                </a:r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≥2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endParaRPr lang="de-CH" sz="2400" b="0" dirty="0" smtClean="0"/>
              </a:p>
              <a:p>
                <a:endParaRPr lang="de-CH" sz="2400" dirty="0"/>
              </a:p>
              <a:p>
                <a14:m>
                  <m:oMath xmlns:m="http://schemas.openxmlformats.org/officeDocument/2006/math"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de-CH" sz="2400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de-CH" sz="2400" b="0" dirty="0" smtClean="0"/>
              </a:p>
              <a:p>
                <a:endParaRPr lang="de-CH" sz="2400" dirty="0"/>
              </a:p>
              <a:p>
                <a:r>
                  <a:rPr lang="de-CH" sz="2400" b="0" dirty="0" smtClean="0"/>
                  <a:t>Failure probability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d>
                      <m:dPr>
                        <m:ctrlPr>
                          <a:rPr lang="de-CH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CH" sz="24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</m:oMath>
                </a14:m>
                <a:r>
                  <a:rPr lang="de-CH" sz="2400" b="0" dirty="0" smtClean="0"/>
                  <a:t> resp.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d>
                      <m:dPr>
                        <m:ctrlPr>
                          <a:rPr lang="de-CH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CH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</m:d>
                  </m:oMath>
                </a14:m>
                <a:endParaRPr lang="de-CH" sz="2400" b="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05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860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2873</TotalTime>
  <Words>776</Words>
  <Application>Microsoft Office PowerPoint</Application>
  <PresentationFormat>On-screen Show (4:3)</PresentationFormat>
  <Paragraphs>456</Paragraphs>
  <Slides>47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Cambria Math</vt:lpstr>
      <vt:lpstr>Office Theme</vt:lpstr>
      <vt:lpstr>PowerPoint Presentation</vt:lpstr>
      <vt:lpstr>The Lovász Local Lemma</vt:lpstr>
      <vt:lpstr>The Constructive LLL</vt:lpstr>
      <vt:lpstr>Distributed Computing</vt:lpstr>
      <vt:lpstr>Distributed Computing</vt:lpstr>
      <vt:lpstr>Distributed Computing</vt:lpstr>
      <vt:lpstr>Distributed Computing</vt:lpstr>
      <vt:lpstr>Distributed Computing</vt:lpstr>
      <vt:lpstr>The Distributed LLL</vt:lpstr>
      <vt:lpstr>Our result</vt:lpstr>
      <vt:lpstr>Sinkless Orientation</vt:lpstr>
      <vt:lpstr>Sinkless Orientation</vt:lpstr>
      <vt:lpstr>Sinkless Orientation</vt:lpstr>
      <vt:lpstr>Sinkless Orientation</vt:lpstr>
      <vt:lpstr>Reduction from SO to LLL</vt:lpstr>
      <vt:lpstr>Sinkless Colouring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Constructive LLL</vt:lpstr>
      <vt:lpstr>The Dependency Graph</vt:lpstr>
      <vt:lpstr>Distributed Computing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Reduction from SO to LLL</vt:lpstr>
      <vt:lpstr>Technicalities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Sebastian Brandt</dc:creator>
  <cp:lastModifiedBy>Sebastian Brandt</cp:lastModifiedBy>
  <cp:revision>225</cp:revision>
  <dcterms:created xsi:type="dcterms:W3CDTF">2016-05-31T13:57:18Z</dcterms:created>
  <dcterms:modified xsi:type="dcterms:W3CDTF">2016-06-17T07:16:37Z</dcterms:modified>
</cp:coreProperties>
</file>