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>
  <p:sldMasterIdLst>
    <p:sldMasterId id="2147483725" r:id="rId1"/>
  </p:sldMasterIdLst>
  <p:notesMasterIdLst>
    <p:notesMasterId r:id="rId25"/>
  </p:notesMasterIdLst>
  <p:handoutMasterIdLst>
    <p:handoutMasterId r:id="rId26"/>
  </p:handoutMasterIdLst>
  <p:sldIdLst>
    <p:sldId id="1587" r:id="rId2"/>
    <p:sldId id="1616" r:id="rId3"/>
    <p:sldId id="1618" r:id="rId4"/>
    <p:sldId id="1591" r:id="rId5"/>
    <p:sldId id="1606" r:id="rId6"/>
    <p:sldId id="1593" r:id="rId7"/>
    <p:sldId id="1614" r:id="rId8"/>
    <p:sldId id="1592" r:id="rId9"/>
    <p:sldId id="1607" r:id="rId10"/>
    <p:sldId id="1615" r:id="rId11"/>
    <p:sldId id="1609" r:id="rId12"/>
    <p:sldId id="1598" r:id="rId13"/>
    <p:sldId id="1610" r:id="rId14"/>
    <p:sldId id="1602" r:id="rId15"/>
    <p:sldId id="1603" r:id="rId16"/>
    <p:sldId id="1599" r:id="rId17"/>
    <p:sldId id="1621" r:id="rId18"/>
    <p:sldId id="1622" r:id="rId19"/>
    <p:sldId id="1624" r:id="rId20"/>
    <p:sldId id="1626" r:id="rId21"/>
    <p:sldId id="1625" r:id="rId22"/>
    <p:sldId id="1619" r:id="rId23"/>
    <p:sldId id="1613" r:id="rId24"/>
  </p:sldIdLst>
  <p:sldSz cx="9144000" cy="6858000" type="screen4x3"/>
  <p:notesSz cx="7099300" cy="10234613"/>
  <p:embeddedFontLst>
    <p:embeddedFont>
      <p:font typeface="Cambria Math" panose="02040503050406030204" pitchFamily="18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22">
          <p15:clr>
            <a:srgbClr val="A4A3A4"/>
          </p15:clr>
        </p15:guide>
        <p15:guide id="2" orient="horz" pos="2299">
          <p15:clr>
            <a:srgbClr val="A4A3A4"/>
          </p15:clr>
        </p15:guide>
        <p15:guide id="3" pos="5445">
          <p15:clr>
            <a:srgbClr val="A4A3A4"/>
          </p15:clr>
        </p15:guide>
        <p15:guide id="4" pos="5759">
          <p15:clr>
            <a:srgbClr val="A4A3A4"/>
          </p15:clr>
        </p15:guide>
        <p15:guide id="5" pos="2878">
          <p15:clr>
            <a:srgbClr val="A4A3A4"/>
          </p15:clr>
        </p15:guide>
        <p15:guide id="6" pos="32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C469C"/>
    <a:srgbClr val="6A80F0"/>
    <a:srgbClr val="0D86FF"/>
    <a:srgbClr val="3366FF"/>
    <a:srgbClr val="3366CC"/>
    <a:srgbClr val="FFFF99"/>
    <a:srgbClr val="FD9B93"/>
    <a:srgbClr val="FD9D93"/>
    <a:srgbClr val="FECB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86" autoAdjust="0"/>
    <p:restoredTop sz="88262" autoAdjust="0"/>
  </p:normalViewPr>
  <p:slideViewPr>
    <p:cSldViewPr snapToGrid="0">
      <p:cViewPr varScale="1">
        <p:scale>
          <a:sx n="163" d="100"/>
          <a:sy n="163" d="100"/>
        </p:scale>
        <p:origin x="1656" y="132"/>
      </p:cViewPr>
      <p:guideLst>
        <p:guide orient="horz" pos="3422"/>
        <p:guide orient="horz" pos="2299"/>
        <p:guide pos="5445"/>
        <p:guide pos="5759"/>
        <p:guide pos="2878"/>
        <p:guide pos="322"/>
      </p:guideLst>
    </p:cSldViewPr>
  </p:slideViewPr>
  <p:outlineViewPr>
    <p:cViewPr>
      <p:scale>
        <a:sx n="33" d="100"/>
        <a:sy n="33" d="100"/>
      </p:scale>
      <p:origin x="0" y="37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47" d="100"/>
          <a:sy n="147" d="100"/>
        </p:scale>
        <p:origin x="-108" y="-111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3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80DA2F1B-31D6-478C-9326-E121770B26CB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86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r>
              <a:rPr lang="en-US" dirty="0" smtClean="0"/>
              <a:t>Test…</a:t>
            </a: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488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4AC371-341D-47DC-B0AB-7C4BD5C70A36}" type="slidenum">
              <a:rPr lang="en-US"/>
              <a:pPr/>
              <a:t>1</a:t>
            </a:fld>
            <a:endParaRPr lang="en-US"/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28663"/>
            <a:ext cx="5187950" cy="3890962"/>
          </a:xfrm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9801" y="4862514"/>
            <a:ext cx="5186363" cy="4619625"/>
          </a:xfrm>
        </p:spPr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9643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6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62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izenplatzhalt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de-DE" dirty="0"/>
              </a:p>
            </p:txBody>
          </p:sp>
        </mc:Choice>
        <mc:Fallback xmlns="">
          <p:sp>
            <p:nvSpPr>
              <p:cNvPr id="3" name="Notizenplatzhalt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de-DE" dirty="0" smtClean="0"/>
                  <a:t>Optimal tour </a:t>
                </a:r>
                <a:r>
                  <a:rPr lang="de-DE" dirty="0" err="1" smtClean="0"/>
                  <a:t>has</a:t>
                </a:r>
                <a:r>
                  <a:rPr lang="de-DE" dirty="0" smtClean="0"/>
                  <a:t> different </a:t>
                </a:r>
                <a:r>
                  <a:rPr lang="de-DE" dirty="0" err="1" smtClean="0"/>
                  <a:t>order</a:t>
                </a:r>
                <a:endParaRPr lang="de-DE" dirty="0" smtClean="0"/>
              </a:p>
              <a:p>
                <a:endParaRPr lang="de-DE" dirty="0" smtClean="0"/>
              </a:p>
              <a:p>
                <a:r>
                  <a:rPr lang="de-DE" dirty="0" smtClean="0"/>
                  <a:t>This </a:t>
                </a:r>
                <a:r>
                  <a:rPr lang="de-DE" dirty="0" err="1" smtClean="0"/>
                  <a:t>is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because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the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following</a:t>
                </a:r>
                <a:r>
                  <a:rPr lang="de-DE" dirty="0" smtClean="0"/>
                  <a:t>: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if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we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go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from</a:t>
                </a:r>
                <a:r>
                  <a:rPr lang="de-DE" baseline="0" dirty="0" smtClean="0"/>
                  <a:t> v </a:t>
                </a:r>
                <a:r>
                  <a:rPr lang="de-DE" baseline="0" dirty="0" err="1" smtClean="0"/>
                  <a:t>to</a:t>
                </a:r>
                <a:r>
                  <a:rPr lang="de-DE" baseline="0" dirty="0" smtClean="0"/>
                  <a:t> w in </a:t>
                </a:r>
                <a:r>
                  <a:rPr lang="de-DE" baseline="0" dirty="0" err="1" smtClean="0"/>
                  <a:t>the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greedy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algo</a:t>
                </a:r>
                <a:r>
                  <a:rPr lang="de-DE" baseline="0" dirty="0" smtClean="0"/>
                  <a:t>, </a:t>
                </a:r>
                <a:r>
                  <a:rPr lang="de-DE" baseline="0" dirty="0" err="1" smtClean="0"/>
                  <a:t>then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it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is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the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shortest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path</a:t>
                </a:r>
                <a:r>
                  <a:rPr lang="de-DE" baseline="0" dirty="0" smtClean="0"/>
                  <a:t> in </a:t>
                </a:r>
                <a:r>
                  <a:rPr lang="de-DE" baseline="0" dirty="0" err="1" smtClean="0"/>
                  <a:t>the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graph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from</a:t>
                </a:r>
                <a:r>
                  <a:rPr lang="de-DE" baseline="0" dirty="0" smtClean="0"/>
                  <a:t> v </a:t>
                </a:r>
                <a:r>
                  <a:rPr lang="de-DE" baseline="0" dirty="0" err="1" smtClean="0"/>
                  <a:t>to</a:t>
                </a:r>
                <a:r>
                  <a:rPr lang="de-DE" baseline="0" dirty="0" smtClean="0"/>
                  <a:t> w, </a:t>
                </a:r>
                <a:r>
                  <a:rPr lang="de-DE" baseline="0" dirty="0" err="1" smtClean="0"/>
                  <a:t>because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else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it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would</a:t>
                </a:r>
                <a:r>
                  <a:rPr lang="de-DE" baseline="0" dirty="0" smtClean="0"/>
                  <a:t> also </a:t>
                </a:r>
                <a:r>
                  <a:rPr lang="de-DE" baseline="0" dirty="0" err="1" smtClean="0"/>
                  <a:t>visit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another</a:t>
                </a:r>
                <a:r>
                  <a:rPr lang="de-DE" baseline="0" dirty="0" smtClean="0"/>
                  <a:t> not </a:t>
                </a:r>
                <a:r>
                  <a:rPr lang="de-DE" baseline="0" dirty="0" err="1" smtClean="0"/>
                  <a:t>yet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visited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node</a:t>
                </a:r>
                <a:r>
                  <a:rPr lang="de-DE" baseline="0" dirty="0" smtClean="0"/>
                  <a:t>, </a:t>
                </a:r>
                <a:r>
                  <a:rPr lang="de-DE" baseline="0" dirty="0" err="1" smtClean="0"/>
                  <a:t>which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would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then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be</a:t>
                </a:r>
                <a:r>
                  <a:rPr lang="de-DE" baseline="0" dirty="0" smtClean="0"/>
                  <a:t> w </a:t>
                </a:r>
                <a:r>
                  <a:rPr lang="de-DE" baseline="0" dirty="0" err="1" smtClean="0"/>
                  <a:t>instead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the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actual</a:t>
                </a:r>
                <a:r>
                  <a:rPr lang="de-DE" baseline="0" dirty="0" smtClean="0"/>
                  <a:t> w</a:t>
                </a:r>
                <a:r>
                  <a:rPr lang="de-DE" baseline="0" dirty="0" smtClean="0"/>
                  <a:t>.</a:t>
                </a:r>
              </a:p>
              <a:p>
                <a:endParaRPr lang="de-DE" baseline="0" dirty="0" smtClean="0"/>
              </a:p>
              <a:p>
                <a:pPr marL="400050"/>
                <a:r>
                  <a:rPr lang="en-US" dirty="0" smtClean="0"/>
                  <a:t>A greedy </a:t>
                </a:r>
                <a:r>
                  <a:rPr lang="en-US" dirty="0"/>
                  <a:t>algorithm achieves a competitive ratio of </a:t>
                </a:r>
                <a:r>
                  <a:rPr lang="de-DE" b="1" i="0" smtClean="0">
                    <a:latin typeface="Cambria Math"/>
                  </a:rPr>
                  <a:t>𝒏−𝟏</a:t>
                </a:r>
                <a:r>
                  <a:rPr lang="en-US" b="1" dirty="0" smtClean="0"/>
                  <a:t> </a:t>
                </a:r>
                <a:r>
                  <a:rPr lang="en-US" dirty="0"/>
                  <a:t>for </a:t>
                </a:r>
                <a:r>
                  <a:rPr lang="en-US" dirty="0" smtClean="0"/>
                  <a:t>exploring </a:t>
                </a:r>
                <a:r>
                  <a:rPr lang="en-US" dirty="0"/>
                  <a:t>all nodes of strongly connected directed weighted graphs</a:t>
                </a:r>
                <a:r>
                  <a:rPr lang="en-US" dirty="0" smtClean="0"/>
                  <a:t>.</a:t>
                </a:r>
              </a:p>
              <a:p>
                <a:pPr marL="400050"/>
                <a:endParaRPr lang="en-US" dirty="0"/>
              </a:p>
              <a:p>
                <a:pPr marL="400050"/>
                <a:r>
                  <a:rPr lang="en-US" dirty="0" smtClean="0"/>
                  <a:t>Proof sketch:</a:t>
                </a:r>
              </a:p>
              <a:p>
                <a:pPr marL="800100" lvl="1"/>
                <a:r>
                  <a:rPr lang="en-US" dirty="0" smtClean="0"/>
                  <a:t>The greedy algorithm uses </a:t>
                </a:r>
                <a:r>
                  <a:rPr lang="de-DE" b="0" i="0" smtClean="0">
                    <a:latin typeface="Cambria Math"/>
                  </a:rPr>
                  <a:t>𝑛−1</a:t>
                </a:r>
                <a:r>
                  <a:rPr lang="en-US" dirty="0" smtClean="0"/>
                  <a:t> paths to reach new nodes and then returns with another path to the starting node s.</a:t>
                </a:r>
              </a:p>
              <a:p>
                <a:pPr marL="800100" lvl="1"/>
                <a:r>
                  <a:rPr lang="en-US" dirty="0" smtClean="0"/>
                  <a:t>The path </a:t>
                </a:r>
                <a:r>
                  <a:rPr lang="de-DE" b="0" i="0" smtClean="0">
                    <a:latin typeface="Cambria Math"/>
                  </a:rPr>
                  <a:t>𝑃</a:t>
                </a:r>
                <a:r>
                  <a:rPr lang="en-US" b="0" i="0" smtClean="0">
                    <a:latin typeface="Cambria Math"/>
                  </a:rPr>
                  <a:t>_</a:t>
                </a:r>
                <a:r>
                  <a:rPr lang="de-DE" b="0" i="0" smtClean="0">
                    <a:latin typeface="Cambria Math"/>
                  </a:rPr>
                  <a:t>𝑣𝑤</a:t>
                </a:r>
                <a:r>
                  <a:rPr lang="en-US" dirty="0" smtClean="0"/>
                  <a:t> in the greedy algorithm from </a:t>
                </a:r>
                <a:r>
                  <a:rPr lang="en-US" dirty="0"/>
                  <a:t>a node </a:t>
                </a:r>
                <a:r>
                  <a:rPr lang="de-DE" i="0">
                    <a:latin typeface="Cambria Math"/>
                  </a:rPr>
                  <a:t>𝑣</a:t>
                </a:r>
                <a:r>
                  <a:rPr lang="en-US" dirty="0"/>
                  <a:t> to a not yet visited node </a:t>
                </a:r>
                <a:r>
                  <a:rPr lang="de-DE" i="0">
                    <a:latin typeface="Cambria Math"/>
                  </a:rPr>
                  <a:t>𝑤</a:t>
                </a:r>
                <a:r>
                  <a:rPr lang="en-US" dirty="0"/>
                  <a:t> </a:t>
                </a:r>
                <a:r>
                  <a:rPr lang="en-US" dirty="0" smtClean="0"/>
                  <a:t>is also a shortest path in </a:t>
                </a:r>
                <a:r>
                  <a:rPr lang="de-DE" b="0" i="0" smtClean="0">
                    <a:latin typeface="Cambria Math"/>
                  </a:rPr>
                  <a:t>𝐺</a:t>
                </a:r>
                <a:r>
                  <a:rPr lang="en-US" dirty="0" smtClean="0"/>
                  <a:t> from </a:t>
                </a:r>
                <a:r>
                  <a:rPr lang="de-DE" i="0">
                    <a:latin typeface="Cambria Math"/>
                  </a:rPr>
                  <a:t>𝑣</a:t>
                </a:r>
                <a:r>
                  <a:rPr lang="en-US" dirty="0"/>
                  <a:t> to </a:t>
                </a:r>
                <a:r>
                  <a:rPr lang="de-DE" i="0">
                    <a:latin typeface="Cambria Math"/>
                  </a:rPr>
                  <a:t>𝑤</a:t>
                </a:r>
                <a:r>
                  <a:rPr lang="de-DE" b="0" i="0" smtClean="0">
                    <a:latin typeface="Cambria Math"/>
                  </a:rPr>
                  <a:t>.</a:t>
                </a:r>
                <a:endParaRPr lang="en-US" dirty="0"/>
              </a:p>
              <a:p>
                <a:pPr marL="800100" lvl="1"/>
                <a:r>
                  <a:rPr lang="en-US" dirty="0" smtClean="0"/>
                  <a:t>Let us also fix an optimal tour </a:t>
                </a:r>
                <a:r>
                  <a:rPr lang="de-DE" b="0" i="0" smtClean="0">
                    <a:latin typeface="Cambria Math"/>
                  </a:rPr>
                  <a:t>𝑇</a:t>
                </a:r>
                <a:r>
                  <a:rPr lang="de-DE" dirty="0" smtClean="0"/>
                  <a:t> inducing a </a:t>
                </a:r>
                <a:r>
                  <a:rPr lang="de-DE" dirty="0" err="1" smtClean="0"/>
                  <a:t>cyclic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ordering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all </a:t>
                </a:r>
                <a:r>
                  <a:rPr lang="de-DE" b="0" i="0" smtClean="0">
                    <a:latin typeface="Cambria Math"/>
                  </a:rPr>
                  <a:t>𝑛</a:t>
                </a:r>
                <a:r>
                  <a:rPr lang="en-US" dirty="0" smtClean="0"/>
                  <a:t> nodes in </a:t>
                </a:r>
                <a:r>
                  <a:rPr lang="de-DE" i="0">
                    <a:latin typeface="Cambria Math"/>
                  </a:rPr>
                  <a:t>𝐺</a:t>
                </a:r>
                <a:r>
                  <a:rPr lang="de-DE" b="0" i="0" smtClean="0">
                    <a:latin typeface="Cambria Math"/>
                  </a:rPr>
                  <a:t>,</a:t>
                </a:r>
                <a:r>
                  <a:rPr lang="en-US" dirty="0" smtClean="0"/>
                  <a:t> with the tour consisting of </a:t>
                </a:r>
                <a:r>
                  <a:rPr lang="de-DE" i="0">
                    <a:latin typeface="Cambria Math"/>
                  </a:rPr>
                  <a:t>𝑛</a:t>
                </a:r>
                <a:r>
                  <a:rPr lang="en-US" dirty="0"/>
                  <a:t> </a:t>
                </a:r>
                <a:r>
                  <a:rPr lang="en-US" dirty="0" smtClean="0"/>
                  <a:t>segments.</a:t>
                </a:r>
                <a:endParaRPr lang="en-US" dirty="0"/>
              </a:p>
              <a:p>
                <a:pPr marL="800100" lvl="1"/>
                <a:r>
                  <a:rPr lang="de-DE" dirty="0" smtClean="0"/>
                  <a:t>The </a:t>
                </a:r>
                <a:r>
                  <a:rPr lang="de-DE" dirty="0" err="1" smtClean="0"/>
                  <a:t>path</a:t>
                </a:r>
                <a:r>
                  <a:rPr lang="de-DE" dirty="0" smtClean="0"/>
                  <a:t> </a:t>
                </a:r>
                <a:r>
                  <a:rPr lang="de-DE" i="0">
                    <a:latin typeface="Cambria Math"/>
                  </a:rPr>
                  <a:t>𝑃</a:t>
                </a:r>
                <a:r>
                  <a:rPr lang="en-US" i="0">
                    <a:latin typeface="Cambria Math"/>
                  </a:rPr>
                  <a:t>_</a:t>
                </a:r>
                <a:r>
                  <a:rPr lang="de-DE" i="0">
                    <a:latin typeface="Cambria Math"/>
                  </a:rPr>
                  <a:t>𝑣𝑤</a:t>
                </a:r>
                <a:r>
                  <a:rPr lang="en-US" dirty="0" smtClean="0"/>
                  <a:t> has by definition at most the cost of the whole part </a:t>
                </a:r>
                <a:r>
                  <a:rPr lang="de-DE" b="0" i="0" smtClean="0">
                    <a:latin typeface="Cambria Math"/>
                  </a:rPr>
                  <a:t>𝑇</a:t>
                </a:r>
                <a:r>
                  <a:rPr lang="en-US" b="0" i="0" smtClean="0">
                    <a:latin typeface="Cambria Math"/>
                  </a:rPr>
                  <a:t>_</a:t>
                </a:r>
                <a:r>
                  <a:rPr lang="de-DE" b="0" i="0" smtClean="0">
                    <a:latin typeface="Cambria Math"/>
                  </a:rPr>
                  <a:t>𝑣𝑤</a:t>
                </a:r>
                <a:r>
                  <a:rPr lang="en-US" dirty="0" smtClean="0"/>
                  <a:t> of the tour </a:t>
                </a:r>
                <a:r>
                  <a:rPr lang="de-DE" i="0">
                    <a:latin typeface="Cambria Math"/>
                  </a:rPr>
                  <a:t>𝑇</a:t>
                </a:r>
                <a:r>
                  <a:rPr lang="en-US" dirty="0" smtClean="0"/>
                  <a:t>, which consists of at most </a:t>
                </a:r>
                <a:r>
                  <a:rPr lang="de-DE" i="0">
                    <a:latin typeface="Cambria Math"/>
                  </a:rPr>
                  <a:t>𝑛−1</a:t>
                </a:r>
                <a:r>
                  <a:rPr lang="en-US" dirty="0"/>
                  <a:t> </a:t>
                </a:r>
                <a:r>
                  <a:rPr lang="en-US" dirty="0" smtClean="0"/>
                  <a:t> segments.</a:t>
                </a:r>
              </a:p>
              <a:p>
                <a:pPr marL="800100" lvl="1"/>
                <a:r>
                  <a:rPr lang="en-US" dirty="0" smtClean="0"/>
                  <a:t>Therefore, the cost of each of the </a:t>
                </a:r>
                <a:r>
                  <a:rPr lang="de-DE" b="0" i="0" smtClean="0">
                    <a:latin typeface="Cambria Math"/>
                  </a:rPr>
                  <a:t>𝑛</a:t>
                </a:r>
                <a:r>
                  <a:rPr lang="en-US" dirty="0" smtClean="0"/>
                  <a:t> segments 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 smtClean="0"/>
                  <a:t>in </a:t>
                </a:r>
                <a:r>
                  <a:rPr lang="de-DE" b="0" i="0" smtClean="0">
                    <a:latin typeface="Cambria Math"/>
                  </a:rPr>
                  <a:t>𝑇</a:t>
                </a:r>
                <a:r>
                  <a:rPr lang="en-US" dirty="0" smtClean="0"/>
                  <a:t> has to be used at most </a:t>
                </a:r>
                <a:r>
                  <a:rPr lang="de-DE" i="0">
                    <a:latin typeface="Cambria Math"/>
                  </a:rPr>
                  <a:t>𝑛−1</a:t>
                </a:r>
                <a:r>
                  <a:rPr lang="en-US" dirty="0"/>
                  <a:t> </a:t>
                </a:r>
                <a:r>
                  <a:rPr lang="en-US" dirty="0" smtClean="0"/>
                  <a:t> times for the </a:t>
                </a:r>
                <a:br>
                  <a:rPr lang="en-US" dirty="0" smtClean="0"/>
                </a:br>
                <a:r>
                  <a:rPr lang="en-US" dirty="0" smtClean="0"/>
                  <a:t>upper cost bound of the greedy algorithm.</a:t>
                </a:r>
                <a:endParaRPr lang="en-US" dirty="0"/>
              </a:p>
              <a:p>
                <a:endParaRPr lang="de-DE" dirty="0"/>
              </a:p>
            </p:txBody>
          </p:sp>
        </mc:Fallback>
      </mc:AlternateContent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00050"/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0005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35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4AC371-341D-47DC-B0AB-7C4BD5C70A36}" type="slidenum">
              <a:rPr lang="en-US"/>
              <a:pPr/>
              <a:t>23</a:t>
            </a:fld>
            <a:endParaRPr lang="en-US"/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28663"/>
            <a:ext cx="5187950" cy="3890962"/>
          </a:xfrm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9801" y="4862514"/>
            <a:ext cx="5186363" cy="4619625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29899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/>
            </a:lvl1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85830-CADC-4454-8802-5446A8B22C4A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co_title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4972" y="450691"/>
            <a:ext cx="7772400" cy="1470025"/>
          </a:xfrm>
        </p:spPr>
        <p:txBody>
          <a:bodyPr/>
          <a:lstStyle>
            <a:lvl1pPr algn="r">
              <a:defRPr sz="4000" i="1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569476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CH" sz="120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ETH </a:t>
            </a:r>
            <a:r>
              <a:rPr lang="de-CH" sz="1200" i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Zurich</a:t>
            </a:r>
            <a:r>
              <a:rPr lang="de-CH" sz="120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–</a:t>
            </a:r>
            <a:r>
              <a:rPr lang="de-CH" sz="1200" i="1" baseline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CH" sz="120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Distributed Computing –</a:t>
            </a:r>
            <a:r>
              <a:rPr lang="de-CH" sz="1200" i="1" baseline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CH" sz="120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www.disco.ethz.ch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 bwMode="auto">
          <a:xfrm>
            <a:off x="1044972" y="5115434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Roger Wattenhofer</a:t>
            </a:r>
            <a:endParaRPr kumimoji="0" lang="en-US" sz="18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258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986400"/>
            <a:ext cx="8207375" cy="51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 dirty="0" smtClean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67745"/>
            <a:ext cx="82296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Titelmasterformat durch Klicken bearbeiten</a:t>
            </a:r>
            <a:endParaRPr lang="en-US" noProof="0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85830-CADC-4454-8802-5446A8B22C4A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7" r:id="rId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Lower and Upper bounds for Online Directed Graph Exploration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216268" y="5694218"/>
            <a:ext cx="4563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1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</a:t>
            </a:r>
            <a:r>
              <a:rPr lang="en-US" sz="1800" i="1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laus-</a:t>
            </a:r>
            <a:r>
              <a:rPr lang="en-US" sz="1800" i="1" kern="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Tycho</a:t>
            </a:r>
            <a:r>
              <a:rPr lang="en-US" sz="1800" i="1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i="1" kern="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Förster</a:t>
            </a:r>
            <a:endParaRPr lang="de-DE" sz="1800" i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5806612" y="6324808"/>
            <a:ext cx="33373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@GRASTA-MAC </a:t>
            </a:r>
            <a:r>
              <a:rPr lang="de-DE" b="1" dirty="0">
                <a:solidFill>
                  <a:schemeClr val="bg1"/>
                </a:solidFill>
              </a:rPr>
              <a:t>2015</a:t>
            </a:r>
          </a:p>
          <a:p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995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When in Montreal …</a:t>
            </a:r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1991" y="806998"/>
            <a:ext cx="1555375" cy="233306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841" y="3625366"/>
            <a:ext cx="1959466" cy="293919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1634" y="5016112"/>
            <a:ext cx="2455166" cy="163677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6954" y="1214279"/>
            <a:ext cx="1959466" cy="293919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530" y="1721853"/>
            <a:ext cx="1351433" cy="151850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4200" y="3982270"/>
            <a:ext cx="1612699" cy="241905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81267" y="1356916"/>
            <a:ext cx="1750236" cy="262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437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i="1" dirty="0" smtClean="0"/>
          </a:p>
          <a:p>
            <a:endParaRPr lang="en-US" i="1" dirty="0" smtClean="0"/>
          </a:p>
          <a:p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 algn="ctr">
              <a:buNone/>
            </a:pPr>
            <a:r>
              <a:rPr lang="en-US" i="1" dirty="0" smtClean="0"/>
              <a:t>“</a:t>
            </a:r>
            <a:r>
              <a:rPr lang="en-US" sz="2400" b="1" i="1" dirty="0" smtClean="0"/>
              <a:t>About </a:t>
            </a:r>
            <a:r>
              <a:rPr lang="en-US" sz="2400" b="1" i="1" dirty="0"/>
              <a:t>25 per cent of streets are </a:t>
            </a:r>
            <a:r>
              <a:rPr lang="en-US" sz="2400" b="1" i="1" dirty="0" smtClean="0"/>
              <a:t>one-way</a:t>
            </a:r>
            <a:r>
              <a:rPr lang="en-US" i="1" dirty="0" smtClean="0"/>
              <a:t>”  </a:t>
            </a:r>
          </a:p>
          <a:p>
            <a:pPr marL="0" indent="0" algn="r">
              <a:buNone/>
            </a:pPr>
            <a:r>
              <a:rPr lang="en-US" i="1" dirty="0" err="1"/>
              <a:t>Valérie</a:t>
            </a:r>
            <a:r>
              <a:rPr lang="en-US" i="1" dirty="0"/>
              <a:t> </a:t>
            </a:r>
            <a:r>
              <a:rPr lang="en-US" i="1" dirty="0" smtClean="0"/>
              <a:t>Gagnon, </a:t>
            </a:r>
            <a:r>
              <a:rPr lang="en-US" i="1" dirty="0"/>
              <a:t>spokesperson for the city of Montreal</a:t>
            </a:r>
            <a:r>
              <a:rPr lang="en-US" i="1" dirty="0" smtClean="0"/>
              <a:t> 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Montreal: Full of one way streets ….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8090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Navigating in Zurich	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219" y="1568950"/>
            <a:ext cx="5444835" cy="4503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7983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Zurich: Full of one-way streets too…	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968" y="1174173"/>
            <a:ext cx="4888143" cy="4702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289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Formal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Given a strongly connected directed graph</a:t>
                </a:r>
                <a14:m>
                  <m:oMath xmlns:m="http://schemas.openxmlformats.org/officeDocument/2006/math">
                    <m:r>
                      <a:rPr lang="de-DE" b="0" i="0" smtClean="0">
                        <a:latin typeface="Cambria Math"/>
                      </a:rPr>
                      <m:t> </m:t>
                    </m:r>
                    <m:r>
                      <a:rPr lang="de-DE" b="0" i="1" smtClean="0">
                        <a:latin typeface="Cambria Math"/>
                      </a:rPr>
                      <m:t>𝐺</m:t>
                    </m:r>
                    <m:r>
                      <a:rPr lang="de-DE" b="0" i="1" smtClean="0">
                        <a:latin typeface="Cambria Math"/>
                      </a:rPr>
                      <m:t>=(</m:t>
                    </m:r>
                    <m:r>
                      <a:rPr lang="de-DE" b="0" i="1" smtClean="0">
                        <a:latin typeface="Cambria Math"/>
                      </a:rPr>
                      <m:t>𝑉</m:t>
                    </m:r>
                    <m:r>
                      <a:rPr lang="de-DE" b="0" i="1" smtClean="0">
                        <a:latin typeface="Cambria Math"/>
                      </a:rPr>
                      <m:t>,</m:t>
                    </m:r>
                    <m:r>
                      <a:rPr lang="de-DE" b="0" i="1" smtClean="0">
                        <a:latin typeface="Cambria Math"/>
                      </a:rPr>
                      <m:t>𝐸</m:t>
                    </m:r>
                    <m:r>
                      <a:rPr lang="de-DE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All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rgbClr val="FF0000"/>
                        </a:solidFill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edges have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non-negative weights</a:t>
                </a:r>
              </a:p>
              <a:p>
                <a:pPr lvl="1"/>
                <a:r>
                  <a:rPr lang="en-US" dirty="0" smtClean="0"/>
                  <a:t>All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rgbClr val="FF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nodes have a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unique ID</a:t>
                </a:r>
              </a:p>
              <a:p>
                <a:pPr lvl="1"/>
                <a:endParaRPr lang="en-US" dirty="0"/>
              </a:p>
              <a:p>
                <a:pPr marL="400050"/>
                <a:r>
                  <a:rPr lang="en-US" dirty="0" smtClean="0"/>
                  <a:t>A searcher starts from some node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𝑠</m:t>
                    </m:r>
                  </m:oMath>
                </a14:m>
                <a:endParaRPr lang="en-US" dirty="0" smtClean="0"/>
              </a:p>
              <a:p>
                <a:pPr marL="800100" lvl="1"/>
                <a:r>
                  <a:rPr lang="en-US" dirty="0" smtClean="0"/>
                  <a:t>With unlimited memory and computational power</a:t>
                </a:r>
              </a:p>
              <a:p>
                <a:pPr marL="800100" lvl="1"/>
                <a:r>
                  <a:rPr lang="en-US" dirty="0" smtClean="0"/>
                  <a:t>Has to explore the graph</a:t>
                </a:r>
              </a:p>
              <a:p>
                <a:pPr marL="800100" lvl="1"/>
                <a:endParaRPr lang="en-US" dirty="0"/>
              </a:p>
              <a:p>
                <a:pPr marL="400050"/>
                <a:r>
                  <a:rPr lang="en-US" dirty="0" smtClean="0"/>
                  <a:t>A graph is called explored, if the searcher has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visited all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rgbClr val="FF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nodes </a:t>
                </a:r>
                <a:r>
                  <a:rPr lang="en-US" dirty="0" smtClean="0"/>
                  <a:t>and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returned</a:t>
                </a:r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to</a:t>
                </a:r>
                <a:r>
                  <a:rPr lang="en-US" dirty="0" smtClean="0"/>
                  <a:t> the starting node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rgbClr val="FF0000"/>
                        </a:solidFill>
                        <a:latin typeface="Cambria Math"/>
                      </a:rPr>
                      <m:t>𝑠</m:t>
                    </m:r>
                  </m:oMath>
                </a14:m>
                <a:endParaRPr lang="en-US" dirty="0" smtClean="0">
                  <a:solidFill>
                    <a:srgbClr val="FF0000"/>
                  </a:solidFill>
                </a:endParaRPr>
              </a:p>
              <a:p>
                <a:pPr marL="400050"/>
                <a:endParaRPr lang="en-US" dirty="0" smtClean="0"/>
              </a:p>
              <a:p>
                <a:pPr marL="400050"/>
                <a:r>
                  <a:rPr lang="en-US" dirty="0" smtClean="0"/>
                  <a:t>When the searcher arrives at a node, she knows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all outgoing edges</a:t>
                </a:r>
                <a:r>
                  <a:rPr lang="en-US" dirty="0" smtClean="0"/>
                  <a:t>, including their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cost</a:t>
                </a:r>
                <a:r>
                  <a:rPr lang="en-US" dirty="0" smtClean="0"/>
                  <a:t> and the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ID of the node</a:t>
                </a:r>
                <a:r>
                  <a:rPr lang="en-US" dirty="0" smtClean="0"/>
                  <a:t> at the end of the edges</a:t>
                </a:r>
                <a:br>
                  <a:rPr lang="en-US" dirty="0" smtClean="0"/>
                </a:br>
                <a:r>
                  <a:rPr lang="en-US" dirty="0" smtClean="0"/>
                  <a:t>	</a:t>
                </a:r>
              </a:p>
              <a:p>
                <a:pPr marL="514350" lvl="1" indent="0">
                  <a:buNone/>
                </a:pPr>
                <a:r>
                  <a:rPr lang="en-US" dirty="0" smtClean="0"/>
                  <a:t>cf</a:t>
                </a:r>
                <a:r>
                  <a:rPr lang="en-US" dirty="0"/>
                  <a:t>. [</a:t>
                </a:r>
                <a:r>
                  <a:rPr lang="en-US" dirty="0" err="1" smtClean="0"/>
                  <a:t>Kalyanasundaram</a:t>
                </a:r>
                <a:r>
                  <a:rPr lang="en-US" dirty="0" smtClean="0"/>
                  <a:t> &amp; </a:t>
                </a:r>
                <a:r>
                  <a:rPr lang="en-US" dirty="0" err="1" smtClean="0"/>
                  <a:t>Pruhs</a:t>
                </a:r>
                <a:r>
                  <a:rPr lang="en-US" dirty="0" smtClean="0"/>
                  <a:t> 1994, </a:t>
                </a:r>
                <a:r>
                  <a:rPr lang="en-US" dirty="0" err="1" smtClean="0"/>
                  <a:t>Megow</a:t>
                </a:r>
                <a:r>
                  <a:rPr lang="en-US" dirty="0" smtClean="0"/>
                  <a:t> et. al. 2011]</a:t>
                </a:r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817" t="-70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8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How good is a tour, how good is a strategy?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r>
                  <a:rPr lang="en-US" dirty="0" smtClean="0"/>
                  <a:t>Cost of a tour: 		Sum of traversed edge weights</a:t>
                </a:r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 smtClean="0"/>
              </a:p>
              <a:p>
                <a:pPr marL="57150" indent="0">
                  <a:buNone/>
                </a:pPr>
                <a:r>
                  <a:rPr lang="en-US" dirty="0" smtClean="0"/>
                  <a:t>Competitive ratios for:</a:t>
                </a:r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:r>
                  <a:rPr lang="en-US" sz="1800" dirty="0" smtClean="0"/>
                  <a:t>a tour </a:t>
                </a:r>
                <a14:m>
                  <m:oMath xmlns:m="http://schemas.openxmlformats.org/officeDocument/2006/math">
                    <m:r>
                      <a:rPr lang="de-DE" sz="1800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en-US" sz="1800" dirty="0" smtClean="0"/>
                  <a:t>:</a:t>
                </a:r>
                <a:r>
                  <a:rPr lang="en-US" dirty="0" smtClean="0"/>
                  <a:t>			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/>
                          </a:rPr>
                          <m:t>𝑐𝑜𝑠𝑡</m:t>
                        </m:r>
                        <m:r>
                          <a:rPr lang="de-DE" b="0" i="1" smtClean="0">
                            <a:latin typeface="Cambria Math"/>
                          </a:rPr>
                          <m:t> </m:t>
                        </m:r>
                        <m:r>
                          <a:rPr lang="de-DE" b="0" i="1" smtClean="0">
                            <a:latin typeface="Cambria Math"/>
                          </a:rPr>
                          <m:t>𝑜𝑓</m:t>
                        </m:r>
                        <m:r>
                          <a:rPr lang="de-DE" b="0" i="1" smtClean="0">
                            <a:latin typeface="Cambria Math"/>
                          </a:rPr>
                          <m:t> </m:t>
                        </m:r>
                        <m:r>
                          <a:rPr lang="de-DE" b="0" i="1" smtClean="0">
                            <a:latin typeface="Cambria Math"/>
                          </a:rPr>
                          <m:t>𝑇</m:t>
                        </m:r>
                      </m:num>
                      <m:den>
                        <m:r>
                          <a:rPr lang="de-DE" b="0" i="1" smtClean="0">
                            <a:latin typeface="Cambria Math"/>
                          </a:rPr>
                          <m:t>𝑐𝑜𝑠𝑡</m:t>
                        </m:r>
                        <m:r>
                          <a:rPr lang="de-DE" b="0" i="1" smtClean="0">
                            <a:latin typeface="Cambria Math"/>
                          </a:rPr>
                          <m:t> </m:t>
                        </m:r>
                        <m:r>
                          <a:rPr lang="de-DE" b="0" i="1" smtClean="0">
                            <a:latin typeface="Cambria Math"/>
                          </a:rPr>
                          <m:t>𝑜𝑓</m:t>
                        </m:r>
                        <m:r>
                          <a:rPr lang="de-DE" b="0" i="1" smtClean="0">
                            <a:latin typeface="Cambria Math"/>
                          </a:rPr>
                          <m:t> </m:t>
                        </m:r>
                        <m:r>
                          <a:rPr lang="de-DE" b="0" i="1" smtClean="0">
                            <a:latin typeface="Cambria Math"/>
                          </a:rPr>
                          <m:t>𝑜𝑝𝑡𝑖𝑚𝑎𝑙</m:t>
                        </m:r>
                        <m:r>
                          <a:rPr lang="de-DE" b="0" i="1" smtClean="0">
                            <a:latin typeface="Cambria Math"/>
                          </a:rPr>
                          <m:t> </m:t>
                        </m:r>
                        <m:r>
                          <a:rPr lang="de-DE" b="0" i="1" smtClean="0">
                            <a:latin typeface="Cambria Math"/>
                          </a:rPr>
                          <m:t>𝑡𝑜𝑢𝑟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marL="400050"/>
                <a:endParaRPr lang="en-US" dirty="0" smtClean="0"/>
              </a:p>
              <a:p>
                <a:pPr marL="400050"/>
                <a:r>
                  <a:rPr lang="en-US" sz="1800" dirty="0" smtClean="0"/>
                  <a:t>deterministic algorithms:	</a:t>
                </a:r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mtClean="0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∀</m:t>
                            </m:r>
                            <m:r>
                              <a:rPr lang="de-DE" i="1">
                                <a:latin typeface="Cambria Math"/>
                                <a:ea typeface="Cambria Math"/>
                              </a:rPr>
                              <m:t>𝑡𝑜𝑢𝑟𝑠</m:t>
                            </m:r>
                            <m:r>
                              <a:rPr lang="de-DE" b="0" i="1" smtClean="0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de-DE" b="0" i="1" smtClean="0">
                                <a:latin typeface="Cambria Math"/>
                                <a:ea typeface="Cambria Math"/>
                              </a:rPr>
                              <m:t>𝑇</m:t>
                            </m:r>
                            <m:r>
                              <a:rPr lang="de-DE" b="0" i="1" smtClean="0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de-DE" i="1">
                                <a:latin typeface="Cambria Math"/>
                              </a:rPr>
                              <m:t>𝑜𝑠𝑡</m:t>
                            </m:r>
                            <m:r>
                              <a:rPr lang="de-DE" i="1">
                                <a:latin typeface="Cambria Math"/>
                              </a:rPr>
                              <m:t> </m:t>
                            </m:r>
                            <m:r>
                              <a:rPr lang="de-DE" i="1">
                                <a:latin typeface="Cambria Math"/>
                              </a:rPr>
                              <m:t>𝑜𝑓</m:t>
                            </m:r>
                            <m:r>
                              <a:rPr lang="de-DE" i="1">
                                <a:latin typeface="Cambria Math"/>
                              </a:rPr>
                              <m:t> </m:t>
                            </m:r>
                            <m:r>
                              <a:rPr lang="de-DE" i="1">
                                <a:latin typeface="Cambria Math"/>
                              </a:rPr>
                              <m:t>𝑇</m:t>
                            </m:r>
                          </m:num>
                          <m:den>
                            <m:r>
                              <a:rPr lang="de-DE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de-DE" i="1">
                                <a:latin typeface="Cambria Math"/>
                              </a:rPr>
                              <m:t>𝑜𝑠𝑡</m:t>
                            </m:r>
                            <m:r>
                              <a:rPr lang="de-DE" i="1">
                                <a:latin typeface="Cambria Math"/>
                              </a:rPr>
                              <m:t> </m:t>
                            </m:r>
                            <m:r>
                              <a:rPr lang="de-DE" i="1">
                                <a:latin typeface="Cambria Math"/>
                              </a:rPr>
                              <m:t>𝑜𝑓</m:t>
                            </m:r>
                            <m:r>
                              <a:rPr lang="de-DE" i="1">
                                <a:latin typeface="Cambria Math"/>
                              </a:rPr>
                              <m:t> </m:t>
                            </m:r>
                            <m:r>
                              <a:rPr lang="de-DE" i="1">
                                <a:latin typeface="Cambria Math"/>
                              </a:rPr>
                              <m:t>𝑜𝑝𝑡𝑖𝑚𝑎𝑙</m:t>
                            </m:r>
                            <m:r>
                              <a:rPr lang="de-DE" i="1">
                                <a:latin typeface="Cambria Math"/>
                              </a:rPr>
                              <m:t> </m:t>
                            </m:r>
                            <m:r>
                              <a:rPr lang="de-DE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de-DE" i="1">
                                <a:latin typeface="Cambria Math"/>
                              </a:rPr>
                              <m:t>𝑜𝑢𝑟</m:t>
                            </m:r>
                          </m:den>
                        </m:f>
                      </m:e>
                    </m:func>
                  </m:oMath>
                </a14:m>
                <a:endParaRPr lang="en-US" dirty="0" smtClean="0"/>
              </a:p>
              <a:p>
                <a:pPr marL="400050"/>
                <a:endParaRPr lang="en-US" dirty="0"/>
              </a:p>
              <a:p>
                <a:pPr marL="400050"/>
                <a:r>
                  <a:rPr lang="en-US" sz="1800" dirty="0" smtClean="0"/>
                  <a:t>randomized algorithms: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∀</m:t>
                            </m:r>
                            <m:r>
                              <a:rPr lang="de-DE" i="1">
                                <a:latin typeface="Cambria Math"/>
                                <a:ea typeface="Cambria Math"/>
                              </a:rPr>
                              <m:t>𝑡𝑜𝑢𝑟𝑠</m:t>
                            </m:r>
                            <m:r>
                              <a:rPr lang="de-DE" i="1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de-DE" i="1">
                                <a:latin typeface="Cambria Math"/>
                                <a:ea typeface="Cambria Math"/>
                              </a:rPr>
                              <m:t>𝑇</m:t>
                            </m:r>
                            <m:r>
                              <a:rPr lang="de-DE" i="1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b="0" i="1" smtClean="0">
                                <a:latin typeface="Cambria Math"/>
                              </a:rPr>
                              <m:t>𝑒𝑥𝑝𝑒𝑐𝑡𝑒𝑑</m:t>
                            </m:r>
                            <m:r>
                              <a:rPr lang="de-DE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de-DE" i="1">
                                <a:latin typeface="Cambria Math"/>
                              </a:rPr>
                              <m:t>𝑐𝑜𝑠𝑡</m:t>
                            </m:r>
                            <m:r>
                              <a:rPr lang="de-DE" i="1">
                                <a:latin typeface="Cambria Math"/>
                              </a:rPr>
                              <m:t> </m:t>
                            </m:r>
                            <m:r>
                              <a:rPr lang="de-DE" i="1">
                                <a:latin typeface="Cambria Math"/>
                              </a:rPr>
                              <m:t>𝑜𝑓</m:t>
                            </m:r>
                            <m:r>
                              <a:rPr lang="de-DE" i="1">
                                <a:latin typeface="Cambria Math"/>
                              </a:rPr>
                              <m:t> </m:t>
                            </m:r>
                            <m:r>
                              <a:rPr lang="de-DE" i="1">
                                <a:latin typeface="Cambria Math"/>
                              </a:rPr>
                              <m:t>𝑇</m:t>
                            </m:r>
                          </m:num>
                          <m:den>
                            <m:r>
                              <a:rPr lang="de-DE" i="1">
                                <a:latin typeface="Cambria Math"/>
                              </a:rPr>
                              <m:t>𝑐𝑜𝑠𝑡</m:t>
                            </m:r>
                            <m:r>
                              <a:rPr lang="de-DE" i="1">
                                <a:latin typeface="Cambria Math"/>
                              </a:rPr>
                              <m:t> </m:t>
                            </m:r>
                            <m:r>
                              <a:rPr lang="de-DE" i="1">
                                <a:latin typeface="Cambria Math"/>
                              </a:rPr>
                              <m:t>𝑜𝑓</m:t>
                            </m:r>
                            <m:r>
                              <a:rPr lang="de-DE" i="1">
                                <a:latin typeface="Cambria Math"/>
                              </a:rPr>
                              <m:t> </m:t>
                            </m:r>
                            <m:r>
                              <a:rPr lang="de-DE" i="1">
                                <a:latin typeface="Cambria Math"/>
                              </a:rPr>
                              <m:t>𝑜𝑝𝑡𝑖𝑚𝑎𝑙</m:t>
                            </m:r>
                            <m:r>
                              <a:rPr lang="de-DE" i="1">
                                <a:latin typeface="Cambria Math"/>
                              </a:rPr>
                              <m:t> </m:t>
                            </m:r>
                            <m:r>
                              <a:rPr lang="de-DE" i="1">
                                <a:latin typeface="Cambria Math"/>
                              </a:rPr>
                              <m:t>𝑡𝑜𝑢𝑟</m:t>
                            </m:r>
                          </m:den>
                        </m:f>
                      </m:e>
                    </m:func>
                  </m:oMath>
                </a14:m>
                <a:endParaRPr lang="en-US" dirty="0" smtClean="0"/>
              </a:p>
              <a:p>
                <a:pPr marL="400050"/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9" t="-70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544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Applications of Graph Exploration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fundamental problems of robotics </a:t>
            </a:r>
            <a:br>
              <a:rPr lang="en-US" dirty="0" smtClean="0"/>
            </a:br>
            <a:r>
              <a:rPr lang="en-US" dirty="0" smtClean="0"/>
              <a:t>	cf. [</a:t>
            </a:r>
            <a:r>
              <a:rPr lang="en-US" dirty="0" err="1" smtClean="0"/>
              <a:t>Burgard</a:t>
            </a:r>
            <a:r>
              <a:rPr lang="en-US" dirty="0" smtClean="0"/>
              <a:t> et </a:t>
            </a:r>
            <a:r>
              <a:rPr lang="en-US" dirty="0"/>
              <a:t>a</a:t>
            </a:r>
            <a:r>
              <a:rPr lang="en-US" dirty="0" smtClean="0"/>
              <a:t>l. 2000, Fleischer &amp; </a:t>
            </a:r>
            <a:r>
              <a:rPr lang="en-US" dirty="0" err="1" smtClean="0"/>
              <a:t>Trippen</a:t>
            </a:r>
            <a:r>
              <a:rPr lang="en-US" dirty="0" smtClean="0"/>
              <a:t> 2005]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Exploring the state space of a finite automaton</a:t>
            </a:r>
            <a:br>
              <a:rPr lang="en-US" dirty="0" smtClean="0"/>
            </a:br>
            <a:r>
              <a:rPr lang="en-US" dirty="0" smtClean="0"/>
              <a:t>	cf. [Brass et al. 2009]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 model for learning</a:t>
            </a:r>
            <a:br>
              <a:rPr lang="en-US" dirty="0" smtClean="0"/>
            </a:br>
            <a:r>
              <a:rPr lang="en-US" dirty="0" smtClean="0"/>
              <a:t>	cf. [Deng &amp; Papadimitriou 1999]</a:t>
            </a:r>
            <a:br>
              <a:rPr lang="en-US" dirty="0" smtClean="0"/>
            </a:b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490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Some Related Work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r>
                  <a:rPr lang="en-US" dirty="0" smtClean="0"/>
                  <a:t>Offline</a:t>
                </a:r>
                <a:r>
                  <a:rPr lang="en-US" dirty="0"/>
                  <a:t>: Asymmetric Traveling Salesman </a:t>
                </a:r>
                <a:r>
                  <a:rPr lang="en-US" dirty="0" smtClean="0"/>
                  <a:t>problem</a:t>
                </a:r>
              </a:p>
              <a:p>
                <a:pPr marL="800100" lvl="1"/>
                <a:r>
                  <a:rPr lang="en-US" dirty="0" smtClean="0"/>
                  <a:t>Approximation ratio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de-DE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  <m:func>
                      <m:func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de-DE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de-DE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</m:e>
                    </m:func>
                    <m:r>
                      <a:rPr lang="de-DE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[</a:t>
                </a:r>
                <a:r>
                  <a:rPr lang="en-US" dirty="0" err="1" smtClean="0"/>
                  <a:t>Feige</a:t>
                </a:r>
                <a:r>
                  <a:rPr lang="en-US" dirty="0" smtClean="0"/>
                  <a:t> &amp; Singh 2007]</a:t>
                </a:r>
              </a:p>
              <a:p>
                <a:pPr marL="800100" lvl="1"/>
                <a:r>
                  <a:rPr lang="en-US" dirty="0"/>
                  <a:t>Randomized: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rgbClr val="FF0000"/>
                        </a:solidFill>
                        <a:latin typeface="Cambria Math"/>
                      </a:rPr>
                      <m:t>𝑂</m:t>
                    </m:r>
                    <m:r>
                      <a:rPr lang="de-DE" i="1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>
                            <a:solidFill>
                              <a:srgbClr val="FF0000"/>
                            </a:solidFill>
                            <a:latin typeface="Cambria Math"/>
                          </a:rPr>
                          <m:t>log</m:t>
                        </m:r>
                      </m:fName>
                      <m:e>
                        <m:r>
                          <a:rPr lang="de-DE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/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>
                            <a:solidFill>
                              <a:srgbClr val="FF0000"/>
                            </a:solidFill>
                            <a:latin typeface="Cambria Math"/>
                          </a:rPr>
                          <m:t>log</m:t>
                        </m:r>
                        <m: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e-DE">
                            <a:solidFill>
                              <a:srgbClr val="FF0000"/>
                            </a:solidFill>
                            <a:latin typeface="Cambria Math"/>
                          </a:rPr>
                          <m:t>log</m:t>
                        </m:r>
                      </m:fName>
                      <m:e>
                        <m:r>
                          <a:rPr lang="de-DE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 </a:t>
                </a:r>
                <a:r>
                  <a:rPr lang="en-US" dirty="0"/>
                  <a:t>[</a:t>
                </a:r>
                <a:r>
                  <a:rPr lang="de-DE" dirty="0" err="1"/>
                  <a:t>Asadpour</a:t>
                </a:r>
                <a:r>
                  <a:rPr lang="de-DE" dirty="0"/>
                  <a:t> et al. 2010</a:t>
                </a:r>
                <a:r>
                  <a:rPr lang="de-DE" dirty="0" smtClean="0"/>
                  <a:t>]</a:t>
                </a:r>
                <a:endParaRPr lang="en-US" dirty="0"/>
              </a:p>
              <a:p>
                <a:pPr marL="400050"/>
                <a:endParaRPr lang="en-US" dirty="0" smtClean="0"/>
              </a:p>
              <a:p>
                <a:pPr marL="57150" indent="0">
                  <a:buNone/>
                </a:pPr>
                <a:r>
                  <a:rPr lang="en-US" dirty="0" smtClean="0"/>
                  <a:t>Undirected graph exploration:</a:t>
                </a:r>
              </a:p>
              <a:p>
                <a:pPr marL="400050"/>
                <a:r>
                  <a:rPr lang="en-US" dirty="0" smtClean="0">
                    <a:solidFill>
                      <a:schemeClr val="tx1"/>
                    </a:solidFill>
                  </a:rPr>
                  <a:t>General </a:t>
                </a:r>
                <a:r>
                  <a:rPr lang="en-US" dirty="0" smtClean="0"/>
                  <a:t>case: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rgbClr val="FF0000"/>
                        </a:solidFill>
                        <a:latin typeface="Cambria Math"/>
                      </a:rPr>
                      <m:t>𝑂</m:t>
                    </m:r>
                    <m:r>
                      <a:rPr lang="de-DE" b="0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de-DE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log</m:t>
                        </m:r>
                      </m:fName>
                      <m:e>
                        <m:r>
                          <a:rPr lang="de-DE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) </a:t>
                </a:r>
                <a:r>
                  <a:rPr lang="en-US" dirty="0" smtClean="0"/>
                  <a:t>[</a:t>
                </a:r>
                <a:r>
                  <a:rPr lang="en-US" dirty="0" err="1" smtClean="0"/>
                  <a:t>Rosenkrantz</a:t>
                </a:r>
                <a:r>
                  <a:rPr lang="en-US" dirty="0" smtClean="0"/>
                  <a:t> et al. 1977]</a:t>
                </a:r>
              </a:p>
              <a:p>
                <a:pPr marL="400050"/>
                <a:r>
                  <a:rPr lang="en-US" dirty="0" smtClean="0"/>
                  <a:t>Lower bound: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rgbClr val="FF0000"/>
                        </a:solidFill>
                        <a:latin typeface="Cambria Math"/>
                      </a:rPr>
                      <m:t>2.5−</m:t>
                    </m:r>
                    <m:r>
                      <a:rPr lang="de-DE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𝜀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[</a:t>
                </a:r>
                <a:r>
                  <a:rPr lang="en-US" dirty="0" err="1" smtClean="0"/>
                  <a:t>Dobrev</a:t>
                </a:r>
                <a:r>
                  <a:rPr lang="en-US" dirty="0" smtClean="0"/>
                  <a:t> &amp; </a:t>
                </a:r>
                <a:r>
                  <a:rPr lang="de-DE" dirty="0" err="1" smtClean="0"/>
                  <a:t>Královič</a:t>
                </a:r>
                <a:r>
                  <a:rPr lang="de-DE" dirty="0" smtClean="0"/>
                  <a:t> &amp; </a:t>
                </a:r>
                <a:r>
                  <a:rPr lang="de-DE" dirty="0" err="1" smtClean="0"/>
                  <a:t>Markou</a:t>
                </a:r>
                <a:r>
                  <a:rPr lang="de-DE" dirty="0" smtClean="0"/>
                  <a:t> </a:t>
                </a:r>
                <a:r>
                  <a:rPr lang="en-US" dirty="0" smtClean="0"/>
                  <a:t>2012]</a:t>
                </a:r>
              </a:p>
              <a:p>
                <a:pPr marL="400050"/>
                <a:r>
                  <a:rPr lang="en-US" dirty="0" smtClean="0"/>
                  <a:t>Planar graphs: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rgbClr val="FF0000"/>
                        </a:solidFill>
                        <a:latin typeface="Cambria Math"/>
                      </a:rPr>
                      <m:t>16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[</a:t>
                </a:r>
                <a:r>
                  <a:rPr lang="en-US" dirty="0" err="1"/>
                  <a:t>Kalyanasundaram</a:t>
                </a:r>
                <a:r>
                  <a:rPr lang="en-US" dirty="0"/>
                  <a:t> &amp; </a:t>
                </a:r>
                <a:r>
                  <a:rPr lang="en-US" dirty="0" err="1"/>
                  <a:t>Pruhs</a:t>
                </a:r>
                <a:r>
                  <a:rPr lang="en-US" dirty="0"/>
                  <a:t> </a:t>
                </a:r>
                <a:r>
                  <a:rPr lang="en-US" dirty="0" smtClean="0"/>
                  <a:t>1994]</a:t>
                </a:r>
              </a:p>
              <a:p>
                <a:pPr marL="400050" lvl="1" indent="-342900">
                  <a:buFontTx/>
                  <a:buChar char="•"/>
                </a:pPr>
                <a:r>
                  <a:rPr lang="en-US" sz="2000" dirty="0"/>
                  <a:t>Genus at most</a:t>
                </a:r>
                <a14:m>
                  <m:oMath xmlns:m="http://schemas.openxmlformats.org/officeDocument/2006/math">
                    <m:r>
                      <a:rPr lang="de-DE" sz="2000">
                        <a:latin typeface="Cambria Math"/>
                      </a:rPr>
                      <m:t> </m:t>
                    </m:r>
                    <m:r>
                      <a:rPr lang="de-DE" sz="2000" i="1">
                        <a:latin typeface="Cambria Math"/>
                      </a:rPr>
                      <m:t>𝑔</m:t>
                    </m:r>
                    <m:r>
                      <a:rPr lang="de-DE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: </a:t>
                </a:r>
                <a14:m>
                  <m:oMath xmlns:m="http://schemas.openxmlformats.org/officeDocument/2006/math">
                    <m:r>
                      <a:rPr lang="de-DE" sz="2000" b="0" i="1" smtClean="0">
                        <a:solidFill>
                          <a:srgbClr val="FF0000"/>
                        </a:solidFill>
                        <a:latin typeface="Cambria Math"/>
                      </a:rPr>
                      <m:t>16(1+2</m:t>
                    </m:r>
                    <m:r>
                      <a:rPr lang="de-DE" sz="2000" b="0" i="1" smtClean="0">
                        <a:solidFill>
                          <a:srgbClr val="FF0000"/>
                        </a:solidFill>
                        <a:latin typeface="Cambria Math"/>
                      </a:rPr>
                      <m:t>𝑔</m:t>
                    </m:r>
                    <m:r>
                      <a:rPr lang="de-DE" sz="2000" b="0" i="1" smtClean="0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 smtClean="0"/>
                  <a:t>[</a:t>
                </a:r>
                <a:r>
                  <a:rPr lang="en-US" sz="2000" dirty="0" err="1" smtClean="0"/>
                  <a:t>Megow</a:t>
                </a:r>
                <a:r>
                  <a:rPr lang="en-US" sz="2000" dirty="0" smtClean="0"/>
                  <a:t> et </a:t>
                </a:r>
                <a:r>
                  <a:rPr lang="en-US" sz="2000" dirty="0"/>
                  <a:t>al. 2011]</a:t>
                </a:r>
              </a:p>
              <a:p>
                <a:pPr marL="400050"/>
                <a:r>
                  <a:rPr lang="en-US" dirty="0" err="1" smtClean="0"/>
                  <a:t>Unweighted</a:t>
                </a:r>
                <a:r>
                  <a:rPr lang="en-US" dirty="0" smtClean="0"/>
                  <a:t>: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rgbClr val="FF0000"/>
                        </a:solidFill>
                        <a:latin typeface="Cambria Math"/>
                      </a:rPr>
                      <m:t>2</m:t>
                    </m:r>
                  </m:oMath>
                </a14:m>
                <a:r>
                  <a:rPr lang="en-US" dirty="0" smtClean="0"/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dirty="0">
                        <a:solidFill>
                          <a:schemeClr val="tx1"/>
                        </a:solidFill>
                        <a:latin typeface="Cambria Math"/>
                      </a:rPr>
                      <m:t>l</m:t>
                    </m:r>
                    <m:r>
                      <a:rPr lang="de-DE" b="0" i="0" dirty="0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  <m:r>
                      <m:rPr>
                        <m:sty m:val="p"/>
                      </m:rPr>
                      <a:rPr lang="de-DE" b="0" i="0" dirty="0" smtClean="0">
                        <a:solidFill>
                          <a:schemeClr val="tx1"/>
                        </a:solidFill>
                        <a:latin typeface="Cambria Math"/>
                      </a:rPr>
                      <m:t>b</m:t>
                    </m:r>
                    <m:r>
                      <a:rPr lang="de-DE" b="0" i="0" dirty="0" smtClean="0">
                        <a:solidFill>
                          <a:schemeClr val="tx1"/>
                        </a:solidFill>
                        <a:latin typeface="Cambria Math"/>
                      </a:rPr>
                      <m:t>.:</m:t>
                    </m:r>
                    <m:r>
                      <a:rPr lang="de-DE" i="1">
                        <a:solidFill>
                          <a:srgbClr val="FF0000"/>
                        </a:solidFill>
                        <a:latin typeface="Cambria Math"/>
                      </a:rPr>
                      <m:t>2−</m:t>
                    </m:r>
                    <m:r>
                      <a:rPr lang="de-DE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𝜀</m:t>
                    </m:r>
                  </m:oMath>
                </a14:m>
                <a:r>
                  <a:rPr lang="en-US" dirty="0" smtClean="0"/>
                  <a:t>, </a:t>
                </a:r>
                <a:r>
                  <a:rPr lang="en-US" dirty="0"/>
                  <a:t>[</a:t>
                </a:r>
                <a:r>
                  <a:rPr lang="en-US" dirty="0" smtClean="0"/>
                  <a:t>Miyazaki et al. 2009])</a:t>
                </a:r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:r>
                  <a:rPr lang="en-US" dirty="0" smtClean="0"/>
                  <a:t>Does randomization help?</a:t>
                </a:r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49" t="-82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feld 4"/>
              <p:cNvSpPr txBox="1"/>
              <p:nvPr/>
            </p:nvSpPr>
            <p:spPr>
              <a:xfrm>
                <a:off x="6691745" y="2525969"/>
                <a:ext cx="2452255" cy="2985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000" dirty="0" smtClean="0">
                    <a:solidFill>
                      <a:srgbClr val="C00000"/>
                    </a:solidFill>
                  </a:rPr>
                  <a:t>    </a:t>
                </a:r>
                <a:r>
                  <a:rPr lang="de-DE" sz="2000" dirty="0" err="1" smtClean="0">
                    <a:solidFill>
                      <a:srgbClr val="C00000"/>
                    </a:solidFill>
                  </a:rPr>
                  <a:t>Directed</a:t>
                </a:r>
                <a:r>
                  <a:rPr lang="de-DE" sz="2000" dirty="0" smtClean="0">
                    <a:solidFill>
                      <a:srgbClr val="C00000"/>
                    </a:solidFill>
                  </a:rPr>
                  <a:t> Case</a:t>
                </a:r>
              </a:p>
              <a:p>
                <a:endParaRPr lang="de-DE" dirty="0" smtClean="0">
                  <a:solidFill>
                    <a:srgbClr val="C00000"/>
                  </a:solidFill>
                </a:endParaRPr>
              </a:p>
              <a:p>
                <a:endParaRPr lang="de-DE" dirty="0">
                  <a:solidFill>
                    <a:srgbClr val="C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b="0" i="0" smtClean="0">
                          <a:solidFill>
                            <a:srgbClr val="C00000"/>
                          </a:solidFill>
                          <a:latin typeface="Cambria Math"/>
                        </a:rPr>
                        <m:t>Θ</m:t>
                      </m:r>
                      <m:r>
                        <a:rPr lang="de-DE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de-DE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𝑛</m:t>
                      </m:r>
                      <m:r>
                        <a:rPr lang="de-DE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de-DE" dirty="0" smtClean="0">
                  <a:solidFill>
                    <a:srgbClr val="C00000"/>
                  </a:solidFill>
                </a:endParaRPr>
              </a:p>
              <a:p>
                <a:endParaRPr lang="de-DE" dirty="0" smtClean="0"/>
              </a:p>
              <a:p>
                <a:endParaRPr lang="de-DE" dirty="0"/>
              </a:p>
              <a:p>
                <a:endParaRPr lang="de-DE" dirty="0" smtClean="0"/>
              </a:p>
              <a:p>
                <a:r>
                  <a:rPr lang="en-US" dirty="0"/>
                  <a:t> </a:t>
                </a:r>
                <a:r>
                  <a:rPr lang="de-DE" sz="1800" dirty="0" err="1">
                    <a:solidFill>
                      <a:srgbClr val="C00000"/>
                    </a:solidFill>
                  </a:rPr>
                  <a:t>factor</a:t>
                </a:r>
                <a:r>
                  <a:rPr lang="de-DE" sz="1800" dirty="0">
                    <a:solidFill>
                      <a:srgbClr val="C00000"/>
                    </a:solidFill>
                  </a:rPr>
                  <a:t> </a:t>
                </a:r>
                <a:r>
                  <a:rPr lang="de-DE" sz="1800" dirty="0" err="1">
                    <a:solidFill>
                      <a:srgbClr val="C00000"/>
                    </a:solidFill>
                  </a:rPr>
                  <a:t>of</a:t>
                </a:r>
                <a:r>
                  <a:rPr lang="de-DE" sz="1800" dirty="0">
                    <a:solidFill>
                      <a:srgbClr val="C00000"/>
                    </a:solidFill>
                  </a:rPr>
                  <a:t> 4 </a:t>
                </a:r>
                <a:r>
                  <a:rPr lang="de-DE" sz="1800" dirty="0" err="1">
                    <a:solidFill>
                      <a:srgbClr val="C00000"/>
                    </a:solidFill>
                  </a:rPr>
                  <a:t>at</a:t>
                </a:r>
                <a:r>
                  <a:rPr lang="de-DE" sz="1800" dirty="0">
                    <a:solidFill>
                      <a:srgbClr val="C00000"/>
                    </a:solidFill>
                  </a:rPr>
                  <a:t> </a:t>
                </a:r>
                <a:r>
                  <a:rPr lang="de-DE" sz="1800" dirty="0" err="1">
                    <a:solidFill>
                      <a:srgbClr val="C00000"/>
                    </a:solidFill>
                  </a:rPr>
                  <a:t>most</a:t>
                </a:r>
                <a:endParaRPr lang="de-DE" sz="1800" dirty="0"/>
              </a:p>
            </p:txBody>
          </p:sp>
        </mc:Choice>
        <mc:Fallback xmlns="">
          <p:sp>
            <p:nvSpPr>
              <p:cNvPr id="5" name="Textfeld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1745" y="2525969"/>
                <a:ext cx="2452255" cy="2985433"/>
              </a:xfrm>
              <a:prstGeom prst="rect">
                <a:avLst/>
              </a:prstGeom>
              <a:blipFill rotWithShape="0">
                <a:blip r:embed="rId4"/>
                <a:stretch>
                  <a:fillRect t="-816" b="-183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149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Exploring with a Greedy 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r>
                  <a:rPr lang="en-US" dirty="0"/>
                  <a:t>A</a:t>
                </a:r>
                <a:r>
                  <a:rPr lang="en-US" dirty="0" smtClean="0"/>
                  <a:t>chieves </a:t>
                </a:r>
                <a:r>
                  <a:rPr lang="en-US" dirty="0"/>
                  <a:t>a competitive ratio of </a:t>
                </a:r>
                <a14:m>
                  <m:oMath xmlns:m="http://schemas.openxmlformats.org/officeDocument/2006/math">
                    <m:r>
                      <a:rPr lang="de-DE" b="1" i="1" smtClean="0">
                        <a:solidFill>
                          <a:srgbClr val="FF0000"/>
                        </a:solidFill>
                        <a:latin typeface="Cambria Math"/>
                      </a:rPr>
                      <m:t>𝒏</m:t>
                    </m:r>
                    <m:r>
                      <a:rPr lang="de-DE" b="1" i="1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r>
                      <a:rPr lang="de-DE" b="1" i="1" smtClean="0">
                        <a:solidFill>
                          <a:srgbClr val="FF0000"/>
                        </a:solidFill>
                        <a:latin typeface="Cambria Math"/>
                      </a:rPr>
                      <m:t>𝟏</m:t>
                    </m:r>
                  </m:oMath>
                </a14:m>
                <a:endParaRPr lang="en-US" dirty="0" smtClean="0">
                  <a:solidFill>
                    <a:srgbClr val="FF0000"/>
                  </a:solidFill>
                </a:endParaRPr>
              </a:p>
              <a:p>
                <a:pPr marL="400050"/>
                <a:endParaRPr lang="en-US" dirty="0"/>
              </a:p>
              <a:p>
                <a:pPr marL="400050"/>
                <a:r>
                  <a:rPr lang="en-US" dirty="0" smtClean="0"/>
                  <a:t>Proof sketch:</a:t>
                </a:r>
              </a:p>
              <a:p>
                <a:pPr marL="800100" lvl="1"/>
                <a:r>
                  <a:rPr lang="en-US" dirty="0"/>
                  <a:t>G</a:t>
                </a:r>
                <a:r>
                  <a:rPr lang="en-US" dirty="0" smtClean="0"/>
                  <a:t>reedy  uses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𝑛</m:t>
                    </m:r>
                    <m:r>
                      <a:rPr lang="de-DE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US" dirty="0" smtClean="0"/>
                  <a:t> paths to  new nodes and then returns</a:t>
                </a:r>
              </a:p>
              <a:p>
                <a:pPr marL="800100" lvl="1"/>
                <a:r>
                  <a:rPr lang="en-US" dirty="0" smtClean="0"/>
                  <a:t>The greedy path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de-DE" b="0" i="1" smtClean="0">
                            <a:latin typeface="Cambria Math"/>
                          </a:rPr>
                          <m:t>𝑣𝑤</m:t>
                        </m:r>
                      </m:sub>
                    </m:sSub>
                  </m:oMath>
                </a14:m>
                <a:r>
                  <a:rPr lang="en-US" dirty="0" smtClean="0"/>
                  <a:t> from 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𝑣</m:t>
                    </m:r>
                  </m:oMath>
                </a14:m>
                <a:r>
                  <a:rPr lang="en-US" dirty="0"/>
                  <a:t> to a not yet visited node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𝑤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 is a shortest path</a:t>
                </a:r>
                <a:endParaRPr lang="en-US" dirty="0"/>
              </a:p>
              <a:p>
                <a:pPr marL="800100" lvl="1"/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de-DE" dirty="0" smtClean="0"/>
                  <a:t>  </a:t>
                </a:r>
                <a:r>
                  <a:rPr lang="de-DE" dirty="0" err="1" smtClean="0"/>
                  <a:t>be</a:t>
                </a:r>
                <a:r>
                  <a:rPr lang="de-DE" dirty="0" smtClean="0"/>
                  <a:t> an </a:t>
                </a:r>
                <a:r>
                  <a:rPr lang="de-DE" dirty="0" err="1" smtClean="0"/>
                  <a:t>opt</a:t>
                </a:r>
                <a:r>
                  <a:rPr lang="de-DE" dirty="0" smtClean="0"/>
                  <a:t>. Tour </a:t>
                </a:r>
                <a:r>
                  <a:rPr lang="de-DE" dirty="0" err="1" smtClean="0"/>
                  <a:t>inducing</a:t>
                </a:r>
                <a:r>
                  <a:rPr lang="de-DE" dirty="0" smtClean="0"/>
                  <a:t> a </a:t>
                </a:r>
                <a:r>
                  <a:rPr lang="de-DE" dirty="0" err="1" smtClean="0"/>
                  <a:t>cyclic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ordering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all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nodes in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𝐺</m:t>
                    </m:r>
                    <m:r>
                      <a:rPr lang="de-DE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/>
                  <a:t> with the tour consisting of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segments.</a:t>
                </a:r>
                <a:endParaRPr lang="en-US" dirty="0"/>
              </a:p>
              <a:p>
                <a:pPr marL="800100" lvl="1"/>
                <a:r>
                  <a:rPr lang="de-DE" dirty="0" smtClean="0"/>
                  <a:t>The </a:t>
                </a:r>
                <a:r>
                  <a:rPr lang="de-DE" dirty="0" err="1" smtClean="0"/>
                  <a:t>path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de-DE" i="1">
                            <a:latin typeface="Cambria Math"/>
                          </a:rPr>
                          <m:t>𝑣𝑤</m:t>
                        </m:r>
                      </m:sub>
                    </m:sSub>
                  </m:oMath>
                </a14:m>
                <a:r>
                  <a:rPr lang="en-US" dirty="0" smtClean="0"/>
                  <a:t> has by definition at most the cost of the whole part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de-DE" b="0" i="1" smtClean="0">
                            <a:latin typeface="Cambria Math"/>
                          </a:rPr>
                          <m:t>𝑣𝑤</m:t>
                        </m:r>
                      </m:sub>
                    </m:sSub>
                  </m:oMath>
                </a14:m>
                <a:r>
                  <a:rPr lang="en-US" dirty="0" smtClean="0"/>
                  <a:t> of the tour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𝑇</m:t>
                    </m:r>
                  </m:oMath>
                </a14:m>
                <a:r>
                  <a:rPr lang="en-US" dirty="0" smtClean="0"/>
                  <a:t>, which consists of at most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𝑛</m:t>
                    </m:r>
                    <m:r>
                      <a:rPr lang="de-DE" i="1">
                        <a:latin typeface="Cambria Math"/>
                      </a:rPr>
                      <m:t>−1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 segments.</a:t>
                </a:r>
              </a:p>
              <a:p>
                <a:pPr marL="800100" lvl="1"/>
                <a:r>
                  <a:rPr lang="en-US" dirty="0" smtClean="0"/>
                  <a:t>Therefore, the cost of each of the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segments 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 smtClean="0"/>
                  <a:t>in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en-US" dirty="0" smtClean="0"/>
                  <a:t> has to be used at most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𝑛</m:t>
                    </m:r>
                    <m:r>
                      <a:rPr lang="de-DE" i="1">
                        <a:latin typeface="Cambria Math"/>
                      </a:rPr>
                      <m:t>−1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 times for the </a:t>
                </a:r>
                <a:br>
                  <a:rPr lang="en-US" dirty="0" smtClean="0"/>
                </a:br>
                <a:r>
                  <a:rPr lang="en-US" dirty="0" smtClean="0"/>
                  <a:t>upper cost bound of the greedy algorithm.</a:t>
                </a:r>
                <a:endParaRPr lang="en-US" dirty="0"/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 smtClean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9" t="-70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395" y="4242954"/>
            <a:ext cx="1790305" cy="1809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530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Exploring with a Greedy Algorithm – </a:t>
            </a:r>
            <a:r>
              <a:rPr lang="en-US" dirty="0" err="1" smtClean="0"/>
              <a:t>Unweighted</a:t>
            </a:r>
            <a:r>
              <a:rPr lang="en-US" dirty="0" smtClean="0"/>
              <a:t> Case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r>
                  <a:rPr lang="en-US" dirty="0" smtClean="0"/>
                  <a:t>Achieves a competitive ratio of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num>
                      <m:den>
                        <m:r>
                          <a:rPr lang="de-DE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de-DE" b="1" i="1" smtClean="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de-DE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de-DE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de-DE" b="1" i="1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de-DE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de-DE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endParaRPr lang="de-DE" dirty="0" smtClean="0"/>
              </a:p>
              <a:p>
                <a:pPr marL="57150" indent="0">
                  <a:buNone/>
                </a:pPr>
                <a:endParaRPr lang="en-US" dirty="0"/>
              </a:p>
              <a:p>
                <a:pPr marL="400050"/>
                <a:r>
                  <a:rPr lang="en-US" dirty="0" smtClean="0"/>
                  <a:t>Proof sketch:</a:t>
                </a:r>
              </a:p>
              <a:p>
                <a:pPr marL="800100" lvl="1"/>
                <a:r>
                  <a:rPr lang="de-DE" dirty="0" smtClean="0"/>
                  <a:t>The </a:t>
                </a:r>
                <a:r>
                  <a:rPr lang="de-DE" dirty="0" err="1" smtClean="0"/>
                  <a:t>cost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to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reach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the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first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new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node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is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de-DE" dirty="0" smtClean="0"/>
                  <a:t>, </a:t>
                </a:r>
                <a:r>
                  <a:rPr lang="de-DE" dirty="0" err="1" smtClean="0"/>
                  <a:t>then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at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most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de-DE" dirty="0" smtClean="0"/>
                  <a:t>, </a:t>
                </a:r>
                <a:r>
                  <a:rPr lang="de-DE" dirty="0" err="1" smtClean="0"/>
                  <a:t>then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at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most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3</m:t>
                    </m:r>
                  </m:oMath>
                </a14:m>
                <a:r>
                  <a:rPr lang="de-DE" dirty="0" smtClean="0"/>
                  <a:t>, …</a:t>
                </a:r>
              </a:p>
              <a:p>
                <a:pPr marL="800100" lvl="1"/>
                <a:r>
                  <a:rPr lang="de-DE" dirty="0" err="1" smtClean="0"/>
                  <a:t>If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we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sum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this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up</a:t>
                </a:r>
                <a:r>
                  <a:rPr lang="de-DE" dirty="0" smtClean="0"/>
                  <a:t>, </a:t>
                </a:r>
                <a:r>
                  <a:rPr lang="de-DE" dirty="0" err="1" smtClean="0"/>
                  <a:t>we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get</a:t>
                </a:r>
                <a:r>
                  <a:rPr lang="de-DE" dirty="0" smtClean="0"/>
                  <a:t> an </a:t>
                </a:r>
                <a:r>
                  <a:rPr lang="de-DE" dirty="0" err="1" smtClean="0"/>
                  <a:t>upper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bound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/>
                </a:r>
                <a:br>
                  <a:rPr lang="de-DE" dirty="0" smtClean="0"/>
                </a:br>
                <a:r>
                  <a:rPr lang="de-DE" dirty="0"/>
                  <a:t/>
                </a:r>
                <a:br>
                  <a:rPr lang="de-DE" dirty="0"/>
                </a:br>
                <a14:m>
                  <m:oMath xmlns:m="http://schemas.openxmlformats.org/officeDocument/2006/math">
                    <m:r>
                      <a:rPr lang="de-DE" b="0" i="0" smtClean="0">
                        <a:latin typeface="Cambria Math"/>
                      </a:rPr>
                      <m:t>    </m:t>
                    </m:r>
                    <m:r>
                      <a:rPr lang="de-DE" b="0" i="1" smtClean="0">
                        <a:latin typeface="Cambria Math"/>
                      </a:rPr>
                      <m:t>1+2+3…+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/>
                          </a:rPr>
                          <m:t>𝑛</m:t>
                        </m:r>
                        <m:r>
                          <a:rPr lang="de-DE" b="0" i="1" smtClean="0">
                            <a:latin typeface="Cambria Math"/>
                          </a:rPr>
                          <m:t>−2</m:t>
                        </m:r>
                      </m:e>
                    </m:d>
                    <m:r>
                      <a:rPr lang="de-DE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/>
                          </a:rPr>
                          <m:t>𝑛</m:t>
                        </m:r>
                        <m:r>
                          <a:rPr lang="de-DE" b="0" i="1" smtClean="0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de-DE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/>
                          </a:rPr>
                          <m:t>𝑛</m:t>
                        </m:r>
                        <m:r>
                          <a:rPr lang="de-DE" b="0" i="1" smtClean="0">
                            <a:latin typeface="Cambria Math"/>
                          </a:rPr>
                          <m:t>−1</m:t>
                        </m:r>
                      </m:e>
                    </m:d>
                  </m:oMath>
                </a14:m>
                <a:r>
                  <a:rPr lang="de-DE" b="0" dirty="0" smtClean="0"/>
                  <a:t/>
                </a:r>
                <a:br>
                  <a:rPr lang="de-DE" b="0" dirty="0" smtClean="0"/>
                </a:b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=−1+</m:t>
                    </m:r>
                    <m:nary>
                      <m:naryPr>
                        <m:chr m:val="∑"/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de-DE" b="0" i="1" smtClean="0">
                            <a:latin typeface="Cambria Math"/>
                          </a:rPr>
                          <m:t>𝑖</m:t>
                        </m:r>
                        <m:r>
                          <a:rPr lang="de-DE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de-DE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r>
                          <a:rPr lang="de-DE" b="0" i="1" smtClean="0">
                            <a:latin typeface="Cambria Math"/>
                          </a:rPr>
                          <m:t>𝑖</m:t>
                        </m:r>
                      </m:e>
                    </m:nary>
                    <m:r>
                      <a:rPr lang="de-DE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de-DE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de-DE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de-DE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de-DE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de-DE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de-DE" dirty="0" smtClean="0"/>
                  <a:t/>
                </a:r>
                <a:br>
                  <a:rPr lang="de-DE" dirty="0" smtClean="0"/>
                </a:br>
                <a:endParaRPr lang="de-DE" dirty="0" smtClean="0"/>
              </a:p>
              <a:p>
                <a:pPr marL="800100" lvl="1"/>
                <a:r>
                  <a:rPr lang="de-DE" dirty="0" smtClean="0"/>
                  <a:t>The </a:t>
                </a:r>
                <a:r>
                  <a:rPr lang="de-DE" dirty="0" err="1" smtClean="0"/>
                  <a:t>cost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an optimal tour </a:t>
                </a:r>
                <a:r>
                  <a:rPr lang="de-DE" dirty="0" err="1" smtClean="0"/>
                  <a:t>is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at</a:t>
                </a:r>
                <a:r>
                  <a:rPr lang="de-DE" dirty="0" smtClean="0"/>
                  <a:t> least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de-DE" dirty="0" smtClean="0"/>
                  <a:t>.</a:t>
                </a:r>
                <a:endParaRPr lang="de-DE" dirty="0"/>
              </a:p>
              <a:p>
                <a:pPr marL="514350" lvl="1" indent="0">
                  <a:buNone/>
                </a:pPr>
                <a:endParaRPr lang="en-US" dirty="0"/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 smtClean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276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Lower Bounds for </a:t>
            </a:r>
            <a:r>
              <a:rPr lang="de-DE" dirty="0" err="1"/>
              <a:t>Deterministic</a:t>
            </a:r>
            <a:r>
              <a:rPr lang="de-DE" dirty="0"/>
              <a:t> Online </a:t>
            </a:r>
            <a:r>
              <a:rPr lang="de-DE" dirty="0" err="1"/>
              <a:t>Algorithms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/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/>
              </a:p>
              <a:p>
                <a:pPr marL="400050"/>
                <a:endParaRPr lang="en-US" dirty="0" smtClean="0"/>
              </a:p>
              <a:p>
                <a:pPr marL="971550" lvl="2" indent="0">
                  <a:buNone/>
                </a:pPr>
                <a:endParaRPr lang="en-US" dirty="0"/>
              </a:p>
              <a:p>
                <a:pPr marL="400050"/>
                <a:endParaRPr lang="en-US" dirty="0" smtClean="0"/>
              </a:p>
              <a:p>
                <a:pPr marL="400050"/>
                <a:r>
                  <a:rPr lang="en-US" dirty="0" smtClean="0"/>
                  <a:t>No better competitive ratio than </a:t>
                </a:r>
                <a14:m>
                  <m:oMath xmlns:m="http://schemas.openxmlformats.org/officeDocument/2006/math">
                    <m:r>
                      <a:rPr lang="de-DE" b="1" i="1" smtClean="0">
                        <a:solidFill>
                          <a:srgbClr val="FF0000"/>
                        </a:solidFill>
                        <a:latin typeface="Cambria Math"/>
                      </a:rPr>
                      <m:t>𝒏</m:t>
                    </m:r>
                    <m:r>
                      <a:rPr lang="de-DE" b="1" i="1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r>
                      <a:rPr lang="de-DE" b="1" i="1" smtClean="0">
                        <a:solidFill>
                          <a:srgbClr val="FF0000"/>
                        </a:solidFill>
                        <a:latin typeface="Cambria Math"/>
                      </a:rPr>
                      <m:t>𝟏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 smtClean="0"/>
                  <a:t>is possible.</a:t>
                </a:r>
              </a:p>
              <a:p>
                <a:pPr marL="400050"/>
                <a:endParaRPr lang="en-US" dirty="0"/>
              </a:p>
              <a:p>
                <a:pPr marL="400050"/>
                <a:r>
                  <a:rPr lang="en-US" dirty="0" err="1" smtClean="0"/>
                  <a:t>Unweighted</a:t>
                </a:r>
                <a:r>
                  <a:rPr lang="en-US" dirty="0" smtClean="0"/>
                  <a:t> case: No better competitive ratio than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num>
                      <m:den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de-DE" b="1" i="1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de-DE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de-DE" b="1" i="1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de-DE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dirty="0" smtClean="0"/>
                  <a:t> is possible. </a:t>
                </a:r>
              </a:p>
              <a:p>
                <a:pPr marL="400050"/>
                <a:endParaRPr lang="en-US" dirty="0"/>
              </a:p>
              <a:p>
                <a:pPr marL="400050"/>
                <a:r>
                  <a:rPr lang="en-US" dirty="0" smtClean="0"/>
                  <a:t>Both results are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tight</a:t>
                </a:r>
                <a:r>
                  <a:rPr lang="en-US" dirty="0" smtClean="0"/>
                  <a:t>.</a:t>
                </a:r>
              </a:p>
              <a:p>
                <a:pPr marL="400050"/>
                <a:endParaRPr lang="en-US" dirty="0"/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 smtClean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703" y="789709"/>
            <a:ext cx="6135321" cy="3127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0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/>
              <a:t>Lower Bounds for </a:t>
            </a:r>
            <a:r>
              <a:rPr lang="de-DE" dirty="0" err="1" smtClean="0"/>
              <a:t>Randomized</a:t>
            </a:r>
            <a:r>
              <a:rPr lang="de-DE" dirty="0" smtClean="0"/>
              <a:t> </a:t>
            </a:r>
            <a:r>
              <a:rPr lang="de-DE" dirty="0"/>
              <a:t>Online </a:t>
            </a:r>
            <a:r>
              <a:rPr lang="de-DE" dirty="0" err="1" smtClean="0"/>
              <a:t>Algorithms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endParaRPr lang="en-US" dirty="0" smtClean="0"/>
              </a:p>
              <a:p>
                <a:pPr marL="400050"/>
                <a:endParaRPr lang="en-US" dirty="0"/>
              </a:p>
              <a:p>
                <a:pPr marL="400050"/>
                <a:endParaRPr lang="en-US" dirty="0" smtClean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:endParaRPr lang="en-US" sz="1000" dirty="0" smtClean="0"/>
              </a:p>
              <a:p>
                <a:pPr marL="400050"/>
                <a:r>
                  <a:rPr lang="en-US" dirty="0" smtClean="0"/>
                  <a:t>No </a:t>
                </a:r>
                <a:r>
                  <a:rPr lang="en-US" dirty="0"/>
                  <a:t>better competitive ratio than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num>
                      <m:den>
                        <m:r>
                          <a:rPr lang="de-DE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b="1" dirty="0" smtClean="0"/>
                  <a:t> </a:t>
                </a:r>
                <a:r>
                  <a:rPr lang="en-US" dirty="0"/>
                  <a:t>is possible</a:t>
                </a:r>
                <a:r>
                  <a:rPr lang="en-US" dirty="0" smtClean="0"/>
                  <a:t>.</a:t>
                </a:r>
              </a:p>
              <a:p>
                <a:pPr marL="400050"/>
                <a:endParaRPr lang="en-US" dirty="0"/>
              </a:p>
              <a:p>
                <a:pPr marL="400050"/>
                <a:r>
                  <a:rPr lang="en-US" dirty="0" smtClean="0"/>
                  <a:t>Proof sketch:</a:t>
                </a:r>
              </a:p>
              <a:p>
                <a:pPr marL="800100" lvl="1"/>
                <a:r>
                  <a:rPr lang="en-US" dirty="0" smtClean="0"/>
                  <a:t>When being at a node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de-DE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, with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1</m:t>
                    </m:r>
                    <m:r>
                      <a:rPr lang="de-DE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de-DE" b="0" i="1" smtClean="0">
                        <a:latin typeface="Cambria Math"/>
                        <a:ea typeface="Cambria Math"/>
                      </a:rPr>
                      <m:t>𝑖</m:t>
                    </m:r>
                    <m:r>
                      <a:rPr lang="de-DE" b="0" i="1" smtClean="0"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num>
                      <m:den>
                        <m:r>
                          <a:rPr lang="de-DE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de-DE" b="0" i="1" smtClean="0">
                        <a:latin typeface="Cambria Math"/>
                        <a:ea typeface="Cambria Math"/>
                      </a:rPr>
                      <m:t>−2</m:t>
                    </m:r>
                  </m:oMath>
                </a14:m>
                <a:r>
                  <a:rPr lang="en-US" dirty="0" smtClean="0"/>
                  <a:t>, for the first time, then the “correct” edge can be picked with a probability of at most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𝑝</m:t>
                    </m:r>
                    <m:r>
                      <a:rPr lang="de-DE" b="0" i="1" smtClean="0">
                        <a:latin typeface="Cambria Math"/>
                      </a:rPr>
                      <m:t>=0.5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  <a:p>
                <a:pPr marL="800100" lvl="1"/>
                <a:r>
                  <a:rPr lang="en-US" dirty="0" smtClean="0"/>
                  <a:t>Expected amount of “wrong” decisions: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0.5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b="0" i="1" smtClean="0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de-DE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de-DE" b="0" i="1" smtClean="0">
                            <a:latin typeface="Cambria Math"/>
                          </a:rPr>
                          <m:t>−2</m:t>
                        </m:r>
                      </m:e>
                    </m:d>
                    <m:r>
                      <a:rPr lang="de-DE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de-DE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de-DE" b="0" i="1" smtClean="0">
                        <a:latin typeface="Cambria Math"/>
                      </a:rPr>
                      <m:t>−1.</m:t>
                    </m:r>
                  </m:oMath>
                </a14:m>
                <a:endParaRPr lang="de-DE" b="0" dirty="0" smtClean="0"/>
              </a:p>
              <a:p>
                <a:pPr marL="800100" lvl="1"/>
                <a:r>
                  <a:rPr lang="en-US" dirty="0" smtClean="0"/>
                  <a:t>The cost of an optimal tour is 1.</a:t>
                </a:r>
              </a:p>
              <a:p>
                <a:pPr marL="800100" lvl="1"/>
                <a:endParaRPr lang="en-US" dirty="0" smtClean="0"/>
              </a:p>
              <a:p>
                <a:pPr marL="400050"/>
                <a:r>
                  <a:rPr lang="en-US" dirty="0" err="1" smtClean="0"/>
                  <a:t>Unweighted</a:t>
                </a:r>
                <a:r>
                  <a:rPr lang="en-US" dirty="0" smtClean="0"/>
                  <a:t> case: </a:t>
                </a:r>
                <a:r>
                  <a:rPr lang="en-US" dirty="0"/>
                  <a:t>No better competitive ratio than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num>
                      <m:den>
                        <m:r>
                          <a:rPr lang="de-DE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𝟖</m:t>
                        </m:r>
                      </m:den>
                    </m:f>
                    <m:r>
                      <a:rPr lang="de-DE" b="1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de-DE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de-DE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𝟒</m:t>
                        </m:r>
                      </m:den>
                    </m:f>
                    <m:r>
                      <a:rPr lang="de-DE" b="1" i="1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de-DE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de-DE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dirty="0"/>
                  <a:t> is possible.</a:t>
                </a:r>
                <a:r>
                  <a:rPr lang="en-US" dirty="0" smtClean="0"/>
                  <a:t> </a:t>
                </a:r>
                <a:endParaRPr lang="en-US" dirty="0"/>
              </a:p>
              <a:p>
                <a:pPr marL="400050"/>
                <a:endParaRPr lang="en-US" dirty="0" smtClean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49" b="-282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72" y="622587"/>
            <a:ext cx="7824867" cy="1923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79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Variations of the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r>
                  <a:rPr lang="en-US" dirty="0" smtClean="0"/>
                  <a:t>Randomized starting node?</a:t>
                </a:r>
              </a:p>
              <a:p>
                <a:pPr marL="400050"/>
                <a:r>
                  <a:rPr lang="en-US" dirty="0" smtClean="0"/>
                  <a:t>Choosing best result from all starting nodes?</a:t>
                </a:r>
              </a:p>
              <a:p>
                <a:pPr marL="400050"/>
                <a:endParaRPr lang="en-US" dirty="0"/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/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/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/>
              </a:p>
              <a:p>
                <a:pPr marL="400050"/>
                <a:r>
                  <a:rPr lang="en-US" dirty="0" smtClean="0"/>
                  <a:t>Possible solution: Duplicate the graphs, connect their starting nodes</a:t>
                </a:r>
              </a:p>
              <a:p>
                <a:pPr marL="400050"/>
                <a:endParaRPr lang="en-US" dirty="0" smtClean="0"/>
              </a:p>
              <a:p>
                <a:pPr marL="400050"/>
                <a:r>
                  <a:rPr lang="en-US" dirty="0" smtClean="0"/>
                  <a:t>No better competitive ratio possible than</a:t>
                </a:r>
              </a:p>
              <a:p>
                <a:pPr marL="800100" lvl="1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de-DE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de-DE" b="0" i="1" smtClean="0">
                        <a:latin typeface="Cambria Math"/>
                      </a:rPr>
                      <m:t> </m:t>
                    </m:r>
                    <m:r>
                      <a:rPr lang="de-DE" b="0" i="0" smtClean="0">
                        <a:latin typeface="Cambria Math"/>
                      </a:rPr>
                      <m:t>  </m:t>
                    </m:r>
                  </m:oMath>
                </a14:m>
                <a:r>
                  <a:rPr lang="en-US" dirty="0" smtClean="0"/>
                  <a:t> (deterministic online algorithms)</a:t>
                </a:r>
              </a:p>
              <a:p>
                <a:pPr marL="800100"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de-DE" b="0" i="1" smtClean="0">
                            <a:latin typeface="Cambria Math"/>
                          </a:rPr>
                          <m:t>16</m:t>
                        </m:r>
                      </m:den>
                    </m:f>
                    <m:r>
                      <a:rPr lang="de-DE" i="1">
                        <a:latin typeface="Cambria Math"/>
                      </a:rPr>
                      <m:t> </m:t>
                    </m:r>
                    <m:r>
                      <a:rPr lang="de-DE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(randomized </a:t>
                </a:r>
                <a:r>
                  <a:rPr lang="en-US" dirty="0"/>
                  <a:t>online algorithms)</a:t>
                </a:r>
              </a:p>
              <a:p>
                <a:pPr marL="800100" lvl="1"/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9" t="-705" b="-293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91" y="2369126"/>
            <a:ext cx="2914787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545" y="2369126"/>
            <a:ext cx="4752621" cy="1168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225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Variations of the Model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en-US" dirty="0" smtClean="0"/>
              <a:t>What if the searcher also sees incoming edges?</a:t>
            </a:r>
          </a:p>
          <a:p>
            <a:pPr marL="400050"/>
            <a:endParaRPr lang="en-US" dirty="0"/>
          </a:p>
          <a:p>
            <a:pPr marL="400050"/>
            <a:endParaRPr lang="en-US" dirty="0" smtClean="0"/>
          </a:p>
          <a:p>
            <a:pPr marL="400050"/>
            <a:endParaRPr lang="en-US" dirty="0"/>
          </a:p>
          <a:p>
            <a:pPr marL="400050"/>
            <a:endParaRPr lang="en-US" dirty="0" smtClean="0"/>
          </a:p>
          <a:p>
            <a:pPr marL="971550" lvl="2" indent="0">
              <a:buNone/>
            </a:pPr>
            <a:endParaRPr lang="en-US" dirty="0"/>
          </a:p>
          <a:p>
            <a:pPr marL="400050"/>
            <a:endParaRPr lang="en-US" dirty="0" smtClean="0"/>
          </a:p>
          <a:p>
            <a:pPr marL="400050"/>
            <a:endParaRPr lang="en-US" dirty="0"/>
          </a:p>
          <a:p>
            <a:pPr marL="400050"/>
            <a:endParaRPr lang="en-US" dirty="0" smtClean="0"/>
          </a:p>
          <a:p>
            <a:pPr marL="400050"/>
            <a:r>
              <a:rPr lang="en-US" dirty="0" smtClean="0"/>
              <a:t>What if the searcher does not see the IDs of the nodes at the end of outgoing edges, but knows the IDs of outgoing and incoming edges?</a:t>
            </a:r>
          </a:p>
          <a:p>
            <a:pPr marL="800100" lvl="1"/>
            <a:r>
              <a:rPr lang="en-US" dirty="0" smtClean="0"/>
              <a:t>Greedy algorithm still works with same ratio (all nodes have been visited if</a:t>
            </a:r>
            <a:br>
              <a:rPr lang="en-US" dirty="0" smtClean="0"/>
            </a:br>
            <a:r>
              <a:rPr lang="en-US" dirty="0" smtClean="0"/>
              <a:t> all edges have been seen as incoming and outgoing edges)</a:t>
            </a:r>
          </a:p>
          <a:p>
            <a:pPr marL="800100" lvl="1"/>
            <a:r>
              <a:rPr lang="en-US" dirty="0" smtClean="0"/>
              <a:t>Lower bound examples also still work</a:t>
            </a:r>
          </a:p>
          <a:p>
            <a:pPr marL="400050"/>
            <a:endParaRPr lang="en-US" dirty="0"/>
          </a:p>
          <a:p>
            <a:pPr marL="57150" indent="0">
              <a:buNone/>
            </a:pPr>
            <a:endParaRPr lang="en-US" dirty="0"/>
          </a:p>
          <a:p>
            <a:pPr marL="400050"/>
            <a:endParaRPr lang="en-US" dirty="0" smtClean="0"/>
          </a:p>
          <a:p>
            <a:pPr marL="400050"/>
            <a:endParaRPr lang="en-US" dirty="0"/>
          </a:p>
          <a:p>
            <a:pPr marL="57150" indent="0">
              <a:buNone/>
            </a:pPr>
            <a:endParaRPr lang="en-US" dirty="0" smtClean="0"/>
          </a:p>
          <a:p>
            <a:pPr marL="400050"/>
            <a:endParaRPr lang="en-US" dirty="0" smtClean="0"/>
          </a:p>
          <a:p>
            <a:pPr marL="5715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665" y="1450397"/>
            <a:ext cx="3007333" cy="1479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271" y="1695777"/>
            <a:ext cx="3688773" cy="1162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1114386" y="3032703"/>
            <a:ext cx="2424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/>
              <a:t>d</a:t>
            </a:r>
            <a:r>
              <a:rPr lang="de-DE" sz="1600" dirty="0" err="1" smtClean="0"/>
              <a:t>ecreases</a:t>
            </a:r>
            <a:r>
              <a:rPr lang="de-DE" sz="1600" dirty="0" smtClean="0"/>
              <a:t> </a:t>
            </a:r>
            <a:r>
              <a:rPr lang="de-DE" sz="1600" dirty="0" err="1" smtClean="0"/>
              <a:t>lower</a:t>
            </a:r>
            <a:r>
              <a:rPr lang="de-DE" sz="1600" dirty="0" smtClean="0"/>
              <a:t> </a:t>
            </a:r>
            <a:r>
              <a:rPr lang="de-DE" sz="1600" dirty="0" err="1" smtClean="0"/>
              <a:t>bound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err="1" smtClean="0"/>
              <a:t>by</a:t>
            </a:r>
            <a:r>
              <a:rPr lang="de-DE" sz="1600" dirty="0" smtClean="0"/>
              <a:t> a </a:t>
            </a:r>
            <a:r>
              <a:rPr lang="de-DE" sz="1600" dirty="0" err="1" smtClean="0"/>
              <a:t>factor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less</a:t>
            </a:r>
            <a:r>
              <a:rPr lang="de-DE" sz="1600" dirty="0" smtClean="0"/>
              <a:t> </a:t>
            </a:r>
            <a:r>
              <a:rPr lang="de-DE" sz="1600" dirty="0" err="1" smtClean="0"/>
              <a:t>than</a:t>
            </a:r>
            <a:r>
              <a:rPr lang="de-DE" sz="1600" dirty="0" smtClean="0"/>
              <a:t> 2</a:t>
            </a:r>
            <a:endParaRPr lang="de-DE" sz="1600" dirty="0"/>
          </a:p>
        </p:txBody>
      </p:sp>
      <p:sp>
        <p:nvSpPr>
          <p:cNvPr id="7" name="Textfeld 6"/>
          <p:cNvSpPr txBox="1"/>
          <p:nvPr/>
        </p:nvSpPr>
        <p:spPr>
          <a:xfrm>
            <a:off x="4806865" y="3032703"/>
            <a:ext cx="2595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/>
              <a:t>d</a:t>
            </a:r>
            <a:r>
              <a:rPr lang="de-DE" sz="1600" dirty="0" err="1" smtClean="0"/>
              <a:t>ecreases</a:t>
            </a:r>
            <a:r>
              <a:rPr lang="de-DE" sz="1600" dirty="0" smtClean="0"/>
              <a:t> </a:t>
            </a:r>
            <a:r>
              <a:rPr lang="de-DE" sz="1600" dirty="0" err="1" smtClean="0"/>
              <a:t>lower</a:t>
            </a:r>
            <a:r>
              <a:rPr lang="de-DE" sz="1600" dirty="0" smtClean="0"/>
              <a:t> </a:t>
            </a:r>
            <a:r>
              <a:rPr lang="de-DE" sz="1600" dirty="0" err="1" smtClean="0"/>
              <a:t>bound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err="1" smtClean="0"/>
              <a:t>by</a:t>
            </a:r>
            <a:r>
              <a:rPr lang="de-DE" sz="1600" dirty="0" smtClean="0"/>
              <a:t> a </a:t>
            </a:r>
            <a:r>
              <a:rPr lang="de-DE" sz="1600" dirty="0" err="1" smtClean="0"/>
              <a:t>factor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less</a:t>
            </a:r>
            <a:r>
              <a:rPr lang="de-DE" sz="1600" dirty="0" smtClean="0"/>
              <a:t> </a:t>
            </a:r>
            <a:r>
              <a:rPr lang="de-DE" sz="1600" dirty="0" err="1" smtClean="0"/>
              <a:t>than</a:t>
            </a:r>
            <a:r>
              <a:rPr lang="de-DE" sz="1600" dirty="0" smtClean="0"/>
              <a:t> 1.5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76300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444" y="2477038"/>
            <a:ext cx="2766358" cy="220611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Searching for a Node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endParaRPr lang="en-US" dirty="0" smtClean="0"/>
              </a:p>
              <a:p>
                <a:pPr marL="400050"/>
                <a:r>
                  <a:rPr lang="en-US" dirty="0" smtClean="0"/>
                  <a:t>Not feasible in weighted graphs:</a:t>
                </a:r>
              </a:p>
              <a:p>
                <a:pPr marL="57150" indent="0">
                  <a:buNone/>
                </a:pPr>
                <a:endParaRPr lang="en-US" dirty="0"/>
              </a:p>
              <a:p>
                <a:pPr marL="400050"/>
                <a:r>
                  <a:rPr lang="en-US" dirty="0" smtClean="0"/>
                  <a:t>In </a:t>
                </a:r>
                <a:r>
                  <a:rPr lang="en-US" dirty="0" err="1" smtClean="0"/>
                  <a:t>unweighted</a:t>
                </a:r>
                <a:r>
                  <a:rPr lang="en-US" dirty="0" smtClean="0"/>
                  <a:t> graphs, lower bounds for competitive ratios:</a:t>
                </a:r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/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/>
              </a:p>
              <a:p>
                <a:pPr marL="400050"/>
                <a:endParaRPr lang="en-US" i="1" dirty="0" smtClean="0">
                  <a:latin typeface="Cambria Math"/>
                </a:endParaRPr>
              </a:p>
              <a:p>
                <a:pPr marL="400050"/>
                <a:endParaRPr lang="en-US" dirty="0" smtClean="0"/>
              </a:p>
              <a:p>
                <a:pPr marL="400050"/>
                <a:r>
                  <a:rPr lang="en-US" dirty="0" smtClean="0"/>
                  <a:t>A greedy algorithm has a competitive ratio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de-DE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de-DE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de-DE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de-DE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de-DE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de-DE" b="0" i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Ο</m:t>
                    </m:r>
                    <m:r>
                      <a:rPr lang="de-DE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de-DE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de-DE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p>
                        <m:r>
                          <a:rPr lang="de-DE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de-DE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)</m:t>
                    </m:r>
                    <m:r>
                      <a:rPr lang="de-DE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pPr marL="400050"/>
                <a:endParaRPr lang="en-US" dirty="0" smtClean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149" b="-411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53" y="2866369"/>
            <a:ext cx="3527506" cy="142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347" y="536733"/>
            <a:ext cx="2134032" cy="1343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feld 1"/>
              <p:cNvSpPr txBox="1"/>
              <p:nvPr/>
            </p:nvSpPr>
            <p:spPr>
              <a:xfrm>
                <a:off x="801421" y="4819170"/>
                <a:ext cx="338743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de-DE" sz="1800" dirty="0" smtClean="0"/>
                  <a:t>Deterministic</a:t>
                </a:r>
                <a:br>
                  <a:rPr lang="de-DE" sz="1800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sz="1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de-DE" sz="1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de-DE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sz="1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de-DE" sz="1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de-DE" sz="18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de-DE" sz="1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de-DE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de-DE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18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de-DE" sz="1800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de-DE" sz="18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de-DE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de-DE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de-DE" sz="1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de-DE" sz="18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de-DE" sz="1800" b="0" i="0" smtClean="0">
                          <a:latin typeface="Cambria Math"/>
                          <a:ea typeface="Cambria Math"/>
                        </a:rPr>
                        <m:t>Ω</m:t>
                      </m:r>
                      <m:r>
                        <a:rPr lang="de-DE" sz="1800" b="0" i="1" smtClean="0">
                          <a:latin typeface="Cambria Math"/>
                          <a:ea typeface="Cambria Math"/>
                        </a:rPr>
                        <m:t>(</m:t>
                      </m:r>
                      <m:sSup>
                        <m:sSupPr>
                          <m:ctrlPr>
                            <a:rPr lang="de-DE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de-DE" sz="18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de-DE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de-DE" sz="18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de-DE" sz="1800" dirty="0"/>
              </a:p>
            </p:txBody>
          </p:sp>
        </mc:Choice>
        <mc:Fallback xmlns="">
          <p:sp>
            <p:nvSpPr>
              <p:cNvPr id="2" name="Textfeld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421" y="4819170"/>
                <a:ext cx="3387437" cy="923330"/>
              </a:xfrm>
              <a:prstGeom prst="rect">
                <a:avLst/>
              </a:prstGeom>
              <a:blipFill rotWithShape="0">
                <a:blip r:embed="rId7"/>
                <a:stretch>
                  <a:fillRect t="-397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/>
              <p:cNvSpPr txBox="1"/>
              <p:nvPr/>
            </p:nvSpPr>
            <p:spPr>
              <a:xfrm>
                <a:off x="4686904" y="4818796"/>
                <a:ext cx="3387437" cy="9230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de-DE" sz="1800" dirty="0" smtClean="0"/>
                  <a:t>Randomized</a:t>
                </a:r>
                <a:br>
                  <a:rPr lang="de-DE" sz="1800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sz="1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²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de-DE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de-DE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de-DE" sz="18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de-DE" sz="1800" b="0" i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Ω</m:t>
                      </m:r>
                      <m:r>
                        <a:rPr lang="de-DE" sz="18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de-DE" sz="18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²</m:t>
                      </m:r>
                      <m:r>
                        <a:rPr lang="de-DE" sz="18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de-DE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feld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904" y="4818796"/>
                <a:ext cx="3387437" cy="923073"/>
              </a:xfrm>
              <a:prstGeom prst="rect">
                <a:avLst/>
              </a:prstGeom>
              <a:blipFill rotWithShape="0">
                <a:blip r:embed="rId8"/>
                <a:stretch>
                  <a:fillRect t="-328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379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searcher knows coordinates of nodes</a:t>
            </a:r>
          </a:p>
          <a:p>
            <a:r>
              <a:rPr lang="en-US" dirty="0" smtClean="0"/>
              <a:t>graph is Euclidean &amp; planar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Geometry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923" y="2851532"/>
            <a:ext cx="7184154" cy="145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4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Geometry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0" y="1165989"/>
            <a:ext cx="4241800" cy="470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9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Geometry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0" y="1165989"/>
            <a:ext cx="4241800" cy="4701521"/>
          </a:xfrm>
          <a:prstGeom prst="rect">
            <a:avLst/>
          </a:prstGeom>
        </p:spPr>
      </p:pic>
      <p:cxnSp>
        <p:nvCxnSpPr>
          <p:cNvPr id="9" name="Gerade Verbindung mit Pfeil 8"/>
          <p:cNvCxnSpPr/>
          <p:nvPr/>
        </p:nvCxnSpPr>
        <p:spPr bwMode="auto">
          <a:xfrm flipV="1">
            <a:off x="3162300" y="3371850"/>
            <a:ext cx="679450" cy="95082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85311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Geometry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0" y="1165989"/>
            <a:ext cx="4241800" cy="4701521"/>
          </a:xfrm>
          <a:prstGeom prst="rect">
            <a:avLst/>
          </a:prstGeom>
        </p:spPr>
      </p:pic>
      <p:cxnSp>
        <p:nvCxnSpPr>
          <p:cNvPr id="9" name="Gerade Verbindung mit Pfeil 8"/>
          <p:cNvCxnSpPr/>
          <p:nvPr/>
        </p:nvCxnSpPr>
        <p:spPr bwMode="auto">
          <a:xfrm flipV="1">
            <a:off x="3162300" y="3371850"/>
            <a:ext cx="679450" cy="95082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Gerade Verbindung mit Pfeil 11"/>
          <p:cNvCxnSpPr/>
          <p:nvPr/>
        </p:nvCxnSpPr>
        <p:spPr bwMode="auto">
          <a:xfrm>
            <a:off x="4064000" y="3419391"/>
            <a:ext cx="775366" cy="714459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68401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Geometry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0" y="1165989"/>
            <a:ext cx="4241800" cy="47015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feld 1"/>
              <p:cNvSpPr txBox="1"/>
              <p:nvPr/>
            </p:nvSpPr>
            <p:spPr>
              <a:xfrm>
                <a:off x="336889" y="2959100"/>
                <a:ext cx="2329484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/>
                  <a:t>optimal tour: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smtClean="0"/>
                  <a:t>2x “top+bottom”</a:t>
                </a:r>
                <a:endParaRPr lang="en-US" sz="2000" dirty="0" smtClean="0"/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cost: ~</a:t>
                </a:r>
                <a14:m>
                  <m:oMath xmlns:m="http://schemas.openxmlformats.org/officeDocument/2006/math">
                    <m:r>
                      <a:rPr lang="en-US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endParaRPr lang="en-US" sz="20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feld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889" y="2959100"/>
                <a:ext cx="2329484" cy="1015663"/>
              </a:xfrm>
              <a:prstGeom prst="rect">
                <a:avLst/>
              </a:prstGeom>
              <a:blipFill rotWithShape="0">
                <a:blip r:embed="rId3"/>
                <a:stretch>
                  <a:fillRect l="-2618" t="-2395" r="-2618" b="-1018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feld 5"/>
              <p:cNvSpPr txBox="1"/>
              <p:nvPr/>
            </p:nvSpPr>
            <p:spPr>
              <a:xfrm>
                <a:off x="6634745" y="2959099"/>
                <a:ext cx="1981120" cy="13134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/>
                  <a:t>expected cost: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~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de-DE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2000" dirty="0" smtClean="0"/>
                  <a:t> “errors”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cost: ~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²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US" sz="20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4745" y="2959099"/>
                <a:ext cx="1981120" cy="1313436"/>
              </a:xfrm>
              <a:prstGeom prst="rect">
                <a:avLst/>
              </a:prstGeom>
              <a:blipFill rotWithShape="0">
                <a:blip r:embed="rId4"/>
                <a:stretch>
                  <a:fillRect l="-3077" t="-1852" r="-2462" b="-18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6"/>
              <p:cNvSpPr txBox="1"/>
              <p:nvPr/>
            </p:nvSpPr>
            <p:spPr>
              <a:xfrm>
                <a:off x="2322589" y="5891755"/>
                <a:ext cx="4398897" cy="541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/>
                  <a:t>lower bound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𝟏𝟔</m:t>
                        </m:r>
                      </m:den>
                    </m:f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den>
                    </m:f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de-DE" sz="200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Ω</m:t>
                    </m:r>
                    <m:r>
                      <a:rPr lang="de-DE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𝑛</m:t>
                    </m:r>
                    <m:r>
                      <a:rPr lang="de-DE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0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feld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589" y="5891755"/>
                <a:ext cx="4398897" cy="541559"/>
              </a:xfrm>
              <a:prstGeom prst="rect">
                <a:avLst/>
              </a:prstGeom>
              <a:blipFill rotWithShape="0">
                <a:blip r:embed="rId5"/>
                <a:stretch>
                  <a:fillRect l="-1385" b="-674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Gerade Verbindung mit Pfeil 8"/>
          <p:cNvCxnSpPr/>
          <p:nvPr/>
        </p:nvCxnSpPr>
        <p:spPr bwMode="auto">
          <a:xfrm flipV="1">
            <a:off x="3162300" y="3371850"/>
            <a:ext cx="679450" cy="95082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Gerade Verbindung mit Pfeil 11"/>
          <p:cNvCxnSpPr/>
          <p:nvPr/>
        </p:nvCxnSpPr>
        <p:spPr bwMode="auto">
          <a:xfrm>
            <a:off x="4064000" y="3419391"/>
            <a:ext cx="775366" cy="714459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23977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Overview of </a:t>
            </a:r>
            <a:r>
              <a:rPr lang="en-US" dirty="0"/>
              <a:t>o</a:t>
            </a:r>
            <a:r>
              <a:rPr lang="en-US" dirty="0" smtClean="0"/>
              <a:t>ur Results</a:t>
            </a:r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953577"/>
            <a:ext cx="7848600" cy="524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58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2" name="Textfeld 1"/>
          <p:cNvSpPr txBox="1"/>
          <p:nvPr/>
        </p:nvSpPr>
        <p:spPr>
          <a:xfrm>
            <a:off x="216269" y="5694218"/>
            <a:ext cx="1996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i="1" dirty="0" smtClean="0">
                <a:solidFill>
                  <a:schemeClr val="bg1"/>
                </a:solidFill>
                <a:latin typeface="Calibri" pitchFamily="34" charset="0"/>
              </a:rPr>
              <a:t>Klaus-Tycho Förster</a:t>
            </a:r>
            <a:endParaRPr lang="de-DE" sz="1800" i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8467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650"/>
  <p:tag name="DEFAULTHEIGHT" val="540"/>
  <p:tag name="FIRSTROGER20WATTENHOFER@9FI3EBKMVWQMHYXG" val="2797"/>
  <p:tag name="DEFAULTDISPLAYSOURCE" val="\documentclass{article}\pagestyle{empty}&#10;\begin{document}&#10;&#10;\end{document}&#10;"/>
  <p:tag name="EMBEDFONTS" val="1"/>
  <p:tag name="FIRSTROGER20WATTENHOFER@XV5I9FVF81W8GHH9" val="3327"/>
</p:tagLst>
</file>

<file path=ppt/theme/theme1.xml><?xml version="1.0" encoding="utf-8"?>
<a:theme xmlns:a="http://schemas.openxmlformats.org/drawingml/2006/main" name="disco-template">
  <a:themeElements>
    <a:clrScheme name="1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disco-template</Template>
  <TotalTime>0</TotalTime>
  <Words>473</Words>
  <Application>Microsoft Office PowerPoint</Application>
  <PresentationFormat>Bildschirmpräsentation (4:3)</PresentationFormat>
  <Paragraphs>223</Paragraphs>
  <Slides>23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7" baseType="lpstr">
      <vt:lpstr>Arial</vt:lpstr>
      <vt:lpstr>Cambria Math</vt:lpstr>
      <vt:lpstr>Calibri</vt:lpstr>
      <vt:lpstr>disco-template</vt:lpstr>
      <vt:lpstr>Lower and Upper bounds for Online Directed Graph Exploration</vt:lpstr>
      <vt:lpstr>When in Montreal …</vt:lpstr>
      <vt:lpstr>Montreal: Full of one way streets ….</vt:lpstr>
      <vt:lpstr>Navigating in Zurich </vt:lpstr>
      <vt:lpstr>Zurich: Full of one-way streets too… </vt:lpstr>
      <vt:lpstr>Formal Model</vt:lpstr>
      <vt:lpstr>How good is a tour, how good is a strategy?</vt:lpstr>
      <vt:lpstr>Applications of Graph Exploration</vt:lpstr>
      <vt:lpstr>Some Related Work</vt:lpstr>
      <vt:lpstr>Exploring with a Greedy Algorithm</vt:lpstr>
      <vt:lpstr>Exploring with a Greedy Algorithm – Unweighted Case</vt:lpstr>
      <vt:lpstr>Lower Bounds for Deterministic Online Algorithms</vt:lpstr>
      <vt:lpstr>Lower Bounds for Randomized Online Algorithms</vt:lpstr>
      <vt:lpstr>Variations of the Model</vt:lpstr>
      <vt:lpstr>Variations of the Model</vt:lpstr>
      <vt:lpstr>Searching for a Node</vt:lpstr>
      <vt:lpstr>Adding Geometry</vt:lpstr>
      <vt:lpstr>Adding Geometry</vt:lpstr>
      <vt:lpstr>Adding Geometry</vt:lpstr>
      <vt:lpstr>Adding Geometry</vt:lpstr>
      <vt:lpstr>Adding Geometry</vt:lpstr>
      <vt:lpstr>Overview of our Results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2016-02-09T09:39:59Z</dcterms:created>
  <dcterms:modified xsi:type="dcterms:W3CDTF">2016-02-09T09:40:30Z</dcterms:modified>
</cp:coreProperties>
</file>