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9" r:id="rId1"/>
    <p:sldMasterId id="2147483650" r:id="rId2"/>
    <p:sldMasterId id="2147483687" r:id="rId3"/>
  </p:sldMasterIdLst>
  <p:notesMasterIdLst>
    <p:notesMasterId r:id="rId22"/>
  </p:notesMasterIdLst>
  <p:handoutMasterIdLst>
    <p:handoutMasterId r:id="rId23"/>
  </p:handoutMasterIdLst>
  <p:sldIdLst>
    <p:sldId id="418" r:id="rId4"/>
    <p:sldId id="1168" r:id="rId5"/>
    <p:sldId id="1211" r:id="rId6"/>
    <p:sldId id="1165" r:id="rId7"/>
    <p:sldId id="1171" r:id="rId8"/>
    <p:sldId id="1175" r:id="rId9"/>
    <p:sldId id="1178" r:id="rId10"/>
    <p:sldId id="1229" r:id="rId11"/>
    <p:sldId id="1190" r:id="rId12"/>
    <p:sldId id="1188" r:id="rId13"/>
    <p:sldId id="1231" r:id="rId14"/>
    <p:sldId id="1220" r:id="rId15"/>
    <p:sldId id="1221" r:id="rId16"/>
    <p:sldId id="1222" r:id="rId17"/>
    <p:sldId id="1223" r:id="rId18"/>
    <p:sldId id="1232" r:id="rId19"/>
    <p:sldId id="1233" r:id="rId20"/>
    <p:sldId id="1191" r:id="rId21"/>
  </p:sldIdLst>
  <p:sldSz cx="9144000" cy="6858000" type="screen4x3"/>
  <p:notesSz cx="7099300" cy="10234613"/>
  <p:embeddedFontLst>
    <p:embeddedFont>
      <p:font typeface="Calibri" pitchFamily="34" charset="0"/>
      <p:regular r:id="rId24"/>
      <p:bold r:id="rId25"/>
      <p:italic r:id="rId26"/>
      <p:boldItalic r:id="rId27"/>
    </p:embeddedFont>
    <p:embeddedFont>
      <p:font typeface="cmr10" pitchFamily="34" charset="0"/>
      <p:regular r:id="rId28"/>
    </p:embeddedFont>
    <p:embeddedFont>
      <p:font typeface="cmsy10" pitchFamily="34" charset="0"/>
      <p:regular r:id="rId29"/>
    </p:embeddedFont>
    <p:embeddedFont>
      <p:font typeface="cmmi10" pitchFamily="34" charset="0"/>
      <p:regular r:id="rId30"/>
    </p:embeddedFont>
    <p:embeddedFont>
      <p:font typeface="cmr7" pitchFamily="34" charset="0"/>
      <p:regular r:id="rId31"/>
    </p:embeddedFont>
    <p:embeddedFont>
      <p:font typeface="Arial Black" pitchFamily="34" charset="0"/>
      <p:bold r:id="rId32"/>
    </p:embeddedFont>
  </p:embeddedFontLst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00"/>
    <a:srgbClr val="FF9900"/>
    <a:srgbClr val="FFFF00"/>
    <a:srgbClr val="FF0000"/>
    <a:srgbClr val="A70101"/>
    <a:srgbClr val="660033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3" autoAdjust="0"/>
    <p:restoredTop sz="89771" autoAdjust="0"/>
  </p:normalViewPr>
  <p:slideViewPr>
    <p:cSldViewPr snapToGrid="0">
      <p:cViewPr varScale="1">
        <p:scale>
          <a:sx n="139" d="100"/>
          <a:sy n="139" d="100"/>
        </p:scale>
        <p:origin x="-834" y="-90"/>
      </p:cViewPr>
      <p:guideLst>
        <p:guide orient="horz" pos="3422"/>
        <p:guide orient="horz" pos="2299"/>
        <p:guide pos="5445"/>
        <p:guide pos="5759"/>
        <p:guide pos="2878"/>
        <p:guide pos="322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3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2.fntdata"/><Relationship Id="rId33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18.xml"/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B2FA35C7-2A9C-47FF-92BA-7C7A123AD91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440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48BE4EA4-9538-4DEC-B4E6-BD1AD7A2FE5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1D06D6-A931-4D15-AAA0-E13B8E99B38D}" type="slidenum">
              <a:rPr lang="en-US"/>
              <a:pPr/>
              <a:t>1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0" y="4862513"/>
            <a:ext cx="5186363" cy="46196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de-CH" smtClean="0">
                <a:latin typeface="Arial" pitchFamily="34" charset="0"/>
              </a:rPr>
              <a:t>Disclaimer: (again) no dynamic communication networks, sorry.</a:t>
            </a:r>
          </a:p>
          <a:p>
            <a:pPr eaLnBrk="1" hangingPunct="1">
              <a:spcBef>
                <a:spcPct val="0"/>
              </a:spcBef>
            </a:pPr>
            <a:endParaRPr lang="de-CH" smtClean="0"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de-CH" smtClean="0">
                <a:latin typeface="Arial" pitchFamily="34" charset="0"/>
              </a:rPr>
              <a:t>But: we have communication networks, and even if the nodes are not dynamic, the clock </a:t>
            </a:r>
          </a:p>
          <a:p>
            <a:pPr eaLnBrk="1" hangingPunct="1"/>
            <a:endParaRPr lang="de-CH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FA4EAC-A80E-43AB-97F5-3BAD63E01E80}" type="slidenum">
              <a:rPr lang="de-CH"/>
              <a:pPr/>
              <a:t>2</a:t>
            </a:fld>
            <a:endParaRPr lang="de-CH"/>
          </a:p>
        </p:txBody>
      </p:sp>
      <p:sp>
        <p:nvSpPr>
          <p:cNvPr id="49155" name="Rectangle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rgbClr val="FFFFFF"/>
          </a:solidFill>
          <a:ln/>
        </p:spPr>
      </p:sp>
      <p:sp>
        <p:nvSpPr>
          <p:cNvPr id="491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613" y="4860925"/>
            <a:ext cx="5680075" cy="4606925"/>
          </a:xfrm>
          <a:noFill/>
          <a:ln/>
        </p:spPr>
        <p:txBody>
          <a:bodyPr wrap="none" anchor="ctr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endParaRPr lang="en-GB"/>
          </a:p>
        </p:txBody>
      </p:sp>
      <p:sp>
        <p:nvSpPr>
          <p:cNvPr id="512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0600" y="766763"/>
            <a:ext cx="5119688" cy="3838575"/>
          </a:xfrm>
          <a:solidFill>
            <a:srgbClr val="FFFFFF"/>
          </a:solidFill>
          <a:ln/>
        </p:spPr>
      </p:sp>
      <p:sp>
        <p:nvSpPr>
          <p:cNvPr id="512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613" y="4862513"/>
            <a:ext cx="5681662" cy="4605337"/>
          </a:xfrm>
          <a:noFill/>
          <a:ln/>
        </p:spPr>
        <p:txBody>
          <a:bodyPr wrap="none" anchor="ctr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E3922D-1E7D-43AA-9B2D-ADF154A675EA}" type="slidenum">
              <a:rPr lang="de-CH"/>
              <a:pPr/>
              <a:t>4</a:t>
            </a:fld>
            <a:endParaRPr lang="de-CH"/>
          </a:p>
        </p:txBody>
      </p:sp>
      <p:sp>
        <p:nvSpPr>
          <p:cNvPr id="53251" name="Rectangle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rgbClr val="FFFFFF"/>
          </a:solidFill>
          <a:ln/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613" y="4860925"/>
            <a:ext cx="5680075" cy="4519613"/>
          </a:xfrm>
          <a:noFill/>
          <a:ln/>
        </p:spPr>
        <p:txBody>
          <a:bodyPr wrap="none" anchor="ctr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endParaRPr lang="en-GB"/>
          </a:p>
        </p:txBody>
      </p:sp>
      <p:sp>
        <p:nvSpPr>
          <p:cNvPr id="552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0600" y="766763"/>
            <a:ext cx="5119688" cy="3838575"/>
          </a:xfrm>
          <a:solidFill>
            <a:srgbClr val="FFFFFF"/>
          </a:solidFill>
          <a:ln/>
        </p:spPr>
      </p:sp>
      <p:sp>
        <p:nvSpPr>
          <p:cNvPr id="553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613" y="4862513"/>
            <a:ext cx="5681662" cy="4605337"/>
          </a:xfrm>
          <a:noFill/>
          <a:ln/>
        </p:spPr>
        <p:txBody>
          <a:bodyPr wrap="none" anchor="ctr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endParaRPr lang="en-GB"/>
          </a:p>
        </p:txBody>
      </p:sp>
      <p:sp>
        <p:nvSpPr>
          <p:cNvPr id="573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0600" y="766763"/>
            <a:ext cx="5119688" cy="3838575"/>
          </a:xfrm>
          <a:solidFill>
            <a:srgbClr val="FFFFFF"/>
          </a:solidFill>
          <a:ln/>
        </p:spPr>
      </p:sp>
      <p:sp>
        <p:nvSpPr>
          <p:cNvPr id="573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613" y="4862513"/>
            <a:ext cx="5681662" cy="4605337"/>
          </a:xfrm>
          <a:noFill/>
          <a:ln/>
        </p:spPr>
        <p:txBody>
          <a:bodyPr wrap="none" anchor="ctr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endParaRPr lang="en-GB"/>
          </a:p>
        </p:txBody>
      </p:sp>
      <p:sp>
        <p:nvSpPr>
          <p:cNvPr id="593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0600" y="766763"/>
            <a:ext cx="5119688" cy="3838575"/>
          </a:xfrm>
          <a:solidFill>
            <a:srgbClr val="FFFFFF"/>
          </a:solidFill>
          <a:ln/>
        </p:spPr>
      </p:sp>
      <p:sp>
        <p:nvSpPr>
          <p:cNvPr id="593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613" y="4862513"/>
            <a:ext cx="5681662" cy="4605337"/>
          </a:xfrm>
          <a:noFill/>
          <a:ln/>
        </p:spPr>
        <p:txBody>
          <a:bodyPr wrap="none" anchor="ctr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61443" name="Slide Number Placeholder 3"/>
          <p:cNvSpPr txBox="1">
            <a:spLocks noGrp="1"/>
          </p:cNvSpPr>
          <p:nvPr/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92" tIns="45745" rIns="91492" bIns="45745" anchor="b"/>
          <a:lstStyle/>
          <a:p>
            <a:pPr algn="r"/>
            <a:fld id="{1971268A-B40B-4E52-9298-FD07597F07A3}" type="slidenum">
              <a:rPr lang="en-US" sz="1100"/>
              <a:pPr algn="r"/>
              <a:t>8</a:t>
            </a:fld>
            <a:endParaRPr lang="en-US" sz="11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endParaRPr lang="en-GB"/>
          </a:p>
        </p:txBody>
      </p:sp>
      <p:sp>
        <p:nvSpPr>
          <p:cNvPr id="634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0600" y="766763"/>
            <a:ext cx="5119688" cy="3838575"/>
          </a:xfrm>
          <a:solidFill>
            <a:srgbClr val="FFFFFF"/>
          </a:solidFill>
          <a:ln/>
        </p:spPr>
      </p:sp>
      <p:sp>
        <p:nvSpPr>
          <p:cNvPr id="634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09613" y="4862513"/>
            <a:ext cx="5681662" cy="4605337"/>
          </a:xfrm>
          <a:noFill/>
          <a:ln/>
        </p:spPr>
        <p:txBody>
          <a:bodyPr wrap="none" anchor="ctr"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6553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67587" name="Slide Number Placeholder 3"/>
          <p:cNvSpPr txBox="1">
            <a:spLocks noGrp="1"/>
          </p:cNvSpPr>
          <p:nvPr/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92" tIns="45745" rIns="91492" bIns="45745" anchor="b"/>
          <a:lstStyle/>
          <a:p>
            <a:pPr algn="r"/>
            <a:fld id="{F8AB544D-0CBF-4252-977C-216AAF23DF44}" type="slidenum">
              <a:rPr lang="en-US" sz="1100"/>
              <a:pPr algn="r"/>
              <a:t>11</a:t>
            </a:fld>
            <a:endParaRPr lang="en-US" sz="11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34E77F-C172-4FCB-94E0-D2A55C341BB7}" type="slidenum">
              <a:rPr lang="en-US"/>
              <a:pPr/>
              <a:t>18</a:t>
            </a:fld>
            <a:endParaRPr lang="en-US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0" y="4862513"/>
            <a:ext cx="5186363" cy="4619625"/>
          </a:xfrm>
          <a:noFill/>
          <a:ln/>
        </p:spPr>
        <p:txBody>
          <a:bodyPr/>
          <a:lstStyle/>
          <a:p>
            <a:pPr eaLnBrk="1" hangingPunct="1"/>
            <a:endParaRPr lang="de-CH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bord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6675" y="3455988"/>
            <a:ext cx="2727325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 descr="Untitled-2"/>
          <p:cNvPicPr>
            <a:picLocks noChangeAspect="1" noChangeArrowheads="1"/>
          </p:cNvPicPr>
          <p:nvPr/>
        </p:nvPicPr>
        <p:blipFill>
          <a:blip r:embed="rId3" cstate="print"/>
          <a:srcRect t="32707" b="32707"/>
          <a:stretch>
            <a:fillRect/>
          </a:stretch>
        </p:blipFill>
        <p:spPr bwMode="auto">
          <a:xfrm>
            <a:off x="461963" y="730250"/>
            <a:ext cx="8229600" cy="6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3"/>
          <p:cNvSpPr txBox="1">
            <a:spLocks/>
          </p:cNvSpPr>
          <p:nvPr/>
        </p:nvSpPr>
        <p:spPr bwMode="auto">
          <a:xfrm>
            <a:off x="6278563" y="6527800"/>
            <a:ext cx="2822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 i="1">
                <a:solidFill>
                  <a:srgbClr val="A6A6A6"/>
                </a:solidFill>
                <a:latin typeface="Arial" charset="0"/>
              </a:rPr>
              <a:t>Christoph Lenzen @ PODC 2009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483600" y="6527800"/>
            <a:ext cx="660400" cy="322263"/>
          </a:xfrm>
          <a:prstGeom prst="rect">
            <a:avLst/>
          </a:prstGeom>
        </p:spPr>
        <p:txBody>
          <a:bodyPr/>
          <a:lstStyle/>
          <a:p>
            <a:pPr algn="ctr"/>
            <a:endParaRPr lang="en-US" sz="1200">
              <a:solidFill>
                <a:srgbClr val="A6A6A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bord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6675" y="3455988"/>
            <a:ext cx="2727325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 descr="Untitled-2"/>
          <p:cNvPicPr>
            <a:picLocks noChangeAspect="1" noChangeArrowheads="1"/>
          </p:cNvPicPr>
          <p:nvPr/>
        </p:nvPicPr>
        <p:blipFill>
          <a:blip r:embed="rId3" cstate="print"/>
          <a:srcRect t="32707" b="32707"/>
          <a:stretch>
            <a:fillRect/>
          </a:stretch>
        </p:blipFill>
        <p:spPr bwMode="auto">
          <a:xfrm>
            <a:off x="461963" y="730250"/>
            <a:ext cx="8229600" cy="6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4"/>
          <p:cNvSpPr txBox="1">
            <a:spLocks/>
          </p:cNvSpPr>
          <p:nvPr/>
        </p:nvSpPr>
        <p:spPr>
          <a:xfrm>
            <a:off x="8483600" y="6527800"/>
            <a:ext cx="660400" cy="322263"/>
          </a:xfrm>
          <a:prstGeom prst="rect">
            <a:avLst/>
          </a:prstGeom>
        </p:spPr>
        <p:txBody>
          <a:bodyPr/>
          <a:lstStyle/>
          <a:p>
            <a:pPr algn="ctr"/>
            <a:endParaRPr lang="en-US" sz="1200">
              <a:solidFill>
                <a:srgbClr val="A6A6A6"/>
              </a:solidFill>
            </a:endParaRPr>
          </a:p>
        </p:txBody>
      </p:sp>
      <p:sp>
        <p:nvSpPr>
          <p:cNvPr id="7" name="Footer Placeholder 3"/>
          <p:cNvSpPr txBox="1">
            <a:spLocks/>
          </p:cNvSpPr>
          <p:nvPr userDrawn="1"/>
        </p:nvSpPr>
        <p:spPr bwMode="auto">
          <a:xfrm>
            <a:off x="6278563" y="6527800"/>
            <a:ext cx="2822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 i="1">
                <a:solidFill>
                  <a:srgbClr val="A6A6A6"/>
                </a:solidFill>
                <a:latin typeface="Arial" charset="0"/>
              </a:rPr>
              <a:t>Christoph Lenzen @ PODC 2009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836613"/>
            <a:ext cx="4027487" cy="5337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36613"/>
            <a:ext cx="4027488" cy="5337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9600" cy="490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68313" y="836613"/>
            <a:ext cx="8207375" cy="5337175"/>
          </a:xfrm>
        </p:spPr>
        <p:txBody>
          <a:bodyPr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9600" cy="490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836613"/>
            <a:ext cx="4027487" cy="5337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36613"/>
            <a:ext cx="4027488" cy="5337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836613"/>
            <a:ext cx="4027487" cy="5337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36613"/>
            <a:ext cx="4027488" cy="5337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1613"/>
            <a:ext cx="2057400" cy="597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1613"/>
            <a:ext cx="6019800" cy="5972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Untitled-2"/>
          <p:cNvPicPr>
            <a:picLocks noChangeAspect="1" noChangeArrowheads="1"/>
          </p:cNvPicPr>
          <p:nvPr/>
        </p:nvPicPr>
        <p:blipFill>
          <a:blip r:embed="rId2" cstate="print"/>
          <a:srcRect t="32707" b="32707"/>
          <a:stretch>
            <a:fillRect/>
          </a:stretch>
        </p:blipFill>
        <p:spPr bwMode="auto">
          <a:xfrm>
            <a:off x="461963" y="730250"/>
            <a:ext cx="8229600" cy="6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9600" cy="490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836613"/>
            <a:ext cx="4027487" cy="52895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836613"/>
            <a:ext cx="4027488" cy="528955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187450" y="6381750"/>
            <a:ext cx="6337300" cy="339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r>
              <a:rPr lang="en-US"/>
              <a:t>Ad Hoc and Sensor Networks, Roger Wattenhofer</a:t>
            </a:r>
            <a:endParaRPr lang="de-C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596188" y="6381750"/>
            <a:ext cx="1008062" cy="2873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r>
              <a:rPr lang="de-CH"/>
              <a:t>1/</a:t>
            </a:r>
            <a:fld id="{49A6FCF7-6212-42E2-918A-26FE7354D93E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Untitled-2"/>
          <p:cNvPicPr>
            <a:picLocks noChangeAspect="1" noChangeArrowheads="1"/>
          </p:cNvPicPr>
          <p:nvPr/>
        </p:nvPicPr>
        <p:blipFill>
          <a:blip r:embed="rId2" cstate="print"/>
          <a:srcRect t="32707" b="32707"/>
          <a:stretch>
            <a:fillRect/>
          </a:stretch>
        </p:blipFill>
        <p:spPr bwMode="auto">
          <a:xfrm>
            <a:off x="461963" y="730250"/>
            <a:ext cx="8229600" cy="6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9600" cy="490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68313" y="836613"/>
            <a:ext cx="8207375" cy="528955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187450" y="6381750"/>
            <a:ext cx="6337300" cy="339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r>
              <a:rPr lang="en-US"/>
              <a:t>Ad Hoc and Sensor Networks, Roger Wattenhofer</a:t>
            </a:r>
            <a:endParaRPr lang="de-CH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596188" y="6381750"/>
            <a:ext cx="1008062" cy="2873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r>
              <a:rPr lang="de-CH"/>
              <a:t>1/</a:t>
            </a:r>
            <a:fld id="{17B705DD-55F0-4082-BC2A-20AF3623FD37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Untitled-2"/>
          <p:cNvPicPr>
            <a:picLocks noChangeAspect="1" noChangeArrowheads="1"/>
          </p:cNvPicPr>
          <p:nvPr/>
        </p:nvPicPr>
        <p:blipFill>
          <a:blip r:embed="rId2" cstate="print"/>
          <a:srcRect t="32707" b="32707"/>
          <a:stretch>
            <a:fillRect/>
          </a:stretch>
        </p:blipFill>
        <p:spPr bwMode="auto">
          <a:xfrm>
            <a:off x="461963" y="730250"/>
            <a:ext cx="8229600" cy="6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endParaRPr lang="de-CH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endParaRPr lang="de-CH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fld id="{EA8E9DF6-C9BF-4A43-B4BE-56E924DB7BC2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8013" cy="4889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836613"/>
            <a:ext cx="4025900" cy="53355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836613"/>
            <a:ext cx="4027487" cy="2590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579813"/>
            <a:ext cx="4027487" cy="25923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9600" cy="490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836613"/>
            <a:ext cx="4027487" cy="5337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36613"/>
            <a:ext cx="4027488" cy="5337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AA1779-CE45-47EF-A7E1-2020615B7BB7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E34A4-5F6A-47F1-B97D-185B9DFE0F3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8010D7-64E3-47DA-9646-B9C3982BC457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2B3B7B-E86A-4C2F-B803-4F5C8238D8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28646-D204-4D53-89CA-E888B20C47BD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1E1022-86FE-448C-8420-DCCBCEB4158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F829EE-1F0F-46CC-978F-30CE748D2D4B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FB1E60-8C7F-4AC7-8302-483892DC88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769E4C-732C-4942-BE34-8DC21ADC649B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893AE-CBDA-4861-90A9-A9E1D6AD51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5238A6-6BC0-415A-9722-6F7433D55DDF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A05F7-E9A5-45F3-B981-CD24EB3DEA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61F466-6173-4705-8269-B7E8D6A7F16D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E1A6B7-1C52-4DAB-A4F2-1CFF666B3B6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97BF6B-EA6F-4141-B090-84041F3D7B7A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C3836D-311E-4417-B215-D35539B6AE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C30447-DD3E-4999-A82F-F747F4AAD012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EE1D0A-6587-4D8F-9F54-C2718DC5145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5DA499-ED04-4AF8-94A3-4F9247129BAB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CFB752-0341-49F7-96A9-64C9C98389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7FCF3A-F55F-4706-BB23-4CCB845FFE31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51B23-C7ED-4DF2-A8CD-349658ADA0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border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16675" y="3455988"/>
            <a:ext cx="2727325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1613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836613"/>
            <a:ext cx="8207375" cy="533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text styles</a:t>
            </a:r>
          </a:p>
          <a:p>
            <a:pPr lvl="1"/>
            <a:r>
              <a:rPr lang="de-CH" smtClean="0"/>
              <a:t>Second level</a:t>
            </a:r>
          </a:p>
          <a:p>
            <a:pPr lvl="2"/>
            <a:r>
              <a:rPr lang="de-CH" smtClean="0"/>
              <a:t>Third level</a:t>
            </a:r>
          </a:p>
          <a:p>
            <a:pPr lvl="3"/>
            <a:r>
              <a:rPr lang="de-CH" smtClean="0"/>
              <a:t>Fourth level</a:t>
            </a:r>
          </a:p>
          <a:p>
            <a:pPr lvl="4"/>
            <a:r>
              <a:rPr lang="de-CH" smtClean="0"/>
              <a:t>Fifth level</a:t>
            </a:r>
          </a:p>
        </p:txBody>
      </p:sp>
      <p:pic>
        <p:nvPicPr>
          <p:cNvPr id="1029" name="Picture 14" descr="Untitled-2"/>
          <p:cNvPicPr>
            <a:picLocks noChangeAspect="1" noChangeArrowheads="1"/>
          </p:cNvPicPr>
          <p:nvPr/>
        </p:nvPicPr>
        <p:blipFill>
          <a:blip r:embed="rId15" cstate="print"/>
          <a:srcRect t="32707" b="32707"/>
          <a:stretch>
            <a:fillRect/>
          </a:stretch>
        </p:blipFill>
        <p:spPr bwMode="auto">
          <a:xfrm>
            <a:off x="461963" y="730250"/>
            <a:ext cx="8229600" cy="6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3"/>
          <p:cNvSpPr txBox="1">
            <a:spLocks/>
          </p:cNvSpPr>
          <p:nvPr userDrawn="1"/>
        </p:nvSpPr>
        <p:spPr bwMode="auto">
          <a:xfrm>
            <a:off x="6278563" y="6527800"/>
            <a:ext cx="2822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 i="1">
                <a:solidFill>
                  <a:srgbClr val="A6A6A6"/>
                </a:solidFill>
                <a:latin typeface="Arial" charset="0"/>
              </a:rPr>
              <a:t>Christoph Lenzen @ PODC 2009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02" r:id="rId3"/>
    <p:sldLayoutId id="2147483701" r:id="rId4"/>
    <p:sldLayoutId id="2147483700" r:id="rId5"/>
    <p:sldLayoutId id="2147483699" r:id="rId6"/>
    <p:sldLayoutId id="2147483698" r:id="rId7"/>
    <p:sldLayoutId id="2147483697" r:id="rId8"/>
    <p:sldLayoutId id="2147483696" r:id="rId9"/>
    <p:sldLayoutId id="2147483695" r:id="rId10"/>
    <p:sldLayoutId id="2147483694" r:id="rId11"/>
    <p:sldLayoutId id="2147483693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1613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title style</a:t>
            </a:r>
          </a:p>
        </p:txBody>
      </p:sp>
      <p:sp>
        <p:nvSpPr>
          <p:cNvPr id="1433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836613"/>
            <a:ext cx="8207375" cy="533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text styles</a:t>
            </a:r>
          </a:p>
          <a:p>
            <a:pPr lvl="1"/>
            <a:r>
              <a:rPr lang="de-CH" smtClean="0"/>
              <a:t>Second level</a:t>
            </a:r>
          </a:p>
          <a:p>
            <a:pPr lvl="2"/>
            <a:r>
              <a:rPr lang="de-CH" smtClean="0"/>
              <a:t>Third level</a:t>
            </a:r>
          </a:p>
          <a:p>
            <a:pPr lvl="3"/>
            <a:r>
              <a:rPr lang="de-CH" smtClean="0"/>
              <a:t>Fourth level</a:t>
            </a:r>
          </a:p>
          <a:p>
            <a:pPr lvl="4"/>
            <a:r>
              <a:rPr lang="de-CH" smtClean="0"/>
              <a:t>Fifth level</a:t>
            </a:r>
          </a:p>
        </p:txBody>
      </p:sp>
      <p:pic>
        <p:nvPicPr>
          <p:cNvPr id="14340" name="Picture 7" descr="Untitled-2"/>
          <p:cNvPicPr>
            <a:picLocks noChangeAspect="1" noChangeArrowheads="1"/>
          </p:cNvPicPr>
          <p:nvPr/>
        </p:nvPicPr>
        <p:blipFill>
          <a:blip r:embed="rId18" cstate="print"/>
          <a:srcRect t="32707" b="32707"/>
          <a:stretch>
            <a:fillRect/>
          </a:stretch>
        </p:blipFill>
        <p:spPr bwMode="auto">
          <a:xfrm>
            <a:off x="461963" y="730250"/>
            <a:ext cx="8229600" cy="6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3"/>
          <p:cNvSpPr txBox="1">
            <a:spLocks/>
          </p:cNvSpPr>
          <p:nvPr userDrawn="1"/>
        </p:nvSpPr>
        <p:spPr bwMode="auto">
          <a:xfrm>
            <a:off x="6278563" y="6527800"/>
            <a:ext cx="2822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 i="1">
                <a:solidFill>
                  <a:srgbClr val="A6A6A6"/>
                </a:solidFill>
                <a:latin typeface="Arial" charset="0"/>
              </a:rPr>
              <a:t>Christoph Lenzen @ PODC 2009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4" r:id="rId2"/>
    <p:sldLayoutId id="2147483713" r:id="rId3"/>
    <p:sldLayoutId id="2147483712" r:id="rId4"/>
    <p:sldLayoutId id="2147483711" r:id="rId5"/>
    <p:sldLayoutId id="2147483710" r:id="rId6"/>
    <p:sldLayoutId id="2147483709" r:id="rId7"/>
    <p:sldLayoutId id="2147483708" r:id="rId8"/>
    <p:sldLayoutId id="2147483707" r:id="rId9"/>
    <p:sldLayoutId id="2147483706" r:id="rId10"/>
    <p:sldLayoutId id="2147483705" r:id="rId11"/>
    <p:sldLayoutId id="2147483729" r:id="rId12"/>
    <p:sldLayoutId id="2147483730" r:id="rId13"/>
    <p:sldLayoutId id="2147483731" r:id="rId14"/>
    <p:sldLayoutId id="2147483704" r:id="rId15"/>
    <p:sldLayoutId id="2147483703" r:id="rId16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17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332930F0-1D00-4644-97D6-5999052A4A4A}" type="datetimeFigureOut">
              <a:rPr lang="en-US"/>
              <a:pPr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4BFE48F3-D766-4CC7-BAF1-980D43F1AC7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3"/>
          <p:cNvSpPr txBox="1">
            <a:spLocks/>
          </p:cNvSpPr>
          <p:nvPr userDrawn="1"/>
        </p:nvSpPr>
        <p:spPr bwMode="auto">
          <a:xfrm>
            <a:off x="6278563" y="6527800"/>
            <a:ext cx="2822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 i="1">
                <a:solidFill>
                  <a:srgbClr val="A6A6A6"/>
                </a:solidFill>
                <a:latin typeface="Arial" charset="0"/>
              </a:rPr>
              <a:t>Christoph Lenzen @ PODC 2009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5" r:id="rId2"/>
    <p:sldLayoutId id="2147483724" r:id="rId3"/>
    <p:sldLayoutId id="2147483723" r:id="rId4"/>
    <p:sldLayoutId id="2147483722" r:id="rId5"/>
    <p:sldLayoutId id="2147483721" r:id="rId6"/>
    <p:sldLayoutId id="2147483720" r:id="rId7"/>
    <p:sldLayoutId id="2147483719" r:id="rId8"/>
    <p:sldLayoutId id="2147483718" r:id="rId9"/>
    <p:sldLayoutId id="2147483717" r:id="rId10"/>
    <p:sldLayoutId id="2147483716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5.emf"/><Relationship Id="rId4" Type="http://schemas.openxmlformats.org/officeDocument/2006/relationships/image" Target="../media/image9.emf"/><Relationship Id="rId9" Type="http://schemas.openxmlformats.org/officeDocument/2006/relationships/image" Target="../media/image1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7" descr="whitedunes cop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6075"/>
            <a:ext cx="914400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5" descr="eth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7700" y="6019800"/>
            <a:ext cx="2830513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Rectangle 4"/>
          <p:cNvSpPr txBox="1">
            <a:spLocks noChangeArrowheads="1"/>
          </p:cNvSpPr>
          <p:nvPr/>
        </p:nvSpPr>
        <p:spPr bwMode="auto">
          <a:xfrm>
            <a:off x="388938" y="1130300"/>
            <a:ext cx="8315325" cy="95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3200" i="1">
                <a:solidFill>
                  <a:schemeClr val="bg1"/>
                </a:solidFill>
              </a:rPr>
              <a:t>Tight Bounds for				</a:t>
            </a:r>
          </a:p>
          <a:p>
            <a:pPr algn="r"/>
            <a:endParaRPr lang="en-US" sz="1200" i="1">
              <a:solidFill>
                <a:schemeClr val="bg1"/>
              </a:solidFill>
            </a:endParaRPr>
          </a:p>
          <a:p>
            <a:pPr algn="r"/>
            <a:r>
              <a:rPr lang="en-US" sz="4000" i="1">
                <a:solidFill>
                  <a:schemeClr val="bg1"/>
                </a:solidFill>
              </a:rPr>
              <a:t>Clock Synchronization</a:t>
            </a:r>
          </a:p>
          <a:p>
            <a:pPr algn="r"/>
            <a:endParaRPr lang="en-US" sz="2000" i="1">
              <a:solidFill>
                <a:schemeClr val="bg1"/>
              </a:solidFill>
            </a:endParaRPr>
          </a:p>
          <a:p>
            <a:pPr algn="r"/>
            <a:r>
              <a:rPr lang="en-US" sz="2000" i="1">
                <a:solidFill>
                  <a:schemeClr val="bg1"/>
                </a:solidFill>
              </a:rPr>
              <a:t>Christoph Lenzen, Thomas Locher, and Roger Wattenhofer</a:t>
            </a:r>
            <a:endParaRPr lang="en-US" sz="18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CH" smtClean="0"/>
              <a:t>Time in Networks</a:t>
            </a:r>
          </a:p>
        </p:txBody>
      </p:sp>
      <p:sp>
        <p:nvSpPr>
          <p:cNvPr id="48130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z="800" smtClean="0"/>
          </a:p>
          <a:p>
            <a:pPr eaLnBrk="1" hangingPunct="1"/>
            <a:r>
              <a:rPr lang="en-US" smtClean="0"/>
              <a:t>Common time is essential for many applications:</a:t>
            </a:r>
          </a:p>
          <a:p>
            <a:pPr eaLnBrk="1" hangingPunct="1"/>
            <a:endParaRPr lang="en-US" sz="800" smtClean="0"/>
          </a:p>
          <a:p>
            <a:pPr lvl="1" eaLnBrk="1" hangingPunct="1"/>
            <a:r>
              <a:rPr lang="en-US" smtClean="0"/>
              <a:t>Assigning a timestamp to a globally sensed event (e.g. earthquake)</a:t>
            </a:r>
          </a:p>
          <a:p>
            <a:pPr lvl="1" eaLnBrk="1" hangingPunct="1"/>
            <a:endParaRPr lang="en-US" sz="1200" smtClean="0"/>
          </a:p>
          <a:p>
            <a:pPr lvl="1" eaLnBrk="1" hangingPunct="1"/>
            <a:r>
              <a:rPr lang="en-US" smtClean="0"/>
              <a:t>Precise event localization (e.g. shooter detection, multiplayer games)</a:t>
            </a:r>
          </a:p>
          <a:p>
            <a:pPr lvl="1" eaLnBrk="1" hangingPunct="1"/>
            <a:endParaRPr lang="en-US" sz="800" smtClean="0"/>
          </a:p>
          <a:p>
            <a:pPr lvl="1" eaLnBrk="1" hangingPunct="1"/>
            <a:r>
              <a:rPr lang="en-US" smtClean="0"/>
              <a:t>TDMA-based MAC layer in wireless networks</a:t>
            </a:r>
          </a:p>
          <a:p>
            <a:pPr lvl="1" eaLnBrk="1" hangingPunct="1"/>
            <a:endParaRPr lang="de-CH" smtClean="0"/>
          </a:p>
          <a:p>
            <a:pPr lvl="1" eaLnBrk="1" hangingPunct="1"/>
            <a:endParaRPr lang="de-CH" smtClean="0"/>
          </a:p>
          <a:p>
            <a:pPr lvl="1" eaLnBrk="1" hangingPunct="1">
              <a:buFontTx/>
              <a:buNone/>
            </a:pPr>
            <a:endParaRPr lang="de-CH" smtClean="0"/>
          </a:p>
          <a:p>
            <a:pPr lvl="1" eaLnBrk="1" hangingPunct="1"/>
            <a:r>
              <a:rPr lang="de-CH" smtClean="0"/>
              <a:t>Generating clock pulses driving a CPU or chip</a:t>
            </a:r>
            <a:endParaRPr lang="en-US" smtClean="0"/>
          </a:p>
          <a:p>
            <a:pPr lvl="1" eaLnBrk="1" hangingPunct="1"/>
            <a:endParaRPr lang="en-US" smtClean="0"/>
          </a:p>
          <a:p>
            <a:pPr eaLnBrk="1" hangingPunct="1"/>
            <a:endParaRPr lang="de-CH" smtClean="0"/>
          </a:p>
        </p:txBody>
      </p:sp>
      <p:grpSp>
        <p:nvGrpSpPr>
          <p:cNvPr id="48131" name="Group 3"/>
          <p:cNvGrpSpPr>
            <a:grpSpLocks/>
          </p:cNvGrpSpPr>
          <p:nvPr/>
        </p:nvGrpSpPr>
        <p:grpSpPr bwMode="auto">
          <a:xfrm>
            <a:off x="1331913" y="3140075"/>
            <a:ext cx="5224462" cy="490538"/>
            <a:chOff x="907" y="2699"/>
            <a:chExt cx="3628" cy="341"/>
          </a:xfrm>
        </p:grpSpPr>
        <p:sp>
          <p:nvSpPr>
            <p:cNvPr id="48136" name="Rectangle 4"/>
            <p:cNvSpPr>
              <a:spLocks noChangeArrowheads="1"/>
            </p:cNvSpPr>
            <p:nvPr/>
          </p:nvSpPr>
          <p:spPr bwMode="auto">
            <a:xfrm>
              <a:off x="1020" y="2699"/>
              <a:ext cx="340" cy="113"/>
            </a:xfrm>
            <a:prstGeom prst="rect">
              <a:avLst/>
            </a:prstGeom>
            <a:solidFill>
              <a:srgbClr val="006B6B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8137" name="Rectangle 5"/>
            <p:cNvSpPr>
              <a:spLocks noChangeArrowheads="1"/>
            </p:cNvSpPr>
            <p:nvPr/>
          </p:nvSpPr>
          <p:spPr bwMode="auto">
            <a:xfrm>
              <a:off x="2041" y="2699"/>
              <a:ext cx="340" cy="113"/>
            </a:xfrm>
            <a:prstGeom prst="rect">
              <a:avLst/>
            </a:prstGeom>
            <a:solidFill>
              <a:srgbClr val="006B6B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8138" name="Rectangle 6"/>
            <p:cNvSpPr>
              <a:spLocks noChangeArrowheads="1"/>
            </p:cNvSpPr>
            <p:nvPr/>
          </p:nvSpPr>
          <p:spPr bwMode="auto">
            <a:xfrm>
              <a:off x="3061" y="2699"/>
              <a:ext cx="340" cy="113"/>
            </a:xfrm>
            <a:prstGeom prst="rect">
              <a:avLst/>
            </a:prstGeom>
            <a:solidFill>
              <a:srgbClr val="006B6B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8139" name="Rectangle 7"/>
            <p:cNvSpPr>
              <a:spLocks noChangeArrowheads="1"/>
            </p:cNvSpPr>
            <p:nvPr/>
          </p:nvSpPr>
          <p:spPr bwMode="auto">
            <a:xfrm>
              <a:off x="1361" y="2812"/>
              <a:ext cx="340" cy="113"/>
            </a:xfrm>
            <a:prstGeom prst="rect">
              <a:avLst/>
            </a:prstGeom>
            <a:solidFill>
              <a:srgbClr val="94BD5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8140" name="Rectangle 8"/>
            <p:cNvSpPr>
              <a:spLocks noChangeArrowheads="1"/>
            </p:cNvSpPr>
            <p:nvPr/>
          </p:nvSpPr>
          <p:spPr bwMode="auto">
            <a:xfrm>
              <a:off x="2381" y="2812"/>
              <a:ext cx="340" cy="113"/>
            </a:xfrm>
            <a:prstGeom prst="rect">
              <a:avLst/>
            </a:prstGeom>
            <a:solidFill>
              <a:srgbClr val="94BD5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8141" name="Rectangle 9"/>
            <p:cNvSpPr>
              <a:spLocks noChangeArrowheads="1"/>
            </p:cNvSpPr>
            <p:nvPr/>
          </p:nvSpPr>
          <p:spPr bwMode="auto">
            <a:xfrm>
              <a:off x="3402" y="2812"/>
              <a:ext cx="340" cy="113"/>
            </a:xfrm>
            <a:prstGeom prst="rect">
              <a:avLst/>
            </a:prstGeom>
            <a:solidFill>
              <a:srgbClr val="94BD5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8142" name="Rectangle 10"/>
            <p:cNvSpPr>
              <a:spLocks noChangeArrowheads="1"/>
            </p:cNvSpPr>
            <p:nvPr/>
          </p:nvSpPr>
          <p:spPr bwMode="auto">
            <a:xfrm>
              <a:off x="1701" y="2925"/>
              <a:ext cx="340" cy="113"/>
            </a:xfrm>
            <a:prstGeom prst="rect">
              <a:avLst/>
            </a:prstGeom>
            <a:solidFill>
              <a:srgbClr val="804C19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8143" name="Rectangle 11"/>
            <p:cNvSpPr>
              <a:spLocks noChangeArrowheads="1"/>
            </p:cNvSpPr>
            <p:nvPr/>
          </p:nvSpPr>
          <p:spPr bwMode="auto">
            <a:xfrm>
              <a:off x="2721" y="2925"/>
              <a:ext cx="340" cy="113"/>
            </a:xfrm>
            <a:prstGeom prst="rect">
              <a:avLst/>
            </a:prstGeom>
            <a:solidFill>
              <a:srgbClr val="804C19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8144" name="Rectangle 12"/>
            <p:cNvSpPr>
              <a:spLocks noChangeArrowheads="1"/>
            </p:cNvSpPr>
            <p:nvPr/>
          </p:nvSpPr>
          <p:spPr bwMode="auto">
            <a:xfrm>
              <a:off x="3742" y="2925"/>
              <a:ext cx="340" cy="113"/>
            </a:xfrm>
            <a:prstGeom prst="rect">
              <a:avLst/>
            </a:prstGeom>
            <a:solidFill>
              <a:srgbClr val="804C19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48145" name="Line 14"/>
            <p:cNvSpPr>
              <a:spLocks noChangeShapeType="1"/>
            </p:cNvSpPr>
            <p:nvPr/>
          </p:nvSpPr>
          <p:spPr bwMode="auto">
            <a:xfrm>
              <a:off x="907" y="3039"/>
              <a:ext cx="3628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46" name="Line 16"/>
            <p:cNvSpPr>
              <a:spLocks noChangeShapeType="1"/>
            </p:cNvSpPr>
            <p:nvPr/>
          </p:nvSpPr>
          <p:spPr bwMode="auto">
            <a:xfrm>
              <a:off x="1020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47" name="Line 17"/>
            <p:cNvSpPr>
              <a:spLocks noChangeShapeType="1"/>
            </p:cNvSpPr>
            <p:nvPr/>
          </p:nvSpPr>
          <p:spPr bwMode="auto">
            <a:xfrm>
              <a:off x="136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48" name="Line 18"/>
            <p:cNvSpPr>
              <a:spLocks noChangeShapeType="1"/>
            </p:cNvSpPr>
            <p:nvPr/>
          </p:nvSpPr>
          <p:spPr bwMode="auto">
            <a:xfrm>
              <a:off x="170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49" name="Line 19"/>
            <p:cNvSpPr>
              <a:spLocks noChangeShapeType="1"/>
            </p:cNvSpPr>
            <p:nvPr/>
          </p:nvSpPr>
          <p:spPr bwMode="auto">
            <a:xfrm>
              <a:off x="204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50" name="Line 20"/>
            <p:cNvSpPr>
              <a:spLocks noChangeShapeType="1"/>
            </p:cNvSpPr>
            <p:nvPr/>
          </p:nvSpPr>
          <p:spPr bwMode="auto">
            <a:xfrm>
              <a:off x="238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51" name="Line 21"/>
            <p:cNvSpPr>
              <a:spLocks noChangeShapeType="1"/>
            </p:cNvSpPr>
            <p:nvPr/>
          </p:nvSpPr>
          <p:spPr bwMode="auto">
            <a:xfrm>
              <a:off x="272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52" name="Line 22"/>
            <p:cNvSpPr>
              <a:spLocks noChangeShapeType="1"/>
            </p:cNvSpPr>
            <p:nvPr/>
          </p:nvSpPr>
          <p:spPr bwMode="auto">
            <a:xfrm>
              <a:off x="306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53" name="Line 23"/>
            <p:cNvSpPr>
              <a:spLocks noChangeShapeType="1"/>
            </p:cNvSpPr>
            <p:nvPr/>
          </p:nvSpPr>
          <p:spPr bwMode="auto">
            <a:xfrm>
              <a:off x="3402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54" name="Line 24"/>
            <p:cNvSpPr>
              <a:spLocks noChangeShapeType="1"/>
            </p:cNvSpPr>
            <p:nvPr/>
          </p:nvSpPr>
          <p:spPr bwMode="auto">
            <a:xfrm>
              <a:off x="3742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155" name="Line 25"/>
            <p:cNvSpPr>
              <a:spLocks noChangeShapeType="1"/>
            </p:cNvSpPr>
            <p:nvPr/>
          </p:nvSpPr>
          <p:spPr bwMode="auto">
            <a:xfrm>
              <a:off x="4082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9" name="Gefaltete Ecke 38"/>
          <p:cNvSpPr>
            <a:spLocks noChangeArrowheads="1"/>
          </p:cNvSpPr>
          <p:nvPr/>
        </p:nvSpPr>
        <p:spPr bwMode="auto">
          <a:xfrm rot="-745090">
            <a:off x="296863" y="1633538"/>
            <a:ext cx="873125" cy="379412"/>
          </a:xfrm>
          <a:prstGeom prst="foldedCorner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 defTabSz="449263" hangingPunct="0">
              <a:lnSpc>
                <a:spcPct val="93000"/>
              </a:lnSpc>
              <a:buClr>
                <a:srgbClr val="000000"/>
              </a:buClr>
              <a:buSzPct val="100000"/>
              <a:buFont typeface="cmr10" pitchFamily="34" charset="0"/>
              <a:buNone/>
            </a:pPr>
            <a:r>
              <a:rPr lang="en-US" sz="1800"/>
              <a:t>Global</a:t>
            </a:r>
          </a:p>
        </p:txBody>
      </p:sp>
      <p:sp>
        <p:nvSpPr>
          <p:cNvPr id="50" name="Gefaltete Ecke 38"/>
          <p:cNvSpPr>
            <a:spLocks noChangeArrowheads="1"/>
          </p:cNvSpPr>
          <p:nvPr/>
        </p:nvSpPr>
        <p:spPr bwMode="auto">
          <a:xfrm rot="-745090">
            <a:off x="287338" y="2170113"/>
            <a:ext cx="873125" cy="379412"/>
          </a:xfrm>
          <a:prstGeom prst="foldedCorner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 defTabSz="449263" hangingPunct="0">
              <a:lnSpc>
                <a:spcPct val="93000"/>
              </a:lnSpc>
              <a:buClr>
                <a:srgbClr val="000000"/>
              </a:buClr>
              <a:buSzPct val="100000"/>
              <a:buFont typeface="cmr10" pitchFamily="34" charset="0"/>
              <a:buNone/>
            </a:pPr>
            <a:r>
              <a:rPr lang="en-US" sz="1800"/>
              <a:t>Local</a:t>
            </a:r>
          </a:p>
        </p:txBody>
      </p:sp>
      <p:sp>
        <p:nvSpPr>
          <p:cNvPr id="51" name="Gefaltete Ecke 38"/>
          <p:cNvSpPr>
            <a:spLocks noChangeArrowheads="1"/>
          </p:cNvSpPr>
          <p:nvPr/>
        </p:nvSpPr>
        <p:spPr bwMode="auto">
          <a:xfrm rot="-745090">
            <a:off x="296863" y="2674938"/>
            <a:ext cx="873125" cy="379412"/>
          </a:xfrm>
          <a:prstGeom prst="foldedCorner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 defTabSz="449263" hangingPunct="0">
              <a:lnSpc>
                <a:spcPct val="93000"/>
              </a:lnSpc>
              <a:buClr>
                <a:srgbClr val="000000"/>
              </a:buClr>
              <a:buSzPct val="100000"/>
              <a:buFont typeface="cmr10" pitchFamily="34" charset="0"/>
              <a:buNone/>
            </a:pPr>
            <a:r>
              <a:rPr lang="en-US" sz="1800"/>
              <a:t>Local</a:t>
            </a:r>
          </a:p>
        </p:txBody>
      </p:sp>
      <p:sp>
        <p:nvSpPr>
          <p:cNvPr id="52" name="Gefaltete Ecke 38"/>
          <p:cNvSpPr>
            <a:spLocks noChangeArrowheads="1"/>
          </p:cNvSpPr>
          <p:nvPr/>
        </p:nvSpPr>
        <p:spPr bwMode="auto">
          <a:xfrm rot="-745090">
            <a:off x="276225" y="3971925"/>
            <a:ext cx="873125" cy="379413"/>
          </a:xfrm>
          <a:prstGeom prst="foldedCorner">
            <a:avLst>
              <a:gd name="adj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 defTabSz="449263" hangingPunct="0">
              <a:lnSpc>
                <a:spcPct val="93000"/>
              </a:lnSpc>
              <a:buClr>
                <a:srgbClr val="000000"/>
              </a:buClr>
              <a:buSzPct val="100000"/>
              <a:buFont typeface="cmr10" pitchFamily="34" charset="0"/>
              <a:buNone/>
            </a:pPr>
            <a:r>
              <a:rPr lang="en-US" sz="1800"/>
              <a:t>Local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mtClean="0"/>
              <a:t>Clock Synchronization in Practice?</a:t>
            </a:r>
          </a:p>
        </p:txBody>
      </p:sp>
      <p:sp>
        <p:nvSpPr>
          <p:cNvPr id="48130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836613"/>
            <a:ext cx="6329362" cy="5337175"/>
          </a:xfrm>
        </p:spPr>
        <p:txBody>
          <a:bodyPr/>
          <a:lstStyle/>
          <a:p>
            <a:pPr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Radio Clock Signal:</a:t>
            </a:r>
          </a:p>
          <a:p>
            <a:pPr lvl="1"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Clock signal from a reference source (atomic clock) is transmitted over a long wave radio signal </a:t>
            </a:r>
          </a:p>
          <a:p>
            <a:pPr lvl="1"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DCF77 station near Frankfurt, Germany transmits at 77.5 kHz with a transmission range of up to 2000 km</a:t>
            </a:r>
          </a:p>
          <a:p>
            <a:pPr lvl="1"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Accuracy limited by the distance to the sender, Frankfurt-Zurich is about 1 ms.</a:t>
            </a:r>
          </a:p>
          <a:p>
            <a:pPr lvl="1" eaLnBrk="1" hangingPunct="1">
              <a:buClr>
                <a:schemeClr val="tx1"/>
              </a:buCl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>
                <a:solidFill>
                  <a:srgbClr val="FF0000"/>
                </a:solidFill>
              </a:rPr>
              <a:t>Special antenna/receiver hardware required</a:t>
            </a:r>
          </a:p>
          <a:p>
            <a:pPr eaLnBrk="1" hangingPunct="1"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900" smtClean="0"/>
          </a:p>
          <a:p>
            <a:pPr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Global Positioning System (GPS):</a:t>
            </a:r>
          </a:p>
          <a:p>
            <a:pPr lvl="1"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Satellites continuously transmit own position and time code</a:t>
            </a:r>
          </a:p>
          <a:p>
            <a:pPr lvl="1"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Line of sight between satellite and receiver required</a:t>
            </a:r>
          </a:p>
          <a:p>
            <a:pPr lvl="1" eaLnBrk="1" hangingPunct="1">
              <a:buClr>
                <a:schemeClr val="tx1"/>
              </a:buCl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>
                <a:solidFill>
                  <a:srgbClr val="FF0000"/>
                </a:solidFill>
              </a:rPr>
              <a:t>Special antenna/receiver hardware required</a:t>
            </a:r>
          </a:p>
          <a:p>
            <a:pPr lvl="1" eaLnBrk="1" hangingPunct="1">
              <a:buClr>
                <a:schemeClr val="tx1"/>
              </a:buCl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mtClean="0">
              <a:solidFill>
                <a:srgbClr val="FF0000"/>
              </a:solidFill>
            </a:endParaRPr>
          </a:p>
          <a:p>
            <a:pPr eaLnBrk="1" hangingPunct="1">
              <a:buClr>
                <a:schemeClr val="tx1"/>
              </a:buClr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>
                <a:solidFill>
                  <a:schemeClr val="tx1"/>
                </a:solidFill>
                <a:latin typeface="cmsy10" pitchFamily="34" charset="0"/>
              </a:rPr>
              <a:t>)</a:t>
            </a:r>
            <a:r>
              <a:rPr lang="en-GB" smtClean="0">
                <a:solidFill>
                  <a:schemeClr val="tx1"/>
                </a:solidFill>
              </a:rPr>
              <a:t> 	(At least one) motivation to study the problem in multi-hop environments</a:t>
            </a:r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9613" y="1189038"/>
            <a:ext cx="1463675" cy="19510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7200" y="3652838"/>
            <a:ext cx="1892300" cy="1514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868363"/>
            <a:ext cx="8207375" cy="5337175"/>
          </a:xfrm>
        </p:spPr>
        <p:txBody>
          <a:bodyPr/>
          <a:lstStyle/>
          <a:p>
            <a:pPr eaLnBrk="1" hangingPunct="1"/>
            <a:endParaRPr lang="en-US" sz="1000" i="1" smtClean="0"/>
          </a:p>
          <a:p>
            <a:pPr eaLnBrk="1" hangingPunct="1"/>
            <a:r>
              <a:rPr lang="de-CH" smtClean="0"/>
              <a:t>...is a surprisingly versatile and persistent topic</a:t>
            </a:r>
          </a:p>
          <a:p>
            <a:pPr eaLnBrk="1" hangingPunct="1"/>
            <a:r>
              <a:rPr lang="de-CH" smtClean="0"/>
              <a:t>some facets:</a:t>
            </a:r>
          </a:p>
          <a:p>
            <a:pPr eaLnBrk="1" hangingPunct="1"/>
            <a:endParaRPr lang="de-CH" sz="1000" smtClean="0"/>
          </a:p>
          <a:p>
            <a:pPr eaLnBrk="1" hangingPunct="1">
              <a:buFontTx/>
              <a:buNone/>
            </a:pPr>
            <a:r>
              <a:rPr lang="de-CH" smtClean="0"/>
              <a:t>1970</a:t>
            </a:r>
          </a:p>
          <a:p>
            <a:pPr eaLnBrk="1" hangingPunct="1">
              <a:buFontTx/>
              <a:buNone/>
            </a:pPr>
            <a:r>
              <a:rPr lang="de-CH" smtClean="0"/>
              <a:t>			one-shot, single-hop</a:t>
            </a:r>
          </a:p>
          <a:p>
            <a:pPr eaLnBrk="1" hangingPunct="1">
              <a:buFontTx/>
              <a:buNone/>
            </a:pPr>
            <a:r>
              <a:rPr lang="de-CH" smtClean="0"/>
              <a:t>1980</a:t>
            </a:r>
          </a:p>
          <a:p>
            <a:pPr eaLnBrk="1" hangingPunct="1">
              <a:buFontTx/>
              <a:buNone/>
            </a:pPr>
            <a:r>
              <a:rPr lang="de-CH" smtClean="0"/>
              <a:t>			failures, drifting clocks, </a:t>
            </a:r>
            <a:r>
              <a:rPr lang="de-CH" smtClean="0">
                <a:solidFill>
                  <a:srgbClr val="FF0000"/>
                </a:solidFill>
              </a:rPr>
              <a:t>multi-hop</a:t>
            </a:r>
          </a:p>
          <a:p>
            <a:pPr eaLnBrk="1" hangingPunct="1">
              <a:buFontTx/>
              <a:buNone/>
            </a:pPr>
            <a:r>
              <a:rPr lang="de-CH" smtClean="0"/>
              <a:t>1990</a:t>
            </a:r>
          </a:p>
          <a:p>
            <a:pPr eaLnBrk="1" hangingPunct="1">
              <a:buFontTx/>
              <a:buNone/>
            </a:pPr>
            <a:r>
              <a:rPr lang="de-CH" smtClean="0"/>
              <a:t>			</a:t>
            </a:r>
            <a:r>
              <a:rPr lang="de-CH" smtClean="0">
                <a:solidFill>
                  <a:srgbClr val="FF0000"/>
                </a:solidFill>
              </a:rPr>
              <a:t>varying drifts</a:t>
            </a:r>
            <a:r>
              <a:rPr lang="de-CH" smtClean="0"/>
              <a:t> and </a:t>
            </a:r>
            <a:r>
              <a:rPr lang="de-CH" smtClean="0">
                <a:solidFill>
                  <a:srgbClr val="FF0000"/>
                </a:solidFill>
              </a:rPr>
              <a:t>delays</a:t>
            </a:r>
          </a:p>
          <a:p>
            <a:pPr eaLnBrk="1" hangingPunct="1">
              <a:buFontTx/>
              <a:buNone/>
            </a:pPr>
            <a:r>
              <a:rPr lang="de-CH" smtClean="0"/>
              <a:t>2000</a:t>
            </a:r>
          </a:p>
          <a:p>
            <a:pPr eaLnBrk="1" hangingPunct="1">
              <a:buFontTx/>
              <a:buNone/>
            </a:pPr>
            <a:r>
              <a:rPr lang="de-CH" smtClean="0"/>
              <a:t>			</a:t>
            </a:r>
            <a:r>
              <a:rPr lang="de-CH" smtClean="0">
                <a:solidFill>
                  <a:srgbClr val="FF0000"/>
                </a:solidFill>
              </a:rPr>
              <a:t>gradient property</a:t>
            </a:r>
          </a:p>
          <a:p>
            <a:pPr eaLnBrk="1" hangingPunct="1">
              <a:buFontTx/>
              <a:buNone/>
            </a:pPr>
            <a:r>
              <a:rPr lang="de-CH" smtClean="0"/>
              <a:t>now</a:t>
            </a:r>
          </a:p>
          <a:p>
            <a:pPr eaLnBrk="1" hangingPunct="1">
              <a:buFontTx/>
              <a:buNone/>
            </a:pPr>
            <a:r>
              <a:rPr lang="de-CH" smtClean="0"/>
              <a:t>			...?</a:t>
            </a:r>
          </a:p>
        </p:txBody>
      </p:sp>
      <p:sp>
        <p:nvSpPr>
          <p:cNvPr id="52226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CH" smtClean="0"/>
              <a:t>Clock Synchronization in Theory?</a:t>
            </a:r>
          </a:p>
        </p:txBody>
      </p:sp>
      <p:sp>
        <p:nvSpPr>
          <p:cNvPr id="52227" name="AutoShape 4"/>
          <p:cNvSpPr>
            <a:spLocks noChangeArrowheads="1"/>
          </p:cNvSpPr>
          <p:nvPr/>
        </p:nvSpPr>
        <p:spPr bwMode="auto">
          <a:xfrm rot="10800000">
            <a:off x="1651000" y="2054225"/>
            <a:ext cx="222250" cy="3613150"/>
          </a:xfrm>
          <a:prstGeom prst="upArrow">
            <a:avLst>
              <a:gd name="adj1" fmla="val 50000"/>
              <a:gd name="adj2" fmla="val 406429"/>
            </a:avLst>
          </a:prstGeom>
          <a:gradFill rotWithShape="1">
            <a:gsLst>
              <a:gs pos="0">
                <a:srgbClr val="FF0909"/>
              </a:gs>
              <a:gs pos="100000">
                <a:srgbClr val="00FF00"/>
              </a:gs>
            </a:gsLst>
            <a:lin ang="5400000" scaled="1"/>
          </a:gra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endParaRPr lang="en-US"/>
          </a:p>
        </p:txBody>
      </p:sp>
      <p:grpSp>
        <p:nvGrpSpPr>
          <p:cNvPr id="52234" name="Group 10"/>
          <p:cNvGrpSpPr>
            <a:grpSpLocks/>
          </p:cNvGrpSpPr>
          <p:nvPr/>
        </p:nvGrpSpPr>
        <p:grpSpPr bwMode="auto">
          <a:xfrm>
            <a:off x="5199063" y="5016500"/>
            <a:ext cx="1943100" cy="603250"/>
            <a:chOff x="3275" y="3160"/>
            <a:chExt cx="1224" cy="380"/>
          </a:xfrm>
        </p:grpSpPr>
        <p:sp>
          <p:nvSpPr>
            <p:cNvPr id="52229" name="Abgerundete rechteckige Legende 7"/>
            <p:cNvSpPr>
              <a:spLocks noChangeArrowheads="1"/>
            </p:cNvSpPr>
            <p:nvPr/>
          </p:nvSpPr>
          <p:spPr bwMode="auto">
            <a:xfrm>
              <a:off x="3286" y="3173"/>
              <a:ext cx="1211" cy="365"/>
            </a:xfrm>
            <a:prstGeom prst="wedgeRoundRectCallout">
              <a:avLst>
                <a:gd name="adj1" fmla="val -116472"/>
                <a:gd name="adj2" fmla="val -184519"/>
                <a:gd name="adj3" fmla="val 16667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</p:spPr>
          <p:txBody>
            <a:bodyPr lIns="82945" tIns="41473" rIns="82945" bIns="41473"/>
            <a:lstStyle/>
            <a:p>
              <a:pPr algn="ctr" defTabSz="406400" hangingPunct="0">
                <a:lnSpc>
                  <a:spcPct val="93000"/>
                </a:lnSpc>
                <a:buClr>
                  <a:srgbClr val="000000"/>
                </a:buClr>
                <a:buSzPct val="100000"/>
              </a:pPr>
              <a:endParaRPr lang="en-US" sz="1600"/>
            </a:p>
          </p:txBody>
        </p:sp>
        <p:sp>
          <p:nvSpPr>
            <p:cNvPr id="52230" name="Abgerundete rechteckige Legende 7"/>
            <p:cNvSpPr>
              <a:spLocks noChangeArrowheads="1"/>
            </p:cNvSpPr>
            <p:nvPr/>
          </p:nvSpPr>
          <p:spPr bwMode="auto">
            <a:xfrm>
              <a:off x="3276" y="3162"/>
              <a:ext cx="1211" cy="365"/>
            </a:xfrm>
            <a:prstGeom prst="wedgeRoundRectCallout">
              <a:avLst>
                <a:gd name="adj1" fmla="val -59745"/>
                <a:gd name="adj2" fmla="val -183972"/>
                <a:gd name="adj3" fmla="val 16667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</p:spPr>
          <p:txBody>
            <a:bodyPr lIns="82945" tIns="41473" rIns="82945" bIns="41473"/>
            <a:lstStyle/>
            <a:p>
              <a:pPr algn="ctr" defTabSz="406400" hangingPunct="0">
                <a:lnSpc>
                  <a:spcPct val="93000"/>
                </a:lnSpc>
                <a:buClr>
                  <a:srgbClr val="000000"/>
                </a:buClr>
                <a:buSzPct val="100000"/>
              </a:pPr>
              <a:endParaRPr lang="en-US" sz="1600"/>
            </a:p>
          </p:txBody>
        </p:sp>
        <p:sp>
          <p:nvSpPr>
            <p:cNvPr id="52231" name="Abgerundete rechteckige Legende 7"/>
            <p:cNvSpPr>
              <a:spLocks noChangeArrowheads="1"/>
            </p:cNvSpPr>
            <p:nvPr/>
          </p:nvSpPr>
          <p:spPr bwMode="auto">
            <a:xfrm>
              <a:off x="3275" y="3160"/>
              <a:ext cx="1211" cy="365"/>
            </a:xfrm>
            <a:prstGeom prst="wedgeRoundRectCallout">
              <a:avLst>
                <a:gd name="adj1" fmla="val -91042"/>
                <a:gd name="adj2" fmla="val -96847"/>
                <a:gd name="adj3" fmla="val 16667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</p:spPr>
          <p:txBody>
            <a:bodyPr lIns="82945" tIns="41473" rIns="82945" bIns="41473"/>
            <a:lstStyle/>
            <a:p>
              <a:pPr algn="ctr" defTabSz="406400" hangingPunct="0">
                <a:lnSpc>
                  <a:spcPct val="93000"/>
                </a:lnSpc>
                <a:buClr>
                  <a:srgbClr val="000000"/>
                </a:buClr>
                <a:buSzPct val="100000"/>
              </a:pPr>
              <a:endParaRPr lang="en-US" sz="1600"/>
            </a:p>
          </p:txBody>
        </p:sp>
        <p:sp>
          <p:nvSpPr>
            <p:cNvPr id="52232" name="Abgerundete rechteckige Legende 7"/>
            <p:cNvSpPr>
              <a:spLocks noChangeArrowheads="1"/>
            </p:cNvSpPr>
            <p:nvPr/>
          </p:nvSpPr>
          <p:spPr bwMode="auto">
            <a:xfrm>
              <a:off x="3288" y="3175"/>
              <a:ext cx="1211" cy="365"/>
            </a:xfrm>
            <a:prstGeom prst="wedgeRoundRectCallout">
              <a:avLst>
                <a:gd name="adj1" fmla="val -26963"/>
                <a:gd name="adj2" fmla="val -292741"/>
                <a:gd name="adj3" fmla="val 16667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</p:spPr>
          <p:txBody>
            <a:bodyPr lIns="82945" tIns="41473" rIns="82945" bIns="41473"/>
            <a:lstStyle/>
            <a:p>
              <a:pPr algn="ctr" defTabSz="406400" hangingPunct="0">
                <a:lnSpc>
                  <a:spcPct val="93000"/>
                </a:lnSpc>
                <a:buClr>
                  <a:srgbClr val="000000"/>
                </a:buClr>
                <a:buSzPct val="100000"/>
              </a:pPr>
              <a:r>
                <a:rPr lang="de-CH" sz="1600"/>
                <a:t>We can have this and more!</a:t>
              </a:r>
              <a:endParaRPr lang="en-US" sz="16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468313" y="866775"/>
            <a:ext cx="8337550" cy="5337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marL="341313" indent="-341313">
              <a:spcBef>
                <a:spcPts val="500"/>
              </a:spcBef>
              <a:buFont typeface="Arial" pitchFamily="34" charset="0"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GB" sz="10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 typeface="Arial" pitchFamily="34" charset="0"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GB" sz="2000">
                <a:solidFill>
                  <a:srgbClr val="000000"/>
                </a:solidFill>
              </a:rPr>
              <a:t>Inaccurate hardware clocks</a:t>
            </a:r>
          </a:p>
          <a:p>
            <a:pPr marL="741363" lvl="1" indent="-284163">
              <a:spcBef>
                <a:spcPts val="450"/>
              </a:spcBef>
              <a:buFont typeface="Arial" pitchFamily="34" charset="0"/>
              <a:buChar char="–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GB" sz="1800">
                <a:solidFill>
                  <a:srgbClr val="000000"/>
                </a:solidFill>
              </a:rPr>
              <a:t>Clock </a:t>
            </a:r>
            <a:r>
              <a:rPr lang="en-GB" sz="1800">
                <a:solidFill>
                  <a:srgbClr val="FF0000"/>
                </a:solidFill>
              </a:rPr>
              <a:t>drift</a:t>
            </a:r>
            <a:r>
              <a:rPr lang="en-GB" sz="1800">
                <a:solidFill>
                  <a:srgbClr val="000000"/>
                </a:solidFill>
              </a:rPr>
              <a:t>: both systematic and random deviations from the nominal rate dependent on power supply, temperature, etc.</a:t>
            </a:r>
          </a:p>
          <a:p>
            <a:pPr marL="741363" lvl="1" indent="-284163">
              <a:spcBef>
                <a:spcPts val="450"/>
              </a:spcBef>
              <a:buFont typeface="Arial" pitchFamily="34" charset="0"/>
              <a:buChar char="–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GB" sz="1800">
                <a:solidFill>
                  <a:srgbClr val="000000"/>
                </a:solidFill>
              </a:rPr>
              <a:t>Drift is typically small</a:t>
            </a:r>
          </a:p>
          <a:p>
            <a:pPr marL="741363" lvl="1" indent="-284163">
              <a:spcBef>
                <a:spcPts val="450"/>
              </a:spcBef>
              <a:buFont typeface="Arial" pitchFamily="34" charset="0"/>
              <a:buChar char="–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GB" sz="1800">
                <a:solidFill>
                  <a:srgbClr val="000000"/>
                </a:solidFill>
              </a:rPr>
              <a:t>E.g. TinyNodes have a maximum drift of </a:t>
            </a:r>
            <a:r>
              <a:rPr lang="en-GB" sz="1800">
                <a:solidFill>
                  <a:srgbClr val="FF0000"/>
                </a:solidFill>
                <a:latin typeface="cmmi10" pitchFamily="34" charset="0"/>
              </a:rPr>
              <a:t>²</a:t>
            </a:r>
            <a:r>
              <a:rPr lang="en-GB" sz="1800">
                <a:solidFill>
                  <a:srgbClr val="000000"/>
                </a:solidFill>
              </a:rPr>
              <a:t> &lt; 10</a:t>
            </a:r>
            <a:r>
              <a:rPr lang="en-GB" sz="1800" baseline="30000">
                <a:solidFill>
                  <a:srgbClr val="000000"/>
                </a:solidFill>
              </a:rPr>
              <a:t>-5</a:t>
            </a:r>
            <a:r>
              <a:rPr lang="en-GB" sz="1800">
                <a:solidFill>
                  <a:srgbClr val="000000"/>
                </a:solidFill>
              </a:rPr>
              <a:t> at room temperature</a:t>
            </a:r>
            <a:endParaRPr lang="en-GB" sz="2800">
              <a:solidFill>
                <a:srgbClr val="000000"/>
              </a:solidFill>
            </a:endParaRP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003399"/>
              </a:buClr>
              <a:buFont typeface="cmr7" pitchFamily="34" charset="0"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003399"/>
              </a:buClr>
              <a:buFont typeface="cmr7" pitchFamily="34" charset="0"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003399"/>
              </a:buClr>
              <a:buFont typeface="cmr7" pitchFamily="34" charset="0"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003399"/>
              </a:buClr>
              <a:buFontTx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rgbClr val="003399"/>
              </a:buClr>
              <a:buFontTx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chemeClr val="tx1"/>
              </a:buClr>
              <a:buFontTx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GB" sz="2000">
                <a:solidFill>
                  <a:srgbClr val="000000"/>
                </a:solidFill>
              </a:rPr>
              <a:t>Unknown message </a:t>
            </a:r>
            <a:r>
              <a:rPr lang="en-GB" sz="2000">
                <a:solidFill>
                  <a:srgbClr val="FF0000"/>
                </a:solidFill>
              </a:rPr>
              <a:t>delays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chemeClr val="tx1"/>
              </a:buClr>
              <a:buFont typeface="Arial" pitchFamily="34" charset="0"/>
              <a:buChar char="–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GB" sz="1800">
                <a:solidFill>
                  <a:srgbClr val="000000"/>
                </a:solidFill>
              </a:rPr>
              <a:t>Asymmetric packet delays due to non-determinism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chemeClr val="tx1"/>
              </a:buClr>
              <a:buFont typeface="Arial" pitchFamily="34" charset="0"/>
              <a:buChar char="–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GB" sz="1800">
                <a:solidFill>
                  <a:srgbClr val="000000"/>
                </a:solidFill>
              </a:rPr>
              <a:t>Simplification: Assume messages take between 0 and 1 time unit</a:t>
            </a: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chemeClr val="tx1"/>
              </a:buClr>
              <a:buFontTx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lnSpc>
                <a:spcPct val="80000"/>
              </a:lnSpc>
              <a:spcBef>
                <a:spcPts val="500"/>
              </a:spcBef>
              <a:buClr>
                <a:schemeClr val="tx1"/>
              </a:buClr>
              <a:buFontTx/>
              <a:buChar char="•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GB" sz="2000">
                <a:solidFill>
                  <a:srgbClr val="000000"/>
                </a:solidFill>
              </a:rPr>
              <a:t>We analyze the</a:t>
            </a:r>
            <a:r>
              <a:rPr lang="en-GB" sz="2000">
                <a:solidFill>
                  <a:srgbClr val="FF0000"/>
                </a:solidFill>
              </a:rPr>
              <a:t> worst-case</a:t>
            </a:r>
          </a:p>
          <a:p>
            <a:pPr marL="741363" lvl="1" indent="-284163">
              <a:lnSpc>
                <a:spcPct val="80000"/>
              </a:lnSpc>
              <a:spcBef>
                <a:spcPts val="500"/>
              </a:spcBef>
              <a:buClr>
                <a:schemeClr val="tx1"/>
              </a:buClr>
              <a:buFont typeface="Arial" pitchFamily="34" charset="0"/>
              <a:buChar char="–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</a:pPr>
            <a:r>
              <a:rPr lang="en-GB" sz="1800">
                <a:solidFill>
                  <a:srgbClr val="000000"/>
                </a:solidFill>
              </a:rPr>
              <a:t>Drifts and delays vary arbitrarily within these bounds</a:t>
            </a:r>
            <a:endParaRPr lang="en-GB" sz="2000">
              <a:solidFill>
                <a:srgbClr val="000000"/>
              </a:solidFill>
            </a:endParaRPr>
          </a:p>
        </p:txBody>
      </p:sp>
      <p:grpSp>
        <p:nvGrpSpPr>
          <p:cNvPr id="54274" name="Group 277"/>
          <p:cNvGrpSpPr>
            <a:grpSpLocks/>
          </p:cNvGrpSpPr>
          <p:nvPr/>
        </p:nvGrpSpPr>
        <p:grpSpPr bwMode="auto">
          <a:xfrm>
            <a:off x="1160463" y="2773363"/>
            <a:ext cx="2287587" cy="1357312"/>
            <a:chOff x="447" y="2609"/>
            <a:chExt cx="2164" cy="1608"/>
          </a:xfrm>
        </p:grpSpPr>
        <p:pic>
          <p:nvPicPr>
            <p:cNvPr id="54288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7" y="2609"/>
              <a:ext cx="2164" cy="142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54289" name="Oval 9"/>
            <p:cNvSpPr>
              <a:spLocks noChangeArrowheads="1"/>
            </p:cNvSpPr>
            <p:nvPr/>
          </p:nvSpPr>
          <p:spPr bwMode="auto">
            <a:xfrm rot="-1020000">
              <a:off x="1140" y="3341"/>
              <a:ext cx="220" cy="380"/>
            </a:xfrm>
            <a:prstGeom prst="ellipse">
              <a:avLst/>
            </a:prstGeom>
            <a:noFill/>
            <a:ln w="3816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54290" name="Text Box 10"/>
            <p:cNvSpPr txBox="1">
              <a:spLocks noChangeArrowheads="1"/>
            </p:cNvSpPr>
            <p:nvPr/>
          </p:nvSpPr>
          <p:spPr bwMode="auto">
            <a:xfrm>
              <a:off x="836" y="3892"/>
              <a:ext cx="1203" cy="3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 marL="741363" indent="-284163" algn="ctr">
                <a:spcBef>
                  <a:spcPts val="300"/>
                </a:spcBef>
                <a:tabLst>
                  <a:tab pos="741363" algn="l"/>
                  <a:tab pos="1655763" algn="l"/>
                  <a:tab pos="2570163" algn="l"/>
                  <a:tab pos="3484563" algn="l"/>
                  <a:tab pos="4398963" algn="l"/>
                  <a:tab pos="5313363" algn="l"/>
                  <a:tab pos="6227763" algn="l"/>
                  <a:tab pos="7142163" algn="l"/>
                  <a:tab pos="8056563" algn="l"/>
                  <a:tab pos="8970963" algn="l"/>
                  <a:tab pos="9885363" algn="l"/>
                  <a:tab pos="10799763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Oscillator</a:t>
              </a:r>
            </a:p>
          </p:txBody>
        </p:sp>
        <p:sp>
          <p:nvSpPr>
            <p:cNvPr id="54291" name="Line 12"/>
            <p:cNvSpPr>
              <a:spLocks noChangeShapeType="1"/>
            </p:cNvSpPr>
            <p:nvPr/>
          </p:nvSpPr>
          <p:spPr bwMode="auto">
            <a:xfrm flipH="1" flipV="1">
              <a:off x="1338" y="3793"/>
              <a:ext cx="45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4275" name="Text Box 1"/>
          <p:cNvSpPr txBox="1">
            <a:spLocks noChangeArrowheads="1"/>
          </p:cNvSpPr>
          <p:nvPr/>
        </p:nvSpPr>
        <p:spPr bwMode="auto">
          <a:xfrm>
            <a:off x="457200" y="201613"/>
            <a:ext cx="8229600" cy="490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000000"/>
                </a:solidFill>
              </a:rPr>
              <a:t>Error sources</a:t>
            </a:r>
          </a:p>
        </p:txBody>
      </p:sp>
      <p:grpSp>
        <p:nvGrpSpPr>
          <p:cNvPr id="54276" name="Group 21"/>
          <p:cNvGrpSpPr>
            <a:grpSpLocks/>
          </p:cNvGrpSpPr>
          <p:nvPr/>
        </p:nvGrpSpPr>
        <p:grpSpPr bwMode="auto">
          <a:xfrm>
            <a:off x="3930650" y="2713038"/>
            <a:ext cx="4219575" cy="1274762"/>
            <a:chOff x="2476" y="1709"/>
            <a:chExt cx="2658" cy="803"/>
          </a:xfrm>
        </p:grpSpPr>
        <p:sp>
          <p:nvSpPr>
            <p:cNvPr id="54277" name="Line 266"/>
            <p:cNvSpPr>
              <a:spLocks noChangeShapeType="1"/>
            </p:cNvSpPr>
            <p:nvPr/>
          </p:nvSpPr>
          <p:spPr bwMode="auto">
            <a:xfrm>
              <a:off x="2757" y="2466"/>
              <a:ext cx="219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90000" tIns="46800" rIns="90000" bIns="46800"/>
            <a:lstStyle/>
            <a:p>
              <a:endParaRPr lang="en-US"/>
            </a:p>
          </p:txBody>
        </p:sp>
        <p:sp>
          <p:nvSpPr>
            <p:cNvPr id="54278" name="Text Box 267"/>
            <p:cNvSpPr txBox="1">
              <a:spLocks noChangeArrowheads="1"/>
            </p:cNvSpPr>
            <p:nvPr/>
          </p:nvSpPr>
          <p:spPr bwMode="auto">
            <a:xfrm>
              <a:off x="4977" y="2262"/>
              <a:ext cx="157" cy="250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 algn="ctr">
                <a:spcBef>
                  <a:spcPct val="50000"/>
                </a:spcBef>
                <a:tabLst>
                  <a:tab pos="2971800" algn="l"/>
                </a:tabLst>
              </a:pPr>
              <a:r>
                <a:rPr lang="de-CH" sz="2000"/>
                <a:t>t</a:t>
              </a:r>
              <a:endParaRPr lang="de-DE" sz="2000"/>
            </a:p>
          </p:txBody>
        </p:sp>
        <p:sp>
          <p:nvSpPr>
            <p:cNvPr id="54279" name="Text Box 268"/>
            <p:cNvSpPr txBox="1">
              <a:spLocks noChangeArrowheads="1"/>
            </p:cNvSpPr>
            <p:nvPr/>
          </p:nvSpPr>
          <p:spPr bwMode="auto">
            <a:xfrm>
              <a:off x="2587" y="1709"/>
              <a:ext cx="381" cy="250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  <a:tabLst>
                  <a:tab pos="2971800" algn="l"/>
                </a:tabLst>
              </a:pPr>
              <a:r>
                <a:rPr lang="de-CH" sz="2000">
                  <a:latin typeface="Calibri" pitchFamily="34" charset="0"/>
                </a:rPr>
                <a:t>rate</a:t>
              </a:r>
              <a:endParaRPr lang="de-DE" sz="2000">
                <a:latin typeface="Calibri" pitchFamily="34" charset="0"/>
              </a:endParaRPr>
            </a:p>
          </p:txBody>
        </p:sp>
        <p:sp>
          <p:nvSpPr>
            <p:cNvPr id="54280" name="Line 269"/>
            <p:cNvSpPr>
              <a:spLocks noChangeShapeType="1"/>
            </p:cNvSpPr>
            <p:nvPr/>
          </p:nvSpPr>
          <p:spPr bwMode="auto">
            <a:xfrm>
              <a:off x="2756" y="2217"/>
              <a:ext cx="219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en-US"/>
            </a:p>
          </p:txBody>
        </p:sp>
        <p:sp>
          <p:nvSpPr>
            <p:cNvPr id="54281" name="Text Box 270"/>
            <p:cNvSpPr txBox="1">
              <a:spLocks noChangeArrowheads="1"/>
            </p:cNvSpPr>
            <p:nvPr/>
          </p:nvSpPr>
          <p:spPr bwMode="auto">
            <a:xfrm>
              <a:off x="2579" y="2111"/>
              <a:ext cx="179" cy="212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  <a:tabLst>
                  <a:tab pos="2971800" algn="l"/>
                </a:tabLst>
              </a:pPr>
              <a:r>
                <a:rPr lang="de-CH" sz="1600">
                  <a:latin typeface="Calibri" pitchFamily="34" charset="0"/>
                </a:rPr>
                <a:t>1</a:t>
              </a:r>
              <a:endParaRPr lang="de-DE" sz="1600">
                <a:latin typeface="Calibri" pitchFamily="34" charset="0"/>
              </a:endParaRPr>
            </a:p>
          </p:txBody>
        </p:sp>
        <p:sp>
          <p:nvSpPr>
            <p:cNvPr id="54282" name="Line 271"/>
            <p:cNvSpPr>
              <a:spLocks noChangeShapeType="1"/>
            </p:cNvSpPr>
            <p:nvPr/>
          </p:nvSpPr>
          <p:spPr bwMode="auto">
            <a:xfrm>
              <a:off x="2757" y="2308"/>
              <a:ext cx="2194" cy="0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en-US"/>
            </a:p>
          </p:txBody>
        </p:sp>
        <p:sp>
          <p:nvSpPr>
            <p:cNvPr id="54283" name="Line 272"/>
            <p:cNvSpPr>
              <a:spLocks noChangeShapeType="1"/>
            </p:cNvSpPr>
            <p:nvPr/>
          </p:nvSpPr>
          <p:spPr bwMode="auto">
            <a:xfrm>
              <a:off x="2757" y="2126"/>
              <a:ext cx="2194" cy="0"/>
            </a:xfrm>
            <a:prstGeom prst="line">
              <a:avLst/>
            </a:prstGeom>
            <a:noFill/>
            <a:ln w="12700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endParaRPr lang="en-US"/>
            </a:p>
          </p:txBody>
        </p:sp>
        <p:sp>
          <p:nvSpPr>
            <p:cNvPr id="54284" name="Freeform 273"/>
            <p:cNvSpPr>
              <a:spLocks/>
            </p:cNvSpPr>
            <p:nvPr/>
          </p:nvSpPr>
          <p:spPr bwMode="auto">
            <a:xfrm>
              <a:off x="2757" y="2141"/>
              <a:ext cx="2170" cy="163"/>
            </a:xfrm>
            <a:custGeom>
              <a:avLst/>
              <a:gdLst>
                <a:gd name="T0" fmla="*/ 0 w 1996"/>
                <a:gd name="T1" fmla="*/ 121 h 163"/>
                <a:gd name="T2" fmla="*/ 183 w 1996"/>
                <a:gd name="T3" fmla="*/ 31 h 163"/>
                <a:gd name="T4" fmla="*/ 339 w 1996"/>
                <a:gd name="T5" fmla="*/ 144 h 163"/>
                <a:gd name="T6" fmla="*/ 469 w 1996"/>
                <a:gd name="T7" fmla="*/ 144 h 163"/>
                <a:gd name="T8" fmla="*/ 573 w 1996"/>
                <a:gd name="T9" fmla="*/ 31 h 163"/>
                <a:gd name="T10" fmla="*/ 651 w 1996"/>
                <a:gd name="T11" fmla="*/ 99 h 163"/>
                <a:gd name="T12" fmla="*/ 808 w 1996"/>
                <a:gd name="T13" fmla="*/ 8 h 163"/>
                <a:gd name="T14" fmla="*/ 1302 w 1996"/>
                <a:gd name="T15" fmla="*/ 121 h 163"/>
                <a:gd name="T16" fmla="*/ 1459 w 1996"/>
                <a:gd name="T17" fmla="*/ 144 h 163"/>
                <a:gd name="T18" fmla="*/ 1642 w 1996"/>
                <a:gd name="T19" fmla="*/ 53 h 163"/>
                <a:gd name="T20" fmla="*/ 1824 w 1996"/>
                <a:gd name="T21" fmla="*/ 121 h 163"/>
                <a:gd name="T22" fmla="*/ 2058 w 1996"/>
                <a:gd name="T23" fmla="*/ 8 h 163"/>
                <a:gd name="T24" fmla="*/ 2293 w 1996"/>
                <a:gd name="T25" fmla="*/ 76 h 16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996"/>
                <a:gd name="T40" fmla="*/ 0 h 163"/>
                <a:gd name="T41" fmla="*/ 1996 w 1996"/>
                <a:gd name="T42" fmla="*/ 163 h 16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996" h="163">
                  <a:moveTo>
                    <a:pt x="0" y="121"/>
                  </a:moveTo>
                  <a:cubicBezTo>
                    <a:pt x="55" y="74"/>
                    <a:pt x="110" y="27"/>
                    <a:pt x="159" y="31"/>
                  </a:cubicBezTo>
                  <a:cubicBezTo>
                    <a:pt x="208" y="35"/>
                    <a:pt x="254" y="125"/>
                    <a:pt x="295" y="144"/>
                  </a:cubicBezTo>
                  <a:cubicBezTo>
                    <a:pt x="336" y="163"/>
                    <a:pt x="374" y="163"/>
                    <a:pt x="408" y="144"/>
                  </a:cubicBezTo>
                  <a:cubicBezTo>
                    <a:pt x="442" y="125"/>
                    <a:pt x="473" y="38"/>
                    <a:pt x="499" y="31"/>
                  </a:cubicBezTo>
                  <a:cubicBezTo>
                    <a:pt x="525" y="24"/>
                    <a:pt x="533" y="103"/>
                    <a:pt x="567" y="99"/>
                  </a:cubicBezTo>
                  <a:cubicBezTo>
                    <a:pt x="601" y="95"/>
                    <a:pt x="609" y="4"/>
                    <a:pt x="703" y="8"/>
                  </a:cubicBezTo>
                  <a:cubicBezTo>
                    <a:pt x="797" y="12"/>
                    <a:pt x="1040" y="98"/>
                    <a:pt x="1134" y="121"/>
                  </a:cubicBezTo>
                  <a:cubicBezTo>
                    <a:pt x="1228" y="144"/>
                    <a:pt x="1221" y="155"/>
                    <a:pt x="1270" y="144"/>
                  </a:cubicBezTo>
                  <a:cubicBezTo>
                    <a:pt x="1319" y="133"/>
                    <a:pt x="1376" y="57"/>
                    <a:pt x="1429" y="53"/>
                  </a:cubicBezTo>
                  <a:cubicBezTo>
                    <a:pt x="1482" y="49"/>
                    <a:pt x="1528" y="128"/>
                    <a:pt x="1588" y="121"/>
                  </a:cubicBezTo>
                  <a:cubicBezTo>
                    <a:pt x="1648" y="114"/>
                    <a:pt x="1724" y="16"/>
                    <a:pt x="1792" y="8"/>
                  </a:cubicBezTo>
                  <a:cubicBezTo>
                    <a:pt x="1860" y="0"/>
                    <a:pt x="1962" y="65"/>
                    <a:pt x="1996" y="76"/>
                  </a:cubicBezTo>
                </a:path>
              </a:pathLst>
            </a:custGeom>
            <a:noFill/>
            <a:ln w="19050" cap="flat" cmpd="sng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endParaRPr lang="en-US"/>
            </a:p>
          </p:txBody>
        </p:sp>
        <p:sp>
          <p:nvSpPr>
            <p:cNvPr id="54285" name="Line 274"/>
            <p:cNvSpPr>
              <a:spLocks noChangeShapeType="1"/>
            </p:cNvSpPr>
            <p:nvPr/>
          </p:nvSpPr>
          <p:spPr bwMode="auto">
            <a:xfrm flipV="1">
              <a:off x="2757" y="1945"/>
              <a:ext cx="0" cy="53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90000" tIns="46800" rIns="90000" bIns="46800"/>
            <a:lstStyle/>
            <a:p>
              <a:endParaRPr lang="en-US"/>
            </a:p>
          </p:txBody>
        </p:sp>
        <p:sp>
          <p:nvSpPr>
            <p:cNvPr id="54286" name="Text Box 275"/>
            <p:cNvSpPr txBox="1">
              <a:spLocks noChangeArrowheads="1"/>
            </p:cNvSpPr>
            <p:nvPr/>
          </p:nvSpPr>
          <p:spPr bwMode="auto">
            <a:xfrm>
              <a:off x="2476" y="2005"/>
              <a:ext cx="304" cy="212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  <a:tabLst>
                  <a:tab pos="2971800" algn="l"/>
                </a:tabLst>
              </a:pPr>
              <a:r>
                <a:rPr lang="en-US" sz="1600">
                  <a:solidFill>
                    <a:srgbClr val="FF0000"/>
                  </a:solidFill>
                  <a:latin typeface="Calibri" pitchFamily="34" charset="0"/>
                </a:rPr>
                <a:t>1+</a:t>
              </a:r>
              <a:r>
                <a:rPr lang="en-US" sz="1600">
                  <a:solidFill>
                    <a:srgbClr val="FF0000"/>
                  </a:solidFill>
                  <a:latin typeface="cmmi10" pitchFamily="34" charset="0"/>
                </a:rPr>
                <a:t>²</a:t>
              </a:r>
              <a:endParaRPr lang="de-DE" sz="1600">
                <a:solidFill>
                  <a:srgbClr val="FF0000"/>
                </a:solidFill>
                <a:latin typeface="cmmi10" pitchFamily="34" charset="0"/>
              </a:endParaRPr>
            </a:p>
          </p:txBody>
        </p:sp>
        <p:sp>
          <p:nvSpPr>
            <p:cNvPr id="54287" name="Text Box 276"/>
            <p:cNvSpPr txBox="1">
              <a:spLocks noChangeArrowheads="1"/>
            </p:cNvSpPr>
            <p:nvPr/>
          </p:nvSpPr>
          <p:spPr bwMode="auto">
            <a:xfrm>
              <a:off x="2500" y="2209"/>
              <a:ext cx="270" cy="212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  <a:tabLst>
                  <a:tab pos="2971800" algn="l"/>
                </a:tabLst>
              </a:pPr>
              <a:r>
                <a:rPr lang="en-US" sz="1600">
                  <a:solidFill>
                    <a:srgbClr val="FF0000"/>
                  </a:solidFill>
                  <a:latin typeface="Calibri" pitchFamily="34" charset="0"/>
                </a:rPr>
                <a:t>1-</a:t>
              </a:r>
              <a:r>
                <a:rPr lang="en-US" sz="1600">
                  <a:solidFill>
                    <a:srgbClr val="FF0000"/>
                  </a:solidFill>
                  <a:latin typeface="cmmi10" pitchFamily="34" charset="0"/>
                </a:rPr>
                <a:t>²</a:t>
              </a:r>
              <a:endParaRPr lang="de-DE" sz="1600">
                <a:solidFill>
                  <a:srgbClr val="FF0000"/>
                </a:solidFill>
                <a:latin typeface="cmmi10" pitchFamily="34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ext Box 1"/>
          <p:cNvSpPr txBox="1">
            <a:spLocks noChangeArrowheads="1"/>
          </p:cNvSpPr>
          <p:nvPr/>
        </p:nvSpPr>
        <p:spPr bwMode="auto">
          <a:xfrm>
            <a:off x="438150" y="806450"/>
            <a:ext cx="8207375" cy="5337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>
              <a:latin typeface="Calibri" pitchFamily="34" charset="0"/>
            </a:endParaRPr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Given a communication network</a:t>
            </a:r>
          </a:p>
          <a:p>
            <a:pPr marL="914400" lvl="1" indent="-457200">
              <a:spcBef>
                <a:spcPts val="500"/>
              </a:spcBef>
              <a:buFont typeface="Arial" pitchFamily="34" charset="0"/>
              <a:buAutoNum type="arabicPeriod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800"/>
              <a:t>Nodes are equipped with </a:t>
            </a:r>
            <a:r>
              <a:rPr lang="en-GB" sz="1800">
                <a:solidFill>
                  <a:srgbClr val="FF0000"/>
                </a:solidFill>
              </a:rPr>
              <a:t>drifting </a:t>
            </a:r>
            <a:r>
              <a:rPr lang="en-GB" sz="1800"/>
              <a:t>hardware clocks</a:t>
            </a:r>
            <a:endParaRPr lang="en-GB" sz="1800">
              <a:solidFill>
                <a:srgbClr val="FF0000"/>
              </a:solidFill>
            </a:endParaRPr>
          </a:p>
          <a:p>
            <a:pPr marL="914400" lvl="1" indent="-457200">
              <a:spcBef>
                <a:spcPts val="500"/>
              </a:spcBef>
              <a:buFont typeface="Arial" pitchFamily="34" charset="0"/>
              <a:buAutoNum type="arabicPeriod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800"/>
              <a:t>Message </a:t>
            </a:r>
            <a:r>
              <a:rPr lang="en-GB" sz="1800">
                <a:solidFill>
                  <a:srgbClr val="FF0000"/>
                </a:solidFill>
              </a:rPr>
              <a:t>delays</a:t>
            </a:r>
            <a:r>
              <a:rPr lang="en-GB" sz="1800"/>
              <a:t> vary</a:t>
            </a:r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/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/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/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/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/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/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/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/>
          </a:p>
          <a:p>
            <a:pPr marL="457200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Goal: Synchronize Clocks</a:t>
            </a:r>
          </a:p>
          <a:p>
            <a:pPr marL="914400" lvl="1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800"/>
              <a:t>Both </a:t>
            </a:r>
            <a:r>
              <a:rPr lang="en-GB" sz="1800">
                <a:solidFill>
                  <a:schemeClr val="accent2"/>
                </a:solidFill>
              </a:rPr>
              <a:t>global</a:t>
            </a:r>
            <a:r>
              <a:rPr lang="en-GB" sz="1800"/>
              <a:t> and </a:t>
            </a:r>
            <a:r>
              <a:rPr lang="en-GB" sz="1800">
                <a:solidFill>
                  <a:srgbClr val="FF0000"/>
                </a:solidFill>
              </a:rPr>
              <a:t>local</a:t>
            </a:r>
            <a:r>
              <a:rPr lang="en-GB" sz="1800"/>
              <a:t> synchronization!</a:t>
            </a:r>
          </a:p>
          <a:p>
            <a:pPr marL="914400" lvl="1" indent="-457200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>
              <a:solidFill>
                <a:srgbClr val="FF0000"/>
              </a:solidFill>
            </a:endParaRPr>
          </a:p>
        </p:txBody>
      </p:sp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457200" y="201613"/>
            <a:ext cx="8229600" cy="490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000000"/>
                </a:solidFill>
              </a:rPr>
              <a:t>Problem Summary</a:t>
            </a:r>
          </a:p>
        </p:txBody>
      </p:sp>
      <p:sp>
        <p:nvSpPr>
          <p:cNvPr id="56323" name="Line 11"/>
          <p:cNvSpPr>
            <a:spLocks noChangeShapeType="1"/>
          </p:cNvSpPr>
          <p:nvPr/>
        </p:nvSpPr>
        <p:spPr bwMode="auto">
          <a:xfrm flipV="1">
            <a:off x="3586163" y="3175000"/>
            <a:ext cx="539750" cy="1260475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24" name="Line 12"/>
          <p:cNvSpPr>
            <a:spLocks noChangeShapeType="1"/>
          </p:cNvSpPr>
          <p:nvPr/>
        </p:nvSpPr>
        <p:spPr bwMode="auto">
          <a:xfrm flipV="1">
            <a:off x="3622675" y="3175000"/>
            <a:ext cx="468313" cy="360363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25" name="Line 13"/>
          <p:cNvSpPr>
            <a:spLocks noChangeShapeType="1"/>
          </p:cNvSpPr>
          <p:nvPr/>
        </p:nvSpPr>
        <p:spPr bwMode="auto">
          <a:xfrm flipV="1">
            <a:off x="2867025" y="3643313"/>
            <a:ext cx="574675" cy="468312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26" name="Line 14"/>
          <p:cNvSpPr>
            <a:spLocks noChangeShapeType="1"/>
          </p:cNvSpPr>
          <p:nvPr/>
        </p:nvSpPr>
        <p:spPr bwMode="auto">
          <a:xfrm>
            <a:off x="2614613" y="3319463"/>
            <a:ext cx="792162" cy="179387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27" name="Line 15"/>
          <p:cNvSpPr>
            <a:spLocks noChangeShapeType="1"/>
          </p:cNvSpPr>
          <p:nvPr/>
        </p:nvSpPr>
        <p:spPr bwMode="auto">
          <a:xfrm>
            <a:off x="2867025" y="4256088"/>
            <a:ext cx="574675" cy="250825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28" name="Line 16"/>
          <p:cNvSpPr>
            <a:spLocks noChangeShapeType="1"/>
          </p:cNvSpPr>
          <p:nvPr/>
        </p:nvSpPr>
        <p:spPr bwMode="auto">
          <a:xfrm flipV="1">
            <a:off x="2578100" y="2887663"/>
            <a:ext cx="504825" cy="32385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29" name="Line 17"/>
          <p:cNvSpPr>
            <a:spLocks noChangeShapeType="1"/>
          </p:cNvSpPr>
          <p:nvPr/>
        </p:nvSpPr>
        <p:spPr bwMode="auto">
          <a:xfrm>
            <a:off x="2506663" y="3427413"/>
            <a:ext cx="250825" cy="6477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30" name="Line 18"/>
          <p:cNvSpPr>
            <a:spLocks noChangeShapeType="1"/>
          </p:cNvSpPr>
          <p:nvPr/>
        </p:nvSpPr>
        <p:spPr bwMode="auto">
          <a:xfrm>
            <a:off x="1822450" y="4146550"/>
            <a:ext cx="863600" cy="36513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31" name="Line 19"/>
          <p:cNvSpPr>
            <a:spLocks noChangeShapeType="1"/>
          </p:cNvSpPr>
          <p:nvPr/>
        </p:nvSpPr>
        <p:spPr bwMode="auto">
          <a:xfrm flipV="1">
            <a:off x="1785938" y="3282950"/>
            <a:ext cx="576262" cy="10795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32" name="Line 20"/>
          <p:cNvSpPr>
            <a:spLocks noChangeShapeType="1"/>
          </p:cNvSpPr>
          <p:nvPr/>
        </p:nvSpPr>
        <p:spPr bwMode="auto">
          <a:xfrm flipV="1">
            <a:off x="1714500" y="3498850"/>
            <a:ext cx="0" cy="53975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6333" name="Oval 21"/>
          <p:cNvSpPr>
            <a:spLocks noChangeArrowheads="1"/>
          </p:cNvSpPr>
          <p:nvPr/>
        </p:nvSpPr>
        <p:spPr bwMode="auto">
          <a:xfrm>
            <a:off x="1533525" y="3211513"/>
            <a:ext cx="323850" cy="323850"/>
          </a:xfrm>
          <a:prstGeom prst="ellipse">
            <a:avLst/>
          </a:prstGeom>
          <a:gradFill rotWithShape="1">
            <a:gsLst>
              <a:gs pos="0">
                <a:srgbClr val="FF5D5D">
                  <a:alpha val="79999"/>
                </a:srgb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25400" algn="ctr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endParaRPr lang="en-US"/>
          </a:p>
        </p:txBody>
      </p:sp>
      <p:sp>
        <p:nvSpPr>
          <p:cNvPr id="56334" name="Oval 22"/>
          <p:cNvSpPr>
            <a:spLocks noChangeArrowheads="1"/>
          </p:cNvSpPr>
          <p:nvPr/>
        </p:nvSpPr>
        <p:spPr bwMode="auto">
          <a:xfrm>
            <a:off x="2325688" y="3138488"/>
            <a:ext cx="323850" cy="323850"/>
          </a:xfrm>
          <a:prstGeom prst="ellipse">
            <a:avLst/>
          </a:prstGeom>
          <a:gradFill rotWithShape="1">
            <a:gsLst>
              <a:gs pos="0">
                <a:srgbClr val="FF5D5D">
                  <a:alpha val="79999"/>
                </a:srgbClr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25400" algn="ctr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/>
            <a:endParaRPr lang="en-US"/>
          </a:p>
        </p:txBody>
      </p:sp>
      <p:sp>
        <p:nvSpPr>
          <p:cNvPr id="77" name="Oval 23"/>
          <p:cNvSpPr>
            <a:spLocks noChangeArrowheads="1"/>
          </p:cNvSpPr>
          <p:nvPr/>
        </p:nvSpPr>
        <p:spPr bwMode="auto">
          <a:xfrm>
            <a:off x="1533525" y="4003675"/>
            <a:ext cx="323850" cy="32385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63529"/>
                  <a:invGamma/>
                  <a:alpha val="80000"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25400" algn="ctr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/>
            <a:endParaRPr lang="en-US"/>
          </a:p>
        </p:txBody>
      </p:sp>
      <p:sp>
        <p:nvSpPr>
          <p:cNvPr id="78" name="Oval 24"/>
          <p:cNvSpPr>
            <a:spLocks noChangeArrowheads="1"/>
          </p:cNvSpPr>
          <p:nvPr/>
        </p:nvSpPr>
        <p:spPr bwMode="auto">
          <a:xfrm>
            <a:off x="2614613" y="4038600"/>
            <a:ext cx="323850" cy="323850"/>
          </a:xfrm>
          <a:prstGeom prst="ellipse">
            <a:avLst/>
          </a:prstGeom>
          <a:gradFill rotWithShape="1">
            <a:gsLst>
              <a:gs pos="0">
                <a:schemeClr val="tx1">
                  <a:gamma/>
                  <a:tint val="63529"/>
                  <a:invGamma/>
                  <a:alpha val="8000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25400" algn="ctr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/>
            <a:endParaRPr lang="en-US"/>
          </a:p>
        </p:txBody>
      </p:sp>
      <p:sp>
        <p:nvSpPr>
          <p:cNvPr id="79" name="Oval 25"/>
          <p:cNvSpPr>
            <a:spLocks noChangeArrowheads="1"/>
          </p:cNvSpPr>
          <p:nvPr/>
        </p:nvSpPr>
        <p:spPr bwMode="auto">
          <a:xfrm>
            <a:off x="3370263" y="3390900"/>
            <a:ext cx="323850" cy="323850"/>
          </a:xfrm>
          <a:prstGeom prst="ellipse">
            <a:avLst/>
          </a:prstGeom>
          <a:gradFill rotWithShape="1">
            <a:gsLst>
              <a:gs pos="0">
                <a:schemeClr val="tx1">
                  <a:gamma/>
                  <a:tint val="63529"/>
                  <a:invGamma/>
                  <a:alpha val="8000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25400" algn="ctr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/>
            <a:endParaRPr lang="en-US"/>
          </a:p>
        </p:txBody>
      </p:sp>
      <p:sp>
        <p:nvSpPr>
          <p:cNvPr id="80" name="Oval 26"/>
          <p:cNvSpPr>
            <a:spLocks noChangeArrowheads="1"/>
          </p:cNvSpPr>
          <p:nvPr/>
        </p:nvSpPr>
        <p:spPr bwMode="auto">
          <a:xfrm>
            <a:off x="3009900" y="2671763"/>
            <a:ext cx="323850" cy="323850"/>
          </a:xfrm>
          <a:prstGeom prst="ellipse">
            <a:avLst/>
          </a:prstGeom>
          <a:gradFill rotWithShape="1">
            <a:gsLst>
              <a:gs pos="0">
                <a:schemeClr val="tx1">
                  <a:gamma/>
                  <a:tint val="63529"/>
                  <a:invGamma/>
                  <a:alpha val="8000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25400" algn="ctr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/>
            <a:endParaRPr lang="en-US"/>
          </a:p>
        </p:txBody>
      </p:sp>
      <p:sp>
        <p:nvSpPr>
          <p:cNvPr id="81" name="Oval 27"/>
          <p:cNvSpPr>
            <a:spLocks noChangeArrowheads="1"/>
          </p:cNvSpPr>
          <p:nvPr/>
        </p:nvSpPr>
        <p:spPr bwMode="auto">
          <a:xfrm>
            <a:off x="3370263" y="4398963"/>
            <a:ext cx="323850" cy="323850"/>
          </a:xfrm>
          <a:prstGeom prst="ellipse">
            <a:avLst/>
          </a:prstGeom>
          <a:gradFill rotWithShape="1">
            <a:gsLst>
              <a:gs pos="0">
                <a:schemeClr val="tx1">
                  <a:gamma/>
                  <a:tint val="63529"/>
                  <a:invGamma/>
                  <a:alpha val="80000"/>
                </a:schemeClr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25400" algn="ctr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/>
            <a:endParaRPr lang="en-US"/>
          </a:p>
        </p:txBody>
      </p:sp>
      <p:sp>
        <p:nvSpPr>
          <p:cNvPr id="82" name="Oval 28"/>
          <p:cNvSpPr>
            <a:spLocks noChangeArrowheads="1"/>
          </p:cNvSpPr>
          <p:nvPr/>
        </p:nvSpPr>
        <p:spPr bwMode="auto">
          <a:xfrm>
            <a:off x="4017963" y="2887663"/>
            <a:ext cx="323850" cy="323850"/>
          </a:xfrm>
          <a:prstGeom prst="ellipse">
            <a:avLst/>
          </a:prstGeom>
          <a:gradFill rotWithShape="1">
            <a:gsLst>
              <a:gs pos="0">
                <a:schemeClr val="accent2">
                  <a:gamma/>
                  <a:tint val="63529"/>
                  <a:invGamma/>
                  <a:alpha val="80000"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25400" algn="ctr">
            <a:noFill/>
            <a:round/>
            <a:headEnd/>
            <a:tailEnd/>
          </a:ln>
          <a:effectLst/>
        </p:spPr>
        <p:txBody>
          <a:bodyPr lIns="90000" tIns="46800" rIns="90000" bIns="46800" anchor="ctr">
            <a:spAutoFit/>
          </a:bodyPr>
          <a:lstStyle/>
          <a:p>
            <a:pPr algn="ctr"/>
            <a:endParaRPr lang="en-US"/>
          </a:p>
        </p:txBody>
      </p:sp>
      <p:pic>
        <p:nvPicPr>
          <p:cNvPr id="56341" name="Picture 37" descr="j02341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6663" y="4219575"/>
            <a:ext cx="32067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42" name="Picture 38" descr="j02341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90875" y="2438400"/>
            <a:ext cx="32067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43" name="Picture 39" descr="j023413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33863" y="2706688"/>
            <a:ext cx="32067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44" name="Picture 40" descr="j023413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7625" y="3030538"/>
            <a:ext cx="32067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45" name="Picture 41" descr="j023413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6300" y="2959100"/>
            <a:ext cx="32067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46" name="Picture 42" descr="j023413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98825" y="3570288"/>
            <a:ext cx="32067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47" name="Picture 43" descr="j023413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86163" y="4470400"/>
            <a:ext cx="32067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48" name="Picture 44" descr="j023413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82700" y="3822700"/>
            <a:ext cx="32067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1"/>
          <p:cNvSpPr txBox="1">
            <a:spLocks noChangeArrowheads="1"/>
          </p:cNvSpPr>
          <p:nvPr/>
        </p:nvSpPr>
        <p:spPr bwMode="auto">
          <a:xfrm>
            <a:off x="438150" y="806450"/>
            <a:ext cx="8207375" cy="5337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8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rgbClr val="000000"/>
                </a:solidFill>
              </a:rPr>
              <a:t>1.</a:t>
            </a:r>
            <a:r>
              <a:rPr lang="en-GB">
                <a:solidFill>
                  <a:srgbClr val="000000"/>
                </a:solidFill>
              </a:rPr>
              <a:t>	</a:t>
            </a:r>
            <a:r>
              <a:rPr lang="en-GB" sz="2000">
                <a:solidFill>
                  <a:srgbClr val="FF0000"/>
                </a:solidFill>
              </a:rPr>
              <a:t>Global</a:t>
            </a:r>
            <a:r>
              <a:rPr lang="en-GB" sz="2000">
                <a:solidFill>
                  <a:srgbClr val="000000"/>
                </a:solidFill>
              </a:rPr>
              <a:t> property: Minimize clock skew between any two nodes.</a:t>
            </a:r>
          </a:p>
          <a:p>
            <a:pPr marL="341313" indent="-341313">
              <a:spcBef>
                <a:spcPts val="5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rgbClr val="000000"/>
                </a:solidFill>
              </a:rPr>
              <a:t>2.</a:t>
            </a:r>
            <a:r>
              <a:rPr lang="en-GB">
                <a:solidFill>
                  <a:srgbClr val="000000"/>
                </a:solidFill>
              </a:rPr>
              <a:t>	</a:t>
            </a:r>
            <a:r>
              <a:rPr lang="en-GB" sz="2000">
                <a:solidFill>
                  <a:srgbClr val="FF0000"/>
                </a:solidFill>
              </a:rPr>
              <a:t>Local</a:t>
            </a:r>
            <a:r>
              <a:rPr lang="en-GB" sz="2000">
                <a:solidFill>
                  <a:srgbClr val="000000"/>
                </a:solidFill>
              </a:rPr>
              <a:t> (gradient) property: Small clock skew between neighbors.</a:t>
            </a:r>
          </a:p>
          <a:p>
            <a:pPr marL="341313" indent="-341313">
              <a:spcBef>
                <a:spcPts val="500"/>
              </a:spcBef>
              <a:buFontTx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rgbClr val="000000"/>
                </a:solidFill>
              </a:rPr>
              <a:t>Clocks should </a:t>
            </a:r>
            <a:r>
              <a:rPr lang="en-GB" sz="2000">
                <a:solidFill>
                  <a:srgbClr val="FF0000"/>
                </a:solidFill>
              </a:rPr>
              <a:t>not</a:t>
            </a:r>
            <a:r>
              <a:rPr lang="en-GB" sz="2000">
                <a:solidFill>
                  <a:srgbClr val="000000"/>
                </a:solidFill>
              </a:rPr>
              <a:t> be allowed to </a:t>
            </a:r>
            <a:r>
              <a:rPr lang="en-GB" sz="2000">
                <a:solidFill>
                  <a:srgbClr val="FF0000"/>
                </a:solidFill>
              </a:rPr>
              <a:t>stand still </a:t>
            </a:r>
            <a:r>
              <a:rPr lang="en-GB" sz="2000">
                <a:solidFill>
                  <a:srgbClr val="000000"/>
                </a:solidFill>
              </a:rPr>
              <a:t>or </a:t>
            </a:r>
            <a:r>
              <a:rPr lang="en-GB" sz="2000">
                <a:solidFill>
                  <a:srgbClr val="FF0000"/>
                </a:solidFill>
              </a:rPr>
              <a:t>jump</a:t>
            </a:r>
            <a:r>
              <a:rPr lang="en-GB" sz="2000"/>
              <a:t>.</a:t>
            </a:r>
          </a:p>
          <a:p>
            <a:pPr marL="741363" lvl="1" indent="-284163">
              <a:spcBef>
                <a:spcPts val="500"/>
              </a:spcBef>
              <a:buFontTx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8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Tx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Tx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Tx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Tx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Tx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0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Tx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1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Tx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>
                <a:solidFill>
                  <a:srgbClr val="000000"/>
                </a:solidFill>
              </a:rPr>
              <a:t>...but let's be more careful (and ambitious):</a:t>
            </a:r>
            <a:endParaRPr lang="en-GB" sz="180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000"/>
              <a:t>3.	Clocks shall behave similar to real clocks:</a:t>
            </a:r>
            <a:endParaRPr lang="en-GB" sz="2000">
              <a:solidFill>
                <a:srgbClr val="000000"/>
              </a:solidFill>
            </a:endParaRPr>
          </a:p>
          <a:p>
            <a:pPr marL="741363" lvl="1" indent="-284163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800">
                <a:solidFill>
                  <a:srgbClr val="000000"/>
                </a:solidFill>
              </a:rPr>
              <a:t>Sometimes running a bit faster or slower is OK. </a:t>
            </a:r>
          </a:p>
          <a:p>
            <a:pPr marL="741363" lvl="1" indent="-284163">
              <a:spcBef>
                <a:spcPts val="50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800">
                <a:solidFill>
                  <a:srgbClr val="000000"/>
                </a:solidFill>
              </a:rPr>
              <a:t>But there should be a </a:t>
            </a:r>
            <a:r>
              <a:rPr lang="en-GB" sz="1800">
                <a:solidFill>
                  <a:srgbClr val="FF0000"/>
                </a:solidFill>
              </a:rPr>
              <a:t>minimum</a:t>
            </a:r>
            <a:r>
              <a:rPr lang="en-GB" sz="1800">
                <a:solidFill>
                  <a:srgbClr val="000000"/>
                </a:solidFill>
              </a:rPr>
              <a:t> and a </a:t>
            </a:r>
            <a:r>
              <a:rPr lang="en-GB" sz="1800">
                <a:solidFill>
                  <a:srgbClr val="FF0000"/>
                </a:solidFill>
              </a:rPr>
              <a:t>maximum speed</a:t>
            </a:r>
            <a:r>
              <a:rPr lang="en-GB" sz="1800">
                <a:solidFill>
                  <a:srgbClr val="000000"/>
                </a:solidFill>
              </a:rPr>
              <a:t>.</a:t>
            </a:r>
            <a:endParaRPr lang="en-GB" sz="1800"/>
          </a:p>
          <a:p>
            <a:pPr marL="741363" lvl="1" indent="-284163">
              <a:spcBef>
                <a:spcPts val="500"/>
              </a:spcBef>
              <a:buClr>
                <a:schemeClr val="tx1"/>
              </a:buClr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800"/>
              <a:t>As </a:t>
            </a:r>
            <a:r>
              <a:rPr lang="en-GB" sz="1800">
                <a:solidFill>
                  <a:srgbClr val="FF0000"/>
                </a:solidFill>
              </a:rPr>
              <a:t>close</a:t>
            </a:r>
            <a:r>
              <a:rPr lang="en-GB" sz="1800"/>
              <a:t> to </a:t>
            </a:r>
            <a:r>
              <a:rPr lang="en-GB" sz="1800">
                <a:solidFill>
                  <a:srgbClr val="FF0000"/>
                </a:solidFill>
              </a:rPr>
              <a:t>correct time</a:t>
            </a:r>
            <a:r>
              <a:rPr lang="en-GB" sz="1800"/>
              <a:t> as possible!</a:t>
            </a:r>
          </a:p>
        </p:txBody>
      </p:sp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457200" y="201613"/>
            <a:ext cx="8229600" cy="490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>
                <a:solidFill>
                  <a:srgbClr val="000000"/>
                </a:solidFill>
              </a:rPr>
              <a:t>Problem Summary (continued)</a:t>
            </a:r>
          </a:p>
        </p:txBody>
      </p:sp>
      <p:pic>
        <p:nvPicPr>
          <p:cNvPr id="64515" name="Picture 6" descr="Ne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0925" y="2354263"/>
            <a:ext cx="3452813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Picture 7" descr="Delorea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0263" y="2346325"/>
            <a:ext cx="3200400" cy="208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2" descr="I:\Documents and Settings\Roger Wattenhofer\Local Settings\Temporary Internet Files\Content.IE5\LP8KT459\MCj04325380000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62100" y="2454275"/>
            <a:ext cx="17526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2" descr="I:\Documents and Settings\Roger Wattenhofer\Local Settings\Temporary Internet Files\Content.IE5\LP8KT459\MCj04325380000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87938" y="2484438"/>
            <a:ext cx="1751012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 Lower Bound on the Global Skew (5-second-proof)</a:t>
            </a:r>
          </a:p>
        </p:txBody>
      </p:sp>
      <p:sp>
        <p:nvSpPr>
          <p:cNvPr id="114" name="Content Placeholder 113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endParaRPr lang="en-US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de-CH" smtClean="0">
              <a:latin typeface="Calibri" pitchFamily="34" charset="0"/>
            </a:endParaRPr>
          </a:p>
          <a:p>
            <a:pPr eaLnBrk="1" hangingPunct="1"/>
            <a:endParaRPr lang="en-US" smtClean="0">
              <a:latin typeface="Calibri" pitchFamily="34" charset="0"/>
            </a:endParaRPr>
          </a:p>
          <a:p>
            <a:pPr eaLnBrk="1" hangingPunct="1"/>
            <a:endParaRPr lang="en-US" smtClean="0">
              <a:latin typeface="Calibri" pitchFamily="34" charset="0"/>
            </a:endParaRPr>
          </a:p>
          <a:p>
            <a:pPr eaLnBrk="1" hangingPunct="1"/>
            <a:endParaRPr lang="en-US" smtClean="0">
              <a:latin typeface="Calibri" pitchFamily="34" charset="0"/>
            </a:endParaRPr>
          </a:p>
          <a:p>
            <a:pPr eaLnBrk="1" hangingPunct="1"/>
            <a:endParaRPr lang="en-US" smtClean="0">
              <a:latin typeface="Calibri" pitchFamily="34" charset="0"/>
            </a:endParaRPr>
          </a:p>
          <a:p>
            <a:pPr eaLnBrk="1" hangingPunct="1">
              <a:buFontTx/>
              <a:buNone/>
            </a:pPr>
            <a:endParaRPr lang="en-US" smtClean="0">
              <a:latin typeface="Calibri" pitchFamily="34" charset="0"/>
            </a:endParaRPr>
          </a:p>
          <a:p>
            <a:pPr eaLnBrk="1" hangingPunct="1"/>
            <a:endParaRPr lang="en-US" smtClean="0">
              <a:latin typeface="Calibri" pitchFamily="34" charset="0"/>
            </a:endParaRPr>
          </a:p>
          <a:p>
            <a:pPr eaLnBrk="1" hangingPunct="1"/>
            <a:endParaRPr lang="en-US" smtClean="0">
              <a:latin typeface="Calibri" pitchFamily="34" charset="0"/>
            </a:endParaRPr>
          </a:p>
          <a:p>
            <a:pPr eaLnBrk="1" hangingPunct="1"/>
            <a:r>
              <a:rPr lang="en-US" smtClean="0"/>
              <a:t>Messages between two neighboring nodes may be fast in one direction and slow in the other, or vice versa.</a:t>
            </a:r>
          </a:p>
          <a:p>
            <a:pPr eaLnBrk="1" hangingPunct="1"/>
            <a:r>
              <a:rPr lang="en-US" smtClean="0"/>
              <a:t>A constant skew between neighbors may be </a:t>
            </a:r>
            <a:r>
              <a:rPr lang="en-US" smtClean="0">
                <a:solidFill>
                  <a:srgbClr val="FF0000"/>
                </a:solidFill>
              </a:rPr>
              <a:t>„hidden“</a:t>
            </a:r>
            <a:r>
              <a:rPr lang="en-US" smtClean="0">
                <a:solidFill>
                  <a:schemeClr val="tx1"/>
                </a:solidFill>
              </a:rPr>
              <a:t>.</a:t>
            </a:r>
          </a:p>
          <a:p>
            <a:pPr eaLnBrk="1" hangingPunct="1">
              <a:buClr>
                <a:schemeClr val="tx1"/>
              </a:buClr>
            </a:pPr>
            <a:r>
              <a:rPr lang="en-US" smtClean="0">
                <a:solidFill>
                  <a:srgbClr val="FF0000"/>
                </a:solidFill>
              </a:rPr>
              <a:t>Create skew</a:t>
            </a:r>
            <a:r>
              <a:rPr lang="en-US" smtClean="0">
                <a:solidFill>
                  <a:schemeClr val="tx1"/>
                </a:solidFill>
              </a:rPr>
              <a:t> by manipulating clock </a:t>
            </a:r>
            <a:r>
              <a:rPr lang="en-US" smtClean="0">
                <a:solidFill>
                  <a:srgbClr val="FF0000"/>
                </a:solidFill>
              </a:rPr>
              <a:t>drifts</a:t>
            </a:r>
            <a:r>
              <a:rPr lang="en-US" smtClean="0">
                <a:solidFill>
                  <a:schemeClr val="tx1"/>
                </a:solidFill>
              </a:rPr>
              <a:t>.</a:t>
            </a:r>
            <a:endParaRPr lang="en-US" smtClean="0"/>
          </a:p>
          <a:p>
            <a:pPr eaLnBrk="1" hangingPunct="1"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Global skew of </a:t>
            </a:r>
            <a:r>
              <a:rPr lang="en-US" smtClean="0">
                <a:solidFill>
                  <a:srgbClr val="FF0000"/>
                </a:solidFill>
                <a:sym typeface="Symbol" pitchFamily="18" charset="2"/>
              </a:rPr>
              <a:t></a:t>
            </a:r>
            <a:r>
              <a:rPr lang="en-US" smtClean="0">
                <a:solidFill>
                  <a:srgbClr val="FF0000"/>
                </a:solidFill>
              </a:rPr>
              <a:t>(D)</a:t>
            </a:r>
            <a:r>
              <a:rPr lang="en-US" smtClean="0"/>
              <a:t>.</a:t>
            </a:r>
          </a:p>
          <a:p>
            <a:pPr eaLnBrk="1" hangingPunct="1"/>
            <a:endParaRPr lang="en-US" smtClean="0"/>
          </a:p>
        </p:txBody>
      </p:sp>
      <p:sp>
        <p:nvSpPr>
          <p:cNvPr id="74757" name="WordArt 17" descr="Narrow vertical"/>
          <p:cNvSpPr>
            <a:spLocks noChangeArrowheads="1" noChangeShapeType="1" noTextEdit="1"/>
          </p:cNvSpPr>
          <p:nvPr/>
        </p:nvSpPr>
        <p:spPr bwMode="auto">
          <a:xfrm>
            <a:off x="4424363" y="2454275"/>
            <a:ext cx="315912" cy="6953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vs</a:t>
            </a:r>
          </a:p>
        </p:txBody>
      </p:sp>
      <p:grpSp>
        <p:nvGrpSpPr>
          <p:cNvPr id="140" name="Group 139"/>
          <p:cNvGrpSpPr>
            <a:grpSpLocks/>
          </p:cNvGrpSpPr>
          <p:nvPr/>
        </p:nvGrpSpPr>
        <p:grpSpPr bwMode="auto">
          <a:xfrm>
            <a:off x="701675" y="2724150"/>
            <a:ext cx="3459163" cy="1055688"/>
            <a:chOff x="701885" y="2724302"/>
            <a:chExt cx="3459637" cy="1055484"/>
          </a:xfrm>
        </p:grpSpPr>
        <p:cxnSp>
          <p:nvCxnSpPr>
            <p:cNvPr id="65" name="Straight Arrow Connector 64"/>
            <p:cNvCxnSpPr/>
            <p:nvPr/>
          </p:nvCxnSpPr>
          <p:spPr bwMode="auto">
            <a:xfrm>
              <a:off x="701885" y="2975079"/>
              <a:ext cx="3459637" cy="1588"/>
            </a:xfrm>
            <a:prstGeom prst="straightConnector1">
              <a:avLst/>
            </a:prstGeom>
            <a:ln>
              <a:headEnd type="none" w="med" len="med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66" name="Straight Arrow Connector 65"/>
            <p:cNvCxnSpPr/>
            <p:nvPr/>
          </p:nvCxnSpPr>
          <p:spPr bwMode="auto">
            <a:xfrm>
              <a:off x="701885" y="3514724"/>
              <a:ext cx="3459637" cy="1588"/>
            </a:xfrm>
            <a:prstGeom prst="straightConnector1">
              <a:avLst/>
            </a:prstGeom>
            <a:ln>
              <a:headEnd type="none" w="med" len="med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69" name="Straight Arrow Connector 68"/>
            <p:cNvCxnSpPr/>
            <p:nvPr/>
          </p:nvCxnSpPr>
          <p:spPr bwMode="auto">
            <a:xfrm rot="5400000" flipH="1" flipV="1">
              <a:off x="1000271" y="3241814"/>
              <a:ext cx="521763" cy="1079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scene3d>
              <a:camera prst="orthographicFront"/>
              <a:lightRig rig="threePt" dir="t"/>
            </a:scene3d>
            <a:sp3d prstMaterial="matte"/>
          </p:spPr>
        </p:cxnSp>
        <p:cxnSp>
          <p:nvCxnSpPr>
            <p:cNvPr id="74" name="Straight Arrow Connector 73"/>
            <p:cNvCxnSpPr/>
            <p:nvPr/>
          </p:nvCxnSpPr>
          <p:spPr bwMode="auto">
            <a:xfrm rot="5400000" flipH="1" flipV="1">
              <a:off x="1202419" y="3246561"/>
              <a:ext cx="521763" cy="1079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scene3d>
              <a:camera prst="orthographicFront"/>
              <a:lightRig rig="threePt" dir="t"/>
            </a:scene3d>
            <a:sp3d prstMaterial="matte"/>
          </p:spPr>
        </p:cxnSp>
        <p:cxnSp>
          <p:nvCxnSpPr>
            <p:cNvPr id="75" name="Straight Arrow Connector 74"/>
            <p:cNvCxnSpPr/>
            <p:nvPr/>
          </p:nvCxnSpPr>
          <p:spPr bwMode="auto">
            <a:xfrm>
              <a:off x="2478248" y="2995761"/>
              <a:ext cx="547686" cy="51911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scene3d>
              <a:camera prst="orthographicFront"/>
              <a:lightRig rig="threePt" dir="t"/>
            </a:scene3d>
            <a:sp3d prstMaterial="matte"/>
          </p:spPr>
        </p:cxnSp>
        <p:cxnSp>
          <p:nvCxnSpPr>
            <p:cNvPr id="79" name="Straight Arrow Connector 78"/>
            <p:cNvCxnSpPr/>
            <p:nvPr/>
          </p:nvCxnSpPr>
          <p:spPr bwMode="auto">
            <a:xfrm>
              <a:off x="2711584" y="2995761"/>
              <a:ext cx="547686" cy="51911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scene3d>
              <a:camera prst="orthographicFront"/>
              <a:lightRig rig="threePt" dir="t"/>
            </a:scene3d>
            <a:sp3d prstMaterial="matte"/>
          </p:spPr>
        </p:cxnSp>
        <p:sp>
          <p:nvSpPr>
            <p:cNvPr id="60468" name="TextBox 81"/>
            <p:cNvSpPr txBox="1">
              <a:spLocks noChangeArrowheads="1"/>
            </p:cNvSpPr>
            <p:nvPr/>
          </p:nvSpPr>
          <p:spPr bwMode="auto">
            <a:xfrm>
              <a:off x="844708" y="2724302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2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69" name="TextBox 82"/>
            <p:cNvSpPr txBox="1">
              <a:spLocks noChangeArrowheads="1"/>
            </p:cNvSpPr>
            <p:nvPr/>
          </p:nvSpPr>
          <p:spPr bwMode="auto">
            <a:xfrm>
              <a:off x="1352391" y="2724302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3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0" name="TextBox 83"/>
            <p:cNvSpPr txBox="1">
              <a:spLocks noChangeArrowheads="1"/>
            </p:cNvSpPr>
            <p:nvPr/>
          </p:nvSpPr>
          <p:spPr bwMode="auto">
            <a:xfrm>
              <a:off x="1860074" y="2724302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4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1" name="TextBox 84"/>
            <p:cNvSpPr txBox="1">
              <a:spLocks noChangeArrowheads="1"/>
            </p:cNvSpPr>
            <p:nvPr/>
          </p:nvSpPr>
          <p:spPr bwMode="auto">
            <a:xfrm>
              <a:off x="2367757" y="2724302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5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2" name="TextBox 85"/>
            <p:cNvSpPr txBox="1">
              <a:spLocks noChangeArrowheads="1"/>
            </p:cNvSpPr>
            <p:nvPr/>
          </p:nvSpPr>
          <p:spPr bwMode="auto">
            <a:xfrm>
              <a:off x="2875440" y="2724302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6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3" name="TextBox 86"/>
            <p:cNvSpPr txBox="1">
              <a:spLocks noChangeArrowheads="1"/>
            </p:cNvSpPr>
            <p:nvPr/>
          </p:nvSpPr>
          <p:spPr bwMode="auto">
            <a:xfrm>
              <a:off x="3383121" y="2724302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7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4" name="TextBox 87"/>
            <p:cNvSpPr txBox="1">
              <a:spLocks noChangeArrowheads="1"/>
            </p:cNvSpPr>
            <p:nvPr/>
          </p:nvSpPr>
          <p:spPr bwMode="auto">
            <a:xfrm>
              <a:off x="1139983" y="3472009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2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5" name="TextBox 88"/>
            <p:cNvSpPr txBox="1">
              <a:spLocks noChangeArrowheads="1"/>
            </p:cNvSpPr>
            <p:nvPr/>
          </p:nvSpPr>
          <p:spPr bwMode="auto">
            <a:xfrm>
              <a:off x="1647666" y="3472009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3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6" name="TextBox 89"/>
            <p:cNvSpPr txBox="1">
              <a:spLocks noChangeArrowheads="1"/>
            </p:cNvSpPr>
            <p:nvPr/>
          </p:nvSpPr>
          <p:spPr bwMode="auto">
            <a:xfrm>
              <a:off x="2155349" y="3472009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4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7" name="TextBox 90"/>
            <p:cNvSpPr txBox="1">
              <a:spLocks noChangeArrowheads="1"/>
            </p:cNvSpPr>
            <p:nvPr/>
          </p:nvSpPr>
          <p:spPr bwMode="auto">
            <a:xfrm>
              <a:off x="2663032" y="3472009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5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8" name="TextBox 91"/>
            <p:cNvSpPr txBox="1">
              <a:spLocks noChangeArrowheads="1"/>
            </p:cNvSpPr>
            <p:nvPr/>
          </p:nvSpPr>
          <p:spPr bwMode="auto">
            <a:xfrm>
              <a:off x="3170715" y="3472009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6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79" name="TextBox 92"/>
            <p:cNvSpPr txBox="1">
              <a:spLocks noChangeArrowheads="1"/>
            </p:cNvSpPr>
            <p:nvPr/>
          </p:nvSpPr>
          <p:spPr bwMode="auto">
            <a:xfrm>
              <a:off x="3678396" y="3472009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7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grpSp>
        <p:nvGrpSpPr>
          <p:cNvPr id="141" name="Group 140"/>
          <p:cNvGrpSpPr>
            <a:grpSpLocks/>
          </p:cNvGrpSpPr>
          <p:nvPr/>
        </p:nvGrpSpPr>
        <p:grpSpPr bwMode="auto">
          <a:xfrm>
            <a:off x="5013325" y="2719388"/>
            <a:ext cx="3460750" cy="1055687"/>
            <a:chOff x="5013826" y="2718993"/>
            <a:chExt cx="3459637" cy="1055484"/>
          </a:xfrm>
        </p:grpSpPr>
        <p:cxnSp>
          <p:nvCxnSpPr>
            <p:cNvPr id="94" name="Straight Arrow Connector 93"/>
            <p:cNvCxnSpPr/>
            <p:nvPr/>
          </p:nvCxnSpPr>
          <p:spPr bwMode="auto">
            <a:xfrm>
              <a:off x="5013826" y="2969770"/>
              <a:ext cx="3459637" cy="1587"/>
            </a:xfrm>
            <a:prstGeom prst="straightConnector1">
              <a:avLst/>
            </a:prstGeom>
            <a:ln>
              <a:headEnd type="none" w="med" len="med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5" name="Straight Arrow Connector 94"/>
            <p:cNvCxnSpPr/>
            <p:nvPr/>
          </p:nvCxnSpPr>
          <p:spPr bwMode="auto">
            <a:xfrm>
              <a:off x="5013826" y="3509416"/>
              <a:ext cx="3459637" cy="1587"/>
            </a:xfrm>
            <a:prstGeom prst="straightConnector1">
              <a:avLst/>
            </a:prstGeom>
            <a:ln>
              <a:headEnd type="none" w="med" len="med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6" name="Straight Arrow Connector 95"/>
            <p:cNvCxnSpPr/>
            <p:nvPr/>
          </p:nvCxnSpPr>
          <p:spPr bwMode="auto">
            <a:xfrm rot="16200000" flipH="1">
              <a:off x="6818279" y="3236505"/>
              <a:ext cx="521763" cy="1079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scene3d>
              <a:camera prst="orthographicFront"/>
              <a:lightRig rig="threePt" dir="t"/>
            </a:scene3d>
            <a:sp3d prstMaterial="matte"/>
          </p:spPr>
        </p:cxnSp>
        <p:cxnSp>
          <p:nvCxnSpPr>
            <p:cNvPr id="97" name="Straight Arrow Connector 96"/>
            <p:cNvCxnSpPr/>
            <p:nvPr/>
          </p:nvCxnSpPr>
          <p:spPr bwMode="auto">
            <a:xfrm rot="16200000" flipH="1">
              <a:off x="7037361" y="3241252"/>
              <a:ext cx="521763" cy="1079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scene3d>
              <a:camera prst="orthographicFront"/>
              <a:lightRig rig="threePt" dir="t"/>
            </a:scene3d>
            <a:sp3d prstMaterial="matte"/>
          </p:spPr>
        </p:cxnSp>
        <p:cxnSp>
          <p:nvCxnSpPr>
            <p:cNvPr id="98" name="Straight Arrow Connector 97"/>
            <p:cNvCxnSpPr/>
            <p:nvPr/>
          </p:nvCxnSpPr>
          <p:spPr bwMode="auto">
            <a:xfrm flipV="1">
              <a:off x="5279359" y="2990452"/>
              <a:ext cx="547686" cy="51911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scene3d>
              <a:camera prst="orthographicFront"/>
              <a:lightRig rig="threePt" dir="t"/>
            </a:scene3d>
            <a:sp3d prstMaterial="matte"/>
          </p:spPr>
        </p:cxnSp>
        <p:cxnSp>
          <p:nvCxnSpPr>
            <p:cNvPr id="99" name="Straight Arrow Connector 98"/>
            <p:cNvCxnSpPr/>
            <p:nvPr/>
          </p:nvCxnSpPr>
          <p:spPr bwMode="auto">
            <a:xfrm flipV="1">
              <a:off x="5512695" y="2990452"/>
              <a:ext cx="547686" cy="51911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scene3d>
              <a:camera prst="orthographicFront"/>
              <a:lightRig rig="threePt" dir="t"/>
            </a:scene3d>
            <a:sp3d prstMaterial="matte"/>
          </p:spPr>
        </p:cxnSp>
        <p:sp>
          <p:nvSpPr>
            <p:cNvPr id="60450" name="TextBox 99"/>
            <p:cNvSpPr txBox="1">
              <a:spLocks noChangeArrowheads="1"/>
            </p:cNvSpPr>
            <p:nvPr/>
          </p:nvSpPr>
          <p:spPr bwMode="auto">
            <a:xfrm>
              <a:off x="5437666" y="2718993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2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51" name="TextBox 100"/>
            <p:cNvSpPr txBox="1">
              <a:spLocks noChangeArrowheads="1"/>
            </p:cNvSpPr>
            <p:nvPr/>
          </p:nvSpPr>
          <p:spPr bwMode="auto">
            <a:xfrm>
              <a:off x="5945349" y="2718993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3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52" name="TextBox 101"/>
            <p:cNvSpPr txBox="1">
              <a:spLocks noChangeArrowheads="1"/>
            </p:cNvSpPr>
            <p:nvPr/>
          </p:nvSpPr>
          <p:spPr bwMode="auto">
            <a:xfrm>
              <a:off x="6453032" y="2718993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4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53" name="TextBox 102"/>
            <p:cNvSpPr txBox="1">
              <a:spLocks noChangeArrowheads="1"/>
            </p:cNvSpPr>
            <p:nvPr/>
          </p:nvSpPr>
          <p:spPr bwMode="auto">
            <a:xfrm>
              <a:off x="6960715" y="2718993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5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54" name="TextBox 103"/>
            <p:cNvSpPr txBox="1">
              <a:spLocks noChangeArrowheads="1"/>
            </p:cNvSpPr>
            <p:nvPr/>
          </p:nvSpPr>
          <p:spPr bwMode="auto">
            <a:xfrm>
              <a:off x="7468398" y="2718993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6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55" name="TextBox 104"/>
            <p:cNvSpPr txBox="1">
              <a:spLocks noChangeArrowheads="1"/>
            </p:cNvSpPr>
            <p:nvPr/>
          </p:nvSpPr>
          <p:spPr bwMode="auto">
            <a:xfrm>
              <a:off x="7976079" y="2718993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7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56" name="TextBox 105"/>
            <p:cNvSpPr txBox="1">
              <a:spLocks noChangeArrowheads="1"/>
            </p:cNvSpPr>
            <p:nvPr/>
          </p:nvSpPr>
          <p:spPr bwMode="auto">
            <a:xfrm>
              <a:off x="5156618" y="3466700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2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57" name="TextBox 106"/>
            <p:cNvSpPr txBox="1">
              <a:spLocks noChangeArrowheads="1"/>
            </p:cNvSpPr>
            <p:nvPr/>
          </p:nvSpPr>
          <p:spPr bwMode="auto">
            <a:xfrm>
              <a:off x="5664301" y="3466700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3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58" name="TextBox 107"/>
            <p:cNvSpPr txBox="1">
              <a:spLocks noChangeArrowheads="1"/>
            </p:cNvSpPr>
            <p:nvPr/>
          </p:nvSpPr>
          <p:spPr bwMode="auto">
            <a:xfrm>
              <a:off x="6171984" y="3466700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4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59" name="TextBox 108"/>
            <p:cNvSpPr txBox="1">
              <a:spLocks noChangeArrowheads="1"/>
            </p:cNvSpPr>
            <p:nvPr/>
          </p:nvSpPr>
          <p:spPr bwMode="auto">
            <a:xfrm>
              <a:off x="6679667" y="3466700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5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60" name="TextBox 109"/>
            <p:cNvSpPr txBox="1">
              <a:spLocks noChangeArrowheads="1"/>
            </p:cNvSpPr>
            <p:nvPr/>
          </p:nvSpPr>
          <p:spPr bwMode="auto">
            <a:xfrm>
              <a:off x="7187350" y="3466700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6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61" name="TextBox 110"/>
            <p:cNvSpPr txBox="1">
              <a:spLocks noChangeArrowheads="1"/>
            </p:cNvSpPr>
            <p:nvPr/>
          </p:nvSpPr>
          <p:spPr bwMode="auto">
            <a:xfrm>
              <a:off x="7695031" y="3466700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7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cxnSp>
        <p:nvCxnSpPr>
          <p:cNvPr id="115" name="Straight Arrow Connector 114"/>
          <p:cNvCxnSpPr/>
          <p:nvPr/>
        </p:nvCxnSpPr>
        <p:spPr bwMode="auto">
          <a:xfrm>
            <a:off x="2895600" y="1501775"/>
            <a:ext cx="3459163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/>
          <p:nvPr/>
        </p:nvCxnSpPr>
        <p:spPr bwMode="auto">
          <a:xfrm>
            <a:off x="2895600" y="2041525"/>
            <a:ext cx="3459163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 bwMode="auto">
          <a:xfrm rot="5400000" flipH="1" flipV="1">
            <a:off x="3192522" y="1658033"/>
            <a:ext cx="505972" cy="2379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lg" len="lg"/>
          </a:ln>
          <a:effectLst/>
          <a:scene3d>
            <a:camera prst="orthographicFront"/>
            <a:lightRig rig="threePt" dir="t"/>
          </a:scene3d>
          <a:sp3d prstMaterial="matte"/>
        </p:spPr>
      </p:cxnSp>
      <p:grpSp>
        <p:nvGrpSpPr>
          <p:cNvPr id="60425" name="Group 132"/>
          <p:cNvGrpSpPr>
            <a:grpSpLocks/>
          </p:cNvGrpSpPr>
          <p:nvPr/>
        </p:nvGrpSpPr>
        <p:grpSpPr bwMode="auto">
          <a:xfrm>
            <a:off x="3189288" y="1250950"/>
            <a:ext cx="2752725" cy="307975"/>
            <a:chOff x="3190061" y="1251038"/>
            <a:chExt cx="2752726" cy="307777"/>
          </a:xfrm>
        </p:grpSpPr>
        <p:sp>
          <p:nvSpPr>
            <p:cNvPr id="60438" name="TextBox 120"/>
            <p:cNvSpPr txBox="1">
              <a:spLocks noChangeArrowheads="1"/>
            </p:cNvSpPr>
            <p:nvPr/>
          </p:nvSpPr>
          <p:spPr bwMode="auto">
            <a:xfrm>
              <a:off x="3190061" y="1251038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2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39" name="TextBox 121"/>
            <p:cNvSpPr txBox="1">
              <a:spLocks noChangeArrowheads="1"/>
            </p:cNvSpPr>
            <p:nvPr/>
          </p:nvSpPr>
          <p:spPr bwMode="auto">
            <a:xfrm>
              <a:off x="3697744" y="1251038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3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40" name="TextBox 122"/>
            <p:cNvSpPr txBox="1">
              <a:spLocks noChangeArrowheads="1"/>
            </p:cNvSpPr>
            <p:nvPr/>
          </p:nvSpPr>
          <p:spPr bwMode="auto">
            <a:xfrm>
              <a:off x="4205427" y="1251038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4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41" name="TextBox 123"/>
            <p:cNvSpPr txBox="1">
              <a:spLocks noChangeArrowheads="1"/>
            </p:cNvSpPr>
            <p:nvPr/>
          </p:nvSpPr>
          <p:spPr bwMode="auto">
            <a:xfrm>
              <a:off x="4713110" y="1251038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5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42" name="TextBox 124"/>
            <p:cNvSpPr txBox="1">
              <a:spLocks noChangeArrowheads="1"/>
            </p:cNvSpPr>
            <p:nvPr/>
          </p:nvSpPr>
          <p:spPr bwMode="auto">
            <a:xfrm>
              <a:off x="5220793" y="1251038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6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43" name="TextBox 125"/>
            <p:cNvSpPr txBox="1">
              <a:spLocks noChangeArrowheads="1"/>
            </p:cNvSpPr>
            <p:nvPr/>
          </p:nvSpPr>
          <p:spPr bwMode="auto">
            <a:xfrm>
              <a:off x="5728474" y="1251038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7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grpSp>
        <p:nvGrpSpPr>
          <p:cNvPr id="60426" name="Group 133"/>
          <p:cNvGrpSpPr>
            <a:grpSpLocks/>
          </p:cNvGrpSpPr>
          <p:nvPr/>
        </p:nvGrpSpPr>
        <p:grpSpPr bwMode="auto">
          <a:xfrm>
            <a:off x="3189288" y="1998663"/>
            <a:ext cx="2752725" cy="307975"/>
            <a:chOff x="3205925" y="1998745"/>
            <a:chExt cx="2752726" cy="307777"/>
          </a:xfrm>
        </p:grpSpPr>
        <p:sp>
          <p:nvSpPr>
            <p:cNvPr id="60432" name="TextBox 126"/>
            <p:cNvSpPr txBox="1">
              <a:spLocks noChangeArrowheads="1"/>
            </p:cNvSpPr>
            <p:nvPr/>
          </p:nvSpPr>
          <p:spPr bwMode="auto">
            <a:xfrm>
              <a:off x="3205925" y="1998745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2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33" name="TextBox 127"/>
            <p:cNvSpPr txBox="1">
              <a:spLocks noChangeArrowheads="1"/>
            </p:cNvSpPr>
            <p:nvPr/>
          </p:nvSpPr>
          <p:spPr bwMode="auto">
            <a:xfrm>
              <a:off x="3713608" y="1998745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3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34" name="TextBox 128"/>
            <p:cNvSpPr txBox="1">
              <a:spLocks noChangeArrowheads="1"/>
            </p:cNvSpPr>
            <p:nvPr/>
          </p:nvSpPr>
          <p:spPr bwMode="auto">
            <a:xfrm>
              <a:off x="4221291" y="1998745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4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35" name="TextBox 129"/>
            <p:cNvSpPr txBox="1">
              <a:spLocks noChangeArrowheads="1"/>
            </p:cNvSpPr>
            <p:nvPr/>
          </p:nvSpPr>
          <p:spPr bwMode="auto">
            <a:xfrm>
              <a:off x="4728974" y="1998745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5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36" name="TextBox 130"/>
            <p:cNvSpPr txBox="1">
              <a:spLocks noChangeArrowheads="1"/>
            </p:cNvSpPr>
            <p:nvPr/>
          </p:nvSpPr>
          <p:spPr bwMode="auto">
            <a:xfrm>
              <a:off x="5236657" y="1998745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6</a:t>
              </a:r>
              <a:endParaRPr lang="en-US" sz="1400">
                <a:solidFill>
                  <a:srgbClr val="FF0000"/>
                </a:solidFill>
              </a:endParaRPr>
            </a:p>
          </p:txBody>
        </p:sp>
        <p:sp>
          <p:nvSpPr>
            <p:cNvPr id="60437" name="TextBox 131"/>
            <p:cNvSpPr txBox="1">
              <a:spLocks noChangeArrowheads="1"/>
            </p:cNvSpPr>
            <p:nvPr/>
          </p:nvSpPr>
          <p:spPr bwMode="auto">
            <a:xfrm>
              <a:off x="5744338" y="1998745"/>
              <a:ext cx="21431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>
              <a:spAutoFit/>
            </a:bodyPr>
            <a:lstStyle/>
            <a:p>
              <a:pPr algn="ctr"/>
              <a:r>
                <a:rPr lang="de-CH" sz="1400">
                  <a:solidFill>
                    <a:srgbClr val="FF0000"/>
                  </a:solidFill>
                </a:rPr>
                <a:t>7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cxnSp>
        <p:nvCxnSpPr>
          <p:cNvPr id="137" name="Straight Arrow Connector 136"/>
          <p:cNvCxnSpPr/>
          <p:nvPr/>
        </p:nvCxnSpPr>
        <p:spPr bwMode="auto">
          <a:xfrm rot="5400000" flipH="1" flipV="1">
            <a:off x="3435419" y="1658017"/>
            <a:ext cx="505972" cy="2379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lg" len="lg"/>
          </a:ln>
          <a:effectLst/>
          <a:scene3d>
            <a:camera prst="orthographicFront"/>
            <a:lightRig rig="threePt" dir="t"/>
          </a:scene3d>
          <a:sp3d prstMaterial="matte"/>
        </p:spPr>
      </p:cxnSp>
      <p:cxnSp>
        <p:nvCxnSpPr>
          <p:cNvPr id="138" name="Straight Arrow Connector 137"/>
          <p:cNvCxnSpPr/>
          <p:nvPr/>
        </p:nvCxnSpPr>
        <p:spPr bwMode="auto">
          <a:xfrm rot="16200000" flipH="1">
            <a:off x="4697598" y="1658001"/>
            <a:ext cx="505972" cy="2379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lg" len="lg"/>
          </a:ln>
          <a:effectLst/>
          <a:scene3d>
            <a:camera prst="orthographicFront"/>
            <a:lightRig rig="threePt" dir="t"/>
          </a:scene3d>
          <a:sp3d prstMaterial="matte"/>
        </p:spPr>
      </p:cxnSp>
      <p:cxnSp>
        <p:nvCxnSpPr>
          <p:cNvPr id="139" name="Straight Arrow Connector 138"/>
          <p:cNvCxnSpPr/>
          <p:nvPr/>
        </p:nvCxnSpPr>
        <p:spPr bwMode="auto">
          <a:xfrm rot="16200000" flipH="1">
            <a:off x="4940495" y="1657985"/>
            <a:ext cx="505972" cy="2379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lg" len="lg"/>
          </a:ln>
          <a:effectLst/>
          <a:scene3d>
            <a:camera prst="orthographicFront"/>
            <a:lightRig rig="threePt" dir="t"/>
          </a:scene3d>
          <a:sp3d prstMaterial="matte"/>
        </p:spPr>
      </p:cxnSp>
      <p:sp>
        <p:nvSpPr>
          <p:cNvPr id="60430" name="TextBox 141"/>
          <p:cNvSpPr txBox="1">
            <a:spLocks noChangeArrowheads="1"/>
          </p:cNvSpPr>
          <p:nvPr/>
        </p:nvSpPr>
        <p:spPr bwMode="auto">
          <a:xfrm>
            <a:off x="2641600" y="1320800"/>
            <a:ext cx="2921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de-CH" sz="1600" i="1">
                <a:latin typeface="Calibri" pitchFamily="34" charset="0"/>
              </a:rPr>
              <a:t>u</a:t>
            </a:r>
            <a:endParaRPr lang="en-US" sz="1600" i="1">
              <a:latin typeface="Calibri" pitchFamily="34" charset="0"/>
            </a:endParaRPr>
          </a:p>
        </p:txBody>
      </p:sp>
      <p:sp>
        <p:nvSpPr>
          <p:cNvPr id="60431" name="TextBox 142"/>
          <p:cNvSpPr txBox="1">
            <a:spLocks noChangeArrowheads="1"/>
          </p:cNvSpPr>
          <p:nvPr/>
        </p:nvSpPr>
        <p:spPr bwMode="auto">
          <a:xfrm>
            <a:off x="2659063" y="1862138"/>
            <a:ext cx="2762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de-CH" sz="1600" i="1">
                <a:latin typeface="Calibri" pitchFamily="34" charset="0"/>
              </a:rPr>
              <a:t>v</a:t>
            </a:r>
            <a:endParaRPr lang="en-US" sz="1600" i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utoUpdateAnimBg="0"/>
      <p:bldP spid="7475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mtClean="0"/>
              <a:t>Synchronization Algorithms: </a:t>
            </a:r>
            <a:r>
              <a:rPr lang="en-GB" i="1" smtClean="0"/>
              <a:t>A</a:t>
            </a:r>
            <a:r>
              <a:rPr lang="en-GB" baseline="30000" smtClean="0"/>
              <a:t>max</a:t>
            </a:r>
          </a:p>
        </p:txBody>
      </p:sp>
      <p:sp>
        <p:nvSpPr>
          <p:cNvPr id="107110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800" smtClean="0"/>
          </a:p>
          <a:p>
            <a:pPr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How to update logical clocks based on the neighbors' messages? </a:t>
            </a:r>
          </a:p>
          <a:p>
            <a:pPr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First idea: Minimize skew to </a:t>
            </a:r>
            <a:r>
              <a:rPr lang="en-GB" smtClean="0">
                <a:solidFill>
                  <a:srgbClr val="FF0000"/>
                </a:solidFill>
              </a:rPr>
              <a:t>fastest</a:t>
            </a:r>
            <a:r>
              <a:rPr lang="en-GB" smtClean="0"/>
              <a:t> neighbor</a:t>
            </a:r>
          </a:p>
          <a:p>
            <a:pPr lvl="1"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Set the clock to the </a:t>
            </a:r>
            <a:r>
              <a:rPr lang="en-GB" smtClean="0">
                <a:solidFill>
                  <a:srgbClr val="FF0000"/>
                </a:solidFill>
              </a:rPr>
              <a:t>maximum</a:t>
            </a:r>
            <a:r>
              <a:rPr lang="en-GB" smtClean="0"/>
              <a:t> clock value </a:t>
            </a:r>
            <a:r>
              <a:rPr lang="en-GB" smtClean="0">
                <a:solidFill>
                  <a:srgbClr val="FF0000"/>
                </a:solidFill>
              </a:rPr>
              <a:t>received</a:t>
            </a:r>
            <a:r>
              <a:rPr lang="en-GB" smtClean="0"/>
              <a:t> from any neighbor</a:t>
            </a:r>
            <a:br>
              <a:rPr lang="en-GB" smtClean="0"/>
            </a:br>
            <a:r>
              <a:rPr lang="en-GB" smtClean="0"/>
              <a:t>(if greater than local clock value)</a:t>
            </a:r>
          </a:p>
          <a:p>
            <a:pPr lvl="1"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forward new values immediatly</a:t>
            </a:r>
          </a:p>
          <a:p>
            <a:pPr eaLnBrk="1" hangingPunct="1"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>
                <a:latin typeface="cmsy10" pitchFamily="34" charset="0"/>
              </a:rPr>
              <a:t>)</a:t>
            </a:r>
            <a:r>
              <a:rPr lang="en-GB" smtClean="0"/>
              <a:t>	Optimal global skew of </a:t>
            </a:r>
            <a:r>
              <a:rPr lang="en-GB" smtClean="0">
                <a:latin typeface="cmsy10" pitchFamily="34" charset="0"/>
              </a:rPr>
              <a:t>¼</a:t>
            </a:r>
            <a:r>
              <a:rPr lang="en-GB" smtClean="0"/>
              <a:t>D</a:t>
            </a:r>
          </a:p>
          <a:p>
            <a:pPr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900" smtClean="0"/>
          </a:p>
          <a:p>
            <a:pPr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Poor local property: Fast propagation of the largest clock value could lead to a large skew between two neighboring nodes</a:t>
            </a:r>
          </a:p>
          <a:p>
            <a:pPr lvl="1"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mtClean="0"/>
              <a:t>First all messages take 1 time unit, then we have a fast message!</a:t>
            </a:r>
          </a:p>
          <a:p>
            <a:pPr eaLnBrk="1" hangingPunct="1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mtClean="0"/>
          </a:p>
          <a:p>
            <a:pPr eaLnBrk="1" hangingPunct="1"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mtClean="0"/>
          </a:p>
          <a:p>
            <a:pPr lvl="1" eaLnBrk="1" hangingPunct="1"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mtClean="0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5043488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494" name="Text Box 17"/>
          <p:cNvSpPr txBox="1">
            <a:spLocks noChangeArrowheads="1"/>
          </p:cNvSpPr>
          <p:nvPr/>
        </p:nvSpPr>
        <p:spPr bwMode="auto">
          <a:xfrm>
            <a:off x="1376363" y="4865688"/>
            <a:ext cx="973137" cy="260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algn="ctr">
              <a:lnSpc>
                <a:spcPct val="93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>
                <a:solidFill>
                  <a:srgbClr val="000000"/>
                </a:solidFill>
              </a:rPr>
              <a:t>Time is D+x</a:t>
            </a:r>
          </a:p>
        </p:txBody>
      </p:sp>
      <p:pic>
        <p:nvPicPr>
          <p:cNvPr id="20495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5663" y="5043488"/>
            <a:ext cx="360362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496" name="Text Box 19"/>
          <p:cNvSpPr txBox="1">
            <a:spLocks noChangeArrowheads="1"/>
          </p:cNvSpPr>
          <p:nvPr/>
        </p:nvSpPr>
        <p:spPr bwMode="auto">
          <a:xfrm>
            <a:off x="3074988" y="4865688"/>
            <a:ext cx="973137" cy="260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algn="ctr">
              <a:lnSpc>
                <a:spcPct val="93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>
                <a:solidFill>
                  <a:srgbClr val="000000"/>
                </a:solidFill>
              </a:rPr>
              <a:t>Time is D+x</a:t>
            </a:r>
            <a:endParaRPr lang="en-GB" sz="1200" i="1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1071131" name="Group 27"/>
          <p:cNvGrpSpPr>
            <a:grpSpLocks/>
          </p:cNvGrpSpPr>
          <p:nvPr/>
        </p:nvGrpSpPr>
        <p:grpSpPr bwMode="auto">
          <a:xfrm>
            <a:off x="642938" y="5089525"/>
            <a:ext cx="7169150" cy="1058863"/>
            <a:chOff x="405" y="2998"/>
            <a:chExt cx="4516" cy="667"/>
          </a:xfrm>
        </p:grpSpPr>
        <p:pic>
          <p:nvPicPr>
            <p:cNvPr id="62478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67" y="3059"/>
              <a:ext cx="301" cy="26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2479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65" y="3059"/>
              <a:ext cx="301" cy="26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62480" name="Picture 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550" y="3059"/>
              <a:ext cx="301" cy="26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62481" name="Text Box 8"/>
            <p:cNvSpPr txBox="1">
              <a:spLocks noChangeArrowheads="1"/>
            </p:cNvSpPr>
            <p:nvPr/>
          </p:nvSpPr>
          <p:spPr bwMode="auto">
            <a:xfrm>
              <a:off x="2562" y="2998"/>
              <a:ext cx="3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de-CH" b="1"/>
                <a:t>…</a:t>
              </a:r>
              <a:endParaRPr lang="en-US" b="1"/>
            </a:p>
          </p:txBody>
        </p:sp>
        <p:sp>
          <p:nvSpPr>
            <p:cNvPr id="62482" name="Text Box 12"/>
            <p:cNvSpPr txBox="1">
              <a:spLocks noChangeArrowheads="1"/>
            </p:cNvSpPr>
            <p:nvPr/>
          </p:nvSpPr>
          <p:spPr bwMode="auto">
            <a:xfrm>
              <a:off x="405" y="3377"/>
              <a:ext cx="63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de-CH" sz="1200"/>
                <a:t>Clock value:</a:t>
              </a:r>
              <a:br>
                <a:rPr lang="de-CH" sz="1200"/>
              </a:br>
              <a:r>
                <a:rPr lang="de-CH" sz="1200"/>
                <a:t>D+</a:t>
              </a:r>
              <a:r>
                <a:rPr lang="de-CH" sz="1200" i="1"/>
                <a:t>x</a:t>
              </a:r>
              <a:endParaRPr lang="en-US" sz="1200" i="1"/>
            </a:p>
          </p:txBody>
        </p:sp>
        <p:sp>
          <p:nvSpPr>
            <p:cNvPr id="62483" name="Text Box 13"/>
            <p:cNvSpPr txBox="1">
              <a:spLocks noChangeArrowheads="1"/>
            </p:cNvSpPr>
            <p:nvPr/>
          </p:nvSpPr>
          <p:spPr bwMode="auto">
            <a:xfrm>
              <a:off x="1325" y="3377"/>
              <a:ext cx="7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de-CH" sz="1200"/>
                <a:t>Old clock value:</a:t>
              </a:r>
              <a:br>
                <a:rPr lang="de-CH" sz="1200"/>
              </a:br>
              <a:r>
                <a:rPr lang="de-CH" sz="1200"/>
                <a:t>D+x-1</a:t>
              </a:r>
              <a:endParaRPr lang="en-US" sz="1200">
                <a:latin typeface="Times New Roman" pitchFamily="18" charset="0"/>
              </a:endParaRPr>
            </a:p>
          </p:txBody>
        </p:sp>
        <p:sp>
          <p:nvSpPr>
            <p:cNvPr id="62484" name="Text Box 14"/>
            <p:cNvSpPr txBox="1">
              <a:spLocks noChangeArrowheads="1"/>
            </p:cNvSpPr>
            <p:nvPr/>
          </p:nvSpPr>
          <p:spPr bwMode="auto">
            <a:xfrm>
              <a:off x="3312" y="3377"/>
              <a:ext cx="7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de-CH" sz="1200"/>
                <a:t>Old clock value:</a:t>
              </a:r>
              <a:br>
                <a:rPr lang="de-CH" sz="1200"/>
              </a:br>
              <a:r>
                <a:rPr lang="de-CH" sz="1200"/>
                <a:t>x+1</a:t>
              </a:r>
              <a:endParaRPr lang="en-US" sz="1200">
                <a:latin typeface="Times New Roman" pitchFamily="18" charset="0"/>
              </a:endParaRPr>
            </a:p>
          </p:txBody>
        </p:sp>
        <p:sp>
          <p:nvSpPr>
            <p:cNvPr id="62485" name="Line 15"/>
            <p:cNvSpPr>
              <a:spLocks noChangeShapeType="1"/>
            </p:cNvSpPr>
            <p:nvPr/>
          </p:nvSpPr>
          <p:spPr bwMode="auto">
            <a:xfrm>
              <a:off x="912" y="3195"/>
              <a:ext cx="63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486" name="Line 16"/>
            <p:cNvSpPr>
              <a:spLocks noChangeShapeType="1"/>
            </p:cNvSpPr>
            <p:nvPr/>
          </p:nvSpPr>
          <p:spPr bwMode="auto">
            <a:xfrm>
              <a:off x="1921" y="3195"/>
              <a:ext cx="63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62487" name="Picture 2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67" y="3054"/>
              <a:ext cx="301" cy="26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62488" name="Text Box 25"/>
            <p:cNvSpPr txBox="1">
              <a:spLocks noChangeArrowheads="1"/>
            </p:cNvSpPr>
            <p:nvPr/>
          </p:nvSpPr>
          <p:spPr bwMode="auto">
            <a:xfrm>
              <a:off x="4129" y="3372"/>
              <a:ext cx="7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de-CH" sz="1200"/>
                <a:t>Old clock value:</a:t>
              </a:r>
              <a:br>
                <a:rPr lang="de-CH" sz="1200"/>
              </a:br>
              <a:r>
                <a:rPr lang="de-CH" sz="1200"/>
                <a:t>x</a:t>
              </a:r>
              <a:endParaRPr lang="en-US" sz="1200">
                <a:latin typeface="Times New Roman" pitchFamily="18" charset="0"/>
              </a:endParaRPr>
            </a:p>
          </p:txBody>
        </p:sp>
        <p:sp>
          <p:nvSpPr>
            <p:cNvPr id="62489" name="Line 26"/>
            <p:cNvSpPr>
              <a:spLocks noChangeShapeType="1"/>
            </p:cNvSpPr>
            <p:nvPr/>
          </p:nvSpPr>
          <p:spPr bwMode="auto">
            <a:xfrm>
              <a:off x="2880" y="3199"/>
              <a:ext cx="63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20500" name="Picture 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8075" y="5049838"/>
            <a:ext cx="360363" cy="360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01" name="Text Box 28"/>
          <p:cNvSpPr txBox="1">
            <a:spLocks noChangeArrowheads="1"/>
          </p:cNvSpPr>
          <p:nvPr/>
        </p:nvSpPr>
        <p:spPr bwMode="auto">
          <a:xfrm>
            <a:off x="4597400" y="4872038"/>
            <a:ext cx="973138" cy="260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algn="ctr">
              <a:lnSpc>
                <a:spcPct val="93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200">
                <a:solidFill>
                  <a:srgbClr val="000000"/>
                </a:solidFill>
              </a:rPr>
              <a:t>Time is D+x</a:t>
            </a:r>
            <a:endParaRPr lang="en-GB" sz="1200" i="1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0502" name="AutoShape 29"/>
          <p:cNvSpPr>
            <a:spLocks noChangeArrowheads="1"/>
          </p:cNvSpPr>
          <p:nvPr/>
        </p:nvSpPr>
        <p:spPr bwMode="auto">
          <a:xfrm>
            <a:off x="2268538" y="4492625"/>
            <a:ext cx="1150937" cy="285750"/>
          </a:xfrm>
          <a:prstGeom prst="wedgeRectCallout">
            <a:avLst>
              <a:gd name="adj1" fmla="val -12343"/>
              <a:gd name="adj2" fmla="val 169444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de-CH" sz="1000"/>
              <a:t>New time is D+x</a:t>
            </a:r>
            <a:endParaRPr lang="en-US" sz="1000"/>
          </a:p>
        </p:txBody>
      </p:sp>
      <p:sp>
        <p:nvSpPr>
          <p:cNvPr id="20503" name="AutoShape 30"/>
          <p:cNvSpPr>
            <a:spLocks noChangeArrowheads="1"/>
          </p:cNvSpPr>
          <p:nvPr/>
        </p:nvSpPr>
        <p:spPr bwMode="auto">
          <a:xfrm>
            <a:off x="4932363" y="4564063"/>
            <a:ext cx="1150937" cy="285750"/>
          </a:xfrm>
          <a:prstGeom prst="wedgeRectCallout">
            <a:avLst>
              <a:gd name="adj1" fmla="val 31792"/>
              <a:gd name="adj2" fmla="val 158333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de-CH" sz="1000"/>
              <a:t>New time is D+x</a:t>
            </a:r>
            <a:endParaRPr lang="en-US" sz="1000"/>
          </a:p>
        </p:txBody>
      </p:sp>
      <p:sp>
        <p:nvSpPr>
          <p:cNvPr id="20504" name="AutoShape 31"/>
          <p:cNvSpPr>
            <a:spLocks/>
          </p:cNvSpPr>
          <p:nvPr/>
        </p:nvSpPr>
        <p:spPr bwMode="auto">
          <a:xfrm rot="16200000" flipH="1">
            <a:off x="6451600" y="4522788"/>
            <a:ext cx="184150" cy="914400"/>
          </a:xfrm>
          <a:prstGeom prst="leftBrace">
            <a:avLst>
              <a:gd name="adj1" fmla="val 50023"/>
              <a:gd name="adj2" fmla="val 50000"/>
            </a:avLst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vert="eaVert" wrap="none" anchor="ctr"/>
          <a:lstStyle/>
          <a:p>
            <a:pPr algn="ctr"/>
            <a:endParaRPr lang="en-US"/>
          </a:p>
        </p:txBody>
      </p:sp>
      <p:sp>
        <p:nvSpPr>
          <p:cNvPr id="20505" name="Text Box 32"/>
          <p:cNvSpPr txBox="1">
            <a:spLocks noChangeArrowheads="1"/>
          </p:cNvSpPr>
          <p:nvPr/>
        </p:nvSpPr>
        <p:spPr bwMode="auto">
          <a:xfrm>
            <a:off x="6110288" y="4535488"/>
            <a:ext cx="9064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de-CH" sz="1600">
                <a:solidFill>
                  <a:srgbClr val="FF0000"/>
                </a:solidFill>
              </a:rPr>
              <a:t>skew </a:t>
            </a:r>
            <a:r>
              <a:rPr lang="de-CH" sz="1600" i="1">
                <a:solidFill>
                  <a:srgbClr val="FF0000"/>
                </a:solidFill>
              </a:rPr>
              <a:t>D</a:t>
            </a:r>
            <a:r>
              <a:rPr lang="de-CH" sz="1600">
                <a:solidFill>
                  <a:srgbClr val="FF0000"/>
                </a:solidFill>
              </a:rPr>
              <a:t>!</a:t>
            </a:r>
            <a:endParaRPr lang="en-US" sz="16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4" grpId="0"/>
      <p:bldP spid="20496" grpId="0"/>
      <p:bldP spid="20501" grpId="0"/>
      <p:bldP spid="20502" grpId="0" animBg="1"/>
      <p:bldP spid="20503" grpId="0" animBg="1"/>
      <p:bldP spid="20504" grpId="0" animBg="1"/>
      <p:bldP spid="2050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CH" smtClean="0"/>
              <a:t>Local Skew: Result Overview</a:t>
            </a:r>
            <a:endParaRPr lang="en-US" smtClean="0"/>
          </a:p>
        </p:txBody>
      </p:sp>
      <p:grpSp>
        <p:nvGrpSpPr>
          <p:cNvPr id="64514" name="Group 17"/>
          <p:cNvGrpSpPr>
            <a:grpSpLocks/>
          </p:cNvGrpSpPr>
          <p:nvPr/>
        </p:nvGrpSpPr>
        <p:grpSpPr bwMode="auto">
          <a:xfrm>
            <a:off x="420688" y="2714625"/>
            <a:ext cx="8277225" cy="785813"/>
            <a:chOff x="227" y="1993"/>
            <a:chExt cx="5214" cy="495"/>
          </a:xfrm>
        </p:grpSpPr>
        <p:pic>
          <p:nvPicPr>
            <p:cNvPr id="64523" name="Right Arrow 3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7" y="1993"/>
              <a:ext cx="5214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4524" name="Text Box 5"/>
            <p:cNvSpPr txBox="1">
              <a:spLocks noChangeArrowheads="1"/>
            </p:cNvSpPr>
            <p:nvPr/>
          </p:nvSpPr>
          <p:spPr bwMode="auto">
            <a:xfrm>
              <a:off x="239" y="2125"/>
              <a:ext cx="5076" cy="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de-CH" sz="1800"/>
                <a:t>1		log</a:t>
              </a:r>
              <a:r>
                <a:rPr lang="de-CH" sz="1000"/>
                <a:t> </a:t>
              </a:r>
              <a:r>
                <a:rPr lang="de-CH" sz="1800" i="1"/>
                <a:t>D		√D		D	…								</a:t>
              </a:r>
              <a:endParaRPr lang="en-US" sz="1800" i="1"/>
            </a:p>
          </p:txBody>
        </p:sp>
      </p:grpSp>
      <p:sp>
        <p:nvSpPr>
          <p:cNvPr id="5" name="Abgerundete rechteckige Legende 7"/>
          <p:cNvSpPr>
            <a:spLocks noChangeArrowheads="1"/>
          </p:cNvSpPr>
          <p:nvPr/>
        </p:nvSpPr>
        <p:spPr bwMode="auto">
          <a:xfrm>
            <a:off x="481013" y="1206500"/>
            <a:ext cx="2727325" cy="890588"/>
          </a:xfrm>
          <a:prstGeom prst="wedgeRoundRectCallout">
            <a:avLst>
              <a:gd name="adj1" fmla="val -42958"/>
              <a:gd name="adj2" fmla="val 127898"/>
              <a:gd name="adj3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de-CH" sz="1600"/>
              <a:t>Everybody‘s expectation, five years ago</a:t>
            </a:r>
          </a:p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de-CH" sz="1600"/>
              <a:t>(„obviously constant“)</a:t>
            </a:r>
            <a:endParaRPr lang="en-US" sz="1600"/>
          </a:p>
        </p:txBody>
      </p:sp>
      <p:sp>
        <p:nvSpPr>
          <p:cNvPr id="6" name="Abgerundete rechteckige Legende 7"/>
          <p:cNvSpPr>
            <a:spLocks noChangeArrowheads="1"/>
          </p:cNvSpPr>
          <p:nvPr/>
        </p:nvSpPr>
        <p:spPr bwMode="auto">
          <a:xfrm>
            <a:off x="369888" y="4857750"/>
            <a:ext cx="3338512" cy="588963"/>
          </a:xfrm>
          <a:prstGeom prst="wedgeRoundRectCallout">
            <a:avLst>
              <a:gd name="adj1" fmla="val -5255"/>
              <a:gd name="adj2" fmla="val -312264"/>
              <a:gd name="adj3" fmla="val 16667"/>
            </a:avLst>
          </a:prstGeom>
          <a:solidFill>
            <a:srgbClr val="FF0000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GB" sz="1600"/>
              <a:t>Lower bound of log </a:t>
            </a:r>
            <a:r>
              <a:rPr lang="en-GB" sz="1600" i="1"/>
              <a:t>D </a:t>
            </a:r>
            <a:r>
              <a:rPr lang="en-GB" sz="1600"/>
              <a:t>/ log log </a:t>
            </a:r>
            <a:r>
              <a:rPr lang="en-GB" sz="1600" i="1"/>
              <a:t>D</a:t>
            </a:r>
            <a:br>
              <a:rPr lang="en-GB" sz="1600" i="1"/>
            </a:br>
            <a:r>
              <a:rPr lang="en-GB" sz="1600"/>
              <a:t>[Fan &amp; Lynch, PODC'04]</a:t>
            </a:r>
            <a:endParaRPr lang="en-US" sz="1600"/>
          </a:p>
        </p:txBody>
      </p:sp>
      <p:sp>
        <p:nvSpPr>
          <p:cNvPr id="8" name="Abgerundete rechteckige Legende 7"/>
          <p:cNvSpPr>
            <a:spLocks noChangeArrowheads="1"/>
          </p:cNvSpPr>
          <p:nvPr/>
        </p:nvSpPr>
        <p:spPr bwMode="auto">
          <a:xfrm>
            <a:off x="5480050" y="1955800"/>
            <a:ext cx="2447925" cy="593725"/>
          </a:xfrm>
          <a:prstGeom prst="wedgeRoundRectCallout">
            <a:avLst>
              <a:gd name="adj1" fmla="val -90986"/>
              <a:gd name="adj2" fmla="val 102676"/>
              <a:gd name="adj3" fmla="val 16667"/>
            </a:avLst>
          </a:prstGeom>
          <a:solidFill>
            <a:srgbClr val="33CC33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GB" sz="1600"/>
              <a:t>Blocking algorithm</a:t>
            </a:r>
          </a:p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GB" sz="1600"/>
              <a:t>[DISC'06]</a:t>
            </a:r>
            <a:endParaRPr lang="en-US" sz="1600"/>
          </a:p>
        </p:txBody>
      </p:sp>
      <p:sp>
        <p:nvSpPr>
          <p:cNvPr id="9" name="Abgerundete rechteckige Legende 7"/>
          <p:cNvSpPr>
            <a:spLocks noChangeArrowheads="1"/>
          </p:cNvSpPr>
          <p:nvPr/>
        </p:nvSpPr>
        <p:spPr bwMode="auto">
          <a:xfrm>
            <a:off x="3862388" y="1196975"/>
            <a:ext cx="2335212" cy="579438"/>
          </a:xfrm>
          <a:prstGeom prst="wedgeRoundRectCallout">
            <a:avLst>
              <a:gd name="adj1" fmla="val -101463"/>
              <a:gd name="adj2" fmla="val 237944"/>
              <a:gd name="adj3" fmla="val 16667"/>
            </a:avLst>
          </a:prstGeom>
          <a:solidFill>
            <a:srgbClr val="33CC33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GB" sz="1600"/>
              <a:t>“Kappa algorithm”</a:t>
            </a:r>
            <a:br>
              <a:rPr lang="en-GB" sz="1600"/>
            </a:br>
            <a:r>
              <a:rPr lang="en-GB" sz="1600"/>
              <a:t>[FOCS'08]</a:t>
            </a:r>
            <a:endParaRPr lang="en-US" sz="1600"/>
          </a:p>
        </p:txBody>
      </p:sp>
      <p:sp>
        <p:nvSpPr>
          <p:cNvPr id="10" name="Abgerundete rechteckige Legende 7"/>
          <p:cNvSpPr>
            <a:spLocks noChangeArrowheads="1"/>
          </p:cNvSpPr>
          <p:nvPr/>
        </p:nvSpPr>
        <p:spPr bwMode="auto">
          <a:xfrm>
            <a:off x="2233613" y="4067175"/>
            <a:ext cx="2228850" cy="366713"/>
          </a:xfrm>
          <a:prstGeom prst="wedgeRoundRectCallout">
            <a:avLst>
              <a:gd name="adj1" fmla="val -32551"/>
              <a:gd name="adj2" fmla="val -244370"/>
              <a:gd name="adj3" fmla="val 16667"/>
            </a:avLst>
          </a:prstGeom>
          <a:solidFill>
            <a:srgbClr val="FF0000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GB" sz="1600"/>
              <a:t>Tight lower bound</a:t>
            </a:r>
          </a:p>
        </p:txBody>
      </p:sp>
      <p:sp>
        <p:nvSpPr>
          <p:cNvPr id="11" name="Abgerundete rechteckige Legende 7"/>
          <p:cNvSpPr>
            <a:spLocks noChangeArrowheads="1"/>
          </p:cNvSpPr>
          <p:nvPr/>
        </p:nvSpPr>
        <p:spPr bwMode="auto">
          <a:xfrm>
            <a:off x="4603750" y="4835525"/>
            <a:ext cx="2332038" cy="579438"/>
          </a:xfrm>
          <a:prstGeom prst="wedgeRoundRectCallout">
            <a:avLst>
              <a:gd name="adj1" fmla="val -53269"/>
              <a:gd name="adj2" fmla="val -309176"/>
              <a:gd name="adj3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de-CH" sz="1600"/>
              <a:t>Dynamic Networks</a:t>
            </a:r>
          </a:p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de-CH" sz="1600"/>
              <a:t>[Kuhn et al., SPAA'09]</a:t>
            </a:r>
            <a:endParaRPr lang="en-US" sz="1600"/>
          </a:p>
        </p:txBody>
      </p:sp>
      <p:sp>
        <p:nvSpPr>
          <p:cNvPr id="7" name="Abgerundete rechteckige Legende 7"/>
          <p:cNvSpPr>
            <a:spLocks noChangeArrowheads="1"/>
          </p:cNvSpPr>
          <p:nvPr/>
        </p:nvSpPr>
        <p:spPr bwMode="auto">
          <a:xfrm>
            <a:off x="5967413" y="3889375"/>
            <a:ext cx="2546350" cy="593725"/>
          </a:xfrm>
          <a:prstGeom prst="wedgeRoundRectCallout">
            <a:avLst>
              <a:gd name="adj1" fmla="val -43764"/>
              <a:gd name="adj2" fmla="val -146523"/>
              <a:gd name="adj3" fmla="val 16667"/>
            </a:avLst>
          </a:prstGeom>
          <a:solidFill>
            <a:srgbClr val="FF0000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GB" sz="1600"/>
              <a:t>Many natural algorithms </a:t>
            </a:r>
            <a:br>
              <a:rPr lang="en-GB" sz="1600"/>
            </a:br>
            <a:r>
              <a:rPr lang="en-GB" sz="1600"/>
              <a:t>[DISC'06]</a:t>
            </a:r>
            <a:endParaRPr lang="en-US" sz="1600"/>
          </a:p>
        </p:txBody>
      </p:sp>
      <p:sp>
        <p:nvSpPr>
          <p:cNvPr id="2" name="Abgerundete rechteckige Legende 7"/>
          <p:cNvSpPr>
            <a:spLocks noChangeArrowheads="1"/>
          </p:cNvSpPr>
          <p:nvPr/>
        </p:nvSpPr>
        <p:spPr bwMode="auto">
          <a:xfrm>
            <a:off x="5965825" y="3886200"/>
            <a:ext cx="2546350" cy="593725"/>
          </a:xfrm>
          <a:prstGeom prst="wedgeRoundRectCallout">
            <a:avLst>
              <a:gd name="adj1" fmla="val 8977"/>
              <a:gd name="adj2" fmla="val -144653"/>
              <a:gd name="adj3" fmla="val 16667"/>
            </a:avLst>
          </a:prstGeom>
          <a:solidFill>
            <a:srgbClr val="FF0000">
              <a:alpha val="50195"/>
            </a:srgbClr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GB" sz="1600"/>
              <a:t>Many natural algorithms </a:t>
            </a:r>
            <a:br>
              <a:rPr lang="en-GB" sz="1600"/>
            </a:br>
            <a:r>
              <a:rPr lang="en-GB" sz="1600"/>
              <a:t>[DISC'06]</a:t>
            </a:r>
            <a:endParaRPr lang="en-US" sz="1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7" grpId="0" animBg="1"/>
      <p:bldP spid="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7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836613"/>
            <a:ext cx="8147050" cy="5337175"/>
          </a:xfrm>
        </p:spPr>
        <p:txBody>
          <a:bodyPr/>
          <a:lstStyle/>
          <a:p>
            <a:pPr eaLnBrk="1" hangingPunct="1"/>
            <a:endParaRPr lang="en-US" sz="1000" smtClean="0"/>
          </a:p>
          <a:p>
            <a:pPr eaLnBrk="1" hangingPunct="1"/>
            <a:r>
              <a:rPr lang="en-US" smtClean="0"/>
              <a:t>There's more to it: The bound depends also on the </a:t>
            </a:r>
            <a:r>
              <a:rPr lang="en-US" smtClean="0">
                <a:solidFill>
                  <a:srgbClr val="FF0000"/>
                </a:solidFill>
              </a:rPr>
              <a:t>maximum</a:t>
            </a:r>
            <a:r>
              <a:rPr lang="en-US" smtClean="0"/>
              <a:t> </a:t>
            </a:r>
            <a:r>
              <a:rPr lang="en-US" smtClean="0">
                <a:solidFill>
                  <a:srgbClr val="FF0000"/>
                </a:solidFill>
              </a:rPr>
              <a:t>logical clock rate</a:t>
            </a:r>
            <a:r>
              <a:rPr lang="en-US" smtClean="0"/>
              <a:t> 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z="900" smtClean="0">
                <a:latin typeface="cmmi10" pitchFamily="34" charset="0"/>
              </a:rPr>
              <a:t> </a:t>
            </a:r>
            <a:r>
              <a:rPr lang="en-US" smtClean="0"/>
              <a:t>!</a:t>
            </a:r>
            <a:endParaRPr lang="en-US" smtClean="0">
              <a:latin typeface="cmmi10" pitchFamily="34" charset="0"/>
            </a:endParaRPr>
          </a:p>
          <a:p>
            <a:pPr eaLnBrk="1" hangingPunct="1"/>
            <a:r>
              <a:rPr lang="en-US" smtClean="0"/>
              <a:t>We get the following picture: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GB" smtClean="0"/>
          </a:p>
          <a:p>
            <a:pPr eaLnBrk="1" hangingPunct="1"/>
            <a:endParaRPr lang="en-GB" smtClean="0"/>
          </a:p>
          <a:p>
            <a:pPr eaLnBrk="1" hangingPunct="1"/>
            <a:endParaRPr lang="en-GB" smtClean="0"/>
          </a:p>
          <a:p>
            <a:pPr eaLnBrk="1" hangingPunct="1"/>
            <a:endParaRPr lang="en-GB" smtClean="0"/>
          </a:p>
          <a:p>
            <a:pPr eaLnBrk="1" hangingPunct="1"/>
            <a:endParaRPr lang="en-GB" smtClean="0"/>
          </a:p>
          <a:p>
            <a:r>
              <a:rPr lang="en-US" smtClean="0"/>
              <a:t>Can these bounds be matched with clock rates </a:t>
            </a:r>
            <a:r>
              <a:rPr lang="en-US" smtClean="0">
                <a:latin typeface="cmsy10" pitchFamily="34" charset="0"/>
              </a:rPr>
              <a:t>·</a:t>
            </a:r>
            <a:r>
              <a:rPr lang="en-US" sz="900" smtClean="0"/>
              <a:t> 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z="900" smtClean="0"/>
              <a:t> </a:t>
            </a:r>
            <a:r>
              <a:rPr lang="en-US" smtClean="0"/>
              <a:t>?</a:t>
            </a:r>
          </a:p>
          <a:p>
            <a:pPr lvl="1">
              <a:buFont typeface="Calibri" pitchFamily="34" charset="0"/>
              <a:buChar char="→"/>
            </a:pPr>
            <a:r>
              <a:rPr lang="en-US" smtClean="0"/>
              <a:t>Yes, up to small constants!</a:t>
            </a:r>
            <a:endParaRPr lang="en-GB" smtClean="0"/>
          </a:p>
        </p:txBody>
      </p:sp>
      <p:graphicFrame>
        <p:nvGraphicFramePr>
          <p:cNvPr id="78882" name="Group 34"/>
          <p:cNvGraphicFramePr>
            <a:graphicFrameLocks noGrp="1"/>
          </p:cNvGraphicFramePr>
          <p:nvPr/>
        </p:nvGraphicFramePr>
        <p:xfrm>
          <a:off x="571500" y="2287588"/>
          <a:ext cx="7594600" cy="987425"/>
        </p:xfrm>
        <a:graphic>
          <a:graphicData uri="http://schemas.openxmlformats.org/drawingml/2006/table">
            <a:tbl>
              <a:tblPr/>
              <a:tblGrid>
                <a:gridCol w="1301750"/>
                <a:gridCol w="1231900"/>
                <a:gridCol w="1230313"/>
                <a:gridCol w="1293812"/>
                <a:gridCol w="1290638"/>
                <a:gridCol w="1246187"/>
              </a:tblGrid>
              <a:tr h="482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max rate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mmi10" pitchFamily="34" charset="0"/>
                        </a:rPr>
                        <a:t>¯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1+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mmi10" pitchFamily="34" charset="0"/>
                        </a:rPr>
                        <a:t>²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1+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mmi10" pitchFamily="34" charset="0"/>
                        </a:rPr>
                        <a:t>£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(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mmi10" pitchFamily="34" charset="0"/>
                        </a:rPr>
                        <a:t>²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1+√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mmi10" pitchFamily="34" charset="0"/>
                        </a:rPr>
                        <a:t>²</a:t>
                      </a:r>
                      <a:endParaRPr kumimoji="0" lang="en-US" sz="1800" b="0" i="0" u="none" strike="noStrike" cap="none" normalizeH="0" baseline="3000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large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local skew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msy10" pitchFamily="34" charset="0"/>
                        </a:rPr>
                        <a:t>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ymbol" pitchFamily="18" charset="2"/>
                          <a:sym typeface="Symbol" pitchFamily="18" charset="2"/>
                        </a:rPr>
                        <a:t>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(log </a:t>
                      </a:r>
                      <a:r>
                        <a:rPr kumimoji="0" lang="en-US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ymbol" pitchFamily="18" charset="2"/>
                          <a:sym typeface="Symbol" pitchFamily="18" charset="2"/>
                        </a:rPr>
                        <a:t>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(log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1/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mmi10" pitchFamily="34" charset="0"/>
                        </a:rPr>
                        <a:t>²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  <a:r>
                        <a:rPr kumimoji="0" lang="en-US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ymbol" pitchFamily="18" charset="2"/>
                          <a:sym typeface="Symbol" pitchFamily="18" charset="2"/>
                        </a:rPr>
                        <a:t>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(log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1/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mmi10" pitchFamily="34" charset="0"/>
                        </a:rPr>
                        <a:t>²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  <a:r>
                        <a:rPr kumimoji="0" lang="en-US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ymbol" pitchFamily="18" charset="2"/>
                          <a:sym typeface="Symbol" pitchFamily="18" charset="2"/>
                        </a:rPr>
                        <a:t>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(log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1/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mmi10" pitchFamily="34" charset="0"/>
                        </a:rPr>
                        <a:t>²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 </a:t>
                      </a:r>
                      <a:r>
                        <a:rPr kumimoji="0" lang="en-US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6658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Local Skew: Lower Bound</a:t>
            </a:r>
          </a:p>
        </p:txBody>
      </p:sp>
      <p:sp>
        <p:nvSpPr>
          <p:cNvPr id="11" name="Abgerundete rechteckige Legende 7"/>
          <p:cNvSpPr>
            <a:spLocks noChangeArrowheads="1"/>
          </p:cNvSpPr>
          <p:nvPr/>
        </p:nvSpPr>
        <p:spPr bwMode="auto">
          <a:xfrm>
            <a:off x="5561013" y="3681413"/>
            <a:ext cx="2611437" cy="942975"/>
          </a:xfrm>
          <a:prstGeom prst="wedgeRoundRectCallout">
            <a:avLst>
              <a:gd name="adj1" fmla="val 38389"/>
              <a:gd name="adj2" fmla="val -97139"/>
              <a:gd name="adj3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US" sz="1800">
                <a:solidFill>
                  <a:srgbClr val="000000"/>
                </a:solidFill>
              </a:rPr>
              <a:t>...because too large clock rates will amplify the clock drift </a:t>
            </a:r>
            <a:r>
              <a:rPr lang="en-US" sz="1800">
                <a:solidFill>
                  <a:srgbClr val="000000"/>
                </a:solidFill>
                <a:latin typeface="cmmi10" pitchFamily="34" charset="0"/>
              </a:rPr>
              <a:t>²</a:t>
            </a:r>
            <a:r>
              <a:rPr lang="en-US" sz="1800">
                <a:solidFill>
                  <a:srgbClr val="000000"/>
                </a:solidFill>
              </a:rPr>
              <a:t>. </a:t>
            </a:r>
          </a:p>
        </p:txBody>
      </p:sp>
      <p:sp>
        <p:nvSpPr>
          <p:cNvPr id="2" name="Abgerundete rechteckige Legende 7"/>
          <p:cNvSpPr>
            <a:spLocks noChangeArrowheads="1"/>
          </p:cNvSpPr>
          <p:nvPr/>
        </p:nvSpPr>
        <p:spPr bwMode="auto">
          <a:xfrm>
            <a:off x="2914650" y="3702050"/>
            <a:ext cx="2300288" cy="931863"/>
          </a:xfrm>
          <a:prstGeom prst="wedgeRoundRectCallout">
            <a:avLst>
              <a:gd name="adj1" fmla="val 54005"/>
              <a:gd name="adj2" fmla="val -103324"/>
              <a:gd name="adj3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US" sz="1800">
                <a:solidFill>
                  <a:srgbClr val="000000"/>
                </a:solidFill>
              </a:rPr>
              <a:t>Can we have both smooth and accurate clocks?</a:t>
            </a:r>
          </a:p>
        </p:txBody>
      </p:sp>
      <p:sp useBgFill="1">
        <p:nvSpPr>
          <p:cNvPr id="7" name="Rectangle 6"/>
          <p:cNvSpPr>
            <a:spLocks noChangeArrowheads="1"/>
          </p:cNvSpPr>
          <p:nvPr/>
        </p:nvSpPr>
        <p:spPr bwMode="auto">
          <a:xfrm>
            <a:off x="4338638" y="2124075"/>
            <a:ext cx="1287462" cy="1208088"/>
          </a:xfrm>
          <a:prstGeom prst="rect">
            <a:avLst/>
          </a:prstGeom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  <p:sp useBgFill="1">
        <p:nvSpPr>
          <p:cNvPr id="8" name="Rectangle 7"/>
          <p:cNvSpPr>
            <a:spLocks noChangeArrowheads="1"/>
          </p:cNvSpPr>
          <p:nvPr/>
        </p:nvSpPr>
        <p:spPr bwMode="auto">
          <a:xfrm>
            <a:off x="5626100" y="2209800"/>
            <a:ext cx="1338263" cy="1292225"/>
          </a:xfrm>
          <a:prstGeom prst="rect">
            <a:avLst/>
          </a:prstGeom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>
            <a:spLocks noChangeArrowheads="1"/>
          </p:cNvSpPr>
          <p:nvPr/>
        </p:nvSpPr>
        <p:spPr bwMode="auto">
          <a:xfrm>
            <a:off x="3105150" y="2135188"/>
            <a:ext cx="1465263" cy="1292225"/>
          </a:xfrm>
          <a:prstGeom prst="rect">
            <a:avLst/>
          </a:prstGeom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>
            <a:spLocks noChangeArrowheads="1"/>
          </p:cNvSpPr>
          <p:nvPr/>
        </p:nvSpPr>
        <p:spPr bwMode="auto">
          <a:xfrm>
            <a:off x="6924675" y="2084388"/>
            <a:ext cx="1465263" cy="1292225"/>
          </a:xfrm>
          <a:prstGeom prst="rect">
            <a:avLst/>
          </a:prstGeom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7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7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9" grpId="0" animBg="1"/>
      <p:bldP spid="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Some Simplifications</a:t>
            </a:r>
          </a:p>
        </p:txBody>
      </p:sp>
      <p:sp>
        <p:nvSpPr>
          <p:cNvPr id="111104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sz="1000" smtClean="0"/>
          </a:p>
          <a:p>
            <a:r>
              <a:rPr lang="en-US" smtClean="0"/>
              <a:t>In order to keep things easy, we make a few simplifications: </a:t>
            </a:r>
          </a:p>
          <a:p>
            <a:pPr lvl="1"/>
            <a:r>
              <a:rPr lang="en-US" smtClean="0"/>
              <a:t>Permit logical clock rates of (1+</a:t>
            </a:r>
            <a:r>
              <a:rPr lang="en-US" smtClean="0">
                <a:latin typeface="cmmi10" pitchFamily="34" charset="0"/>
              </a:rPr>
              <a:t>²</a:t>
            </a:r>
            <a:r>
              <a:rPr lang="en-US" smtClean="0"/>
              <a:t>)</a:t>
            </a:r>
            <a:r>
              <a:rPr lang="en-US" smtClean="0">
                <a:latin typeface="cmmi10" pitchFamily="34" charset="0"/>
              </a:rPr>
              <a:t>¯</a:t>
            </a:r>
          </a:p>
          <a:p>
            <a:pPr lvl="1"/>
            <a:r>
              <a:rPr lang="en-US" smtClean="0"/>
              <a:t>Abstract communication: at any time t, node i has an </a:t>
            </a:r>
            <a:r>
              <a:rPr lang="en-US" smtClean="0">
                <a:solidFill>
                  <a:srgbClr val="FF0000"/>
                </a:solidFill>
              </a:rPr>
              <a:t>estimate</a:t>
            </a:r>
            <a:r>
              <a:rPr lang="en-US" smtClean="0"/>
              <a:t> </a:t>
            </a:r>
          </a:p>
          <a:p>
            <a:pPr lvl="1">
              <a:buFontTx/>
              <a:buNone/>
            </a:pPr>
            <a:r>
              <a:rPr lang="en-US" smtClean="0"/>
              <a:t>	E</a:t>
            </a:r>
            <a:r>
              <a:rPr lang="en-US" baseline="-25000" smtClean="0"/>
              <a:t>i,j</a:t>
            </a:r>
            <a:r>
              <a:rPr lang="en-US" smtClean="0"/>
              <a:t>(t) </a:t>
            </a:r>
            <a:r>
              <a:rPr lang="en-US" smtClean="0">
                <a:latin typeface="cmsy10" pitchFamily="34" charset="0"/>
              </a:rPr>
              <a:t>2</a:t>
            </a:r>
            <a:r>
              <a:rPr lang="en-US" smtClean="0"/>
              <a:t> (L</a:t>
            </a:r>
            <a:r>
              <a:rPr lang="en-US" baseline="-25000" smtClean="0"/>
              <a:t>j</a:t>
            </a:r>
            <a:r>
              <a:rPr lang="en-US" smtClean="0"/>
              <a:t>(t-1),L</a:t>
            </a:r>
            <a:r>
              <a:rPr lang="en-US" baseline="-25000" smtClean="0"/>
              <a:t>j</a:t>
            </a:r>
            <a:r>
              <a:rPr lang="en-US" smtClean="0"/>
              <a:t>(t)] of neighbor j's clock value</a:t>
            </a:r>
          </a:p>
          <a:p>
            <a:pPr lvl="1"/>
            <a:r>
              <a:rPr lang="en-US" smtClean="0"/>
              <a:t>The graph is a </a:t>
            </a:r>
            <a:r>
              <a:rPr lang="en-US" smtClean="0">
                <a:solidFill>
                  <a:srgbClr val="FF0000"/>
                </a:solidFill>
              </a:rPr>
              <a:t>list</a:t>
            </a:r>
            <a:r>
              <a:rPr lang="en-US" smtClean="0"/>
              <a:t> of D nodes</a:t>
            </a:r>
          </a:p>
          <a:p>
            <a:pPr lvl="1"/>
            <a:r>
              <a:rPr lang="en-US" smtClean="0"/>
              <a:t>L</a:t>
            </a:r>
            <a:r>
              <a:rPr lang="en-US" baseline="-25000" smtClean="0"/>
              <a:t>1</a:t>
            </a:r>
            <a:r>
              <a:rPr lang="en-US" smtClean="0"/>
              <a:t>(t) </a:t>
            </a:r>
            <a:r>
              <a:rPr lang="en-US" smtClean="0">
                <a:latin typeface="cmsy10" pitchFamily="34" charset="0"/>
              </a:rPr>
              <a:t>¸ </a:t>
            </a:r>
            <a:r>
              <a:rPr lang="en-US" smtClean="0"/>
              <a:t>L</a:t>
            </a:r>
            <a:r>
              <a:rPr lang="en-US" baseline="-25000" smtClean="0"/>
              <a:t>2</a:t>
            </a:r>
            <a:r>
              <a:rPr lang="en-US" smtClean="0"/>
              <a:t>(t) </a:t>
            </a:r>
            <a:r>
              <a:rPr lang="en-US" smtClean="0">
                <a:latin typeface="cmsy10" pitchFamily="34" charset="0"/>
              </a:rPr>
              <a:t>¸ </a:t>
            </a:r>
            <a:r>
              <a:rPr lang="en-US" smtClean="0"/>
              <a:t>... </a:t>
            </a:r>
            <a:r>
              <a:rPr lang="en-US" smtClean="0">
                <a:latin typeface="cmsy10" pitchFamily="34" charset="0"/>
              </a:rPr>
              <a:t>¸ </a:t>
            </a:r>
            <a:r>
              <a:rPr lang="en-US" smtClean="0"/>
              <a:t>L</a:t>
            </a:r>
            <a:r>
              <a:rPr lang="en-US" baseline="-25000" smtClean="0"/>
              <a:t>D</a:t>
            </a:r>
            <a:r>
              <a:rPr lang="en-US" smtClean="0"/>
              <a:t>(t) at any time t</a:t>
            </a:r>
          </a:p>
          <a:p>
            <a:pPr lvl="1"/>
            <a:endParaRPr lang="en-US" sz="900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r>
              <a:rPr lang="en-US" smtClean="0"/>
              <a:t>node D "removes" skew, node 1 "creates" it, other nodes "move" it</a:t>
            </a:r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node i struggles to keep up with L</a:t>
            </a:r>
            <a:r>
              <a:rPr lang="en-US" baseline="-25000" smtClean="0"/>
              <a:t>i-1</a:t>
            </a:r>
            <a:r>
              <a:rPr lang="en-US" smtClean="0"/>
              <a:t> while not outrunning L</a:t>
            </a:r>
            <a:r>
              <a:rPr lang="en-US" baseline="-25000" smtClean="0"/>
              <a:t>i+1</a:t>
            </a:r>
            <a:endParaRPr lang="en-US" smtClean="0"/>
          </a:p>
          <a:p>
            <a:endParaRPr lang="en-US" smtClean="0"/>
          </a:p>
        </p:txBody>
      </p:sp>
      <p:sp>
        <p:nvSpPr>
          <p:cNvPr id="11" name="Abgerundete rechteckige Legende 7"/>
          <p:cNvSpPr>
            <a:spLocks noChangeArrowheads="1"/>
          </p:cNvSpPr>
          <p:nvPr/>
        </p:nvSpPr>
        <p:spPr bwMode="auto">
          <a:xfrm>
            <a:off x="1447800" y="3475038"/>
            <a:ext cx="2852738" cy="600075"/>
          </a:xfrm>
          <a:prstGeom prst="wedgeRoundRectCallout">
            <a:avLst>
              <a:gd name="adj1" fmla="val -5704"/>
              <a:gd name="adj2" fmla="val -104764"/>
              <a:gd name="adj3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US" sz="1800">
                <a:solidFill>
                  <a:srgbClr val="000000"/>
                </a:solidFill>
              </a:rPr>
              <a:t>Ok when considering "reasonable" algorithms! </a:t>
            </a:r>
          </a:p>
        </p:txBody>
      </p:sp>
      <p:sp>
        <p:nvSpPr>
          <p:cNvPr id="2" name="Abgerundete rechteckige Legende 7"/>
          <p:cNvSpPr>
            <a:spLocks noChangeArrowheads="1"/>
          </p:cNvSpPr>
          <p:nvPr/>
        </p:nvSpPr>
        <p:spPr bwMode="auto">
          <a:xfrm>
            <a:off x="1547813" y="5346700"/>
            <a:ext cx="2797175" cy="915988"/>
          </a:xfrm>
          <a:prstGeom prst="wedgeRoundRectCallout">
            <a:avLst>
              <a:gd name="adj1" fmla="val -7491"/>
              <a:gd name="adj2" fmla="val -80329"/>
              <a:gd name="adj3" fmla="val 16667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</p:spPr>
        <p:txBody>
          <a:bodyPr lIns="82945" tIns="41473" rIns="82945" bIns="41473"/>
          <a:lstStyle/>
          <a:p>
            <a:pPr algn="ctr" defTabSz="406400" hangingPunct="0"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en-US" sz="1800">
                <a:solidFill>
                  <a:srgbClr val="000000"/>
                </a:solidFill>
              </a:rPr>
              <a:t>On a general graph, the clocks most ahead and behind take these roles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0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2" animBg="1"/>
      <p:bldP spid="2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Synchronization Algorithms: A</a:t>
            </a:r>
            <a:r>
              <a:rPr lang="en-US" baseline="30000" smtClean="0"/>
              <a:t>avg</a:t>
            </a:r>
          </a:p>
        </p:txBody>
      </p:sp>
      <p:sp>
        <p:nvSpPr>
          <p:cNvPr id="11120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sz="1000" smtClean="0"/>
          </a:p>
          <a:p>
            <a:r>
              <a:rPr lang="en-US" smtClean="0"/>
              <a:t>A</a:t>
            </a:r>
            <a:r>
              <a:rPr lang="en-US" baseline="30000" smtClean="0"/>
              <a:t>max</a:t>
            </a:r>
            <a:r>
              <a:rPr lang="en-US" smtClean="0"/>
              <a:t> failed because it locally accumulated clock skews</a:t>
            </a:r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Idea: Locally </a:t>
            </a:r>
            <a:r>
              <a:rPr lang="en-US" smtClean="0">
                <a:solidFill>
                  <a:srgbClr val="0000FF"/>
                </a:solidFill>
              </a:rPr>
              <a:t>balance</a:t>
            </a:r>
            <a:r>
              <a:rPr lang="en-US" smtClean="0"/>
              <a:t> them!</a:t>
            </a:r>
            <a:endParaRPr lang="en-US" smtClean="0">
              <a:latin typeface="cmmi10" pitchFamily="34" charset="0"/>
            </a:endParaRPr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Increase L</a:t>
            </a:r>
            <a:r>
              <a:rPr lang="en-US" baseline="-25000" smtClean="0"/>
              <a:t>i</a:t>
            </a:r>
            <a:r>
              <a:rPr lang="en-US" smtClean="0"/>
              <a:t> at rate h</a:t>
            </a:r>
            <a:r>
              <a:rPr lang="en-US" baseline="-25000" smtClean="0"/>
              <a:t>i</a:t>
            </a:r>
            <a:r>
              <a:rPr lang="en-US" sz="900" smtClean="0">
                <a:latin typeface="cmsy10" pitchFamily="34" charset="0"/>
              </a:rPr>
              <a:t> </a:t>
            </a:r>
            <a:r>
              <a:rPr lang="en-US" smtClean="0">
                <a:latin typeface="cmsy10" pitchFamily="34" charset="0"/>
              </a:rPr>
              <a:t>¢</a:t>
            </a:r>
            <a:r>
              <a:rPr lang="en-US" sz="900" smtClean="0">
                <a:latin typeface="cmsy10" pitchFamily="34" charset="0"/>
              </a:rPr>
              <a:t> 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 whenever E</a:t>
            </a:r>
            <a:r>
              <a:rPr lang="en-US" baseline="-25000" smtClean="0"/>
              <a:t>i,i-1</a:t>
            </a:r>
            <a:r>
              <a:rPr lang="en-US" smtClean="0"/>
              <a:t> - L</a:t>
            </a:r>
            <a:r>
              <a:rPr lang="en-US" baseline="-25000" smtClean="0"/>
              <a:t>i</a:t>
            </a:r>
            <a:r>
              <a:rPr lang="en-US" smtClean="0"/>
              <a:t> &gt; L</a:t>
            </a:r>
            <a:r>
              <a:rPr lang="en-US" baseline="-25000" smtClean="0"/>
              <a:t>i</a:t>
            </a:r>
            <a:r>
              <a:rPr lang="en-US" smtClean="0"/>
              <a:t> - E</a:t>
            </a:r>
            <a:r>
              <a:rPr lang="en-US" baseline="-25000" smtClean="0"/>
              <a:t>i,i+1</a:t>
            </a:r>
            <a:endParaRPr lang="en-US" smtClean="0"/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Skew to clock behind is only increased if skew to clock ahead is worse</a:t>
            </a:r>
          </a:p>
          <a:p>
            <a:r>
              <a:rPr lang="en-US" smtClean="0"/>
              <a:t>Problem: </a:t>
            </a:r>
            <a:r>
              <a:rPr lang="en-US" smtClean="0">
                <a:solidFill>
                  <a:srgbClr val="FF0000"/>
                </a:solidFill>
              </a:rPr>
              <a:t>delays</a:t>
            </a:r>
            <a:r>
              <a:rPr lang="en-US" smtClean="0"/>
              <a:t> prevent nodes from acting</a:t>
            </a:r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endParaRPr lang="en-US" smtClean="0"/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catastrophic failure: </a:t>
            </a:r>
            <a:r>
              <a:rPr lang="en-US" smtClean="0">
                <a:latin typeface="Symbol" pitchFamily="18" charset="2"/>
                <a:sym typeface="Symbol" pitchFamily="18" charset="2"/>
              </a:rPr>
              <a:t></a:t>
            </a:r>
            <a:r>
              <a:rPr lang="en-US" smtClean="0"/>
              <a:t>(D</a:t>
            </a:r>
            <a:r>
              <a:rPr lang="en-US" baseline="30000" smtClean="0"/>
              <a:t>2</a:t>
            </a:r>
            <a:r>
              <a:rPr lang="en-US" smtClean="0"/>
              <a:t>) global and </a:t>
            </a:r>
            <a:r>
              <a:rPr lang="en-US" smtClean="0">
                <a:latin typeface="Symbol" pitchFamily="18" charset="2"/>
                <a:sym typeface="Symbol" pitchFamily="18" charset="2"/>
              </a:rPr>
              <a:t></a:t>
            </a:r>
            <a:r>
              <a:rPr lang="en-US" smtClean="0"/>
              <a:t>(D) local skew</a:t>
            </a:r>
          </a:p>
          <a:p>
            <a:pPr>
              <a:buFontTx/>
              <a:buNone/>
            </a:pPr>
            <a:r>
              <a:rPr lang="en-US" smtClean="0"/>
              <a:t>	[DISC'06]</a:t>
            </a:r>
          </a:p>
        </p:txBody>
      </p:sp>
      <p:grpSp>
        <p:nvGrpSpPr>
          <p:cNvPr id="81946" name="Group 26"/>
          <p:cNvGrpSpPr>
            <a:grpSpLocks/>
          </p:cNvGrpSpPr>
          <p:nvPr/>
        </p:nvGrpSpPr>
        <p:grpSpPr bwMode="auto">
          <a:xfrm>
            <a:off x="527050" y="3340100"/>
            <a:ext cx="7847013" cy="1690688"/>
            <a:chOff x="332" y="2104"/>
            <a:chExt cx="4943" cy="1065"/>
          </a:xfrm>
        </p:grpSpPr>
        <p:pic>
          <p:nvPicPr>
            <p:cNvPr id="69636" name="Picture 5" descr="bab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20" y="2104"/>
              <a:ext cx="655" cy="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9637" name="Picture 6" descr="bab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59" y="2107"/>
              <a:ext cx="655" cy="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9638" name="Picture 7" descr="bab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10" y="2112"/>
              <a:ext cx="655" cy="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9639" name="Line 12"/>
            <p:cNvSpPr>
              <a:spLocks noChangeShapeType="1"/>
            </p:cNvSpPr>
            <p:nvPr/>
          </p:nvSpPr>
          <p:spPr bwMode="auto">
            <a:xfrm flipV="1">
              <a:off x="2448" y="2360"/>
              <a:ext cx="60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640" name="Text Box 18"/>
            <p:cNvSpPr txBox="1">
              <a:spLocks noChangeArrowheads="1"/>
            </p:cNvSpPr>
            <p:nvPr/>
          </p:nvSpPr>
          <p:spPr bwMode="auto">
            <a:xfrm>
              <a:off x="2439" y="2142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4</a:t>
              </a:r>
            </a:p>
          </p:txBody>
        </p:sp>
        <p:sp>
          <p:nvSpPr>
            <p:cNvPr id="69641" name="Text Box 18"/>
            <p:cNvSpPr txBox="1">
              <a:spLocks noChangeArrowheads="1"/>
            </p:cNvSpPr>
            <p:nvPr/>
          </p:nvSpPr>
          <p:spPr bwMode="auto">
            <a:xfrm>
              <a:off x="1730" y="3005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600">
                  <a:solidFill>
                    <a:srgbClr val="000000"/>
                  </a:solidFill>
                </a:rPr>
                <a:t>L</a:t>
              </a:r>
              <a:r>
                <a:rPr lang="en-GB" sz="1600" baseline="-25000">
                  <a:solidFill>
                    <a:srgbClr val="000000"/>
                  </a:solidFill>
                </a:rPr>
                <a:t>i-1</a:t>
              </a:r>
              <a:r>
                <a:rPr lang="en-GB" sz="1600">
                  <a:solidFill>
                    <a:srgbClr val="000000"/>
                  </a:solidFill>
                </a:rPr>
                <a:t> = 5</a:t>
              </a:r>
            </a:p>
          </p:txBody>
        </p:sp>
        <p:sp>
          <p:nvSpPr>
            <p:cNvPr id="69642" name="Text Box 18"/>
            <p:cNvSpPr txBox="1">
              <a:spLocks noChangeArrowheads="1"/>
            </p:cNvSpPr>
            <p:nvPr/>
          </p:nvSpPr>
          <p:spPr bwMode="auto">
            <a:xfrm>
              <a:off x="3138" y="2990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600">
                  <a:solidFill>
                    <a:srgbClr val="000000"/>
                  </a:solidFill>
                </a:rPr>
                <a:t>L</a:t>
              </a:r>
              <a:r>
                <a:rPr lang="en-GB" sz="1600" baseline="-25000">
                  <a:solidFill>
                    <a:srgbClr val="000000"/>
                  </a:solidFill>
                </a:rPr>
                <a:t>i</a:t>
              </a:r>
              <a:r>
                <a:rPr lang="en-GB" sz="1600">
                  <a:solidFill>
                    <a:srgbClr val="000000"/>
                  </a:solidFill>
                </a:rPr>
                <a:t> = 2</a:t>
              </a:r>
            </a:p>
          </p:txBody>
        </p:sp>
        <p:sp>
          <p:nvSpPr>
            <p:cNvPr id="69643" name="Text Box 18"/>
            <p:cNvSpPr txBox="1">
              <a:spLocks noChangeArrowheads="1"/>
            </p:cNvSpPr>
            <p:nvPr/>
          </p:nvSpPr>
          <p:spPr bwMode="auto">
            <a:xfrm>
              <a:off x="4619" y="2993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600">
                  <a:solidFill>
                    <a:srgbClr val="000000"/>
                  </a:solidFill>
                </a:rPr>
                <a:t>L</a:t>
              </a:r>
              <a:r>
                <a:rPr lang="en-GB" sz="1600" baseline="-25000">
                  <a:solidFill>
                    <a:srgbClr val="000000"/>
                  </a:solidFill>
                </a:rPr>
                <a:t>i+1</a:t>
              </a:r>
              <a:r>
                <a:rPr lang="en-GB" sz="1600">
                  <a:solidFill>
                    <a:srgbClr val="000000"/>
                  </a:solidFill>
                </a:rPr>
                <a:t> = 1</a:t>
              </a:r>
            </a:p>
          </p:txBody>
        </p:sp>
        <p:pic>
          <p:nvPicPr>
            <p:cNvPr id="69644" name="Picture 19" descr="bab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2" y="2137"/>
              <a:ext cx="655" cy="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9645" name="Line 12"/>
            <p:cNvSpPr>
              <a:spLocks noChangeShapeType="1"/>
            </p:cNvSpPr>
            <p:nvPr/>
          </p:nvSpPr>
          <p:spPr bwMode="auto">
            <a:xfrm flipH="1">
              <a:off x="2414" y="2716"/>
              <a:ext cx="6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646" name="Text Box 18"/>
            <p:cNvSpPr txBox="1">
              <a:spLocks noChangeArrowheads="1"/>
            </p:cNvSpPr>
            <p:nvPr/>
          </p:nvSpPr>
          <p:spPr bwMode="auto">
            <a:xfrm>
              <a:off x="2430" y="2536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1</a:t>
              </a:r>
            </a:p>
          </p:txBody>
        </p:sp>
        <p:sp>
          <p:nvSpPr>
            <p:cNvPr id="69647" name="Line 12"/>
            <p:cNvSpPr>
              <a:spLocks noChangeShapeType="1"/>
            </p:cNvSpPr>
            <p:nvPr/>
          </p:nvSpPr>
          <p:spPr bwMode="auto">
            <a:xfrm flipV="1">
              <a:off x="3915" y="2369"/>
              <a:ext cx="60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648" name="Text Box 18"/>
            <p:cNvSpPr txBox="1">
              <a:spLocks noChangeArrowheads="1"/>
            </p:cNvSpPr>
            <p:nvPr/>
          </p:nvSpPr>
          <p:spPr bwMode="auto">
            <a:xfrm>
              <a:off x="3906" y="2151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1</a:t>
              </a:r>
            </a:p>
          </p:txBody>
        </p:sp>
        <p:sp>
          <p:nvSpPr>
            <p:cNvPr id="69649" name="Line 12"/>
            <p:cNvSpPr>
              <a:spLocks noChangeShapeType="1"/>
            </p:cNvSpPr>
            <p:nvPr/>
          </p:nvSpPr>
          <p:spPr bwMode="auto">
            <a:xfrm flipH="1">
              <a:off x="3881" y="2725"/>
              <a:ext cx="6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650" name="Text Box 18"/>
            <p:cNvSpPr txBox="1">
              <a:spLocks noChangeArrowheads="1"/>
            </p:cNvSpPr>
            <p:nvPr/>
          </p:nvSpPr>
          <p:spPr bwMode="auto">
            <a:xfrm>
              <a:off x="3897" y="2545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0</a:t>
              </a:r>
            </a:p>
          </p:txBody>
        </p:sp>
        <p:sp>
          <p:nvSpPr>
            <p:cNvPr id="69651" name="Line 12"/>
            <p:cNvSpPr>
              <a:spLocks noChangeShapeType="1"/>
            </p:cNvSpPr>
            <p:nvPr/>
          </p:nvSpPr>
          <p:spPr bwMode="auto">
            <a:xfrm flipV="1">
              <a:off x="1055" y="2396"/>
              <a:ext cx="60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652" name="Text Box 18"/>
            <p:cNvSpPr txBox="1">
              <a:spLocks noChangeArrowheads="1"/>
            </p:cNvSpPr>
            <p:nvPr/>
          </p:nvSpPr>
          <p:spPr bwMode="auto">
            <a:xfrm>
              <a:off x="1046" y="2178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9</a:t>
              </a:r>
            </a:p>
          </p:txBody>
        </p:sp>
        <p:sp>
          <p:nvSpPr>
            <p:cNvPr id="69653" name="Line 12"/>
            <p:cNvSpPr>
              <a:spLocks noChangeShapeType="1"/>
            </p:cNvSpPr>
            <p:nvPr/>
          </p:nvSpPr>
          <p:spPr bwMode="auto">
            <a:xfrm flipH="1">
              <a:off x="1021" y="2752"/>
              <a:ext cx="6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654" name="Text Box 18"/>
            <p:cNvSpPr txBox="1">
              <a:spLocks noChangeArrowheads="1"/>
            </p:cNvSpPr>
            <p:nvPr/>
          </p:nvSpPr>
          <p:spPr bwMode="auto">
            <a:xfrm>
              <a:off x="1037" y="2572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4</a:t>
              </a:r>
            </a:p>
          </p:txBody>
        </p:sp>
        <p:sp>
          <p:nvSpPr>
            <p:cNvPr id="69655" name="Text Box 18"/>
            <p:cNvSpPr txBox="1">
              <a:spLocks noChangeArrowheads="1"/>
            </p:cNvSpPr>
            <p:nvPr/>
          </p:nvSpPr>
          <p:spPr bwMode="auto">
            <a:xfrm>
              <a:off x="346" y="3000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600">
                  <a:solidFill>
                    <a:srgbClr val="000000"/>
                  </a:solidFill>
                </a:rPr>
                <a:t>L</a:t>
              </a:r>
              <a:r>
                <a:rPr lang="en-GB" sz="1600" baseline="-25000">
                  <a:solidFill>
                    <a:srgbClr val="000000"/>
                  </a:solidFill>
                </a:rPr>
                <a:t>i-2</a:t>
              </a:r>
              <a:r>
                <a:rPr lang="en-GB" sz="1600">
                  <a:solidFill>
                    <a:srgbClr val="000000"/>
                  </a:solidFill>
                </a:rPr>
                <a:t> = 10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0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06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Synchronization Algorithms: A</a:t>
            </a:r>
            <a:r>
              <a:rPr lang="en-US" baseline="30000" smtClean="0"/>
              <a:t>agg</a:t>
            </a:r>
          </a:p>
        </p:txBody>
      </p:sp>
      <p:sp>
        <p:nvSpPr>
          <p:cNvPr id="111309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sz="1000" smtClean="0"/>
          </a:p>
          <a:p>
            <a:r>
              <a:rPr lang="en-US" smtClean="0"/>
              <a:t>Apparently we need to be more </a:t>
            </a:r>
            <a:r>
              <a:rPr lang="en-US" smtClean="0">
                <a:solidFill>
                  <a:srgbClr val="FF0000"/>
                </a:solidFill>
              </a:rPr>
              <a:t>aggressive</a:t>
            </a:r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 Increase L</a:t>
            </a:r>
            <a:r>
              <a:rPr lang="en-US" baseline="-25000" smtClean="0"/>
              <a:t>i</a:t>
            </a:r>
            <a:r>
              <a:rPr lang="en-US" smtClean="0"/>
              <a:t> at rate h</a:t>
            </a:r>
            <a:r>
              <a:rPr lang="en-US" baseline="-25000" smtClean="0"/>
              <a:t>i</a:t>
            </a:r>
            <a:r>
              <a:rPr lang="en-US" smtClean="0">
                <a:latin typeface="cmsy10" pitchFamily="34" charset="0"/>
              </a:rPr>
              <a:t>¢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 whenever E</a:t>
            </a:r>
            <a:r>
              <a:rPr lang="en-US" baseline="-25000" smtClean="0"/>
              <a:t>i,i-1</a:t>
            </a:r>
            <a:r>
              <a:rPr lang="en-US" smtClean="0"/>
              <a:t> - L</a:t>
            </a:r>
            <a:r>
              <a:rPr lang="en-US" baseline="-25000" smtClean="0"/>
              <a:t>i </a:t>
            </a:r>
            <a:r>
              <a:rPr lang="en-US" smtClean="0"/>
              <a:t>+</a:t>
            </a:r>
            <a:r>
              <a:rPr lang="en-US" baseline="-25000" smtClean="0"/>
              <a:t> </a:t>
            </a:r>
            <a:r>
              <a:rPr lang="en-US" smtClean="0">
                <a:latin typeface="cmmi10" pitchFamily="34" charset="0"/>
              </a:rPr>
              <a:t>¯ </a:t>
            </a:r>
            <a:r>
              <a:rPr lang="en-US" smtClean="0"/>
              <a:t>&gt; L</a:t>
            </a:r>
            <a:r>
              <a:rPr lang="en-US" baseline="-25000" smtClean="0"/>
              <a:t>i</a:t>
            </a:r>
            <a:r>
              <a:rPr lang="en-US" smtClean="0"/>
              <a:t> - E</a:t>
            </a:r>
            <a:r>
              <a:rPr lang="en-US" baseline="-25000" smtClean="0"/>
              <a:t>i,i+1</a:t>
            </a:r>
            <a:r>
              <a:rPr lang="en-US" smtClean="0"/>
              <a:t> - </a:t>
            </a:r>
            <a:r>
              <a:rPr lang="en-US" smtClean="0">
                <a:latin typeface="cmmi10" pitchFamily="34" charset="0"/>
              </a:rPr>
              <a:t>¯</a:t>
            </a:r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Nodes will always react if left neighbor is further ahead than right neighbor is behind</a:t>
            </a:r>
          </a:p>
          <a:p>
            <a:r>
              <a:rPr lang="en-US" smtClean="0"/>
              <a:t>Problem: Nodes may </a:t>
            </a:r>
            <a:r>
              <a:rPr lang="en-US" smtClean="0">
                <a:solidFill>
                  <a:srgbClr val="FF0000"/>
                </a:solidFill>
              </a:rPr>
              <a:t>run faster</a:t>
            </a:r>
            <a:r>
              <a:rPr lang="en-US" smtClean="0"/>
              <a:t> even if skew is </a:t>
            </a:r>
            <a:r>
              <a:rPr lang="en-US" smtClean="0">
                <a:solidFill>
                  <a:srgbClr val="0000FF"/>
                </a:solidFill>
              </a:rPr>
              <a:t>well-balanced</a:t>
            </a:r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</a:t>
            </a:r>
            <a:r>
              <a:rPr lang="en-US" smtClean="0">
                <a:latin typeface="Symbol" pitchFamily="18" charset="2"/>
                <a:sym typeface="Symbol" pitchFamily="18" charset="2"/>
              </a:rPr>
              <a:t></a:t>
            </a:r>
            <a:r>
              <a:rPr lang="en-US" smtClean="0"/>
              <a:t>(D) local skew</a:t>
            </a:r>
          </a:p>
        </p:txBody>
      </p:sp>
      <p:grpSp>
        <p:nvGrpSpPr>
          <p:cNvPr id="82969" name="Group 25"/>
          <p:cNvGrpSpPr>
            <a:grpSpLocks/>
          </p:cNvGrpSpPr>
          <p:nvPr/>
        </p:nvGrpSpPr>
        <p:grpSpPr bwMode="auto">
          <a:xfrm>
            <a:off x="504825" y="3000375"/>
            <a:ext cx="7756525" cy="1708150"/>
            <a:chOff x="318" y="1881"/>
            <a:chExt cx="4886" cy="1076"/>
          </a:xfrm>
        </p:grpSpPr>
        <p:sp>
          <p:nvSpPr>
            <p:cNvPr id="70660" name="Line 12"/>
            <p:cNvSpPr>
              <a:spLocks noChangeShapeType="1"/>
            </p:cNvSpPr>
            <p:nvPr/>
          </p:nvSpPr>
          <p:spPr bwMode="auto">
            <a:xfrm flipV="1">
              <a:off x="2420" y="2148"/>
              <a:ext cx="60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661" name="Text Box 18"/>
            <p:cNvSpPr txBox="1">
              <a:spLocks noChangeArrowheads="1"/>
            </p:cNvSpPr>
            <p:nvPr/>
          </p:nvSpPr>
          <p:spPr bwMode="auto">
            <a:xfrm>
              <a:off x="2411" y="1930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3</a:t>
              </a:r>
            </a:p>
          </p:txBody>
        </p:sp>
        <p:sp>
          <p:nvSpPr>
            <p:cNvPr id="70662" name="Text Box 18"/>
            <p:cNvSpPr txBox="1">
              <a:spLocks noChangeArrowheads="1"/>
            </p:cNvSpPr>
            <p:nvPr/>
          </p:nvSpPr>
          <p:spPr bwMode="auto">
            <a:xfrm>
              <a:off x="1702" y="2793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600">
                  <a:solidFill>
                    <a:srgbClr val="000000"/>
                  </a:solidFill>
                </a:rPr>
                <a:t>L</a:t>
              </a:r>
              <a:r>
                <a:rPr lang="en-GB" sz="1600" baseline="-25000">
                  <a:solidFill>
                    <a:srgbClr val="000000"/>
                  </a:solidFill>
                </a:rPr>
                <a:t>i-1</a:t>
              </a:r>
              <a:r>
                <a:rPr lang="en-GB" sz="1600">
                  <a:solidFill>
                    <a:srgbClr val="000000"/>
                  </a:solidFill>
                </a:rPr>
                <a:t> = 3</a:t>
              </a:r>
            </a:p>
          </p:txBody>
        </p:sp>
        <p:sp>
          <p:nvSpPr>
            <p:cNvPr id="70663" name="Text Box 18"/>
            <p:cNvSpPr txBox="1">
              <a:spLocks noChangeArrowheads="1"/>
            </p:cNvSpPr>
            <p:nvPr/>
          </p:nvSpPr>
          <p:spPr bwMode="auto">
            <a:xfrm>
              <a:off x="3110" y="2778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600">
                  <a:solidFill>
                    <a:srgbClr val="000000"/>
                  </a:solidFill>
                </a:rPr>
                <a:t>L</a:t>
              </a:r>
              <a:r>
                <a:rPr lang="en-GB" sz="1600" baseline="-25000">
                  <a:solidFill>
                    <a:srgbClr val="000000"/>
                  </a:solidFill>
                </a:rPr>
                <a:t>i</a:t>
              </a:r>
              <a:r>
                <a:rPr lang="en-GB" sz="1600">
                  <a:solidFill>
                    <a:srgbClr val="000000"/>
                  </a:solidFill>
                </a:rPr>
                <a:t> = 2</a:t>
              </a:r>
            </a:p>
          </p:txBody>
        </p:sp>
        <p:sp>
          <p:nvSpPr>
            <p:cNvPr id="70664" name="Text Box 18"/>
            <p:cNvSpPr txBox="1">
              <a:spLocks noChangeArrowheads="1"/>
            </p:cNvSpPr>
            <p:nvPr/>
          </p:nvSpPr>
          <p:spPr bwMode="auto">
            <a:xfrm>
              <a:off x="4591" y="2781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600">
                  <a:solidFill>
                    <a:srgbClr val="000000"/>
                  </a:solidFill>
                </a:rPr>
                <a:t>L</a:t>
              </a:r>
              <a:r>
                <a:rPr lang="en-GB" sz="1600" baseline="-25000">
                  <a:solidFill>
                    <a:srgbClr val="000000"/>
                  </a:solidFill>
                </a:rPr>
                <a:t>i+1</a:t>
              </a:r>
              <a:r>
                <a:rPr lang="en-GB" sz="1600">
                  <a:solidFill>
                    <a:srgbClr val="000000"/>
                  </a:solidFill>
                </a:rPr>
                <a:t> = 1</a:t>
              </a:r>
            </a:p>
          </p:txBody>
        </p:sp>
        <p:sp>
          <p:nvSpPr>
            <p:cNvPr id="70665" name="Line 12"/>
            <p:cNvSpPr>
              <a:spLocks noChangeShapeType="1"/>
            </p:cNvSpPr>
            <p:nvPr/>
          </p:nvSpPr>
          <p:spPr bwMode="auto">
            <a:xfrm flipH="1">
              <a:off x="2386" y="2504"/>
              <a:ext cx="6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666" name="Text Box 18"/>
            <p:cNvSpPr txBox="1">
              <a:spLocks noChangeArrowheads="1"/>
            </p:cNvSpPr>
            <p:nvPr/>
          </p:nvSpPr>
          <p:spPr bwMode="auto">
            <a:xfrm>
              <a:off x="2402" y="2324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2</a:t>
              </a:r>
            </a:p>
          </p:txBody>
        </p:sp>
        <p:sp>
          <p:nvSpPr>
            <p:cNvPr id="70667" name="Line 12"/>
            <p:cNvSpPr>
              <a:spLocks noChangeShapeType="1"/>
            </p:cNvSpPr>
            <p:nvPr/>
          </p:nvSpPr>
          <p:spPr bwMode="auto">
            <a:xfrm flipV="1">
              <a:off x="3887" y="2157"/>
              <a:ext cx="60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668" name="Text Box 18"/>
            <p:cNvSpPr txBox="1">
              <a:spLocks noChangeArrowheads="1"/>
            </p:cNvSpPr>
            <p:nvPr/>
          </p:nvSpPr>
          <p:spPr bwMode="auto">
            <a:xfrm>
              <a:off x="3878" y="1939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2</a:t>
              </a:r>
            </a:p>
          </p:txBody>
        </p:sp>
        <p:sp>
          <p:nvSpPr>
            <p:cNvPr id="70669" name="Line 12"/>
            <p:cNvSpPr>
              <a:spLocks noChangeShapeType="1"/>
            </p:cNvSpPr>
            <p:nvPr/>
          </p:nvSpPr>
          <p:spPr bwMode="auto">
            <a:xfrm flipH="1">
              <a:off x="3853" y="2513"/>
              <a:ext cx="6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670" name="Text Box 18"/>
            <p:cNvSpPr txBox="1">
              <a:spLocks noChangeArrowheads="1"/>
            </p:cNvSpPr>
            <p:nvPr/>
          </p:nvSpPr>
          <p:spPr bwMode="auto">
            <a:xfrm>
              <a:off x="3869" y="2333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1</a:t>
              </a:r>
            </a:p>
          </p:txBody>
        </p:sp>
        <p:sp>
          <p:nvSpPr>
            <p:cNvPr id="70671" name="Line 12"/>
            <p:cNvSpPr>
              <a:spLocks noChangeShapeType="1"/>
            </p:cNvSpPr>
            <p:nvPr/>
          </p:nvSpPr>
          <p:spPr bwMode="auto">
            <a:xfrm flipV="1">
              <a:off x="1027" y="2184"/>
              <a:ext cx="60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672" name="Text Box 18"/>
            <p:cNvSpPr txBox="1">
              <a:spLocks noChangeArrowheads="1"/>
            </p:cNvSpPr>
            <p:nvPr/>
          </p:nvSpPr>
          <p:spPr bwMode="auto">
            <a:xfrm>
              <a:off x="1018" y="1966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4</a:t>
              </a:r>
            </a:p>
          </p:txBody>
        </p:sp>
        <p:sp>
          <p:nvSpPr>
            <p:cNvPr id="70673" name="Line 12"/>
            <p:cNvSpPr>
              <a:spLocks noChangeShapeType="1"/>
            </p:cNvSpPr>
            <p:nvPr/>
          </p:nvSpPr>
          <p:spPr bwMode="auto">
            <a:xfrm flipH="1">
              <a:off x="993" y="2540"/>
              <a:ext cx="62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0674" name="Text Box 18"/>
            <p:cNvSpPr txBox="1">
              <a:spLocks noChangeArrowheads="1"/>
            </p:cNvSpPr>
            <p:nvPr/>
          </p:nvSpPr>
          <p:spPr bwMode="auto">
            <a:xfrm>
              <a:off x="1009" y="2360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200">
                  <a:solidFill>
                    <a:srgbClr val="000000"/>
                  </a:solidFill>
                </a:rPr>
                <a:t>Time is 3</a:t>
              </a:r>
            </a:p>
          </p:txBody>
        </p:sp>
        <p:sp>
          <p:nvSpPr>
            <p:cNvPr id="70675" name="Text Box 18"/>
            <p:cNvSpPr txBox="1">
              <a:spLocks noChangeArrowheads="1"/>
            </p:cNvSpPr>
            <p:nvPr/>
          </p:nvSpPr>
          <p:spPr bwMode="auto">
            <a:xfrm>
              <a:off x="318" y="2787"/>
              <a:ext cx="613" cy="1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5000" rIns="90000" bIns="45000"/>
            <a:lstStyle/>
            <a:p>
              <a:pPr algn="ctr">
                <a:lnSpc>
                  <a:spcPct val="93000"/>
                </a:lnSpc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lang="en-GB" sz="1600">
                  <a:solidFill>
                    <a:srgbClr val="000000"/>
                  </a:solidFill>
                </a:rPr>
                <a:t>L</a:t>
              </a:r>
              <a:r>
                <a:rPr lang="en-GB" sz="1600" baseline="-25000">
                  <a:solidFill>
                    <a:srgbClr val="000000"/>
                  </a:solidFill>
                </a:rPr>
                <a:t>i-2</a:t>
              </a:r>
              <a:r>
                <a:rPr lang="en-GB" sz="1600">
                  <a:solidFill>
                    <a:srgbClr val="000000"/>
                  </a:solidFill>
                </a:rPr>
                <a:t> = 4</a:t>
              </a:r>
            </a:p>
          </p:txBody>
        </p:sp>
        <p:pic>
          <p:nvPicPr>
            <p:cNvPr id="70676" name="Picture 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4" y="1926"/>
              <a:ext cx="552" cy="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77" name="Picture 2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35" y="1916"/>
              <a:ext cx="552" cy="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78" name="Picture 2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71" y="1903"/>
              <a:ext cx="552" cy="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0679" name="Picture 2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08" y="1881"/>
              <a:ext cx="552" cy="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3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3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3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30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Synchronization Algorithms: A</a:t>
            </a:r>
            <a:r>
              <a:rPr lang="en-US" baseline="30000" smtClean="0"/>
              <a:t>opt</a:t>
            </a:r>
          </a:p>
        </p:txBody>
      </p:sp>
      <p:sp>
        <p:nvSpPr>
          <p:cNvPr id="8397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sz="1000" smtClean="0"/>
          </a:p>
          <a:p>
            <a:r>
              <a:rPr lang="en-US" smtClean="0"/>
              <a:t>...totally lost?!?</a:t>
            </a:r>
          </a:p>
          <a:p>
            <a:r>
              <a:rPr lang="en-US" smtClean="0"/>
              <a:t>No, but we need to </a:t>
            </a:r>
            <a:r>
              <a:rPr lang="en-US" smtClean="0">
                <a:solidFill>
                  <a:srgbClr val="FF0000"/>
                </a:solidFill>
              </a:rPr>
              <a:t>combine</a:t>
            </a:r>
            <a:r>
              <a:rPr lang="en-US" smtClean="0"/>
              <a:t> the advantages of both algorithms.</a:t>
            </a:r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Idea: Run fast whenever </a:t>
            </a:r>
            <a:r>
              <a:rPr lang="en-US" smtClean="0">
                <a:latin typeface="cmsy10" pitchFamily="34" charset="0"/>
              </a:rPr>
              <a:t>d</a:t>
            </a:r>
            <a:r>
              <a:rPr lang="en-US" smtClean="0"/>
              <a:t>(E</a:t>
            </a:r>
            <a:r>
              <a:rPr lang="en-US" baseline="-25000" smtClean="0"/>
              <a:t>i,i-1</a:t>
            </a:r>
            <a:r>
              <a:rPr lang="en-US" smtClean="0"/>
              <a:t>-L</a:t>
            </a:r>
            <a:r>
              <a:rPr lang="en-US" baseline="-25000" smtClean="0"/>
              <a:t>i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</a:t>
            </a:r>
            <a:r>
              <a:rPr lang="en-US" smtClean="0">
                <a:latin typeface="cmsy10" pitchFamily="34" charset="0"/>
              </a:rPr>
              <a:t>e</a:t>
            </a:r>
            <a:r>
              <a:rPr lang="en-US" smtClean="0"/>
              <a:t> &gt; </a:t>
            </a:r>
            <a:r>
              <a:rPr lang="en-US" smtClean="0">
                <a:latin typeface="cmsy10" pitchFamily="34" charset="0"/>
              </a:rPr>
              <a:t>b</a:t>
            </a:r>
            <a:r>
              <a:rPr lang="en-US" smtClean="0"/>
              <a:t>(L</a:t>
            </a:r>
            <a:r>
              <a:rPr lang="en-US" baseline="-25000" smtClean="0"/>
              <a:t>i</a:t>
            </a:r>
            <a:r>
              <a:rPr lang="en-US" smtClean="0"/>
              <a:t>-E</a:t>
            </a:r>
            <a:r>
              <a:rPr lang="en-US" baseline="-25000" smtClean="0"/>
              <a:t>i,i+1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</a:t>
            </a:r>
            <a:r>
              <a:rPr lang="en-US" smtClean="0">
                <a:latin typeface="cmsy10" pitchFamily="34" charset="0"/>
              </a:rPr>
              <a:t>c</a:t>
            </a:r>
          </a:p>
          <a:p>
            <a:pPr>
              <a:buFontTx/>
              <a:buNone/>
            </a:pPr>
            <a:endParaRPr lang="en-US" sz="1000" smtClean="0">
              <a:latin typeface="cmsy10" pitchFamily="34" charset="0"/>
            </a:endParaRPr>
          </a:p>
          <a:p>
            <a:r>
              <a:rPr lang="en-US" smtClean="0"/>
              <a:t>Acts like </a:t>
            </a:r>
            <a:r>
              <a:rPr lang="en-US" smtClean="0">
                <a:solidFill>
                  <a:srgbClr val="0000FF"/>
                </a:solidFill>
              </a:rPr>
              <a:t>A</a:t>
            </a:r>
            <a:r>
              <a:rPr lang="en-US" baseline="30000" smtClean="0">
                <a:solidFill>
                  <a:srgbClr val="0000FF"/>
                </a:solidFill>
              </a:rPr>
              <a:t>avg</a:t>
            </a:r>
            <a:r>
              <a:rPr lang="en-US" smtClean="0"/>
              <a:t> if differences are </a:t>
            </a:r>
            <a:r>
              <a:rPr lang="en-US" smtClean="0">
                <a:solidFill>
                  <a:srgbClr val="0000FF"/>
                </a:solidFill>
              </a:rPr>
              <a:t>even</a:t>
            </a:r>
            <a:r>
              <a:rPr lang="en-US" smtClean="0"/>
              <a:t> multiples of 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:</a:t>
            </a:r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d</a:t>
            </a:r>
            <a:r>
              <a:rPr lang="en-US" smtClean="0"/>
              <a:t>(E</a:t>
            </a:r>
            <a:r>
              <a:rPr lang="en-US" baseline="-25000" smtClean="0"/>
              <a:t>i,i-1</a:t>
            </a:r>
            <a:r>
              <a:rPr lang="en-US" smtClean="0"/>
              <a:t>-L</a:t>
            </a:r>
            <a:r>
              <a:rPr lang="en-US" baseline="-25000" smtClean="0"/>
              <a:t>i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</a:t>
            </a:r>
            <a:r>
              <a:rPr lang="en-US" smtClean="0">
                <a:latin typeface="cmsy10" pitchFamily="34" charset="0"/>
              </a:rPr>
              <a:t>e</a:t>
            </a:r>
            <a:r>
              <a:rPr lang="en-US" smtClean="0"/>
              <a:t> = (E</a:t>
            </a:r>
            <a:r>
              <a:rPr lang="en-US" baseline="-25000" smtClean="0"/>
              <a:t>i,i-1</a:t>
            </a:r>
            <a:r>
              <a:rPr lang="en-US" smtClean="0"/>
              <a:t>-L</a:t>
            </a:r>
            <a:r>
              <a:rPr lang="en-US" baseline="-25000" smtClean="0"/>
              <a:t>i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 and </a:t>
            </a:r>
            <a:r>
              <a:rPr lang="en-US" smtClean="0">
                <a:latin typeface="cmsy10" pitchFamily="34" charset="0"/>
              </a:rPr>
              <a:t>b</a:t>
            </a:r>
            <a:r>
              <a:rPr lang="en-US" smtClean="0"/>
              <a:t>(L</a:t>
            </a:r>
            <a:r>
              <a:rPr lang="en-US" baseline="-25000" smtClean="0"/>
              <a:t>i</a:t>
            </a:r>
            <a:r>
              <a:rPr lang="en-US" smtClean="0"/>
              <a:t>-E</a:t>
            </a:r>
            <a:r>
              <a:rPr lang="en-US" baseline="-25000" smtClean="0"/>
              <a:t>i,i+1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</a:t>
            </a:r>
            <a:r>
              <a:rPr lang="en-US" smtClean="0">
                <a:latin typeface="cmsy10" pitchFamily="34" charset="0"/>
              </a:rPr>
              <a:t>c</a:t>
            </a:r>
            <a:r>
              <a:rPr lang="en-US" smtClean="0"/>
              <a:t> = (L</a:t>
            </a:r>
            <a:r>
              <a:rPr lang="en-US" baseline="-25000" smtClean="0"/>
              <a:t>i</a:t>
            </a:r>
            <a:r>
              <a:rPr lang="en-US" smtClean="0"/>
              <a:t>-E</a:t>
            </a:r>
            <a:r>
              <a:rPr lang="en-US" baseline="-25000" smtClean="0"/>
              <a:t>i,i+1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</a:t>
            </a:r>
          </a:p>
          <a:p>
            <a:r>
              <a:rPr lang="en-US" smtClean="0"/>
              <a:t>...but like </a:t>
            </a:r>
            <a:r>
              <a:rPr lang="en-US" smtClean="0">
                <a:solidFill>
                  <a:srgbClr val="FF0000"/>
                </a:solidFill>
              </a:rPr>
              <a:t>A</a:t>
            </a:r>
            <a:r>
              <a:rPr lang="en-US" baseline="30000" smtClean="0">
                <a:solidFill>
                  <a:srgbClr val="FF0000"/>
                </a:solidFill>
              </a:rPr>
              <a:t>agg</a:t>
            </a:r>
            <a:r>
              <a:rPr lang="en-US" smtClean="0"/>
              <a:t> if they are </a:t>
            </a:r>
            <a:r>
              <a:rPr lang="en-US" smtClean="0">
                <a:solidFill>
                  <a:srgbClr val="FF0000"/>
                </a:solidFill>
              </a:rPr>
              <a:t>odd</a:t>
            </a:r>
            <a:r>
              <a:rPr lang="en-US" smtClean="0"/>
              <a:t> multiples of 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:</a:t>
            </a:r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d</a:t>
            </a:r>
            <a:r>
              <a:rPr lang="en-US" smtClean="0"/>
              <a:t>(E</a:t>
            </a:r>
            <a:r>
              <a:rPr lang="en-US" baseline="-25000" smtClean="0"/>
              <a:t>i,i-1</a:t>
            </a:r>
            <a:r>
              <a:rPr lang="en-US" smtClean="0"/>
              <a:t>-L</a:t>
            </a:r>
            <a:r>
              <a:rPr lang="en-US" baseline="-25000" smtClean="0"/>
              <a:t>i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</a:t>
            </a:r>
            <a:r>
              <a:rPr lang="en-US" smtClean="0">
                <a:latin typeface="cmsy10" pitchFamily="34" charset="0"/>
              </a:rPr>
              <a:t>e</a:t>
            </a:r>
            <a:r>
              <a:rPr lang="en-US" smtClean="0"/>
              <a:t> = (E</a:t>
            </a:r>
            <a:r>
              <a:rPr lang="en-US" baseline="-25000" smtClean="0"/>
              <a:t>i,i-1</a:t>
            </a:r>
            <a:r>
              <a:rPr lang="en-US" smtClean="0"/>
              <a:t>-L</a:t>
            </a:r>
            <a:r>
              <a:rPr lang="en-US" baseline="-25000" smtClean="0"/>
              <a:t>i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</a:t>
            </a:r>
            <a:r>
              <a:rPr lang="en-US" sz="900" smtClean="0"/>
              <a:t> </a:t>
            </a:r>
            <a:r>
              <a:rPr lang="en-US" smtClean="0"/>
              <a:t>+</a:t>
            </a:r>
            <a:r>
              <a:rPr lang="en-US" sz="900" smtClean="0"/>
              <a:t> 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 and </a:t>
            </a:r>
            <a:r>
              <a:rPr lang="en-US" smtClean="0">
                <a:latin typeface="cmsy10" pitchFamily="34" charset="0"/>
              </a:rPr>
              <a:t>b</a:t>
            </a:r>
            <a:r>
              <a:rPr lang="en-US" smtClean="0"/>
              <a:t>(L</a:t>
            </a:r>
            <a:r>
              <a:rPr lang="en-US" baseline="-25000" smtClean="0"/>
              <a:t>i</a:t>
            </a:r>
            <a:r>
              <a:rPr lang="en-US" smtClean="0"/>
              <a:t>-E</a:t>
            </a:r>
            <a:r>
              <a:rPr lang="en-US" baseline="-25000" smtClean="0"/>
              <a:t>i,i+1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</a:t>
            </a:r>
            <a:r>
              <a:rPr lang="en-US" smtClean="0">
                <a:latin typeface="cmsy10" pitchFamily="34" charset="0"/>
              </a:rPr>
              <a:t>c</a:t>
            </a:r>
            <a:r>
              <a:rPr lang="en-US" smtClean="0"/>
              <a:t> = (L</a:t>
            </a:r>
            <a:r>
              <a:rPr lang="en-US" baseline="-25000" smtClean="0"/>
              <a:t>i</a:t>
            </a:r>
            <a:r>
              <a:rPr lang="en-US" smtClean="0"/>
              <a:t>-E</a:t>
            </a:r>
            <a:r>
              <a:rPr lang="en-US" baseline="-25000" smtClean="0"/>
              <a:t>i,i+1</a:t>
            </a:r>
            <a:r>
              <a:rPr lang="en-US" smtClean="0"/>
              <a:t>)/(2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)</a:t>
            </a:r>
            <a:r>
              <a:rPr lang="en-US" sz="900" smtClean="0"/>
              <a:t> </a:t>
            </a:r>
            <a:r>
              <a:rPr lang="en-US" smtClean="0"/>
              <a:t>-</a:t>
            </a:r>
            <a:r>
              <a:rPr lang="en-US" sz="900" smtClean="0"/>
              <a:t> </a:t>
            </a:r>
            <a:r>
              <a:rPr lang="en-US" smtClean="0">
                <a:latin typeface="cmmi10" pitchFamily="34" charset="0"/>
              </a:rPr>
              <a:t>¯</a:t>
            </a:r>
          </a:p>
          <a:p>
            <a:pPr>
              <a:buFontTx/>
              <a:buNone/>
            </a:pPr>
            <a:endParaRPr lang="en-US" sz="900" smtClean="0">
              <a:latin typeface="cmmi10" pitchFamily="34" charset="0"/>
            </a:endParaRPr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In some "skew ranges" A</a:t>
            </a:r>
            <a:r>
              <a:rPr lang="en-US" baseline="30000" smtClean="0"/>
              <a:t>opt</a:t>
            </a:r>
            <a:r>
              <a:rPr lang="en-US" smtClean="0"/>
              <a:t> moves skew </a:t>
            </a:r>
            <a:r>
              <a:rPr lang="en-US" smtClean="0">
                <a:solidFill>
                  <a:srgbClr val="FF0000"/>
                </a:solidFill>
              </a:rPr>
              <a:t>quickly</a:t>
            </a:r>
            <a:r>
              <a:rPr lang="en-US" smtClean="0"/>
              <a:t>, in others it plays </a:t>
            </a:r>
            <a:r>
              <a:rPr lang="en-US" smtClean="0">
                <a:solidFill>
                  <a:srgbClr val="0000FF"/>
                </a:solidFill>
              </a:rPr>
              <a:t>defensively</a:t>
            </a:r>
            <a:r>
              <a:rPr lang="en-US" smtClean="0"/>
              <a:t> in order to buy time</a:t>
            </a:r>
          </a:p>
          <a:p>
            <a:pPr>
              <a:buFontTx/>
              <a:buNone/>
            </a:pPr>
            <a:endParaRPr lang="en-US" sz="900" smtClean="0"/>
          </a:p>
          <a:p>
            <a:r>
              <a:rPr lang="en-US" smtClean="0"/>
              <a:t>...it's that simple?</a:t>
            </a:r>
          </a:p>
          <a:p>
            <a:pPr lvl="1">
              <a:buFont typeface="Calibri" pitchFamily="34" charset="0"/>
              <a:buChar char="→"/>
            </a:pPr>
            <a:r>
              <a:rPr lang="en-US" smtClean="0"/>
              <a:t>Yes and no. It works, but the proof gets quite involved.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A</a:t>
            </a:r>
            <a:r>
              <a:rPr lang="en-US" baseline="30000" smtClean="0"/>
              <a:t>opt</a:t>
            </a:r>
            <a:r>
              <a:rPr lang="en-US" smtClean="0"/>
              <a:t> – Trivia</a:t>
            </a:r>
          </a:p>
        </p:txBody>
      </p:sp>
      <p:sp>
        <p:nvSpPr>
          <p:cNvPr id="880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836613"/>
            <a:ext cx="8207375" cy="5622925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r>
              <a:rPr lang="en-US" smtClean="0"/>
              <a:t>Message frequency? 	O(1/(</a:t>
            </a:r>
            <a:r>
              <a:rPr lang="en-US" smtClean="0">
                <a:latin typeface="cmmi10" pitchFamily="34" charset="0"/>
              </a:rPr>
              <a:t>¯</a:t>
            </a:r>
            <a:r>
              <a:rPr lang="en-US" smtClean="0"/>
              <a:t>-1))</a:t>
            </a:r>
          </a:p>
          <a:p>
            <a:endParaRPr lang="en-US" smtClean="0"/>
          </a:p>
          <a:p>
            <a:r>
              <a:rPr lang="en-US" smtClean="0"/>
              <a:t>Message size? 		O(1)</a:t>
            </a:r>
          </a:p>
          <a:p>
            <a:endParaRPr lang="en-US" smtClean="0"/>
          </a:p>
          <a:p>
            <a:r>
              <a:rPr lang="en-US" smtClean="0"/>
              <a:t>Approximation ratio? 		asymptotically 2</a:t>
            </a:r>
          </a:p>
          <a:p>
            <a:endParaRPr lang="en-US" smtClean="0"/>
          </a:p>
          <a:p>
            <a:r>
              <a:rPr lang="en-US" smtClean="0"/>
              <a:t>Memory required? 		roughly #neighbors</a:t>
            </a:r>
          </a:p>
          <a:p>
            <a:endParaRPr lang="en-US" smtClean="0"/>
          </a:p>
          <a:p>
            <a:r>
              <a:rPr lang="en-US" smtClean="0"/>
              <a:t>Must max. delay be known?	no</a:t>
            </a:r>
          </a:p>
          <a:p>
            <a:endParaRPr lang="en-US" smtClean="0"/>
          </a:p>
          <a:p>
            <a:r>
              <a:rPr lang="en-US" smtClean="0">
                <a:solidFill>
                  <a:schemeClr val="tx1"/>
                </a:solidFill>
              </a:rPr>
              <a:t>Fault tolerance?		crash failures ok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Summary/Contributions</a:t>
            </a:r>
          </a:p>
        </p:txBody>
      </p:sp>
      <p:sp>
        <p:nvSpPr>
          <p:cNvPr id="880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836613"/>
            <a:ext cx="8207375" cy="5622925"/>
          </a:xfrm>
        </p:spPr>
        <p:txBody>
          <a:bodyPr/>
          <a:lstStyle/>
          <a:p>
            <a:pPr>
              <a:buFontTx/>
              <a:buNone/>
            </a:pPr>
            <a:endParaRPr lang="en-US" smtClean="0"/>
          </a:p>
          <a:p>
            <a:r>
              <a:rPr lang="en-US" smtClean="0"/>
              <a:t>Lower bounds taking into account hardware clock </a:t>
            </a:r>
            <a:r>
              <a:rPr lang="en-US" smtClean="0">
                <a:solidFill>
                  <a:srgbClr val="FF0000"/>
                </a:solidFill>
              </a:rPr>
              <a:t>drifts</a:t>
            </a:r>
            <a:r>
              <a:rPr lang="en-US" smtClean="0"/>
              <a:t>, message </a:t>
            </a:r>
            <a:r>
              <a:rPr lang="en-US" smtClean="0">
                <a:solidFill>
                  <a:srgbClr val="FF0000"/>
                </a:solidFill>
              </a:rPr>
              <a:t>delays</a:t>
            </a:r>
            <a:r>
              <a:rPr lang="en-US" smtClean="0"/>
              <a:t>, and constraints on </a:t>
            </a:r>
            <a:r>
              <a:rPr lang="en-US" smtClean="0">
                <a:solidFill>
                  <a:srgbClr val="FF0000"/>
                </a:solidFill>
              </a:rPr>
              <a:t>logical clock</a:t>
            </a:r>
            <a:r>
              <a:rPr lang="en-US" smtClean="0"/>
              <a:t> </a:t>
            </a:r>
            <a:r>
              <a:rPr lang="en-US" smtClean="0">
                <a:solidFill>
                  <a:srgbClr val="FF0000"/>
                </a:solidFill>
              </a:rPr>
              <a:t>rates</a:t>
            </a:r>
          </a:p>
          <a:p>
            <a:endParaRPr lang="en-US" sz="900" smtClean="0"/>
          </a:p>
          <a:p>
            <a:r>
              <a:rPr lang="en-US" smtClean="0"/>
              <a:t>Matching upper bounds attained by a simple, </a:t>
            </a:r>
            <a:r>
              <a:rPr lang="en-US" smtClean="0">
                <a:solidFill>
                  <a:srgbClr val="0000FF"/>
                </a:solidFill>
              </a:rPr>
              <a:t>oblivous</a:t>
            </a:r>
            <a:r>
              <a:rPr lang="en-US" smtClean="0"/>
              <a:t> algorithm</a:t>
            </a:r>
          </a:p>
          <a:p>
            <a:endParaRPr lang="en-US" sz="900" smtClean="0"/>
          </a:p>
          <a:p>
            <a:pPr>
              <a:buFontTx/>
              <a:buNone/>
            </a:pPr>
            <a:r>
              <a:rPr lang="en-US" smtClean="0">
                <a:latin typeface="cmsy10" pitchFamily="34" charset="0"/>
              </a:rPr>
              <a:t>)</a:t>
            </a:r>
            <a:r>
              <a:rPr lang="en-US" smtClean="0"/>
              <a:t>	Local skew of O(1) can be achieved in spite of </a:t>
            </a:r>
            <a:r>
              <a:rPr lang="en-US" smtClean="0">
                <a:solidFill>
                  <a:srgbClr val="0000FF"/>
                </a:solidFill>
              </a:rPr>
              <a:t>smooth</a:t>
            </a:r>
            <a:r>
              <a:rPr lang="en-US" smtClean="0"/>
              <a:t> </a:t>
            </a:r>
            <a:r>
              <a:rPr lang="en-US" smtClean="0">
                <a:solidFill>
                  <a:srgbClr val="0000FF"/>
                </a:solidFill>
              </a:rPr>
              <a:t>progress</a:t>
            </a:r>
            <a:r>
              <a:rPr lang="en-US" smtClean="0"/>
              <a:t> of logical clocks for any practical diameters</a:t>
            </a:r>
          </a:p>
          <a:p>
            <a:pPr>
              <a:buFontTx/>
              <a:buNone/>
            </a:pPr>
            <a:endParaRPr lang="en-US" sz="900" smtClean="0"/>
          </a:p>
          <a:p>
            <a:r>
              <a:rPr lang="en-US" smtClean="0"/>
              <a:t>Bounds proving optimality of global skew</a:t>
            </a:r>
          </a:p>
          <a:p>
            <a:endParaRPr lang="en-US" sz="900" smtClean="0"/>
          </a:p>
          <a:p>
            <a:r>
              <a:rPr lang="en-US" smtClean="0"/>
              <a:t>Algorithm is </a:t>
            </a:r>
            <a:r>
              <a:rPr lang="en-US" smtClean="0">
                <a:solidFill>
                  <a:srgbClr val="0000FF"/>
                </a:solidFill>
              </a:rPr>
              <a:t>efficient</a:t>
            </a:r>
            <a:r>
              <a:rPr lang="en-US" smtClean="0"/>
              <a:t> and </a:t>
            </a:r>
            <a:r>
              <a:rPr lang="en-US" smtClean="0">
                <a:solidFill>
                  <a:srgbClr val="0000FF"/>
                </a:solidFill>
              </a:rPr>
              <a:t>adaptable</a:t>
            </a:r>
            <a:r>
              <a:rPr lang="en-US" smtClean="0"/>
              <a:t> to quite a few other models</a:t>
            </a:r>
          </a:p>
          <a:p>
            <a:endParaRPr lang="en-US" sz="900" smtClean="0">
              <a:solidFill>
                <a:schemeClr val="tx1"/>
              </a:solidFill>
            </a:endParaRPr>
          </a:p>
          <a:p>
            <a:r>
              <a:rPr lang="en-US" smtClean="0">
                <a:solidFill>
                  <a:schemeClr val="tx1"/>
                </a:solidFill>
              </a:rPr>
              <a:t>Some questions remain open, e.g.:</a:t>
            </a:r>
          </a:p>
          <a:p>
            <a:pPr lvl="1"/>
            <a:r>
              <a:rPr lang="en-US" smtClean="0"/>
              <a:t>What if delays are random?</a:t>
            </a:r>
          </a:p>
          <a:p>
            <a:pPr lvl="1"/>
            <a:r>
              <a:rPr lang="en-US" smtClean="0"/>
              <a:t>What about dynamic networks?</a:t>
            </a:r>
          </a:p>
          <a:p>
            <a:pPr lvl="1"/>
            <a:r>
              <a:rPr lang="en-US" smtClean="0"/>
              <a:t>How to cope with Byzantine failures?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7" descr="whitedunes cop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6075"/>
            <a:ext cx="914400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4" name="Picture 5" descr="eth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7700" y="6019800"/>
            <a:ext cx="2830513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87350" y="128588"/>
            <a:ext cx="8315325" cy="5222875"/>
          </a:xfrm>
        </p:spPr>
        <p:txBody>
          <a:bodyPr/>
          <a:lstStyle/>
          <a:p>
            <a:pPr algn="r" eaLnBrk="1" hangingPunct="1"/>
            <a:r>
              <a:rPr lang="en-US" sz="6000" smtClean="0">
                <a:solidFill>
                  <a:schemeClr val="bg1"/>
                </a:solidFill>
              </a:rPr>
              <a:t>Thank You!</a:t>
            </a:r>
            <a:br>
              <a:rPr lang="en-US" sz="6000" smtClean="0">
                <a:solidFill>
                  <a:schemeClr val="bg1"/>
                </a:solidFill>
              </a:rPr>
            </a:br>
            <a:r>
              <a:rPr lang="en-US" sz="2700" smtClean="0">
                <a:solidFill>
                  <a:schemeClr val="bg1"/>
                </a:solidFill>
              </a:rPr>
              <a:t>Questions &amp; Comments?</a:t>
            </a:r>
            <a:br>
              <a:rPr lang="en-US" sz="2700" smtClean="0">
                <a:solidFill>
                  <a:schemeClr val="bg1"/>
                </a:solidFill>
              </a:rPr>
            </a:br>
            <a:r>
              <a:rPr lang="en-US" sz="2800" smtClean="0">
                <a:solidFill>
                  <a:schemeClr val="bg1"/>
                </a:solidFill>
              </a:rPr>
              <a:t/>
            </a:r>
            <a:br>
              <a:rPr lang="en-US" sz="2800" smtClean="0">
                <a:solidFill>
                  <a:schemeClr val="bg1"/>
                </a:solidFill>
              </a:rPr>
            </a:br>
            <a:r>
              <a:rPr lang="en-US" sz="2800" smtClean="0">
                <a:solidFill>
                  <a:schemeClr val="bg1"/>
                </a:solidFill>
              </a:rPr>
              <a:t/>
            </a:r>
            <a:br>
              <a:rPr lang="en-US" sz="2800" smtClean="0">
                <a:solidFill>
                  <a:schemeClr val="bg1"/>
                </a:solidFill>
              </a:rPr>
            </a:br>
            <a:r>
              <a:rPr lang="en-US" sz="2800" smtClean="0">
                <a:solidFill>
                  <a:schemeClr val="bg1"/>
                </a:solidFill>
              </a:rPr>
              <a:t/>
            </a:r>
            <a:br>
              <a:rPr lang="en-US" sz="2800" smtClean="0">
                <a:solidFill>
                  <a:schemeClr val="bg1"/>
                </a:solidFill>
              </a:rPr>
            </a:br>
            <a:endParaRPr lang="de-CH" sz="28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AULTFONTSIZE" val="10"/>
  <p:tag name="DEFAULTWIDTH" val="650"/>
  <p:tag name="DEFAULTHEIGHT" val="540"/>
  <p:tag name="FIRSTROGER20WATTENHOFER@9FI3EBKMVWQMHYXG" val="2797"/>
  <p:tag name="DEFAULTDISPLAYSOURCE" val="\documentclass{article}\pagestyle{empty}&#10;\begin{document}&#10;&#10;\end{document}&#10;"/>
  <p:tag name="EMBEDFONTS" val="1"/>
</p:tagLst>
</file>

<file path=ppt/theme/theme1.xml><?xml version="1.0" encoding="utf-8"?>
<a:theme xmlns:a="http://schemas.openxmlformats.org/drawingml/2006/main" name="Template">
  <a:themeElements>
    <a:clrScheme name="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plate">
  <a:themeElements>
    <a:clrScheme name="1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53399</TotalTime>
  <Words>865</Words>
  <Application>Microsoft Office PowerPoint</Application>
  <PresentationFormat>On-screen Show (4:3)</PresentationFormat>
  <Paragraphs>340</Paragraphs>
  <Slides>18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cmr10</vt:lpstr>
      <vt:lpstr>cmsy10</vt:lpstr>
      <vt:lpstr>cmmi10</vt:lpstr>
      <vt:lpstr>cmr7</vt:lpstr>
      <vt:lpstr>Symbol</vt:lpstr>
      <vt:lpstr>Arial Black</vt:lpstr>
      <vt:lpstr>Times New Roman</vt:lpstr>
      <vt:lpstr>Template</vt:lpstr>
      <vt:lpstr>1_Template</vt:lpstr>
      <vt:lpstr>Custom Design</vt:lpstr>
      <vt:lpstr>Slide 1</vt:lpstr>
      <vt:lpstr>Time in Networks</vt:lpstr>
      <vt:lpstr>Clock Synchronization in Practice?</vt:lpstr>
      <vt:lpstr>Clock Synchronization in Theory?</vt:lpstr>
      <vt:lpstr>Slide 5</vt:lpstr>
      <vt:lpstr>Slide 6</vt:lpstr>
      <vt:lpstr>Slide 7</vt:lpstr>
      <vt:lpstr>A Lower Bound on the Global Skew (5-second-proof)</vt:lpstr>
      <vt:lpstr>Synchronization Algorithms: Amax</vt:lpstr>
      <vt:lpstr>Local Skew: Result Overview</vt:lpstr>
      <vt:lpstr>Local Skew: Lower Bound</vt:lpstr>
      <vt:lpstr>Some Simplifications</vt:lpstr>
      <vt:lpstr>Synchronization Algorithms: Aavg</vt:lpstr>
      <vt:lpstr>Synchronization Algorithms: Aagg</vt:lpstr>
      <vt:lpstr>Synchronization Algorithms: Aopt</vt:lpstr>
      <vt:lpstr>Aopt – Trivia</vt:lpstr>
      <vt:lpstr>Summary/Contributions</vt:lpstr>
      <vt:lpstr>Thank You! Questions &amp; Comments?    </vt:lpstr>
    </vt:vector>
  </TitlesOfParts>
  <Company>IFW ETHZ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Theory for Sensor Networks …what is it good for?!</dc:title>
  <dc:creator>Roger Wattenhofer</dc:creator>
  <cp:lastModifiedBy>user</cp:lastModifiedBy>
  <cp:revision>2209</cp:revision>
  <dcterms:created xsi:type="dcterms:W3CDTF">2004-04-23T16:05:06Z</dcterms:created>
  <dcterms:modified xsi:type="dcterms:W3CDTF">2012-06-22T08:32:44Z</dcterms:modified>
</cp:coreProperties>
</file>