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25" r:id="rId1"/>
  </p:sldMasterIdLst>
  <p:notesMasterIdLst>
    <p:notesMasterId r:id="rId19"/>
  </p:notesMasterIdLst>
  <p:handoutMasterIdLst>
    <p:handoutMasterId r:id="rId20"/>
  </p:handoutMasterIdLst>
  <p:sldIdLst>
    <p:sldId id="1587" r:id="rId2"/>
    <p:sldId id="1620" r:id="rId3"/>
    <p:sldId id="1621" r:id="rId4"/>
    <p:sldId id="1623" r:id="rId5"/>
    <p:sldId id="1622" r:id="rId6"/>
    <p:sldId id="1624" r:id="rId7"/>
    <p:sldId id="1625" r:id="rId8"/>
    <p:sldId id="1626" r:id="rId9"/>
    <p:sldId id="1627" r:id="rId10"/>
    <p:sldId id="1628" r:id="rId11"/>
    <p:sldId id="1629" r:id="rId12"/>
    <p:sldId id="1634" r:id="rId13"/>
    <p:sldId id="1635" r:id="rId14"/>
    <p:sldId id="1630" r:id="rId15"/>
    <p:sldId id="1636" r:id="rId16"/>
    <p:sldId id="1638" r:id="rId17"/>
    <p:sldId id="1618" r:id="rId18"/>
  </p:sldIdLst>
  <p:sldSz cx="9144000" cy="6858000" type="screen4x3"/>
  <p:notesSz cx="7099300" cy="10234613"/>
  <p:embeddedFontLs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Cambria Math" pitchFamily="18" charset="0"/>
      <p:regular r:id="rId25"/>
    </p:embeddedFont>
  </p:embeddedFontLst>
  <p:custDataLst>
    <p:tags r:id="rId26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C469C"/>
    <a:srgbClr val="6A80F0"/>
    <a:srgbClr val="0D86FF"/>
    <a:srgbClr val="3366FF"/>
    <a:srgbClr val="3366CC"/>
    <a:srgbClr val="FFFF99"/>
    <a:srgbClr val="FD9B93"/>
    <a:srgbClr val="FD9D93"/>
    <a:srgbClr val="FEC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86" autoAdjust="0"/>
    <p:restoredTop sz="57637" autoAdjust="0"/>
  </p:normalViewPr>
  <p:slideViewPr>
    <p:cSldViewPr snapToGrid="0">
      <p:cViewPr varScale="1">
        <p:scale>
          <a:sx n="75" d="100"/>
          <a:sy n="75" d="100"/>
        </p:scale>
        <p:origin x="-2664" y="-96"/>
      </p:cViewPr>
      <p:guideLst>
        <p:guide orient="horz" pos="3422"/>
        <p:guide orient="horz" pos="2299"/>
        <p:guide pos="5445"/>
        <p:guide pos="5759"/>
        <p:guide pos="2878"/>
        <p:guide pos="322"/>
      </p:guideLst>
    </p:cSldViewPr>
  </p:slideViewPr>
  <p:outlineViewPr>
    <p:cViewPr>
      <p:scale>
        <a:sx n="33" d="100"/>
        <a:sy n="33" d="100"/>
      </p:scale>
      <p:origin x="0" y="37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47" d="100"/>
          <a:sy n="147" d="100"/>
        </p:scale>
        <p:origin x="-108" y="-111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7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80DA2F1B-31D6-478C-9326-E121770B26CB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86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r>
              <a:rPr lang="en-US" dirty="0" smtClean="0"/>
              <a:t>Test…</a:t>
            </a: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488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AC371-341D-47DC-B0AB-7C4BD5C70A3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28663"/>
            <a:ext cx="5187950" cy="3890962"/>
          </a:xfrm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1" y="4862514"/>
            <a:ext cx="5186363" cy="4619625"/>
          </a:xfrm>
        </p:spPr>
        <p:txBody>
          <a:bodyPr/>
          <a:lstStyle/>
          <a:p>
            <a:endParaRPr lang="de-C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izenplatzhal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de-DE" sz="100" dirty="0"/>
              </a:p>
            </p:txBody>
          </p:sp>
        </mc:Choice>
        <mc:Fallback xmlns="">
          <p:sp>
            <p:nvSpPr>
              <p:cNvPr id="3" name="Notizenplatzhal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de-DE" dirty="0" err="1" smtClean="0"/>
                  <a:t>Then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any</a:t>
                </a:r>
                <a:r>
                  <a:rPr lang="de-DE" baseline="0" dirty="0" smtClean="0"/>
                  <a:t> k-1 </a:t>
                </a:r>
                <a:r>
                  <a:rPr lang="de-DE" baseline="0" dirty="0" err="1" smtClean="0"/>
                  <a:t>nodes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can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fail</a:t>
                </a:r>
                <a:r>
                  <a:rPr lang="de-DE" baseline="0" dirty="0" smtClean="0"/>
                  <a:t>!</a:t>
                </a:r>
                <a:endParaRPr lang="de-DE" dirty="0" smtClean="0"/>
              </a:p>
              <a:p>
                <a:endParaRPr lang="de-DE" dirty="0" smtClean="0"/>
              </a:p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dirty="0" smtClean="0"/>
                  <a:t>Can </a:t>
                </a:r>
                <a:r>
                  <a:rPr lang="de-DE" dirty="0" err="1" smtClean="0"/>
                  <a:t>be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checked</a:t>
                </a:r>
                <a:r>
                  <a:rPr lang="de-DE" dirty="0" smtClean="0"/>
                  <a:t> in </a:t>
                </a:r>
                <a:r>
                  <a:rPr lang="de-DE" b="0" i="0" smtClean="0">
                    <a:latin typeface="Cambria Math"/>
                  </a:rPr>
                  <a:t>𝑂(𝑘|𝐸|)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for</a:t>
                </a:r>
                <a:r>
                  <a:rPr lang="de-DE" dirty="0" smtClean="0"/>
                  <a:t> a </a:t>
                </a:r>
                <a:r>
                  <a:rPr lang="de-DE" dirty="0" err="1" smtClean="0"/>
                  <a:t>node</a:t>
                </a:r>
                <a:endParaRPr lang="de-DE" dirty="0"/>
              </a:p>
              <a:p>
                <a:endParaRPr lang="de-DE" dirty="0" smtClean="0"/>
              </a:p>
              <a:p>
                <a:endParaRPr lang="de-DE" dirty="0" smtClean="0"/>
              </a:p>
              <a:p>
                <a:endParaRPr lang="de-DE" dirty="0" smtClean="0"/>
              </a:p>
              <a:p>
                <a:endParaRPr lang="de-DE" dirty="0" smtClean="0"/>
              </a:p>
              <a:p>
                <a:endParaRPr lang="de-DE" dirty="0" smtClean="0"/>
              </a:p>
              <a:p>
                <a:endParaRPr lang="de-DE" dirty="0" smtClean="0"/>
              </a:p>
              <a:p>
                <a:endParaRPr lang="de-DE" dirty="0" smtClean="0"/>
              </a:p>
              <a:p>
                <a:endParaRPr lang="de-DE" dirty="0" smtClean="0"/>
              </a:p>
              <a:p>
                <a:r>
                  <a:rPr lang="de-DE" sz="100" dirty="0" err="1" smtClean="0"/>
                  <a:t>lll</a:t>
                </a:r>
                <a:endParaRPr lang="de-DE" sz="100" dirty="0"/>
              </a:p>
            </p:txBody>
          </p:sp>
        </mc:Fallback>
      </mc:AlternateContent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0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AC371-341D-47DC-B0AB-7C4BD5C70A36}" type="slidenum">
              <a:rPr lang="en-US"/>
              <a:pPr/>
              <a:t>17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28663"/>
            <a:ext cx="5187950" cy="3890962"/>
          </a:xfrm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1" y="4862514"/>
            <a:ext cx="5186363" cy="4619625"/>
          </a:xfr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85830-CADC-4454-8802-5446A8B22C4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co_title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4972" y="450691"/>
            <a:ext cx="7772400" cy="1470025"/>
          </a:xfrm>
        </p:spPr>
        <p:txBody>
          <a:bodyPr/>
          <a:lstStyle>
            <a:lvl1pPr algn="r">
              <a:defRPr sz="4000" i="1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6947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ETH </a:t>
            </a:r>
            <a:r>
              <a:rPr lang="de-CH" sz="1200" i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Zurich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–</a:t>
            </a:r>
            <a:r>
              <a:rPr lang="de-CH" sz="1200" i="1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Distributed Computing –</a:t>
            </a:r>
            <a:r>
              <a:rPr lang="de-CH" sz="1200" i="1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CH" sz="1200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www.disco.ethz.ch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1044972" y="5115434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Klaus-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Tycho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Förster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258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86400"/>
            <a:ext cx="8207375" cy="51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 smtClean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7745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Titelmasterformat durch Klicken bearbeiten</a:t>
            </a:r>
            <a:endParaRPr lang="en-US" noProof="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85830-CADC-4454-8802-5446A8B22C4A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7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Approximating Fault-Tolerant Domination in General Graphs</a:t>
            </a:r>
          </a:p>
        </p:txBody>
      </p:sp>
    </p:spTree>
    <p:extLst>
      <p:ext uri="{BB962C8B-B14F-4D97-AF65-F5344CB8AC3E}">
        <p14:creationId xmlns:p14="http://schemas.microsoft.com/office/powerpoint/2010/main" val="365499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Minimum Dominating Set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" indent="0"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Can be approximated with ratio</a:t>
                </a:r>
                <a:endParaRPr lang="en-US" dirty="0"/>
              </a:p>
              <a:p>
                <a:pPr marL="800100" lvl="1"/>
                <a14:m>
                  <m:oMath xmlns:m="http://schemas.openxmlformats.org/officeDocument/2006/math">
                    <m:func>
                      <m:funcPr>
                        <m:ctrlPr>
                          <a:rPr lang="en-US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1" smtClean="0">
                                <a:latin typeface="Cambria Math"/>
                              </a:rPr>
                              <m:t>𝒏</m:t>
                            </m:r>
                          </m:e>
                        </m:d>
                        <m:r>
                          <a:rPr lang="de-DE" b="1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de-DE" b="1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de-DE" b="1" i="0" smtClean="0">
                                <a:latin typeface="Cambria Math"/>
                              </a:rPr>
                              <m:t>𝐥𝐧</m:t>
                            </m:r>
                          </m:fName>
                          <m:e>
                            <m:d>
                              <m:dPr>
                                <m:ctrlPr>
                                  <a:rPr lang="de-DE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de-DE" b="1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de-DE" b="1" i="0" smtClean="0">
                                        <a:latin typeface="Cambria Math"/>
                                      </a:rPr>
                                      <m:t>𝐥𝐧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de-DE" b="1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de-DE" b="1" i="1" smtClean="0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d>
                            <m:r>
                              <a:rPr lang="de-DE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𝟕𝟖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 </m:t>
                            </m:r>
                          </m:e>
                        </m:func>
                        <m:r>
                          <a:rPr lang="de-DE" b="1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i="1" dirty="0"/>
                  <a:t>[Slavík, 1996]</a:t>
                </a:r>
              </a:p>
              <a:p>
                <a:pPr marL="800100" lvl="1"/>
                <a14:m>
                  <m:oMath xmlns:m="http://schemas.openxmlformats.org/officeDocument/2006/math">
                    <m:func>
                      <m:funcPr>
                        <m:ctrlPr>
                          <a:rPr lang="de-DE" b="1" i="1" smtClean="0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de-DE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/>
                              </a:rPr>
                              <m:t>Δ</m:t>
                            </m:r>
                            <m:r>
                              <a:rPr lang="de-DE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  <m:r>
                          <a:rPr lang="de-DE" b="0" i="1" smtClean="0">
                            <a:latin typeface="Cambria Math"/>
                          </a:rPr>
                          <m:t>−0.5&lt;</m:t>
                        </m:r>
                        <m:r>
                          <a:rPr lang="de-DE" b="1" i="0" smtClean="0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0" smtClean="0">
                                <a:latin typeface="Cambria Math"/>
                              </a:rPr>
                              <m:t>𝚫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𝟏</m:t>
                            </m:r>
                          </m:e>
                        </m:d>
                      </m:e>
                    </m:func>
                    <m:r>
                      <a:rPr lang="de-DE" b="1" i="1" smtClean="0">
                        <a:latin typeface="Cambria Math"/>
                      </a:rPr>
                      <m:t>+</m:t>
                    </m:r>
                    <m:r>
                      <a:rPr lang="de-DE" b="1" i="1" smtClean="0">
                        <a:latin typeface="Cambria Math"/>
                      </a:rPr>
                      <m:t>𝟎</m:t>
                    </m:r>
                    <m:r>
                      <a:rPr lang="de-DE" b="1" i="1" smtClean="0">
                        <a:latin typeface="Cambria Math"/>
                      </a:rPr>
                      <m:t>.</m:t>
                    </m:r>
                    <m:r>
                      <a:rPr lang="de-DE" b="1" i="1" smtClean="0">
                        <a:latin typeface="Cambria Math"/>
                      </a:rPr>
                      <m:t>𝟓</m:t>
                    </m:r>
                  </m:oMath>
                </a14:m>
                <a:r>
                  <a:rPr lang="en-US" b="1" i="1" dirty="0"/>
                  <a:t> </a:t>
                </a:r>
                <a:r>
                  <a:rPr lang="en-US" i="1" dirty="0"/>
                  <a:t>[</a:t>
                </a:r>
                <a:r>
                  <a:rPr lang="en-US" i="1" dirty="0" err="1"/>
                  <a:t>Chlebík</a:t>
                </a:r>
                <a:r>
                  <a:rPr lang="en-US" i="1" dirty="0"/>
                  <a:t> </a:t>
                </a:r>
                <a:r>
                  <a:rPr lang="en-US" i="1" dirty="0" smtClean="0"/>
                  <a:t>and </a:t>
                </a:r>
                <a:r>
                  <a:rPr lang="en-US" i="1" dirty="0" err="1" smtClean="0"/>
                  <a:t>Chlebíková</a:t>
                </a:r>
                <a:r>
                  <a:rPr lang="en-US" i="1" dirty="0" smtClean="0"/>
                  <a:t>, 2008]</a:t>
                </a:r>
              </a:p>
              <a:p>
                <a:pPr marL="800100" lvl="1"/>
                <a:endParaRPr lang="en-US" i="1" dirty="0"/>
              </a:p>
              <a:p>
                <a:pPr marL="400050"/>
                <a:r>
                  <a:rPr lang="en-US" dirty="0" smtClean="0"/>
                  <a:t>NP-hard lower bound of </a:t>
                </a:r>
                <a:endParaRPr lang="en-US" dirty="0"/>
              </a:p>
              <a:p>
                <a:pPr marL="800100" lvl="1"/>
                <a14:m>
                  <m:oMath xmlns:m="http://schemas.openxmlformats.org/officeDocument/2006/math">
                    <m:r>
                      <a:rPr lang="de-DE" b="1" i="1" smtClean="0">
                        <a:latin typeface="Cambria Math"/>
                      </a:rPr>
                      <m:t>𝟎</m:t>
                    </m:r>
                    <m:r>
                      <a:rPr lang="de-DE" b="1" i="1" smtClean="0">
                        <a:latin typeface="Cambria Math"/>
                      </a:rPr>
                      <m:t>.</m:t>
                    </m:r>
                    <m:r>
                      <a:rPr lang="de-DE" b="1" i="1" smtClean="0">
                        <a:latin typeface="Cambria Math"/>
                      </a:rPr>
                      <m:t>𝟐𝟐𝟔𝟕</m:t>
                    </m:r>
                    <m:func>
                      <m:funcPr>
                        <m:ctrlPr>
                          <a:rPr lang="de-DE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1" i="0" smtClean="0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1" smtClean="0">
                                <a:latin typeface="Cambria Math"/>
                              </a:rPr>
                              <m:t>𝒏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 smtClean="0"/>
                  <a:t> </a:t>
                </a:r>
                <a:r>
                  <a:rPr lang="en-US" i="1" dirty="0" smtClean="0"/>
                  <a:t>[</a:t>
                </a:r>
                <a:r>
                  <a:rPr lang="en-US" i="1" dirty="0" err="1" smtClean="0"/>
                  <a:t>Alon</a:t>
                </a:r>
                <a:r>
                  <a:rPr lang="en-US" i="1" dirty="0" smtClean="0"/>
                  <a:t>, </a:t>
                </a:r>
                <a:r>
                  <a:rPr lang="en-US" i="1" dirty="0" err="1" smtClean="0"/>
                  <a:t>Moshkovitz</a:t>
                </a:r>
                <a:r>
                  <a:rPr lang="en-US" i="1" dirty="0" smtClean="0"/>
                  <a:t> and </a:t>
                </a:r>
                <a:r>
                  <a:rPr lang="en-US" i="1" dirty="0" err="1" smtClean="0"/>
                  <a:t>Safra</a:t>
                </a:r>
                <a:r>
                  <a:rPr lang="en-US" i="1" dirty="0" smtClean="0"/>
                  <a:t>, 2006]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531" y="1000527"/>
            <a:ext cx="2236470" cy="209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11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</p:spPr>
            <p:txBody>
              <a:bodyPr/>
              <a:lstStyle/>
              <a:p>
                <a:r>
                  <a:rPr lang="en-US" dirty="0" smtClean="0"/>
                  <a:t>Minimum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-tuple Dominating Set</a:t>
                </a:r>
                <a:endParaRPr lang="en-US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  <a:blipFill rotWithShape="1">
                <a:blip r:embed="rId3"/>
                <a:stretch>
                  <a:fillRect l="-1111" t="-7500" b="-25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400050"/>
                <a:endParaRPr lang="en-US" dirty="0" smtClean="0"/>
              </a:p>
              <a:p>
                <a:pPr marL="971550" lvl="2" indent="0">
                  <a:buNone/>
                </a:pPr>
                <a:endParaRPr lang="en-US" dirty="0"/>
              </a:p>
              <a:p>
                <a:pPr marL="971550" lvl="2" indent="0">
                  <a:buNone/>
                </a:pPr>
                <a:endParaRPr lang="en-US" dirty="0" smtClean="0"/>
              </a:p>
              <a:p>
                <a:pPr marL="971550" lvl="2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                  minimum </a:t>
                </a:r>
                <a:r>
                  <a:rPr lang="en-US" b="1" dirty="0" smtClean="0"/>
                  <a:t>2-tuple</a:t>
                </a:r>
                <a:r>
                  <a:rPr lang="en-US" dirty="0" smtClean="0"/>
                  <a:t> dominating set</a:t>
                </a:r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-tuple dominating </a:t>
                </a:r>
                <a:r>
                  <a:rPr lang="en-US" dirty="0"/>
                  <a:t>set: </a:t>
                </a:r>
              </a:p>
              <a:p>
                <a:pPr marL="800100" lvl="1"/>
                <a:r>
                  <a:rPr lang="en-US" dirty="0" smtClean="0"/>
                  <a:t>Every node should have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𝒌</m:t>
                    </m:r>
                  </m:oMath>
                </a14:m>
                <a:r>
                  <a:rPr lang="en-US" dirty="0" smtClean="0"/>
                  <a:t> dominating nodes in its </a:t>
                </a:r>
                <a:r>
                  <a:rPr lang="en-US" b="1" dirty="0" smtClean="0"/>
                  <a:t>neighborhood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sz="1600" i="1" dirty="0"/>
                  <a:t>[</a:t>
                </a:r>
                <a:r>
                  <a:rPr lang="en-US" sz="1600" i="1" dirty="0" err="1"/>
                  <a:t>Harary</a:t>
                </a:r>
                <a:r>
                  <a:rPr lang="en-US" sz="1600" i="1" dirty="0"/>
                  <a:t> and Haynes, 2000 </a:t>
                </a:r>
                <a:r>
                  <a:rPr lang="en-US" sz="1600" i="1" dirty="0" smtClean="0"/>
                  <a:t> </a:t>
                </a:r>
                <a:r>
                  <a:rPr lang="en-US" sz="1600" i="1" dirty="0"/>
                  <a:t>and Haynes, </a:t>
                </a:r>
                <a:r>
                  <a:rPr lang="en-US" sz="1600" i="1" dirty="0" err="1" smtClean="0"/>
                  <a:t>Hedetniemi</a:t>
                </a:r>
                <a:r>
                  <a:rPr lang="en-US" sz="1600" i="1" dirty="0" smtClean="0"/>
                  <a:t> and Slater, 1998]</a:t>
                </a:r>
                <a:endParaRPr lang="en-US" sz="1600" i="1" dirty="0"/>
              </a:p>
              <a:p>
                <a:pPr marL="514350" lvl="1" indent="0">
                  <a:buNone/>
                </a:pPr>
                <a:endParaRPr lang="en-US" dirty="0" smtClean="0"/>
              </a:p>
              <a:p>
                <a:pPr marL="400050"/>
                <a:r>
                  <a:rPr lang="en-US" dirty="0"/>
                  <a:t>Can be approximated with </a:t>
                </a:r>
                <a:r>
                  <a:rPr lang="en-US" dirty="0" smtClean="0"/>
                  <a:t>ratio</a:t>
                </a:r>
                <a:endParaRPr lang="en-US" dirty="0"/>
              </a:p>
              <a:p>
                <a:pPr marL="800100" lvl="1"/>
                <a14:m>
                  <m:oMath xmlns:m="http://schemas.openxmlformats.org/officeDocument/2006/math">
                    <m:func>
                      <m:funcPr>
                        <m:ctrlPr>
                          <a:rPr lang="en-US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0" smtClean="0">
                                <a:latin typeface="Cambria Math"/>
                              </a:rPr>
                              <m:t>𝚫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𝟏</m:t>
                            </m:r>
                          </m:e>
                        </m:d>
                        <m:r>
                          <a:rPr lang="de-DE" b="1" i="1" smtClean="0">
                            <a:latin typeface="Cambria Math"/>
                          </a:rPr>
                          <m:t>+</m:t>
                        </m:r>
                        <m:r>
                          <a:rPr lang="de-DE" b="1" i="1" smtClean="0">
                            <a:latin typeface="Cambria Math"/>
                          </a:rPr>
                          <m:t>𝟏</m:t>
                        </m:r>
                        <m:r>
                          <a:rPr lang="de-DE" b="1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1600" i="1" dirty="0" smtClean="0"/>
                  <a:t>[</a:t>
                </a:r>
                <a:r>
                  <a:rPr lang="en-US" sz="1600" i="1" dirty="0" err="1" smtClean="0"/>
                  <a:t>Klasing</a:t>
                </a:r>
                <a:r>
                  <a:rPr lang="en-US" sz="1600" i="1" dirty="0" smtClean="0"/>
                  <a:t> and </a:t>
                </a:r>
                <a:r>
                  <a:rPr lang="en-US" sz="1600" i="1" dirty="0" err="1" smtClean="0"/>
                  <a:t>Laforest</a:t>
                </a:r>
                <a:r>
                  <a:rPr lang="en-US" sz="1600" i="1" dirty="0" smtClean="0"/>
                  <a:t>, 2004]</a:t>
                </a:r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214" y="1082040"/>
            <a:ext cx="2420818" cy="219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90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</p:spPr>
            <p:txBody>
              <a:bodyPr/>
              <a:lstStyle/>
              <a:p>
                <a:r>
                  <a:rPr lang="en-US" dirty="0" smtClean="0"/>
                  <a:t>Minimum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-Dominating Set</a:t>
                </a:r>
                <a:endParaRPr lang="en-US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  <a:blipFill rotWithShape="1">
                <a:blip r:embed="rId3"/>
                <a:stretch>
                  <a:fillRect l="-1111" t="-7500" b="-25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400050"/>
                <a:endParaRPr lang="en-US" dirty="0" smtClean="0"/>
              </a:p>
              <a:p>
                <a:pPr marL="971550" lvl="2" indent="0">
                  <a:buNone/>
                </a:pPr>
                <a:endParaRPr lang="en-US" dirty="0"/>
              </a:p>
              <a:p>
                <a:pPr marL="971550" lvl="2" indent="0">
                  <a:buNone/>
                </a:pPr>
                <a:endParaRPr lang="en-US" dirty="0" smtClean="0"/>
              </a:p>
              <a:p>
                <a:pPr marL="971550" lvl="2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                          minimum </a:t>
                </a:r>
                <a:r>
                  <a:rPr lang="en-US" b="1" dirty="0" smtClean="0"/>
                  <a:t>2-</a:t>
                </a:r>
                <a:r>
                  <a:rPr lang="en-US" dirty="0" smtClean="0"/>
                  <a:t>dominating set</a:t>
                </a:r>
              </a:p>
              <a:p>
                <a:pPr marL="400050"/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/>
                  <a:t>-dominating set: </a:t>
                </a:r>
              </a:p>
              <a:p>
                <a:pPr marL="800100" lvl="1"/>
                <a:r>
                  <a:rPr lang="en-US" dirty="0"/>
                  <a:t>Every node should be </a:t>
                </a:r>
                <a:r>
                  <a:rPr lang="en-US" b="1" dirty="0"/>
                  <a:t>in</a:t>
                </a:r>
                <a:r>
                  <a:rPr lang="en-US" dirty="0"/>
                  <a:t> the dominating set </a:t>
                </a:r>
                <a:r>
                  <a:rPr lang="en-US" b="1" dirty="0"/>
                  <a:t>or</a:t>
                </a:r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have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𝒌</m:t>
                    </m:r>
                  </m:oMath>
                </a14:m>
                <a:r>
                  <a:rPr lang="en-US" dirty="0"/>
                  <a:t> dominating nodes in its </a:t>
                </a:r>
                <a:r>
                  <a:rPr lang="en-US" b="1" dirty="0"/>
                  <a:t>neighborhood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sz="1600" i="1" dirty="0"/>
                  <a:t>[Fink and Jacobson, 1985]</a:t>
                </a:r>
              </a:p>
              <a:p>
                <a:pPr marL="514350" lvl="1" indent="0">
                  <a:buNone/>
                </a:pPr>
                <a:endParaRPr lang="en-US" dirty="0"/>
              </a:p>
              <a:p>
                <a:pPr marL="400050"/>
                <a:r>
                  <a:rPr lang="en-US" dirty="0"/>
                  <a:t>Best known approx.-</a:t>
                </a:r>
                <a:r>
                  <a:rPr lang="en-US" dirty="0" smtClean="0"/>
                  <a:t>ratio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1">
                                <a:latin typeface="Cambria Math"/>
                              </a:rPr>
                              <m:t>𝒆</m:t>
                            </m:r>
                            <m:r>
                              <a:rPr lang="de-DE" b="1" i="1">
                                <a:latin typeface="Cambria Math"/>
                              </a:rPr>
                              <m:t>²+</m:t>
                            </m:r>
                            <m:r>
                              <a:rPr lang="de-DE" b="1" i="1">
                                <a:latin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>
                                <a:latin typeface="Cambria Math"/>
                              </a:rPr>
                              <m:t>𝚫</m:t>
                            </m:r>
                          </m:e>
                        </m:d>
                        <m:r>
                          <a:rPr lang="de-DE" b="1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1800" i="1" dirty="0"/>
                  <a:t>[Kuhn, </a:t>
                </a:r>
                <a:r>
                  <a:rPr lang="en-US" sz="1800" i="1" dirty="0" err="1"/>
                  <a:t>Moscibroda</a:t>
                </a:r>
                <a:r>
                  <a:rPr lang="en-US" sz="1800" i="1" dirty="0"/>
                  <a:t> and </a:t>
                </a:r>
                <a:r>
                  <a:rPr lang="en-US" sz="1800" i="1" dirty="0" err="1"/>
                  <a:t>Wattenhofer</a:t>
                </a:r>
                <a:r>
                  <a:rPr lang="en-US" sz="1800" i="1" dirty="0"/>
                  <a:t>, 2006</a:t>
                </a:r>
                <a:r>
                  <a:rPr lang="en-US" sz="1800" i="1" dirty="0" smtClean="0"/>
                  <a:t>]</a:t>
                </a:r>
                <a:endParaRPr lang="en-US" sz="1800" i="1" dirty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214" y="1082040"/>
            <a:ext cx="2420818" cy="219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08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Overview of the remaining Talk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-tuple domination </a:t>
                </a:r>
                <a:r>
                  <a:rPr lang="en-US" b="1" dirty="0" err="1" smtClean="0"/>
                  <a:t>vs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-domination</a:t>
                </a:r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NP-hard </a:t>
                </a:r>
                <a:r>
                  <a:rPr lang="en-US" b="1" dirty="0" smtClean="0"/>
                  <a:t>lower bound </a:t>
                </a:r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-domination</a:t>
                </a:r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Improved </a:t>
                </a:r>
                <a:r>
                  <a:rPr lang="en-US" b="1" dirty="0" smtClean="0"/>
                  <a:t>approximation ratio </a:t>
                </a:r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-domination</a:t>
                </a:r>
              </a:p>
              <a:p>
                <a:pPr marL="400050"/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592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/>
                  <a:t>-tuple </a:t>
                </a:r>
                <a:r>
                  <a:rPr lang="en-US" dirty="0" smtClean="0"/>
                  <a:t>Domination versus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-Domination</a:t>
                </a:r>
                <a:endParaRPr lang="en-US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  <a:blipFill rotWithShape="1">
                <a:blip r:embed="rId3"/>
                <a:stretch>
                  <a:fillRect l="-148" t="-7500" b="-25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-tuple </a:t>
                </a:r>
                <a:r>
                  <a:rPr lang="en-US" dirty="0"/>
                  <a:t>dominating set only </a:t>
                </a:r>
                <a:r>
                  <a:rPr lang="en-US" dirty="0" smtClean="0"/>
                  <a:t>exists </a:t>
                </a:r>
                <a:r>
                  <a:rPr lang="en-US" dirty="0"/>
                  <a:t>if min. degree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≥</m:t>
                    </m:r>
                    <m:r>
                      <a:rPr lang="de-DE" b="1" i="1">
                        <a:latin typeface="Cambria Math"/>
                      </a:rPr>
                      <m:t>𝒌</m:t>
                    </m:r>
                    <m:r>
                      <a:rPr lang="de-DE" b="1" i="1">
                        <a:latin typeface="Cambria Math"/>
                      </a:rPr>
                      <m:t>−</m:t>
                    </m:r>
                    <m:r>
                      <a:rPr lang="de-DE" b="1" i="1">
                        <a:latin typeface="Cambria Math"/>
                      </a:rPr>
                      <m:t>𝟏</m:t>
                    </m:r>
                  </m:oMath>
                </a14:m>
                <a:r>
                  <a:rPr lang="de-DE" b="1" dirty="0"/>
                  <a:t> </a:t>
                </a:r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b="1" dirty="0" smtClean="0"/>
                  <a:t>Every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-tuple dominating set is a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-dominating set</a:t>
                </a:r>
              </a:p>
              <a:p>
                <a:pPr marL="400050"/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But </a:t>
                </a:r>
                <a:r>
                  <a:rPr lang="en-US" b="1" dirty="0" smtClean="0"/>
                  <a:t>how “</a:t>
                </a:r>
                <a:r>
                  <a:rPr lang="en-US" b="1" i="1" dirty="0" smtClean="0"/>
                  <a:t>bad</a:t>
                </a:r>
                <a:r>
                  <a:rPr lang="en-US" b="1" dirty="0" smtClean="0"/>
                  <a:t>” </a:t>
                </a:r>
                <a:r>
                  <a:rPr lang="en-US" dirty="0" smtClean="0"/>
                  <a:t>can a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-tuple dom. set be in </a:t>
                </a:r>
                <a:r>
                  <a:rPr lang="en-US" b="1" dirty="0" smtClean="0"/>
                  <a:t>comparison?</a:t>
                </a:r>
              </a:p>
              <a:p>
                <a:pPr marL="400050"/>
                <a:endParaRPr lang="en-US" dirty="0"/>
              </a:p>
              <a:p>
                <a:pPr marL="400050"/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07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/>
                  <a:t>-tuple Domination versus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/>
                  <a:t>-Domination: With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𝒌</m:t>
                    </m:r>
                  </m:oMath>
                </a14:m>
                <a:r>
                  <a:rPr lang="en-US" b="1" dirty="0">
                    <a:latin typeface="Cambria Math" pitchFamily="18" charset="0"/>
                    <a:ea typeface="Cambria Math" pitchFamily="18" charset="0"/>
                  </a:rPr>
                  <a:t>=</a:t>
                </a:r>
                <a:r>
                  <a:rPr lang="en-US" b="1" dirty="0"/>
                  <a:t> 2</a:t>
                </a: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  <a:blipFill rotWithShape="1">
                <a:blip r:embed="rId3"/>
                <a:stretch>
                  <a:fillRect l="-148" t="-10000" b="-25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57150" indent="0">
                  <a:buNone/>
                </a:pPr>
                <a:endParaRPr lang="de-DE" dirty="0"/>
              </a:p>
              <a:p>
                <a:pPr marL="400050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/>
                          </a:rPr>
                          <m:t>𝐾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=</m:t>
                    </m:r>
                    <m:r>
                      <a:rPr lang="de-DE" b="0" i="1" smtClean="0">
                        <a:latin typeface="Cambria Math"/>
                      </a:rPr>
                      <m:t>𝑘</m:t>
                    </m:r>
                    <m:r>
                      <a:rPr lang="de-DE" b="0" i="1" smtClean="0">
                        <a:latin typeface="Cambria Math"/>
                      </a:rPr>
                      <m:t>=2,  </m:t>
                    </m:r>
                    <m:d>
                      <m:dPr>
                        <m:begChr m:val="|"/>
                        <m:endChr m:val="|"/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=9,  </m:t>
                    </m:r>
                    <m:d>
                      <m:dPr>
                        <m:begChr m:val="|"/>
                        <m:endChr m:val="|"/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de-DE" i="1">
                                <a:latin typeface="Cambria Math"/>
                              </a:rPr>
                              <m:t>𝑀</m:t>
                            </m:r>
                          </m:num>
                          <m:den>
                            <m:r>
                              <a:rPr lang="de-DE" i="1">
                                <a:latin typeface="Cambria Math"/>
                              </a:rPr>
                              <m:t>𝐾</m:t>
                            </m:r>
                          </m:den>
                        </m:f>
                      </m:e>
                    </m:d>
                    <m:r>
                      <a:rPr lang="de-DE" b="0" i="1" smtClean="0">
                        <a:latin typeface="Cambria Math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de-DE" i="1">
                                <a:latin typeface="Cambria Math"/>
                              </a:rPr>
                              <m:t>9</m:t>
                            </m:r>
                          </m:num>
                          <m:den>
                            <m:r>
                              <a:rPr lang="de-DE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de-DE" b="0" i="1" smtClean="0">
                        <a:latin typeface="Cambria Math"/>
                      </a:rPr>
                      <m:t>=5</m:t>
                    </m:r>
                  </m:oMath>
                </a14:m>
                <a:endParaRPr lang="en-US" dirty="0" smtClean="0"/>
              </a:p>
              <a:p>
                <a:pPr marL="400050"/>
                <a:r>
                  <a:rPr lang="en-US" dirty="0" smtClean="0"/>
                  <a:t>At least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r>
                          <a:rPr lang="de-DE" i="1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de-DE" i="1">
                        <a:latin typeface="Cambria Math"/>
                      </a:rPr>
                      <m:t>=9</m:t>
                    </m:r>
                  </m:oMath>
                </a14:m>
                <a:r>
                  <a:rPr lang="en-US" dirty="0" smtClean="0"/>
                  <a:t> nodes for a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-tuple dom. set</a:t>
                </a:r>
              </a:p>
              <a:p>
                <a:pPr marL="400050"/>
                <a:r>
                  <a:rPr lang="en-US" dirty="0" smtClean="0"/>
                  <a:t>But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r>
                          <a:rPr lang="de-DE" i="1">
                            <a:latin typeface="Cambria Math"/>
                          </a:rPr>
                          <m:t>𝐾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de-DE" i="1">
                                <a:latin typeface="Cambria Math"/>
                              </a:rPr>
                              <m:t>𝑀</m:t>
                            </m:r>
                          </m:num>
                          <m:den>
                            <m:r>
                              <a:rPr lang="de-DE" i="1">
                                <a:latin typeface="Cambria Math"/>
                              </a:rPr>
                              <m:t>𝐾</m:t>
                            </m:r>
                          </m:den>
                        </m:f>
                      </m:e>
                    </m:d>
                    <m:r>
                      <a:rPr lang="de-DE" b="0" i="1" smtClean="0">
                        <a:latin typeface="Cambria Math"/>
                      </a:rPr>
                      <m:t>=7</m:t>
                    </m:r>
                  </m:oMath>
                </a14:m>
                <a:r>
                  <a:rPr lang="en-US" dirty="0" smtClean="0"/>
                  <a:t> nodes suffice for a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-dom. set</a:t>
                </a:r>
              </a:p>
              <a:p>
                <a:pPr marL="400050"/>
                <a:endParaRPr lang="en-US" dirty="0"/>
              </a:p>
              <a:p>
                <a:pPr marL="400050"/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669" y="1032529"/>
            <a:ext cx="6018994" cy="318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llipse 1"/>
          <p:cNvSpPr/>
          <p:nvPr/>
        </p:nvSpPr>
        <p:spPr bwMode="auto">
          <a:xfrm>
            <a:off x="1325880" y="1996440"/>
            <a:ext cx="6827520" cy="1127760"/>
          </a:xfrm>
          <a:prstGeom prst="ellipse">
            <a:avLst/>
          </a:prstGeom>
          <a:noFill/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1325880" y="3246120"/>
            <a:ext cx="6598920" cy="973562"/>
          </a:xfrm>
          <a:prstGeom prst="ellipse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1325880" y="883920"/>
            <a:ext cx="6598920" cy="973562"/>
          </a:xfrm>
          <a:prstGeom prst="ellipse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21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en-US" dirty="0"/>
                  <a:t>tuple </a:t>
                </a:r>
                <a:r>
                  <a:rPr lang="en-US" dirty="0" smtClean="0"/>
                  <a:t>Domination versus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-Domination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  <a:blipFill rotWithShape="1">
                <a:blip r:embed="rId3"/>
                <a:stretch>
                  <a:fillRect l="-148" t="-7500" b="-25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57150" indent="0">
                  <a:buNone/>
                </a:pPr>
                <a:endParaRPr lang="de-DE" dirty="0"/>
              </a:p>
              <a:p>
                <a:pPr marL="400050"/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𝑀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→∞</m:t>
                    </m:r>
                  </m:oMath>
                </a14:m>
                <a:r>
                  <a:rPr lang="en-US" dirty="0" smtClean="0"/>
                  <a:t>: Off by a factor of </a:t>
                </a:r>
                <a:r>
                  <a:rPr lang="en-US" b="1" dirty="0" smtClean="0"/>
                  <a:t>nearly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𝒌</m:t>
                    </m:r>
                  </m:oMath>
                </a14:m>
                <a:r>
                  <a:rPr lang="en-US" dirty="0" smtClean="0"/>
                  <a:t>!</a:t>
                </a:r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1&lt;</m:t>
                    </m:r>
                    <m:r>
                      <a:rPr lang="de-DE" b="0" i="1" smtClean="0">
                        <a:latin typeface="Cambria Math"/>
                      </a:rPr>
                      <m:t>𝛼</m:t>
                    </m:r>
                    <m:r>
                      <a:rPr lang="de-DE" b="0" i="1" smtClean="0">
                        <a:latin typeface="Cambria Math"/>
                      </a:rPr>
                      <m:t>&lt;</m:t>
                    </m:r>
                    <m:r>
                      <a:rPr lang="de-DE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𝑛</m:t>
                    </m:r>
                    <m:r>
                      <a:rPr lang="de-DE" b="0" i="1" smtClean="0">
                        <a:latin typeface="Cambria Math"/>
                      </a:rPr>
                      <m:t>≥</m:t>
                    </m:r>
                    <m:r>
                      <a:rPr lang="de-DE" b="0" i="1" smtClean="0">
                        <a:latin typeface="Cambria Math"/>
                      </a:rPr>
                      <m:t>𝑘</m:t>
                    </m:r>
                    <m:r>
                      <a:rPr lang="de-DE" b="0" i="1" smtClean="0">
                        <a:latin typeface="Cambria Math"/>
                      </a:rPr>
                      <m:t>−1+</m:t>
                    </m:r>
                    <m:f>
                      <m:fPr>
                        <m:ctrlPr>
                          <a:rPr lang="de-DE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de-DE" b="0" i="1" smtClean="0">
                                    <a:latin typeface="Cambria Math"/>
                                  </a:rPr>
                                  <m:t>𝑘</m:t>
                                </m:r>
                                <m:r>
                                  <a:rPr lang="de-DE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de-D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𝛼</m:t>
                        </m:r>
                        <m:r>
                          <a:rPr lang="de-DE" b="0" i="1" smtClean="0">
                            <a:latin typeface="Cambria Math"/>
                          </a:rPr>
                          <m:t>−1</m:t>
                        </m:r>
                      </m:den>
                    </m:f>
                    <m:r>
                      <a:rPr lang="de-DE" b="0" i="0" smtClean="0">
                        <a:latin typeface="Cambria Math"/>
                      </a:rPr>
                      <m:t> : </m:t>
                    </m:r>
                  </m:oMath>
                </a14:m>
                <a:r>
                  <a:rPr lang="en-US" dirty="0" smtClean="0"/>
                  <a:t>Off by a factor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/>
                      </a:rPr>
                      <m:t>≥</m:t>
                    </m:r>
                    <m:f>
                      <m:fPr>
                        <m:ctrlPr>
                          <a:rPr lang="de-DE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de-DE" b="1" i="1" smtClean="0">
                            <a:latin typeface="Cambria Math"/>
                          </a:rPr>
                          <m:t>𝒌</m:t>
                        </m:r>
                      </m:num>
                      <m:den>
                        <m:r>
                          <a:rPr lang="de-DE" b="1" i="1" smtClean="0"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endParaRPr lang="de-DE" b="1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669" y="1032529"/>
            <a:ext cx="6018994" cy="318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382741" y="5190319"/>
            <a:ext cx="950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(tight)</a:t>
            </a:r>
            <a:endParaRPr lang="de-DE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11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NP</m:t>
                      </m:r>
                      <m:r>
                        <m:rPr>
                          <m:nor/>
                        </m:rPr>
                        <a:rPr lang="en-US" dirty="0"/>
                        <m:t>−</m:t>
                      </m:r>
                      <m:r>
                        <m:rPr>
                          <m:nor/>
                        </m:rPr>
                        <a:rPr lang="en-US" dirty="0"/>
                        <m:t>hard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lower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bound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for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a:rPr lang="de-DE" i="1">
                          <a:latin typeface="Cambria Math"/>
                        </a:rPr>
                        <m:t>𝑘</m:t>
                      </m:r>
                      <m:r>
                        <m:rPr>
                          <m:nor/>
                        </m:rPr>
                        <a:rPr lang="en-US" dirty="0"/>
                        <m:t>−</m:t>
                      </m:r>
                      <m:r>
                        <m:rPr>
                          <m:nor/>
                        </m:rPr>
                        <a:rPr lang="en-US" dirty="0"/>
                        <m:t>domination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  <a:blipFill rotWithShape="1">
                <a:blip r:embed="rId3"/>
                <a:stretch>
                  <a:fillRect l="-7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r>
                  <a:rPr lang="en-US" dirty="0" smtClean="0"/>
                  <a:t>NP-hard lower bound for 1-domination</a:t>
                </a:r>
                <a:endParaRPr lang="en-US" dirty="0"/>
              </a:p>
              <a:p>
                <a:pPr marL="800100" lvl="1"/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𝟎</m:t>
                    </m:r>
                    <m:r>
                      <a:rPr lang="de-DE" b="1" i="1">
                        <a:latin typeface="Cambria Math"/>
                      </a:rPr>
                      <m:t>.</m:t>
                    </m:r>
                    <m:r>
                      <a:rPr lang="de-DE" b="1" i="1">
                        <a:latin typeface="Cambria Math"/>
                      </a:rPr>
                      <m:t>𝟐𝟐𝟔𝟕</m:t>
                    </m:r>
                    <m:func>
                      <m:funcPr>
                        <m:ctrlPr>
                          <a:rPr lang="de-DE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1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1">
                                <a:latin typeface="Cambria Math"/>
                              </a:rPr>
                              <m:t>𝒏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  <a:r>
                  <a:rPr lang="en-US" i="1" dirty="0"/>
                  <a:t>[</a:t>
                </a:r>
                <a:r>
                  <a:rPr lang="en-US" i="1" dirty="0" err="1"/>
                  <a:t>Alon</a:t>
                </a:r>
                <a:r>
                  <a:rPr lang="en-US" i="1" dirty="0"/>
                  <a:t>, </a:t>
                </a:r>
                <a:r>
                  <a:rPr lang="en-US" i="1" dirty="0" err="1"/>
                  <a:t>Moshkovitz</a:t>
                </a:r>
                <a:r>
                  <a:rPr lang="en-US" i="1" dirty="0"/>
                  <a:t> and </a:t>
                </a:r>
                <a:r>
                  <a:rPr lang="en-US" i="1" dirty="0" err="1"/>
                  <a:t>Safra</a:t>
                </a:r>
                <a:r>
                  <a:rPr lang="en-US" i="1" dirty="0"/>
                  <a:t>, 2006]</a:t>
                </a:r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If we could approx.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-dom. set with ratio of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800100" lvl="1"/>
                <a:r>
                  <a:rPr lang="en-US" dirty="0" smtClean="0"/>
                  <a:t>Then build a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-multiplication graph:</a:t>
                </a:r>
              </a:p>
              <a:p>
                <a:pPr marL="800100" lvl="1"/>
                <a:endParaRPr lang="en-US" dirty="0"/>
              </a:p>
              <a:p>
                <a:pPr marL="800100" lvl="1"/>
                <a:endParaRPr lang="en-US" dirty="0" smtClean="0"/>
              </a:p>
              <a:p>
                <a:pPr marL="800100" lvl="1"/>
                <a:endParaRPr lang="en-US" dirty="0"/>
              </a:p>
              <a:p>
                <a:pPr marL="800100" lvl="1"/>
                <a:endParaRPr lang="en-US" dirty="0" smtClean="0"/>
              </a:p>
              <a:p>
                <a:pPr marL="800100" lvl="1"/>
                <a:endParaRPr lang="en-US" dirty="0"/>
              </a:p>
              <a:p>
                <a:pPr marL="800100" lvl="1"/>
                <a:endParaRPr lang="en-US" dirty="0" smtClean="0"/>
              </a:p>
              <a:p>
                <a:pPr marL="800100" lvl="1"/>
                <a:endParaRPr lang="en-US" dirty="0"/>
              </a:p>
              <a:p>
                <a:pPr marL="514350" lvl="1" indent="0">
                  <a:buNone/>
                </a:pPr>
                <a:r>
                  <a:rPr lang="en-US" dirty="0" smtClean="0"/>
                  <a:t>			                </a:t>
                </a:r>
                <a:r>
                  <a:rPr lang="en-US" sz="1400" i="1" dirty="0" smtClean="0"/>
                  <a:t>Example for </a:t>
                </a:r>
                <a14:m>
                  <m:oMath xmlns:m="http://schemas.openxmlformats.org/officeDocument/2006/math">
                    <m:r>
                      <a:rPr lang="de-DE" sz="1400" b="0" i="1" smtClean="0">
                        <a:latin typeface="Cambria Math"/>
                      </a:rPr>
                      <m:t>𝑘</m:t>
                    </m:r>
                    <m:r>
                      <a:rPr lang="de-DE" sz="1400" b="0" i="1" smtClean="0">
                        <a:latin typeface="Cambria Math"/>
                      </a:rPr>
                      <m:t>=3</m:t>
                    </m:r>
                  </m:oMath>
                </a14:m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NP-hard lower bound for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-domination</a:t>
                </a:r>
              </a:p>
              <a:p>
                <a:pPr marL="800100" lvl="1"/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𝟎</m:t>
                    </m:r>
                    <m:r>
                      <a:rPr lang="de-DE" b="1" i="1">
                        <a:latin typeface="Cambria Math"/>
                      </a:rPr>
                      <m:t>.</m:t>
                    </m:r>
                    <m:r>
                      <a:rPr lang="de-DE" b="1" i="1">
                        <a:latin typeface="Cambria Math"/>
                      </a:rPr>
                      <m:t>𝟐𝟐𝟔𝟕</m:t>
                    </m:r>
                    <m:r>
                      <a:rPr lang="de-DE" b="1" i="1" smtClean="0">
                        <a:latin typeface="Cambria Math"/>
                      </a:rPr>
                      <m:t>/</m:t>
                    </m:r>
                    <m:r>
                      <a:rPr lang="de-DE" b="1" i="1" smtClean="0">
                        <a:latin typeface="Cambria Math"/>
                      </a:rPr>
                      <m:t>𝒌</m:t>
                    </m:r>
                    <m:func>
                      <m:funcPr>
                        <m:ctrlPr>
                          <a:rPr lang="de-DE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1" i="1" smtClean="0">
                            <a:latin typeface="Cambria Math"/>
                          </a:rPr>
                          <m:t> </m:t>
                        </m:r>
                        <m:r>
                          <a:rPr lang="de-DE" b="1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1">
                                <a:latin typeface="Cambria Math"/>
                              </a:rPr>
                              <m:t>𝒏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/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𝒌</m:t>
                            </m:r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pPr marL="400050"/>
                <a:endParaRPr lang="en-US" dirty="0" smtClean="0"/>
              </a:p>
              <a:p>
                <a:pPr marL="800100" lvl="1"/>
                <a:endParaRPr lang="en-US" dirty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49" t="-705" b="-716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002" y="2787081"/>
            <a:ext cx="5690352" cy="229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12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Improved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approximation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ratio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for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a:rPr lang="de-DE" i="1">
                          <a:latin typeface="Cambria Math"/>
                        </a:rPr>
                        <m:t>𝑘</m:t>
                      </m:r>
                      <m:r>
                        <m:rPr>
                          <m:nor/>
                        </m:rPr>
                        <a:rPr lang="en-US" dirty="0"/>
                        <m:t>−</m:t>
                      </m:r>
                      <m:r>
                        <m:rPr>
                          <m:nor/>
                        </m:rPr>
                        <a:rPr lang="en-US" dirty="0"/>
                        <m:t>domination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67745"/>
                <a:ext cx="8229600" cy="490537"/>
              </a:xfrm>
              <a:blipFill rotWithShape="1">
                <a:blip r:embed="rId3"/>
                <a:stretch>
                  <a:fillRect l="-444" b="-875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en-US" dirty="0" smtClean="0"/>
              </a:p>
              <a:p>
                <a:pPr marL="400050"/>
                <a:endParaRPr lang="en-US" dirty="0"/>
              </a:p>
              <a:p>
                <a:pPr marL="400050"/>
                <a:endParaRPr lang="en-US" dirty="0" smtClean="0"/>
              </a:p>
              <a:p>
                <a:pPr marL="400050"/>
                <a:r>
                  <a:rPr lang="en-US" dirty="0" smtClean="0"/>
                  <a:t>Utilizes a </a:t>
                </a:r>
                <a:r>
                  <a:rPr lang="en-US" b="1" dirty="0" smtClean="0"/>
                  <a:t>greedy</a:t>
                </a:r>
                <a:r>
                  <a:rPr lang="en-US" dirty="0" smtClean="0"/>
                  <a:t>-algorithm</a:t>
                </a:r>
              </a:p>
              <a:p>
                <a:pPr marL="400050"/>
                <a:endParaRPr lang="en-US" dirty="0"/>
              </a:p>
              <a:p>
                <a:pPr marL="400050"/>
                <a:r>
                  <a:rPr lang="en-US" dirty="0" smtClean="0"/>
                  <a:t>Use </a:t>
                </a:r>
                <a:r>
                  <a:rPr lang="en-US" b="1" dirty="0" smtClean="0"/>
                  <a:t>“</a:t>
                </a:r>
                <a:r>
                  <a:rPr lang="en-US" b="1" dirty="0"/>
                  <a:t>d</a:t>
                </a:r>
                <a:r>
                  <a:rPr lang="en-US" b="1" dirty="0" smtClean="0"/>
                  <a:t>egree” of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𝒌</m:t>
                    </m:r>
                    <m:r>
                      <m:rPr>
                        <m:nor/>
                      </m:rPr>
                      <a:rPr lang="en-US" b="1" dirty="0"/>
                      <m:t>−</m:t>
                    </m:r>
                    <m:r>
                      <m:rPr>
                        <m:nor/>
                      </m:rPr>
                      <a:rPr lang="en-US" b="1" dirty="0"/>
                      <m:t>domination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per node</a:t>
                </a:r>
              </a:p>
              <a:p>
                <a:pPr marL="800100" lvl="1"/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𝒌</m:t>
                    </m:r>
                  </m:oMath>
                </a14:m>
                <a:r>
                  <a:rPr lang="en-US" dirty="0" smtClean="0"/>
                  <a:t> , if in the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-dominating set</a:t>
                </a:r>
              </a:p>
              <a:p>
                <a:pPr marL="800100" lvl="1"/>
                <a:r>
                  <a:rPr lang="en-US" dirty="0" smtClean="0"/>
                  <a:t>else </a:t>
                </a:r>
                <a:r>
                  <a:rPr lang="en-US" b="1" dirty="0" smtClean="0"/>
                  <a:t>#neighbors </a:t>
                </a:r>
                <a:r>
                  <a:rPr lang="en-US" dirty="0" smtClean="0"/>
                  <a:t>in the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/>
                  <a:t>-dominating </a:t>
                </a:r>
                <a:r>
                  <a:rPr lang="en-US" dirty="0" smtClean="0"/>
                  <a:t>set, but at most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endParaRPr lang="en-US" dirty="0" smtClean="0"/>
              </a:p>
              <a:p>
                <a:pPr marL="800100" lvl="1"/>
                <a:endParaRPr lang="en-US" dirty="0"/>
              </a:p>
              <a:p>
                <a:pPr marL="400050"/>
                <a:r>
                  <a:rPr lang="en-US" dirty="0" smtClean="0"/>
                  <a:t>Pick a node that </a:t>
                </a:r>
                <a:r>
                  <a:rPr lang="en-US" b="1" dirty="0" smtClean="0"/>
                  <a:t>improves total sum </a:t>
                </a:r>
                <a:r>
                  <a:rPr lang="en-US" dirty="0" smtClean="0"/>
                  <a:t>of degree the </a:t>
                </a:r>
                <a:r>
                  <a:rPr lang="en-US" b="1" dirty="0" smtClean="0"/>
                  <a:t>most</a:t>
                </a:r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57150" indent="0">
                  <a:buNone/>
                </a:pPr>
                <a:endParaRPr lang="en-US" dirty="0" smtClean="0"/>
              </a:p>
              <a:p>
                <a:pPr marL="400050"/>
                <a:endParaRPr lang="de-DE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1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400050"/>
                <a:r>
                  <a:rPr lang="de-DE" dirty="0" err="1" smtClean="0"/>
                  <a:t>Let</a:t>
                </a:r>
                <a:r>
                  <a:rPr lang="de-DE" dirty="0" smtClean="0"/>
                  <a:t> a </a:t>
                </a:r>
                <a:r>
                  <a:rPr lang="de-DE" dirty="0" err="1" smtClean="0"/>
                  <a:t>fixed</a:t>
                </a:r>
                <a:r>
                  <a:rPr lang="de-DE" dirty="0" smtClean="0"/>
                  <a:t> </a:t>
                </a:r>
                <a:r>
                  <a:rPr lang="de-DE" b="1" dirty="0" smtClean="0"/>
                  <a:t>optimal </a:t>
                </a:r>
                <a:r>
                  <a:rPr lang="de-DE" b="1" dirty="0" err="1" smtClean="0"/>
                  <a:t>solution</a:t>
                </a:r>
                <a:r>
                  <a:rPr lang="de-DE" b="1" dirty="0" smtClean="0"/>
                  <a:t> </a:t>
                </a:r>
                <a:r>
                  <a:rPr lang="de-DE" dirty="0" err="1" smtClean="0"/>
                  <a:t>have</a:t>
                </a:r>
                <a:r>
                  <a:rPr lang="de-DE" dirty="0" smtClean="0"/>
                  <a:t> 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/>
                      </a:rPr>
                      <m:t>𝒓</m:t>
                    </m:r>
                    <m:r>
                      <a:rPr lang="de-DE" b="1" i="1" smtClean="0">
                        <a:latin typeface="Cambria Math"/>
                      </a:rPr>
                      <m:t>&gt;</m:t>
                    </m:r>
                    <m:r>
                      <a:rPr lang="de-DE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de-DE" b="1" dirty="0" smtClean="0"/>
                  <a:t> </a:t>
                </a:r>
                <a:r>
                  <a:rPr lang="de-DE" dirty="0" err="1" smtClean="0"/>
                  <a:t>nodes</a:t>
                </a:r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r>
                  <a:rPr lang="de-DE" dirty="0" err="1" smtClean="0"/>
                  <a:t>Greedy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does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at</a:t>
                </a:r>
                <a:r>
                  <a:rPr lang="de-DE" dirty="0" smtClean="0"/>
                  <a:t> least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/>
                      </a:rPr>
                      <m:t>𝟏</m:t>
                    </m:r>
                    <m:r>
                      <a:rPr lang="de-DE" b="1" i="1" smtClean="0">
                        <a:latin typeface="Cambria Math"/>
                      </a:rPr>
                      <m:t>/</m:t>
                    </m:r>
                    <m:r>
                      <a:rPr lang="de-DE" b="1" i="1" smtClean="0">
                        <a:latin typeface="Cambria Math"/>
                      </a:rPr>
                      <m:t>𝒓</m:t>
                    </m:r>
                  </m:oMath>
                </a14:m>
                <a:r>
                  <a:rPr lang="de-DE" b="1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remaining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work</a:t>
                </a:r>
                <a:r>
                  <a:rPr lang="de-DE" dirty="0" smtClean="0"/>
                  <a:t> </a:t>
                </a:r>
                <a:r>
                  <a:rPr lang="de-DE" b="1" dirty="0" smtClean="0"/>
                  <a:t>per </a:t>
                </a:r>
                <a:r>
                  <a:rPr lang="de-DE" b="1" dirty="0" err="1" smtClean="0"/>
                  <a:t>step</a:t>
                </a:r>
                <a:endParaRPr lang="de-DE" b="1" dirty="0"/>
              </a:p>
              <a:p>
                <a:pPr marL="400050"/>
                <a:endParaRPr lang="de-DE" dirty="0" smtClean="0"/>
              </a:p>
              <a:p>
                <a:pPr marL="400050"/>
                <a:r>
                  <a:rPr lang="de-DE" dirty="0" err="1" smtClean="0"/>
                  <a:t>If</a:t>
                </a:r>
                <a:r>
                  <a:rPr lang="de-DE" dirty="0" smtClean="0"/>
                  <a:t> </a:t>
                </a:r>
                <a:r>
                  <a:rPr lang="de-DE" dirty="0" err="1"/>
                  <a:t>it</a:t>
                </a:r>
                <a:r>
                  <a:rPr lang="de-DE" dirty="0"/>
                  <a:t> </a:t>
                </a:r>
                <a:r>
                  <a:rPr lang="de-DE" dirty="0" err="1"/>
                  <a:t>does</a:t>
                </a:r>
                <a:r>
                  <a:rPr lang="de-DE" dirty="0"/>
                  <a:t> </a:t>
                </a:r>
                <a:r>
                  <a:rPr lang="de-DE" dirty="0" err="1"/>
                  <a:t>more</a:t>
                </a:r>
                <a:r>
                  <a:rPr lang="de-DE" dirty="0"/>
                  <a:t>, also </a:t>
                </a:r>
                <a:r>
                  <a:rPr lang="de-DE" dirty="0" err="1"/>
                  <a:t>good</a:t>
                </a:r>
                <a:r>
                  <a:rPr lang="de-DE" dirty="0"/>
                  <a:t> </a:t>
                </a:r>
                <a:r>
                  <a:rPr lang="de-DE" dirty="0">
                    <a:sym typeface="Wingdings" pitchFamily="2" charset="2"/>
                  </a:rPr>
                  <a:t></a:t>
                </a:r>
              </a:p>
              <a:p>
                <a:pPr marL="400050"/>
                <a:endParaRPr lang="de-DE" dirty="0" smtClean="0"/>
              </a:p>
              <a:p>
                <a:pPr marL="400050"/>
                <a:r>
                  <a:rPr lang="de-DE" dirty="0" smtClean="0"/>
                  <a:t>Total </a:t>
                </a:r>
                <a:r>
                  <a:rPr lang="de-DE" dirty="0" err="1" smtClean="0"/>
                  <a:t>amount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work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is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/>
                      </a:rPr>
                      <m:t>𝒏</m:t>
                    </m:r>
                    <m:r>
                      <a:rPr lang="de-DE" b="1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de-DE" b="1" i="1" smtClean="0">
                        <a:latin typeface="Cambria Math"/>
                      </a:rPr>
                      <m:t>𝒌</m:t>
                    </m:r>
                  </m:oMath>
                </a14:m>
                <a:endParaRPr lang="de-DE" b="1" dirty="0" smtClean="0"/>
              </a:p>
              <a:p>
                <a:pPr marL="400050"/>
                <a:endParaRPr lang="de-DE" b="1" dirty="0" smtClean="0"/>
              </a:p>
              <a:p>
                <a:pPr marL="400050"/>
                <a:r>
                  <a:rPr lang="de-DE" dirty="0" smtClean="0"/>
                  <a:t>This </a:t>
                </a:r>
                <a:r>
                  <a:rPr lang="de-DE" dirty="0" err="1" smtClean="0"/>
                  <a:t>gives</a:t>
                </a:r>
                <a:r>
                  <a:rPr lang="de-DE" dirty="0" smtClean="0"/>
                  <a:t> an </a:t>
                </a:r>
                <a:r>
                  <a:rPr lang="de-DE" dirty="0" err="1" smtClean="0"/>
                  <a:t>approximation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ratio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roughly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de-DE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1" i="0" smtClean="0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1">
                                <a:latin typeface="Cambria Math"/>
                              </a:rPr>
                              <m:t>𝒏</m:t>
                            </m:r>
                            <m:r>
                              <a:rPr lang="de-DE" b="1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r>
                              <a:rPr lang="de-DE" b="1" i="1">
                                <a:latin typeface="Cambria Math"/>
                              </a:rPr>
                              <m:t>𝒌</m:t>
                            </m:r>
                            <m:r>
                              <m:rPr>
                                <m:nor/>
                              </m:rPr>
                              <a:rPr lang="de-DE" b="1" dirty="0"/>
                              <m:t> </m:t>
                            </m:r>
                          </m:e>
                        </m:d>
                        <m:r>
                          <a:rPr lang="de-DE" b="1" i="1" smtClean="0">
                            <a:latin typeface="Cambria Math"/>
                          </a:rPr>
                          <m:t>+</m:t>
                        </m:r>
                        <m:r>
                          <a:rPr lang="de-DE" b="1" i="1" smtClean="0">
                            <a:latin typeface="Cambria Math"/>
                          </a:rPr>
                          <m:t>𝟏</m:t>
                        </m:r>
                      </m:e>
                    </m:func>
                  </m:oMath>
                </a14:m>
                <a:endParaRPr lang="de-DE" b="1" dirty="0" smtClean="0"/>
              </a:p>
              <a:p>
                <a:pPr marL="400050"/>
                <a:endParaRPr lang="de-DE" b="1" dirty="0" smtClean="0"/>
              </a:p>
              <a:p>
                <a:pPr marL="400050"/>
                <a:endParaRPr lang="de-DE" b="1" dirty="0"/>
              </a:p>
              <a:p>
                <a:pPr marL="514350" lvl="1" indent="0">
                  <a:buNone/>
                </a:pPr>
                <a:endParaRPr lang="de-DE" dirty="0">
                  <a:sym typeface="Wingdings" pitchFamily="2" charset="2"/>
                </a:endParaRPr>
              </a:p>
              <a:p>
                <a:pPr marL="400050"/>
                <a:endParaRPr lang="de-DE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609600" y="320145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b="1" dirty="0"/>
              <a:t> </a:t>
            </a:r>
            <a:r>
              <a:rPr lang="en-US" b="1" dirty="0"/>
              <a:t>When </a:t>
            </a:r>
            <a:r>
              <a:rPr lang="en-US" dirty="0"/>
              <a:t>does the Greedy Algorithm </a:t>
            </a:r>
            <a:r>
              <a:rPr lang="en-US" b="1" dirty="0"/>
              <a:t>finish? </a:t>
            </a:r>
          </a:p>
        </p:txBody>
      </p:sp>
    </p:spTree>
    <p:extLst>
      <p:ext uri="{BB962C8B-B14F-4D97-AF65-F5344CB8AC3E}">
        <p14:creationId xmlns:p14="http://schemas.microsoft.com/office/powerpoint/2010/main" val="202979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400050"/>
                <a:r>
                  <a:rPr lang="de-DE" dirty="0" err="1" smtClean="0"/>
                  <a:t>When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is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chopping</a:t>
                </a:r>
                <a:r>
                  <a:rPr lang="de-DE" dirty="0" smtClean="0"/>
                  <a:t> off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</a:rPr>
                      <m:t>𝟏</m:t>
                    </m:r>
                    <m:r>
                      <a:rPr lang="de-DE" b="1" i="1">
                        <a:latin typeface="Cambria Math"/>
                      </a:rPr>
                      <m:t>/</m:t>
                    </m:r>
                    <m:r>
                      <a:rPr lang="de-DE" b="1" i="1">
                        <a:latin typeface="Cambria Math"/>
                      </a:rPr>
                      <m:t>𝒓</m:t>
                    </m:r>
                  </m:oMath>
                </a14:m>
                <a:r>
                  <a:rPr lang="de-DE" b="1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remaining</a:t>
                </a:r>
                <a:r>
                  <a:rPr lang="de-DE" dirty="0" smtClean="0"/>
                  <a:t> </a:t>
                </a:r>
                <a:r>
                  <a:rPr lang="de-DE" dirty="0" err="1"/>
                  <a:t>work</a:t>
                </a:r>
                <a:r>
                  <a:rPr lang="de-DE" dirty="0"/>
                  <a:t> </a:t>
                </a:r>
                <a:r>
                  <a:rPr lang="de-DE" dirty="0" smtClean="0"/>
                  <a:t> </a:t>
                </a:r>
                <a:r>
                  <a:rPr lang="de-DE" b="1" dirty="0" err="1" smtClean="0"/>
                  <a:t>ineffective</a:t>
                </a:r>
                <a:r>
                  <a:rPr lang="de-DE" b="1" dirty="0" smtClean="0"/>
                  <a:t>?</a:t>
                </a:r>
              </a:p>
              <a:p>
                <a:pPr marL="400050"/>
                <a:endParaRPr lang="de-DE" b="1" dirty="0"/>
              </a:p>
              <a:p>
                <a:pPr marL="400050"/>
                <a:r>
                  <a:rPr lang="de-DE" dirty="0" err="1" smtClean="0"/>
                  <a:t>When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remaining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work</a:t>
                </a:r>
                <a:r>
                  <a:rPr lang="de-DE" dirty="0" smtClean="0"/>
                  <a:t> </a:t>
                </a:r>
                <a:r>
                  <a:rPr lang="de-DE" b="1" dirty="0" err="1" smtClean="0"/>
                  <a:t>is</a:t>
                </a:r>
                <a:r>
                  <a:rPr lang="de-DE" b="1" dirty="0" smtClean="0"/>
                  <a:t> </a:t>
                </a:r>
                <a:r>
                  <a:rPr lang="de-DE" b="1" dirty="0" err="1" smtClean="0"/>
                  <a:t>less</a:t>
                </a:r>
                <a:r>
                  <a:rPr lang="de-DE" b="1" dirty="0" smtClean="0"/>
                  <a:t> </a:t>
                </a:r>
                <a:r>
                  <a:rPr lang="de-DE" b="1" dirty="0" err="1" smtClean="0"/>
                  <a:t>than</a:t>
                </a:r>
                <a:r>
                  <a:rPr lang="de-DE" b="1" dirty="0" smtClean="0"/>
                  <a:t> r</a:t>
                </a:r>
              </a:p>
              <a:p>
                <a:pPr marL="400050"/>
                <a:endParaRPr lang="de-DE" b="1" dirty="0"/>
              </a:p>
              <a:p>
                <a:pPr marL="400050"/>
                <a:r>
                  <a:rPr lang="de-DE" dirty="0" err="1" smtClean="0"/>
                  <a:t>Then</a:t>
                </a:r>
                <a:r>
                  <a:rPr lang="de-DE" dirty="0" smtClean="0"/>
                  <a:t> </a:t>
                </a:r>
                <a:r>
                  <a:rPr lang="de-DE" b="1" dirty="0" err="1" smtClean="0"/>
                  <a:t>at</a:t>
                </a:r>
                <a:r>
                  <a:rPr lang="de-DE" b="1" dirty="0" smtClean="0"/>
                  <a:t> </a:t>
                </a:r>
                <a:r>
                  <a:rPr lang="de-DE" b="1" dirty="0" err="1" smtClean="0"/>
                  <a:t>most</a:t>
                </a:r>
                <a:r>
                  <a:rPr lang="de-DE" b="1" dirty="0" smtClean="0"/>
                  <a:t> r </a:t>
                </a:r>
                <a:r>
                  <a:rPr lang="de-DE" b="1" dirty="0" err="1" smtClean="0"/>
                  <a:t>more</a:t>
                </a:r>
                <a:r>
                  <a:rPr lang="de-DE" b="1" dirty="0" smtClean="0"/>
                  <a:t> </a:t>
                </a:r>
                <a:r>
                  <a:rPr lang="de-DE" b="1" dirty="0" err="1" smtClean="0"/>
                  <a:t>steps</a:t>
                </a:r>
                <a:r>
                  <a:rPr lang="de-DE" b="1" dirty="0" smtClean="0"/>
                  <a:t> </a:t>
                </a:r>
                <a:r>
                  <a:rPr lang="de-DE" dirty="0" err="1" smtClean="0"/>
                  <a:t>are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needed</a:t>
                </a:r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r>
                  <a:rPr lang="de-DE" dirty="0" err="1" smtClean="0"/>
                  <a:t>Stop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chopping</a:t>
                </a:r>
                <a:r>
                  <a:rPr lang="de-DE" dirty="0" smtClean="0"/>
                  <a:t> after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de-DE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0" i="1" smtClean="0">
                            <a:latin typeface="Cambria Math"/>
                          </a:rPr>
                          <m:t>𝑙𝑛</m:t>
                        </m:r>
                      </m:fName>
                      <m:e>
                        <m:d>
                          <m:dPr>
                            <m:ctrlPr>
                              <a:rPr lang="de-DE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1" i="1">
                                    <a:latin typeface="Cambria Math"/>
                                  </a:rPr>
                                  <m:t>𝒏𝒌</m:t>
                                </m:r>
                              </m:num>
                              <m:den>
                                <m:r>
                                  <a:rPr lang="de-DE" b="1" i="1">
                                    <a:latin typeface="Cambria Math"/>
                                  </a:rPr>
                                  <m:t>𝒓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de-DE" b="1" i="1" smtClean="0">
                        <a:latin typeface="Cambria Math"/>
                      </a:rPr>
                      <m:t>/</m:t>
                    </m:r>
                    <m:func>
                      <m:funcPr>
                        <m:ctrlPr>
                          <a:rPr lang="de-DE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0" i="1" smtClean="0">
                            <a:latin typeface="Cambria Math"/>
                          </a:rPr>
                          <m:t>𝑙𝑛</m:t>
                        </m:r>
                      </m:fName>
                      <m:e>
                        <m:d>
                          <m:dPr>
                            <m:ctrlPr>
                              <a:rPr lang="de-DE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1" i="1">
                                    <a:latin typeface="Cambria Math"/>
                                  </a:rPr>
                                  <m:t>𝒓</m:t>
                                </m:r>
                              </m:num>
                              <m:den>
                                <m:r>
                                  <a:rPr lang="de-DE" b="1" i="1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de-DE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de-DE" b="1" i="1">
                                    <a:latin typeface="Cambria Math"/>
                                  </a:rPr>
                                  <m:t>𝟏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de-DE" b="1" dirty="0" smtClean="0"/>
                  <a:t> </a:t>
                </a:r>
                <a:r>
                  <a:rPr lang="de-DE" dirty="0" smtClean="0"/>
                  <a:t>steps</a:t>
                </a:r>
              </a:p>
              <a:p>
                <a:pPr marL="400050"/>
                <a:endParaRPr lang="de-DE" dirty="0"/>
              </a:p>
              <a:p>
                <a:pPr marL="400050"/>
                <a:r>
                  <a:rPr lang="de-DE" dirty="0" err="1" smtClean="0"/>
                  <a:t>Gives</a:t>
                </a:r>
                <a:r>
                  <a:rPr lang="de-DE" dirty="0" smtClean="0"/>
                  <a:t> an </a:t>
                </a:r>
                <a:r>
                  <a:rPr lang="de-DE" dirty="0" err="1" smtClean="0"/>
                  <a:t>approx</a:t>
                </a:r>
                <a:r>
                  <a:rPr lang="de-DE" dirty="0" smtClean="0"/>
                  <a:t>. </a:t>
                </a:r>
                <a:r>
                  <a:rPr lang="de-DE" dirty="0" err="1" smtClean="0"/>
                  <a:t>ratio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de-DE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0" i="0" smtClean="0">
                            <a:latin typeface="Cambria Math"/>
                          </a:rPr>
                          <m:t>   </m:t>
                        </m:r>
                        <m:r>
                          <a:rPr lang="de-DE" b="1" i="0" smtClean="0">
                            <a:latin typeface="Cambria Math"/>
                          </a:rPr>
                          <m:t>𝟏</m:t>
                        </m:r>
                        <m:r>
                          <a:rPr lang="de-DE" b="1" i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de-DE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de-DE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1" i="1">
                                    <a:latin typeface="Cambria Math"/>
                                  </a:rPr>
                                  <m:t>𝒏𝒌</m:t>
                                </m:r>
                              </m:num>
                              <m:den>
                                <m:r>
                                  <a:rPr lang="de-DE" b="1" i="1">
                                    <a:latin typeface="Cambria Math"/>
                                  </a:rPr>
                                  <m:t>𝒓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de-DE" b="1" i="1">
                        <a:latin typeface="Cambria Math"/>
                      </a:rPr>
                      <m:t>/</m:t>
                    </m:r>
                    <m:r>
                      <a:rPr lang="de-DE" b="1" i="1" smtClean="0">
                        <a:latin typeface="Cambria Math"/>
                      </a:rPr>
                      <m:t>𝒓</m:t>
                    </m:r>
                    <m:r>
                      <a:rPr lang="de-DE" b="1" i="1" smtClean="0">
                        <a:latin typeface="Cambria Math"/>
                        <a:ea typeface="Cambria Math"/>
                      </a:rPr>
                      <m:t>∙</m:t>
                    </m:r>
                    <m:func>
                      <m:funcPr>
                        <m:ctrlPr>
                          <a:rPr lang="de-DE" b="1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de-DE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1" i="1">
                                    <a:latin typeface="Cambria Math"/>
                                  </a:rPr>
                                  <m:t>𝒓</m:t>
                                </m:r>
                              </m:num>
                              <m:den>
                                <m:r>
                                  <a:rPr lang="de-DE" b="1" i="1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de-DE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de-DE" b="1" i="1">
                                    <a:latin typeface="Cambria Math"/>
                                  </a:rPr>
                                  <m:t>𝟏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de-DE" dirty="0" smtClean="0"/>
                  <a:t> </a:t>
                </a:r>
              </a:p>
              <a:p>
                <a:pPr marL="800100" lvl="1"/>
                <a:endParaRPr lang="de-DE" dirty="0"/>
              </a:p>
              <a:p>
                <a:pPr marL="800100" lvl="1"/>
                <a:endParaRPr lang="de-DE" dirty="0" smtClean="0"/>
              </a:p>
              <a:p>
                <a:pPr marL="800100" lvl="1"/>
                <a:endParaRPr lang="de-DE" dirty="0">
                  <a:sym typeface="Wingdings" pitchFamily="2" charset="2"/>
                </a:endParaRPr>
              </a:p>
              <a:p>
                <a:pPr marL="400050"/>
                <a:endParaRPr lang="de-DE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609600" y="320145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dirty="0" smtClean="0"/>
              <a:t>When to stop </a:t>
            </a:r>
            <a:r>
              <a:rPr lang="en-US" dirty="0" smtClean="0"/>
              <a:t>when chopping off…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8164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400050"/>
                <a14:m>
                  <m:oMath xmlns:m="http://schemas.openxmlformats.org/officeDocument/2006/math">
                    <m:func>
                      <m:funcPr>
                        <m:ctrlPr>
                          <a:rPr lang="de-DE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0" i="1">
                            <a:latin typeface="Cambria Math"/>
                          </a:rPr>
                          <m:t>1</m:t>
                        </m:r>
                        <m:r>
                          <a:rPr lang="de-DE" b="0">
                            <a:latin typeface="Cambria Math"/>
                          </a:rPr>
                          <m:t>+</m:t>
                        </m:r>
                        <m:r>
                          <a:rPr lang="de-DE" b="0" i="1">
                            <a:latin typeface="Cambria Math"/>
                          </a:rPr>
                          <m:t>𝑙𝑛</m:t>
                        </m:r>
                      </m:fName>
                      <m:e>
                        <m:d>
                          <m:dPr>
                            <m:ctrlPr>
                              <a:rPr lang="de-DE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0" i="1">
                                    <a:latin typeface="Cambria Math"/>
                                  </a:rPr>
                                  <m:t>𝑛𝑘</m:t>
                                </m:r>
                              </m:num>
                              <m:den>
                                <m:r>
                                  <a:rPr lang="de-DE" b="0" i="1">
                                    <a:latin typeface="Cambria Math"/>
                                  </a:rPr>
                                  <m:t>𝑟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de-DE" b="0" i="1">
                        <a:latin typeface="Cambria Math"/>
                      </a:rPr>
                      <m:t>/</m:t>
                    </m:r>
                    <m:r>
                      <a:rPr lang="de-DE" b="0" i="1">
                        <a:latin typeface="Cambria Math"/>
                      </a:rPr>
                      <m:t>𝑟</m:t>
                    </m:r>
                    <m:r>
                      <a:rPr lang="de-DE" b="0" i="1">
                        <a:latin typeface="Cambria Math"/>
                        <a:ea typeface="Cambria Math"/>
                      </a:rPr>
                      <m:t>∙</m:t>
                    </m:r>
                    <m:func>
                      <m:funcPr>
                        <m:ctrlPr>
                          <a:rPr lang="de-DE" i="1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0" i="1">
                            <a:latin typeface="Cambria Math"/>
                          </a:rPr>
                          <m:t>𝑙𝑛</m:t>
                        </m:r>
                      </m:fName>
                      <m:e>
                        <m:d>
                          <m:dPr>
                            <m:ctrlPr>
                              <a:rPr lang="de-DE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0" i="1">
                                    <a:latin typeface="Cambria Math"/>
                                  </a:rPr>
                                  <m:t>𝑟</m:t>
                                </m:r>
                              </m:num>
                              <m:den>
                                <m:r>
                                  <a:rPr lang="de-DE" b="0" i="1">
                                    <a:latin typeface="Cambria Math"/>
                                  </a:rPr>
                                  <m:t>𝑟</m:t>
                                </m:r>
                                <m:r>
                                  <a:rPr lang="de-DE" b="0" i="1">
                                    <a:latin typeface="Cambria Math"/>
                                  </a:rPr>
                                  <m:t>−1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de-DE" dirty="0"/>
                  <a:t> 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does</a:t>
                </a:r>
                <a:r>
                  <a:rPr lang="de-DE" dirty="0" smtClean="0"/>
                  <a:t> not </a:t>
                </a:r>
                <a:r>
                  <a:rPr lang="de-DE" dirty="0" err="1" smtClean="0"/>
                  <a:t>look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too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nice</a:t>
                </a:r>
                <a:r>
                  <a:rPr lang="de-DE" dirty="0" smtClean="0"/>
                  <a:t>…</a:t>
                </a:r>
                <a:endParaRPr lang="de-DE" b="1" dirty="0" smtClean="0"/>
              </a:p>
              <a:p>
                <a:pPr marL="400050"/>
                <a:endParaRPr lang="de-DE" b="1" dirty="0"/>
              </a:p>
              <a:p>
                <a:pPr marL="400050"/>
                <a:r>
                  <a:rPr lang="de-DE" dirty="0" smtClean="0"/>
                  <a:t>1)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de-DE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de-DE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de-DE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num>
                                  <m:den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den>
                    </m:f>
                    <m:r>
                      <a:rPr lang="de-DE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𝑟</m:t>
                    </m:r>
                    <m:d>
                      <m:dPr>
                        <m:ctrlPr>
                          <a:rPr lang="de-DE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de-DE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de-DE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de-DE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de-DE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den>
                        </m:f>
                      </m:e>
                    </m:d>
                    <m:r>
                      <a:rPr lang="de-DE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endParaRPr lang="de-DE" dirty="0" smtClean="0"/>
              </a:p>
              <a:p>
                <a:pPr marL="57150" indent="0">
                  <a:buNone/>
                </a:pPr>
                <a:endParaRPr lang="de-DE" dirty="0"/>
              </a:p>
              <a:p>
                <a:pPr marL="400050"/>
                <a:r>
                  <a:rPr lang="de-DE" dirty="0" smtClean="0"/>
                  <a:t>2)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𝑛𝑘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/>
                          </a:rPr>
                          <m:t>Δ</m:t>
                        </m:r>
                        <m:r>
                          <a:rPr lang="de-DE" b="0" i="1" smtClean="0">
                            <a:latin typeface="Cambria Math"/>
                          </a:rPr>
                          <m:t>+</m:t>
                        </m:r>
                        <m:r>
                          <a:rPr lang="de-DE" b="0" i="1" smtClean="0">
                            <a:latin typeface="Cambria Math"/>
                          </a:rPr>
                          <m:t>𝑘</m:t>
                        </m:r>
                      </m:den>
                    </m:f>
                    <m:r>
                      <a:rPr lang="de-DE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𝑟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⇔</m:t>
                    </m:r>
                    <m:f>
                      <m:fPr>
                        <m:ctrlPr>
                          <a:rPr lang="de-DE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  <a:ea typeface="Cambria Math"/>
                          </a:rPr>
                          <m:t>𝑛𝑘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den>
                    </m:f>
                    <m:r>
                      <a:rPr lang="de-DE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/>
                        <a:ea typeface="Cambria Math"/>
                      </a:rPr>
                      <m:t>Δ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de-DE" b="0" i="1" smtClean="0">
                        <a:latin typeface="Cambria Math"/>
                        <a:ea typeface="Cambria Math"/>
                      </a:rPr>
                      <m:t>𝑘</m:t>
                    </m:r>
                  </m:oMath>
                </a14:m>
                <a:endParaRPr lang="de-DE" b="0" dirty="0" smtClean="0">
                  <a:ea typeface="Cambria Math"/>
                </a:endParaRPr>
              </a:p>
              <a:p>
                <a:pPr marL="400050"/>
                <a:endParaRPr lang="de-DE" dirty="0" smtClean="0"/>
              </a:p>
              <a:p>
                <a:pPr marL="400050"/>
                <a:r>
                  <a:rPr lang="de-DE" dirty="0" err="1" smtClean="0"/>
                  <a:t>Yields</a:t>
                </a:r>
                <a:r>
                  <a:rPr lang="de-DE" dirty="0" smtClean="0"/>
                  <a:t>: </a:t>
                </a:r>
                <a:r>
                  <a:rPr lang="de-DE" dirty="0" err="1" smtClean="0"/>
                  <a:t>Approx</a:t>
                </a:r>
                <a:r>
                  <a:rPr lang="de-DE" dirty="0" smtClean="0"/>
                  <a:t>. </a:t>
                </a:r>
                <a:r>
                  <a:rPr lang="de-DE" dirty="0" err="1" smtClean="0"/>
                  <a:t>ratio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less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than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de-DE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1" i="0" smtClean="0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 i="0" smtClean="0">
                                <a:latin typeface="Cambria Math"/>
                              </a:rPr>
                              <m:t>𝚫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𝒌</m:t>
                            </m:r>
                          </m:e>
                        </m:d>
                      </m:e>
                    </m:func>
                    <m:r>
                      <a:rPr lang="de-DE" b="1" i="1" smtClean="0">
                        <a:latin typeface="Cambria Math"/>
                      </a:rPr>
                      <m:t>+</m:t>
                    </m:r>
                    <m:r>
                      <a:rPr lang="de-DE" b="1" i="1" smtClean="0">
                        <a:latin typeface="Cambria Math"/>
                      </a:rPr>
                      <m:t>𝟏</m:t>
                    </m:r>
                  </m:oMath>
                </a14:m>
                <a:endParaRPr lang="de-DE" b="1" dirty="0" smtClean="0"/>
              </a:p>
              <a:p>
                <a:pPr marL="400050"/>
                <a:endParaRPr lang="de-DE" b="1" dirty="0" smtClean="0"/>
              </a:p>
              <a:p>
                <a:pPr marL="400050"/>
                <a:r>
                  <a:rPr lang="de-DE" b="1" dirty="0"/>
                  <a:t> </a:t>
                </a:r>
                <a:r>
                  <a:rPr lang="de-DE" b="1" dirty="0" smtClean="0"/>
                  <a:t>                                                      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/>
                        <a:ea typeface="Cambria Math"/>
                      </a:rPr>
                      <m:t> </m:t>
                    </m:r>
                    <m:r>
                      <a:rPr lang="de-DE" b="1" i="1" smtClean="0">
                        <a:latin typeface="Cambria Math"/>
                        <a:ea typeface="Cambria Math"/>
                      </a:rPr>
                      <m:t>   </m:t>
                    </m:r>
                    <m:func>
                      <m:funcPr>
                        <m:ctrlPr>
                          <a:rPr lang="de-DE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1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1">
                                <a:latin typeface="Cambria Math"/>
                              </a:rPr>
                              <m:t>𝚫</m:t>
                            </m:r>
                          </m:e>
                        </m:d>
                      </m:e>
                    </m:func>
                    <m:r>
                      <a:rPr lang="de-DE" b="1" i="1">
                        <a:latin typeface="Cambria Math"/>
                      </a:rPr>
                      <m:t>+</m:t>
                    </m:r>
                    <m:r>
                      <a:rPr lang="de-DE" b="1" i="1">
                        <a:latin typeface="Cambria Math"/>
                      </a:rPr>
                      <m:t>𝟏</m:t>
                    </m:r>
                    <m:r>
                      <a:rPr lang="de-DE" b="1" i="1" smtClean="0">
                        <a:latin typeface="Cambria Math"/>
                      </a:rPr>
                      <m:t>.</m:t>
                    </m:r>
                    <m:r>
                      <a:rPr lang="de-DE" b="1" i="1" smtClean="0">
                        <a:latin typeface="Cambria Math"/>
                      </a:rPr>
                      <m:t>𝟕</m:t>
                    </m:r>
                    <m:r>
                      <a:rPr lang="de-DE" b="1" i="1" smtClean="0">
                        <a:latin typeface="Cambria Math"/>
                      </a:rPr>
                      <m:t>  </m:t>
                    </m:r>
                    <m:r>
                      <a:rPr lang="de-DE" b="0" i="1" smtClean="0">
                        <a:latin typeface="Cambria Math"/>
                      </a:rPr>
                      <m:t>&lt;</m:t>
                    </m:r>
                    <m:func>
                      <m:funcPr>
                        <m:ctrlPr>
                          <a:rPr lang="de-DE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b="0" i="1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de-DE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de-DE" b="0" i="1">
                        <a:latin typeface="Cambria Math"/>
                      </a:rPr>
                      <m:t>+1</m:t>
                    </m:r>
                    <m:r>
                      <a:rPr lang="de-DE" b="0" i="1" smtClean="0">
                        <a:latin typeface="Cambria Math"/>
                      </a:rPr>
                      <m:t>.7</m:t>
                    </m:r>
                  </m:oMath>
                </a14:m>
                <a:endParaRPr lang="de-DE" dirty="0"/>
              </a:p>
              <a:p>
                <a:pPr marL="400050"/>
                <a:endParaRPr lang="de-DE" b="1" dirty="0"/>
              </a:p>
              <a:p>
                <a:pPr marL="57150" indent="0">
                  <a:buNone/>
                </a:pPr>
                <a:endParaRPr lang="de-DE" b="1" dirty="0"/>
              </a:p>
              <a:p>
                <a:pPr marL="800100" lvl="1"/>
                <a:endParaRPr lang="de-DE" dirty="0" smtClean="0"/>
              </a:p>
              <a:p>
                <a:pPr marL="800100" lvl="1"/>
                <a:endParaRPr lang="de-DE" dirty="0"/>
              </a:p>
              <a:p>
                <a:pPr marL="800100" lvl="1"/>
                <a:endParaRPr lang="de-DE" dirty="0" smtClean="0"/>
              </a:p>
              <a:p>
                <a:pPr marL="800100" lvl="1"/>
                <a:endParaRPr lang="de-DE" dirty="0">
                  <a:sym typeface="Wingdings" pitchFamily="2" charset="2"/>
                </a:endParaRPr>
              </a:p>
              <a:p>
                <a:pPr marL="400050"/>
                <a:endParaRPr lang="de-DE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 b="-23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609600" y="320145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 smtClean="0"/>
              <a:t>Calculating the approximation 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76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Extending the Domination Range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400050"/>
                <a:r>
                  <a:rPr lang="de-DE" dirty="0" err="1" smtClean="0"/>
                  <a:t>Instead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dominating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:r>
                  <a:rPr lang="de-DE" b="1" dirty="0" smtClean="0"/>
                  <a:t>1-</a:t>
                </a:r>
                <a:r>
                  <a:rPr lang="de-DE" dirty="0" smtClean="0"/>
                  <a:t>neighborhood…</a:t>
                </a:r>
              </a:p>
              <a:p>
                <a:pPr marL="400050"/>
                <a:endParaRPr lang="de-DE" dirty="0"/>
              </a:p>
              <a:p>
                <a:pPr marL="400050"/>
                <a:r>
                  <a:rPr lang="de-DE" dirty="0" smtClean="0"/>
                  <a:t>… </a:t>
                </a:r>
                <a:r>
                  <a:rPr lang="de-DE" dirty="0" err="1" smtClean="0"/>
                  <a:t>dominate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/>
                      </a:rPr>
                      <m:t>𝒉</m:t>
                    </m:r>
                  </m:oMath>
                </a14:m>
                <a:r>
                  <a:rPr lang="de-DE" b="1" dirty="0" smtClean="0"/>
                  <a:t>-</a:t>
                </a:r>
                <a:r>
                  <a:rPr lang="de-DE" dirty="0" smtClean="0"/>
                  <a:t>neighborhood</a:t>
                </a:r>
              </a:p>
              <a:p>
                <a:pPr marL="400050"/>
                <a:endParaRPr lang="de-DE" dirty="0"/>
              </a:p>
              <a:p>
                <a:pPr marL="400050"/>
                <a:r>
                  <a:rPr lang="de-DE" dirty="0" err="1" smtClean="0"/>
                  <a:t>Often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called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>
                        <a:latin typeface="Cambria Math"/>
                      </a:rPr>
                      <m:t>h</m:t>
                    </m:r>
                  </m:oMath>
                </a14:m>
                <a:r>
                  <a:rPr lang="de-DE" b="1" dirty="0"/>
                  <a:t>-</a:t>
                </a:r>
                <a:r>
                  <a:rPr lang="de-DE" b="1" dirty="0" smtClean="0"/>
                  <a:t>step domination   </a:t>
                </a:r>
                <a:r>
                  <a:rPr lang="de-DE" sz="1800" i="1" dirty="0" smtClean="0"/>
                  <a:t>cf. [Hage </a:t>
                </a:r>
                <a:r>
                  <a:rPr lang="de-DE" sz="1800" i="1" dirty="0" err="1" smtClean="0"/>
                  <a:t>and</a:t>
                </a:r>
                <a:r>
                  <a:rPr lang="de-DE" sz="1800" i="1" dirty="0" smtClean="0"/>
                  <a:t> </a:t>
                </a:r>
                <a:r>
                  <a:rPr lang="de-DE" sz="1800" i="1" dirty="0" err="1" smtClean="0"/>
                  <a:t>Harary</a:t>
                </a:r>
                <a:r>
                  <a:rPr lang="de-DE" sz="1800" i="1" dirty="0" smtClean="0"/>
                  <a:t>, 1996]</a:t>
                </a:r>
              </a:p>
              <a:p>
                <a:pPr marL="400050"/>
                <a:endParaRPr lang="de-DE" sz="1800" i="1" dirty="0"/>
              </a:p>
              <a:p>
                <a:pPr marL="400050"/>
                <a:endParaRPr lang="de-DE" sz="1800" i="1" dirty="0" smtClean="0"/>
              </a:p>
              <a:p>
                <a:pPr marL="400050"/>
                <a:endParaRPr lang="de-DE" sz="1800" i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144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Extending the Domination Range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endParaRPr lang="de-DE" dirty="0" smtClean="0"/>
          </a:p>
          <a:p>
            <a:pPr marL="400050"/>
            <a:endParaRPr lang="de-DE" dirty="0"/>
          </a:p>
          <a:p>
            <a:pPr marL="400050"/>
            <a:endParaRPr lang="de-DE" dirty="0" smtClean="0"/>
          </a:p>
          <a:p>
            <a:pPr marL="400050"/>
            <a:endParaRPr lang="de-DE" dirty="0"/>
          </a:p>
          <a:p>
            <a:pPr marL="400050"/>
            <a:endParaRPr lang="de-DE" dirty="0" smtClean="0"/>
          </a:p>
          <a:p>
            <a:pPr marL="400050"/>
            <a:endParaRPr lang="de-DE" dirty="0" smtClean="0"/>
          </a:p>
          <a:p>
            <a:pPr marL="400050"/>
            <a:endParaRPr lang="de-DE" dirty="0"/>
          </a:p>
          <a:p>
            <a:pPr marL="400050"/>
            <a:r>
              <a:rPr lang="de-DE" dirty="0" smtClean="0"/>
              <a:t>The </a:t>
            </a:r>
            <a:r>
              <a:rPr lang="de-DE" dirty="0" err="1" smtClean="0"/>
              <a:t>black</a:t>
            </a:r>
            <a:r>
              <a:rPr lang="de-DE" dirty="0" smtClean="0"/>
              <a:t> </a:t>
            </a:r>
            <a:r>
              <a:rPr lang="de-DE" dirty="0" err="1" smtClean="0"/>
              <a:t>nodes</a:t>
            </a:r>
            <a:r>
              <a:rPr lang="de-DE" dirty="0" smtClean="0"/>
              <a:t> form a </a:t>
            </a:r>
            <a:r>
              <a:rPr lang="de-DE" b="1" dirty="0" smtClean="0"/>
              <a:t>2-step</a:t>
            </a:r>
            <a:r>
              <a:rPr lang="de-DE" dirty="0" smtClean="0"/>
              <a:t> </a:t>
            </a:r>
            <a:r>
              <a:rPr lang="de-DE" dirty="0" err="1" smtClean="0"/>
              <a:t>dominating</a:t>
            </a:r>
            <a:r>
              <a:rPr lang="de-DE" dirty="0" smtClean="0"/>
              <a:t> </a:t>
            </a:r>
            <a:r>
              <a:rPr lang="de-DE" dirty="0" err="1" smtClean="0"/>
              <a:t>set</a:t>
            </a:r>
            <a:endParaRPr lang="de-DE" dirty="0" smtClean="0"/>
          </a:p>
          <a:p>
            <a:pPr marL="400050"/>
            <a:endParaRPr lang="de-DE" dirty="0"/>
          </a:p>
          <a:p>
            <a:pPr marL="400050"/>
            <a:r>
              <a:rPr lang="de-DE" dirty="0" smtClean="0"/>
              <a:t>But </a:t>
            </a:r>
            <a:r>
              <a:rPr lang="de-DE" b="1" dirty="0" smtClean="0"/>
              <a:t>not</a:t>
            </a:r>
            <a:r>
              <a:rPr lang="de-DE" dirty="0" smtClean="0"/>
              <a:t> a 2-step </a:t>
            </a:r>
            <a:r>
              <a:rPr lang="de-DE" b="1" dirty="0" smtClean="0"/>
              <a:t>2-</a:t>
            </a:r>
            <a:r>
              <a:rPr lang="de-DE" dirty="0" smtClean="0"/>
              <a:t>dominating </a:t>
            </a:r>
            <a:r>
              <a:rPr lang="de-DE" dirty="0" err="1" smtClean="0"/>
              <a:t>set</a:t>
            </a:r>
            <a:r>
              <a:rPr lang="de-DE" dirty="0" smtClean="0"/>
              <a:t> !</a:t>
            </a:r>
          </a:p>
          <a:p>
            <a:pPr marL="400050"/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69920" y="761048"/>
            <a:ext cx="2890838" cy="241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Gerade Verbindung mit Pfeil 4"/>
          <p:cNvCxnSpPr/>
          <p:nvPr/>
        </p:nvCxnSpPr>
        <p:spPr bwMode="auto">
          <a:xfrm>
            <a:off x="2446020" y="1219200"/>
            <a:ext cx="1447800" cy="3048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9091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745"/>
            <a:ext cx="8229600" cy="490537"/>
          </a:xfrm>
        </p:spPr>
        <p:txBody>
          <a:bodyPr/>
          <a:lstStyle/>
          <a:p>
            <a:r>
              <a:rPr lang="en-US" dirty="0" smtClean="0"/>
              <a:t>Extending the Domination Range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00050"/>
                <a:endParaRPr lang="de-DE" dirty="0" smtClean="0"/>
              </a:p>
              <a:p>
                <a:pPr marL="400050"/>
                <a:endParaRPr lang="de-DE" dirty="0"/>
              </a:p>
              <a:p>
                <a:pPr marL="400050"/>
                <a:endParaRPr lang="de-DE" dirty="0" smtClean="0"/>
              </a:p>
              <a:p>
                <a:pPr marL="400050"/>
                <a:r>
                  <a:rPr lang="de-DE" dirty="0" err="1" smtClean="0"/>
                  <a:t>Instead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having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de-DE" sz="1800" i="1" dirty="0" smtClean="0"/>
                  <a:t> </a:t>
                </a:r>
                <a:r>
                  <a:rPr lang="de-DE" dirty="0" err="1" smtClean="0"/>
                  <a:t>dominating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nodes</a:t>
                </a:r>
                <a:r>
                  <a:rPr lang="de-DE" dirty="0" smtClean="0"/>
                  <a:t> in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de-DE" dirty="0" smtClean="0"/>
                  <a:t>-</a:t>
                </a:r>
                <a:r>
                  <a:rPr lang="de-DE" dirty="0" err="1" smtClean="0"/>
                  <a:t>neighborhood</a:t>
                </a:r>
                <a:r>
                  <a:rPr lang="de-DE" dirty="0" smtClean="0"/>
                  <a:t> …</a:t>
                </a:r>
              </a:p>
              <a:p>
                <a:pPr marL="800100" lvl="1"/>
                <a:r>
                  <a:rPr lang="de-DE" dirty="0" smtClean="0"/>
                  <a:t>(</a:t>
                </a:r>
                <a:r>
                  <a:rPr lang="de-DE" dirty="0" err="1" smtClean="0"/>
                  <a:t>unless</a:t>
                </a:r>
                <a:r>
                  <a:rPr lang="de-DE" dirty="0" smtClean="0"/>
                  <a:t>  </a:t>
                </a:r>
                <a:r>
                  <a:rPr lang="de-DE" dirty="0" err="1" smtClean="0"/>
                  <a:t>you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are</a:t>
                </a:r>
                <a:r>
                  <a:rPr lang="de-DE" dirty="0" smtClean="0"/>
                  <a:t> in </a:t>
                </a:r>
                <a:r>
                  <a:rPr lang="de-DE" dirty="0" err="1" smtClean="0"/>
                  <a:t>the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dominating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set</a:t>
                </a:r>
                <a:r>
                  <a:rPr lang="de-DE" dirty="0" smtClean="0"/>
                  <a:t>)</a:t>
                </a:r>
              </a:p>
              <a:p>
                <a:pPr marL="800100" lvl="1"/>
                <a:endParaRPr lang="de-DE" dirty="0"/>
              </a:p>
              <a:p>
                <a:pPr marL="400050"/>
                <a:r>
                  <a:rPr lang="de-DE" dirty="0" smtClean="0"/>
                  <a:t>… </a:t>
                </a:r>
                <a:r>
                  <a:rPr lang="de-DE" dirty="0" err="1" smtClean="0"/>
                  <a:t>have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𝑘</m:t>
                    </m:r>
                  </m:oMath>
                </a14:m>
                <a:r>
                  <a:rPr lang="de-DE" sz="1800" i="1" dirty="0"/>
                  <a:t> </a:t>
                </a:r>
                <a:r>
                  <a:rPr lang="de-DE" b="1" dirty="0" err="1" smtClean="0"/>
                  <a:t>node-disjoint</a:t>
                </a:r>
                <a:r>
                  <a:rPr lang="de-DE" b="1" dirty="0" smtClean="0"/>
                  <a:t> </a:t>
                </a:r>
                <a:r>
                  <a:rPr lang="de-DE" b="1" dirty="0" err="1" smtClean="0"/>
                  <a:t>paths</a:t>
                </a:r>
                <a:r>
                  <a:rPr lang="de-DE" b="1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length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at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most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/>
                      </a:rPr>
                      <m:t>h</m:t>
                    </m:r>
                  </m:oMath>
                </a14:m>
                <a:endParaRPr lang="de-DE" dirty="0" smtClean="0"/>
              </a:p>
              <a:p>
                <a:pPr marL="400050"/>
                <a:endParaRPr lang="de-DE" sz="1800" i="1" dirty="0"/>
              </a:p>
              <a:p>
                <a:pPr marL="400050"/>
                <a:r>
                  <a:rPr lang="de-DE" dirty="0" err="1" smtClean="0"/>
                  <a:t>Results</a:t>
                </a:r>
                <a:r>
                  <a:rPr lang="de-DE" dirty="0" smtClean="0"/>
                  <a:t> in </a:t>
                </a:r>
                <a:r>
                  <a:rPr lang="de-DE" dirty="0" err="1" smtClean="0"/>
                  <a:t>approximation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ratio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:</a:t>
                </a:r>
              </a:p>
              <a:p>
                <a:pPr marL="400050"/>
                <a:endParaRPr lang="de-DE" dirty="0"/>
              </a:p>
              <a:p>
                <a:pPr marL="400050"/>
                <a14:m>
                  <m:oMath xmlns:m="http://schemas.openxmlformats.org/officeDocument/2006/math">
                    <m:func>
                      <m:funcPr>
                        <m:ctrlPr>
                          <a:rPr lang="de-DE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de-DE" b="1" i="0" smtClean="0">
                            <a:latin typeface="Cambria Math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de-DE" b="1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b="1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de-DE" b="1" i="0" smtClean="0">
                                    <a:latin typeface="Cambria Math"/>
                                  </a:rPr>
                                  <m:t>𝚫</m:t>
                                </m:r>
                              </m:e>
                              <m:sub>
                                <m:r>
                                  <a:rPr lang="de-DE" b="1" i="1" smtClean="0">
                                    <a:latin typeface="Cambria Math"/>
                                  </a:rPr>
                                  <m:t>𝒉</m:t>
                                </m:r>
                              </m:sub>
                            </m:sSub>
                            <m:r>
                              <a:rPr lang="de-DE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𝒌</m:t>
                            </m:r>
                          </m:e>
                        </m:d>
                        <m:r>
                          <a:rPr lang="de-DE" b="1" i="1" smtClean="0">
                            <a:latin typeface="Cambria Math"/>
                          </a:rPr>
                          <m:t>+</m:t>
                        </m:r>
                        <m:r>
                          <a:rPr lang="de-DE" b="1" i="1" smtClean="0">
                            <a:latin typeface="Cambria Math"/>
                          </a:rPr>
                          <m:t>𝟏</m:t>
                        </m:r>
                        <m:r>
                          <a:rPr lang="de-DE" b="1" i="1" smtClean="0">
                            <a:latin typeface="Cambria Math"/>
                          </a:rPr>
                          <m:t>&lt;</m:t>
                        </m:r>
                        <m:func>
                          <m:funcPr>
                            <m:ctrlPr>
                              <a:rPr lang="de-DE" b="1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de-DE" b="1" i="1">
                                <a:latin typeface="Cambria Math"/>
                              </a:rPr>
                              <m:t>𝒍𝒏</m:t>
                            </m:r>
                          </m:fName>
                          <m:e>
                            <m:d>
                              <m:dPr>
                                <m:ctrlPr>
                                  <a:rPr lang="de-DE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de-DE" b="1" i="1" smtClean="0">
                                    <a:latin typeface="Cambria Math"/>
                                  </a:rPr>
                                  <m:t>𝒏</m:t>
                                </m:r>
                              </m:e>
                            </m:d>
                            <m:r>
                              <a:rPr lang="de-DE" b="1" i="1">
                                <a:latin typeface="Cambria Math"/>
                              </a:rPr>
                              <m:t>+</m:t>
                            </m:r>
                            <m:r>
                              <a:rPr lang="de-DE" b="1" i="1">
                                <a:latin typeface="Cambria Math"/>
                              </a:rPr>
                              <m:t>𝟏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de-DE" b="1" i="1" smtClean="0">
                                <a:latin typeface="Cambria Math"/>
                              </a:rPr>
                              <m:t>𝟕</m:t>
                            </m:r>
                          </m:e>
                        </m:func>
                      </m:e>
                    </m:func>
                  </m:oMath>
                </a14:m>
                <a:endParaRPr lang="de-DE" b="1" dirty="0" smtClean="0"/>
              </a:p>
              <a:p>
                <a:pPr marL="400050"/>
                <a:endParaRPr lang="de-DE" dirty="0" smtClean="0"/>
              </a:p>
              <a:p>
                <a:pPr marL="400050"/>
                <a:endParaRPr lang="de-DE" sz="1800" i="1" dirty="0" smtClean="0"/>
              </a:p>
              <a:p>
                <a:pPr marL="400050"/>
                <a:endParaRPr lang="de-DE" sz="1800" i="1" dirty="0"/>
              </a:p>
              <a:p>
                <a:pPr marL="400050"/>
                <a:endParaRPr lang="de-DE" sz="1800" i="1" dirty="0" smtClean="0"/>
              </a:p>
              <a:p>
                <a:pPr marL="400050"/>
                <a:endParaRPr lang="de-DE" sz="1800" i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348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54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650"/>
  <p:tag name="DEFAULTHEIGHT" val="540"/>
  <p:tag name="FIRSTROGER20WATTENHOFER@9FI3EBKMVWQMHYXG" val="2797"/>
  <p:tag name="DEFAULTDISPLAYSOURCE" val="\documentclass{article}\pagestyle{empty}&#10;\begin{document}&#10;&#10;\end{document}&#10;"/>
  <p:tag name="EMBEDFONTS" val="1"/>
  <p:tag name="FIRSTROGER20WATTENHOFER@XV5I9FVF81W8GHH9" val="3327"/>
</p:tagLst>
</file>

<file path=ppt/theme/theme1.xml><?xml version="1.0" encoding="utf-8"?>
<a:theme xmlns:a="http://schemas.openxmlformats.org/drawingml/2006/main" name="disco-template">
  <a:themeElements>
    <a:clrScheme name="1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disco-template</Template>
  <TotalTime>0</TotalTime>
  <Words>709</Words>
  <Application>Microsoft Office PowerPoint</Application>
  <PresentationFormat>Bildschirmpräsentation (4:3)</PresentationFormat>
  <Paragraphs>251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Cambria Math</vt:lpstr>
      <vt:lpstr>disco-template</vt:lpstr>
      <vt:lpstr>Approximating Fault-Tolerant Domination in General Graphs</vt:lpstr>
      <vt:lpstr>Minimum Dominating Set</vt:lpstr>
      <vt:lpstr>Minimum k-tuple Dominating Set</vt:lpstr>
      <vt:lpstr>Minimum k-Dominating Set</vt:lpstr>
      <vt:lpstr>Overview of the remaining Talk</vt:lpstr>
      <vt:lpstr>k-tuple Domination versus k-Domination</vt:lpstr>
      <vt:lpstr>k-tuple Domination versus k-Domination: With k= 2</vt:lpstr>
      <vt:lpstr>k-tuple Domination versus k-Domination</vt:lpstr>
      <vt:lpstr>"NP-hard lower bound for " k"-domination"</vt:lpstr>
      <vt:lpstr>"Improved approximation ratio for " k"-domination"</vt:lpstr>
      <vt:lpstr> </vt:lpstr>
      <vt:lpstr> </vt:lpstr>
      <vt:lpstr> </vt:lpstr>
      <vt:lpstr>Extending the Domination Range</vt:lpstr>
      <vt:lpstr>Extending the Domination Range</vt:lpstr>
      <vt:lpstr>Extending the Domination Range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Directed Graph Exploration</dc:title>
  <dc:creator>Klaus-Tycho Förster</dc:creator>
  <cp:lastModifiedBy>ktf</cp:lastModifiedBy>
  <cp:revision>144</cp:revision>
  <dcterms:created xsi:type="dcterms:W3CDTF">2012-12-08T11:43:00Z</dcterms:created>
  <dcterms:modified xsi:type="dcterms:W3CDTF">2013-01-14T09:19:21Z</dcterms:modified>
</cp:coreProperties>
</file>