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p:sldMasterIdLst>
    <p:sldMasterId id="2147483652" r:id="rId1"/>
    <p:sldMasterId id="2147483654" r:id="rId2"/>
  </p:sldMasterIdLst>
  <p:notesMasterIdLst>
    <p:notesMasterId r:id="rId47"/>
  </p:notesMasterIdLst>
  <p:handoutMasterIdLst>
    <p:handoutMasterId r:id="rId48"/>
  </p:handoutMasterIdLst>
  <p:sldIdLst>
    <p:sldId id="310" r:id="rId3"/>
    <p:sldId id="1180" r:id="rId4"/>
    <p:sldId id="1181" r:id="rId5"/>
    <p:sldId id="1142" r:id="rId6"/>
    <p:sldId id="1143" r:id="rId7"/>
    <p:sldId id="1144" r:id="rId8"/>
    <p:sldId id="1145" r:id="rId9"/>
    <p:sldId id="1146" r:id="rId10"/>
    <p:sldId id="1147" r:id="rId11"/>
    <p:sldId id="1148" r:id="rId12"/>
    <p:sldId id="1149" r:id="rId13"/>
    <p:sldId id="1150" r:id="rId14"/>
    <p:sldId id="1161" r:id="rId15"/>
    <p:sldId id="1162" r:id="rId16"/>
    <p:sldId id="1153" r:id="rId17"/>
    <p:sldId id="1154" r:id="rId18"/>
    <p:sldId id="1155" r:id="rId19"/>
    <p:sldId id="1157" r:id="rId20"/>
    <p:sldId id="1160" r:id="rId21"/>
    <p:sldId id="1159" r:id="rId22"/>
    <p:sldId id="1163" r:id="rId23"/>
    <p:sldId id="1164" r:id="rId24"/>
    <p:sldId id="1167" r:id="rId25"/>
    <p:sldId id="1168" r:id="rId26"/>
    <p:sldId id="1169" r:id="rId27"/>
    <p:sldId id="1170" r:id="rId28"/>
    <p:sldId id="1171" r:id="rId29"/>
    <p:sldId id="1173" r:id="rId30"/>
    <p:sldId id="1174" r:id="rId31"/>
    <p:sldId id="1175" r:id="rId32"/>
    <p:sldId id="1176" r:id="rId33"/>
    <p:sldId id="1177" r:id="rId34"/>
    <p:sldId id="1165" r:id="rId35"/>
    <p:sldId id="1166" r:id="rId36"/>
    <p:sldId id="1178" r:id="rId37"/>
    <p:sldId id="1179" r:id="rId38"/>
    <p:sldId id="1182" r:id="rId39"/>
    <p:sldId id="1183" r:id="rId40"/>
    <p:sldId id="1188" r:id="rId41"/>
    <p:sldId id="1189" r:id="rId42"/>
    <p:sldId id="1187" r:id="rId43"/>
    <p:sldId id="1184" r:id="rId44"/>
    <p:sldId id="1185" r:id="rId45"/>
    <p:sldId id="1186" r:id="rId46"/>
  </p:sldIdLst>
  <p:sldSz cx="9144000" cy="6858000" type="screen4x3"/>
  <p:notesSz cx="6934200" cy="9220200"/>
  <p:embeddedFontLst>
    <p:embeddedFont>
      <p:font typeface="cmsy10" pitchFamily="34" charset="0"/>
      <p:regular r:id="rId49"/>
    </p:embeddedFont>
  </p:embeddedFontLst>
  <p:custDataLst>
    <p:tags r:id="rId50"/>
  </p:custDataLst>
  <p:defaultTextStyle>
    <a:defPPr>
      <a:defRPr lang="de-DE"/>
    </a:defPPr>
    <a:lvl1pPr algn="r" rtl="0" fontAlgn="base">
      <a:spcBef>
        <a:spcPct val="20000"/>
      </a:spcBef>
      <a:spcAft>
        <a:spcPct val="0"/>
      </a:spcAft>
      <a:buChar char="•"/>
      <a:defRPr sz="2000" b="1" kern="1200">
        <a:solidFill>
          <a:srgbClr val="009900"/>
        </a:solidFill>
        <a:latin typeface="Arial" pitchFamily="34" charset="0"/>
        <a:ea typeface="+mn-ea"/>
        <a:cs typeface="+mn-cs"/>
      </a:defRPr>
    </a:lvl1pPr>
    <a:lvl2pPr marL="457200" algn="r" rtl="0" fontAlgn="base">
      <a:spcBef>
        <a:spcPct val="20000"/>
      </a:spcBef>
      <a:spcAft>
        <a:spcPct val="0"/>
      </a:spcAft>
      <a:buChar char="•"/>
      <a:defRPr sz="2000" b="1" kern="1200">
        <a:solidFill>
          <a:srgbClr val="009900"/>
        </a:solidFill>
        <a:latin typeface="Arial" pitchFamily="34" charset="0"/>
        <a:ea typeface="+mn-ea"/>
        <a:cs typeface="+mn-cs"/>
      </a:defRPr>
    </a:lvl2pPr>
    <a:lvl3pPr marL="914400" algn="r" rtl="0" fontAlgn="base">
      <a:spcBef>
        <a:spcPct val="20000"/>
      </a:spcBef>
      <a:spcAft>
        <a:spcPct val="0"/>
      </a:spcAft>
      <a:buChar char="•"/>
      <a:defRPr sz="2000" b="1" kern="1200">
        <a:solidFill>
          <a:srgbClr val="009900"/>
        </a:solidFill>
        <a:latin typeface="Arial" pitchFamily="34" charset="0"/>
        <a:ea typeface="+mn-ea"/>
        <a:cs typeface="+mn-cs"/>
      </a:defRPr>
    </a:lvl3pPr>
    <a:lvl4pPr marL="1371600" algn="r" rtl="0" fontAlgn="base">
      <a:spcBef>
        <a:spcPct val="20000"/>
      </a:spcBef>
      <a:spcAft>
        <a:spcPct val="0"/>
      </a:spcAft>
      <a:buChar char="•"/>
      <a:defRPr sz="2000" b="1" kern="1200">
        <a:solidFill>
          <a:srgbClr val="009900"/>
        </a:solidFill>
        <a:latin typeface="Arial" pitchFamily="34" charset="0"/>
        <a:ea typeface="+mn-ea"/>
        <a:cs typeface="+mn-cs"/>
      </a:defRPr>
    </a:lvl4pPr>
    <a:lvl5pPr marL="1828800" algn="r" rtl="0" fontAlgn="base">
      <a:spcBef>
        <a:spcPct val="20000"/>
      </a:spcBef>
      <a:spcAft>
        <a:spcPct val="0"/>
      </a:spcAft>
      <a:buChar char="•"/>
      <a:defRPr sz="2000" b="1" kern="1200">
        <a:solidFill>
          <a:srgbClr val="009900"/>
        </a:solidFill>
        <a:latin typeface="Arial" pitchFamily="34" charset="0"/>
        <a:ea typeface="+mn-ea"/>
        <a:cs typeface="+mn-cs"/>
      </a:defRPr>
    </a:lvl5pPr>
    <a:lvl6pPr marL="2286000" algn="l" defTabSz="914400" rtl="0" eaLnBrk="1" latinLnBrk="0" hangingPunct="1">
      <a:defRPr sz="2000" b="1" kern="1200">
        <a:solidFill>
          <a:srgbClr val="009900"/>
        </a:solidFill>
        <a:latin typeface="Arial" pitchFamily="34" charset="0"/>
        <a:ea typeface="+mn-ea"/>
        <a:cs typeface="+mn-cs"/>
      </a:defRPr>
    </a:lvl6pPr>
    <a:lvl7pPr marL="2743200" algn="l" defTabSz="914400" rtl="0" eaLnBrk="1" latinLnBrk="0" hangingPunct="1">
      <a:defRPr sz="2000" b="1" kern="1200">
        <a:solidFill>
          <a:srgbClr val="009900"/>
        </a:solidFill>
        <a:latin typeface="Arial" pitchFamily="34" charset="0"/>
        <a:ea typeface="+mn-ea"/>
        <a:cs typeface="+mn-cs"/>
      </a:defRPr>
    </a:lvl7pPr>
    <a:lvl8pPr marL="3200400" algn="l" defTabSz="914400" rtl="0" eaLnBrk="1" latinLnBrk="0" hangingPunct="1">
      <a:defRPr sz="2000" b="1" kern="1200">
        <a:solidFill>
          <a:srgbClr val="009900"/>
        </a:solidFill>
        <a:latin typeface="Arial" pitchFamily="34" charset="0"/>
        <a:ea typeface="+mn-ea"/>
        <a:cs typeface="+mn-cs"/>
      </a:defRPr>
    </a:lvl8pPr>
    <a:lvl9pPr marL="3657600" algn="l" defTabSz="914400" rtl="0" eaLnBrk="1" latinLnBrk="0" hangingPunct="1">
      <a:defRPr sz="2000" b="1" kern="1200">
        <a:solidFill>
          <a:srgbClr val="009900"/>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E2F8"/>
    <a:srgbClr val="F7FEA0"/>
    <a:srgbClr val="333399"/>
    <a:srgbClr val="FF0000"/>
    <a:srgbClr val="DA0000"/>
    <a:srgbClr val="D00000"/>
    <a:srgbClr val="00FF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86879" autoAdjust="0"/>
  </p:normalViewPr>
  <p:slideViewPr>
    <p:cSldViewPr snapToGrid="0">
      <p:cViewPr>
        <p:scale>
          <a:sx n="100" d="100"/>
          <a:sy n="100" d="100"/>
        </p:scale>
        <p:origin x="-1944" y="-522"/>
      </p:cViewPr>
      <p:guideLst>
        <p:guide orient="horz" pos="1337"/>
        <p:guide orient="horz" pos="2913"/>
        <p:guide pos="268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1" d="100"/>
          <a:sy n="81" d="100"/>
        </p:scale>
        <p:origin x="-2136" y="-90"/>
      </p:cViewPr>
      <p:guideLst>
        <p:guide orient="horz" pos="2904"/>
        <p:guide pos="218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223838" y="0"/>
            <a:ext cx="2973387" cy="495300"/>
          </a:xfrm>
          <a:prstGeom prst="rect">
            <a:avLst/>
          </a:prstGeom>
          <a:noFill/>
          <a:ln w="9525">
            <a:noFill/>
            <a:miter lim="800000"/>
            <a:headEnd/>
            <a:tailEnd/>
          </a:ln>
          <a:effectLst/>
        </p:spPr>
        <p:txBody>
          <a:bodyPr vert="horz" wrap="square" lIns="90439" tIns="45219" rIns="90439" bIns="45219" numCol="1" anchor="t" anchorCtr="0" compatLnSpc="1">
            <a:prstTxWarp prst="textNoShape">
              <a:avLst/>
            </a:prstTxWarp>
          </a:bodyPr>
          <a:lstStyle>
            <a:lvl1pPr algn="l" defTabSz="903288" eaLnBrk="0" hangingPunct="0">
              <a:spcBef>
                <a:spcPct val="0"/>
              </a:spcBef>
              <a:buFontTx/>
              <a:buNone/>
              <a:defRPr sz="1100" b="0">
                <a:solidFill>
                  <a:schemeClr val="tx1"/>
                </a:solidFill>
              </a:defRPr>
            </a:lvl1pPr>
          </a:lstStyle>
          <a:p>
            <a:endParaRPr lang="en-US"/>
          </a:p>
        </p:txBody>
      </p:sp>
      <p:sp>
        <p:nvSpPr>
          <p:cNvPr id="17411" name="Rectangle 3"/>
          <p:cNvSpPr>
            <a:spLocks noGrp="1" noChangeArrowheads="1"/>
          </p:cNvSpPr>
          <p:nvPr>
            <p:ph type="dt" sz="quarter" idx="1"/>
          </p:nvPr>
        </p:nvSpPr>
        <p:spPr bwMode="auto">
          <a:xfrm>
            <a:off x="3656013" y="0"/>
            <a:ext cx="3051175" cy="495300"/>
          </a:xfrm>
          <a:prstGeom prst="rect">
            <a:avLst/>
          </a:prstGeom>
          <a:noFill/>
          <a:ln w="9525">
            <a:noFill/>
            <a:miter lim="800000"/>
            <a:headEnd/>
            <a:tailEnd/>
          </a:ln>
          <a:effectLst/>
        </p:spPr>
        <p:txBody>
          <a:bodyPr vert="horz" wrap="square" lIns="90439" tIns="45219" rIns="90439" bIns="45219" numCol="1" anchor="t" anchorCtr="0" compatLnSpc="1">
            <a:prstTxWarp prst="textNoShape">
              <a:avLst/>
            </a:prstTxWarp>
          </a:bodyPr>
          <a:lstStyle>
            <a:lvl1pPr defTabSz="903288" eaLnBrk="0" hangingPunct="0">
              <a:spcBef>
                <a:spcPct val="0"/>
              </a:spcBef>
              <a:buFontTx/>
              <a:buNone/>
              <a:defRPr sz="1100" b="0">
                <a:solidFill>
                  <a:schemeClr val="tx1"/>
                </a:solidFill>
              </a:defRPr>
            </a:lvl1pPr>
          </a:lstStyle>
          <a:p>
            <a:endParaRPr lang="en-US"/>
          </a:p>
        </p:txBody>
      </p:sp>
      <p:sp>
        <p:nvSpPr>
          <p:cNvPr id="17412" name="Rectangle 4"/>
          <p:cNvSpPr>
            <a:spLocks noGrp="1" noChangeArrowheads="1"/>
          </p:cNvSpPr>
          <p:nvPr>
            <p:ph type="ftr" sz="quarter" idx="2"/>
          </p:nvPr>
        </p:nvSpPr>
        <p:spPr bwMode="auto">
          <a:xfrm>
            <a:off x="223838" y="8794750"/>
            <a:ext cx="2973387" cy="425450"/>
          </a:xfrm>
          <a:prstGeom prst="rect">
            <a:avLst/>
          </a:prstGeom>
          <a:noFill/>
          <a:ln w="9525">
            <a:noFill/>
            <a:miter lim="800000"/>
            <a:headEnd/>
            <a:tailEnd/>
          </a:ln>
          <a:effectLst/>
        </p:spPr>
        <p:txBody>
          <a:bodyPr vert="horz" wrap="square" lIns="90439" tIns="45219" rIns="90439" bIns="45219" numCol="1" anchor="b" anchorCtr="0" compatLnSpc="1">
            <a:prstTxWarp prst="textNoShape">
              <a:avLst/>
            </a:prstTxWarp>
          </a:bodyPr>
          <a:lstStyle>
            <a:lvl1pPr algn="l" defTabSz="903288" eaLnBrk="0" hangingPunct="0">
              <a:spcBef>
                <a:spcPct val="0"/>
              </a:spcBef>
              <a:buFontTx/>
              <a:buNone/>
              <a:defRPr sz="1100" b="0">
                <a:solidFill>
                  <a:schemeClr val="tx1"/>
                </a:solidFill>
              </a:defRPr>
            </a:lvl1pPr>
          </a:lstStyle>
          <a:p>
            <a:endParaRPr lang="en-US"/>
          </a:p>
        </p:txBody>
      </p:sp>
      <p:sp>
        <p:nvSpPr>
          <p:cNvPr id="17413" name="Rectangle 5"/>
          <p:cNvSpPr>
            <a:spLocks noGrp="1" noChangeArrowheads="1"/>
          </p:cNvSpPr>
          <p:nvPr>
            <p:ph type="sldNum" sz="quarter" idx="3"/>
          </p:nvPr>
        </p:nvSpPr>
        <p:spPr bwMode="auto">
          <a:xfrm>
            <a:off x="3656013" y="8794750"/>
            <a:ext cx="3051175" cy="425450"/>
          </a:xfrm>
          <a:prstGeom prst="rect">
            <a:avLst/>
          </a:prstGeom>
          <a:noFill/>
          <a:ln w="9525">
            <a:noFill/>
            <a:miter lim="800000"/>
            <a:headEnd/>
            <a:tailEnd/>
          </a:ln>
          <a:effectLst/>
        </p:spPr>
        <p:txBody>
          <a:bodyPr vert="horz" wrap="square" lIns="90439" tIns="45219" rIns="90439" bIns="45219" numCol="1" anchor="b" anchorCtr="0" compatLnSpc="1">
            <a:prstTxWarp prst="textNoShape">
              <a:avLst/>
            </a:prstTxWarp>
          </a:bodyPr>
          <a:lstStyle>
            <a:lvl1pPr defTabSz="903288" eaLnBrk="0" hangingPunct="0">
              <a:spcBef>
                <a:spcPct val="0"/>
              </a:spcBef>
              <a:buFontTx/>
              <a:buNone/>
              <a:defRPr sz="1100" b="0">
                <a:solidFill>
                  <a:schemeClr val="tx1"/>
                </a:solidFill>
              </a:defRPr>
            </a:lvl1pPr>
          </a:lstStyle>
          <a:p>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90850" cy="436563"/>
          </a:xfrm>
          <a:prstGeom prst="rect">
            <a:avLst/>
          </a:prstGeom>
          <a:noFill/>
          <a:ln w="9525">
            <a:noFill/>
            <a:miter lim="800000"/>
            <a:headEnd/>
            <a:tailEnd/>
          </a:ln>
          <a:effectLst/>
        </p:spPr>
        <p:txBody>
          <a:bodyPr vert="horz" wrap="square" lIns="90439" tIns="45219" rIns="90439" bIns="45219" numCol="1" anchor="t" anchorCtr="0" compatLnSpc="1">
            <a:prstTxWarp prst="textNoShape">
              <a:avLst/>
            </a:prstTxWarp>
          </a:bodyPr>
          <a:lstStyle>
            <a:lvl1pPr algn="l" defTabSz="903288" eaLnBrk="0" hangingPunct="0">
              <a:spcBef>
                <a:spcPct val="0"/>
              </a:spcBef>
              <a:buFontTx/>
              <a:buNone/>
              <a:defRPr sz="1100" b="0">
                <a:solidFill>
                  <a:schemeClr val="tx1"/>
                </a:solidFill>
              </a:defRPr>
            </a:lvl1pPr>
          </a:lstStyle>
          <a:p>
            <a:endParaRPr lang="en-US"/>
          </a:p>
        </p:txBody>
      </p:sp>
      <p:sp>
        <p:nvSpPr>
          <p:cNvPr id="28675" name="Rectangle 3"/>
          <p:cNvSpPr>
            <a:spLocks noGrp="1" noChangeArrowheads="1"/>
          </p:cNvSpPr>
          <p:nvPr>
            <p:ph type="dt" idx="1"/>
          </p:nvPr>
        </p:nvSpPr>
        <p:spPr bwMode="auto">
          <a:xfrm>
            <a:off x="3913188" y="0"/>
            <a:ext cx="2989262" cy="436563"/>
          </a:xfrm>
          <a:prstGeom prst="rect">
            <a:avLst/>
          </a:prstGeom>
          <a:noFill/>
          <a:ln w="9525">
            <a:noFill/>
            <a:miter lim="800000"/>
            <a:headEnd/>
            <a:tailEnd/>
          </a:ln>
          <a:effectLst/>
        </p:spPr>
        <p:txBody>
          <a:bodyPr vert="horz" wrap="square" lIns="90439" tIns="45219" rIns="90439" bIns="45219" numCol="1" anchor="t" anchorCtr="0" compatLnSpc="1">
            <a:prstTxWarp prst="textNoShape">
              <a:avLst/>
            </a:prstTxWarp>
          </a:bodyPr>
          <a:lstStyle>
            <a:lvl1pPr defTabSz="903288" eaLnBrk="0" hangingPunct="0">
              <a:spcBef>
                <a:spcPct val="0"/>
              </a:spcBef>
              <a:buFontTx/>
              <a:buNone/>
              <a:defRPr sz="1100" b="0">
                <a:solidFill>
                  <a:schemeClr val="tx1"/>
                </a:solidFill>
              </a:defRPr>
            </a:lvl1pPr>
          </a:lstStyle>
          <a:p>
            <a:endParaRPr lang="en-US"/>
          </a:p>
        </p:txBody>
      </p:sp>
      <p:sp>
        <p:nvSpPr>
          <p:cNvPr id="28676" name="Rectangle 4"/>
          <p:cNvSpPr>
            <a:spLocks noChangeArrowheads="1" noTextEdit="1"/>
          </p:cNvSpPr>
          <p:nvPr>
            <p:ph type="sldImg" idx="2"/>
          </p:nvPr>
        </p:nvSpPr>
        <p:spPr bwMode="auto">
          <a:xfrm>
            <a:off x="1117600" y="657225"/>
            <a:ext cx="4673600" cy="3505200"/>
          </a:xfrm>
          <a:prstGeom prst="rect">
            <a:avLst/>
          </a:prstGeom>
          <a:noFill/>
          <a:ln w="9525">
            <a:solidFill>
              <a:srgbClr val="000000"/>
            </a:solidFill>
            <a:miter lim="800000"/>
            <a:headEnd/>
            <a:tailEnd/>
          </a:ln>
          <a:effectLst/>
        </p:spPr>
      </p:sp>
      <p:sp>
        <p:nvSpPr>
          <p:cNvPr id="28677" name="Rectangle 5"/>
          <p:cNvSpPr>
            <a:spLocks noGrp="1" noChangeArrowheads="1"/>
          </p:cNvSpPr>
          <p:nvPr>
            <p:ph type="body" sz="quarter" idx="3"/>
          </p:nvPr>
        </p:nvSpPr>
        <p:spPr bwMode="auto">
          <a:xfrm>
            <a:off x="917575" y="4379913"/>
            <a:ext cx="5065713" cy="4160837"/>
          </a:xfrm>
          <a:prstGeom prst="rect">
            <a:avLst/>
          </a:prstGeom>
          <a:noFill/>
          <a:ln w="9525">
            <a:noFill/>
            <a:miter lim="800000"/>
            <a:headEnd/>
            <a:tailEnd/>
          </a:ln>
          <a:effectLst/>
        </p:spPr>
        <p:txBody>
          <a:bodyPr vert="horz" wrap="square" lIns="90439" tIns="45219" rIns="90439" bIns="45219"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28678" name="Rectangle 6"/>
          <p:cNvSpPr>
            <a:spLocks noGrp="1" noChangeArrowheads="1"/>
          </p:cNvSpPr>
          <p:nvPr>
            <p:ph type="ftr" sz="quarter" idx="4"/>
          </p:nvPr>
        </p:nvSpPr>
        <p:spPr bwMode="auto">
          <a:xfrm>
            <a:off x="0" y="8761413"/>
            <a:ext cx="2990850" cy="439737"/>
          </a:xfrm>
          <a:prstGeom prst="rect">
            <a:avLst/>
          </a:prstGeom>
          <a:noFill/>
          <a:ln w="9525">
            <a:noFill/>
            <a:miter lim="800000"/>
            <a:headEnd/>
            <a:tailEnd/>
          </a:ln>
          <a:effectLst/>
        </p:spPr>
        <p:txBody>
          <a:bodyPr vert="horz" wrap="square" lIns="90439" tIns="45219" rIns="90439" bIns="45219" numCol="1" anchor="b" anchorCtr="0" compatLnSpc="1">
            <a:prstTxWarp prst="textNoShape">
              <a:avLst/>
            </a:prstTxWarp>
          </a:bodyPr>
          <a:lstStyle>
            <a:lvl1pPr algn="l" defTabSz="903288" eaLnBrk="0" hangingPunct="0">
              <a:spcBef>
                <a:spcPct val="0"/>
              </a:spcBef>
              <a:buFontTx/>
              <a:buNone/>
              <a:defRPr sz="1100" b="0">
                <a:solidFill>
                  <a:schemeClr val="tx1"/>
                </a:solidFill>
              </a:defRPr>
            </a:lvl1pPr>
          </a:lstStyle>
          <a:p>
            <a:endParaRPr lang="en-US"/>
          </a:p>
        </p:txBody>
      </p:sp>
      <p:sp>
        <p:nvSpPr>
          <p:cNvPr id="28679" name="Rectangle 7"/>
          <p:cNvSpPr>
            <a:spLocks noGrp="1" noChangeArrowheads="1"/>
          </p:cNvSpPr>
          <p:nvPr>
            <p:ph type="sldNum" sz="quarter" idx="5"/>
          </p:nvPr>
        </p:nvSpPr>
        <p:spPr bwMode="auto">
          <a:xfrm>
            <a:off x="3913188" y="8761413"/>
            <a:ext cx="2989262" cy="439737"/>
          </a:xfrm>
          <a:prstGeom prst="rect">
            <a:avLst/>
          </a:prstGeom>
          <a:noFill/>
          <a:ln w="9525">
            <a:noFill/>
            <a:miter lim="800000"/>
            <a:headEnd/>
            <a:tailEnd/>
          </a:ln>
          <a:effectLst/>
        </p:spPr>
        <p:txBody>
          <a:bodyPr vert="horz" wrap="square" lIns="90439" tIns="45219" rIns="90439" bIns="45219" numCol="1" anchor="b" anchorCtr="0" compatLnSpc="1">
            <a:prstTxWarp prst="textNoShape">
              <a:avLst/>
            </a:prstTxWarp>
          </a:bodyPr>
          <a:lstStyle>
            <a:lvl1pPr defTabSz="903288" eaLnBrk="0" hangingPunct="0">
              <a:spcBef>
                <a:spcPct val="0"/>
              </a:spcBef>
              <a:buFontTx/>
              <a:buNone/>
              <a:defRPr sz="1100" b="0">
                <a:solidFill>
                  <a:schemeClr val="tx1"/>
                </a:solidFill>
              </a:defRPr>
            </a:lvl1pPr>
          </a:lstStyle>
          <a:p>
            <a:fld id="{D44B475E-2A12-4C9D-A7FA-67F3E86BDD2E}"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19F94E-BE72-43BE-9BE9-9330F5835207}" type="slidenum">
              <a:rPr lang="en-US"/>
              <a:pPr/>
              <a:t>1</a:t>
            </a:fld>
            <a:endParaRPr lang="en-US"/>
          </a:p>
        </p:txBody>
      </p:sp>
      <p:sp>
        <p:nvSpPr>
          <p:cNvPr id="1142786" name="Rectangle 2"/>
          <p:cNvSpPr>
            <a:spLocks noChangeArrowheads="1" noTextEdit="1"/>
          </p:cNvSpPr>
          <p:nvPr>
            <p:ph type="sldImg"/>
          </p:nvPr>
        </p:nvSpPr>
        <p:spPr>
          <a:ln/>
        </p:spPr>
      </p:sp>
      <p:sp>
        <p:nvSpPr>
          <p:cNvPr id="1142787" name="Rectangle 3"/>
          <p:cNvSpPr>
            <a:spLocks noGrp="1" noChangeArrowheads="1"/>
          </p:cNvSpPr>
          <p:nvPr>
            <p:ph type="body" idx="1"/>
          </p:nvPr>
        </p:nvSpPr>
        <p:spPr/>
        <p:txBody>
          <a:bodyPr/>
          <a:lstStyle/>
          <a:p>
            <a:pPr marL="228600" indent="-228600"/>
            <a:r>
              <a:rPr lang="de-CH"/>
              <a:t>Hi. This talk is on how to manipulate players in economic games.</a:t>
            </a:r>
          </a:p>
          <a:p>
            <a:pPr marL="228600" indent="-228600"/>
            <a:r>
              <a:rPr lang="de-CH"/>
              <a:t>It is joint work with...</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236CE6-862A-4ACB-A55B-13537BC8280D}" type="slidenum">
              <a:rPr lang="en-US"/>
              <a:pPr/>
              <a:t>2</a:t>
            </a:fld>
            <a:endParaRPr lang="en-US"/>
          </a:p>
        </p:txBody>
      </p:sp>
      <p:sp>
        <p:nvSpPr>
          <p:cNvPr id="2496514" name="Rectangle 2"/>
          <p:cNvSpPr>
            <a:spLocks noChangeArrowheads="1" noTextEdit="1"/>
          </p:cNvSpPr>
          <p:nvPr>
            <p:ph type="sldImg"/>
          </p:nvPr>
        </p:nvSpPr>
        <p:spPr>
          <a:ln/>
        </p:spPr>
      </p:sp>
      <p:sp>
        <p:nvSpPr>
          <p:cNvPr id="2496515" name="Rectangle 3"/>
          <p:cNvSpPr>
            <a:spLocks noGrp="1" noChangeArrowheads="1"/>
          </p:cNvSpPr>
          <p:nvPr>
            <p:ph type="body" idx="1"/>
          </p:nvPr>
        </p:nvSpPr>
        <p:spPr/>
        <p:txBody>
          <a:bodyPr/>
          <a:lstStyle/>
          <a:p>
            <a:pPr marL="228600" indent="-228600"/>
            <a:endParaRPr lang="de-C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6AD0A-019C-42D2-B6DB-253DE648C42B}" type="slidenum">
              <a:rPr lang="en-US"/>
              <a:pPr/>
              <a:t>3</a:t>
            </a:fld>
            <a:endParaRPr lang="en-US"/>
          </a:p>
        </p:txBody>
      </p:sp>
      <p:sp>
        <p:nvSpPr>
          <p:cNvPr id="2500610" name="Rectangle 2"/>
          <p:cNvSpPr>
            <a:spLocks noChangeArrowheads="1" noTextEdit="1"/>
          </p:cNvSpPr>
          <p:nvPr>
            <p:ph type="sldImg"/>
          </p:nvPr>
        </p:nvSpPr>
        <p:spPr>
          <a:ln/>
        </p:spPr>
      </p:sp>
      <p:sp>
        <p:nvSpPr>
          <p:cNvPr id="2500611" name="Rectangle 3"/>
          <p:cNvSpPr>
            <a:spLocks noGrp="1" noChangeArrowheads="1"/>
          </p:cNvSpPr>
          <p:nvPr>
            <p:ph type="body" idx="1"/>
          </p:nvPr>
        </p:nvSpPr>
        <p:spPr/>
        <p:txBody>
          <a:bodyPr/>
          <a:lstStyle/>
          <a:p>
            <a:pPr marL="228600" indent="-228600"/>
            <a:endParaRPr lang="de-C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905FF6-42EF-499F-AAB9-4798ACA682D1}" type="slidenum">
              <a:rPr lang="en-US"/>
              <a:pPr/>
              <a:t>4</a:t>
            </a:fld>
            <a:endParaRPr lang="en-US"/>
          </a:p>
        </p:txBody>
      </p:sp>
      <p:sp>
        <p:nvSpPr>
          <p:cNvPr id="1846274" name="Rectangle 2"/>
          <p:cNvSpPr>
            <a:spLocks noChangeArrowheads="1" noTextEdit="1"/>
          </p:cNvSpPr>
          <p:nvPr>
            <p:ph type="sldImg"/>
          </p:nvPr>
        </p:nvSpPr>
        <p:spPr>
          <a:ln/>
        </p:spPr>
      </p:sp>
      <p:sp>
        <p:nvSpPr>
          <p:cNvPr id="1846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0FF786-1AC8-440F-8E35-C138F454D01E}" type="slidenum">
              <a:rPr lang="en-US"/>
              <a:pPr/>
              <a:t>5</a:t>
            </a:fld>
            <a:endParaRPr lang="en-US"/>
          </a:p>
        </p:txBody>
      </p:sp>
      <p:sp>
        <p:nvSpPr>
          <p:cNvPr id="2411522" name="Rectangle 2"/>
          <p:cNvSpPr>
            <a:spLocks noChangeArrowheads="1" noTextEdit="1"/>
          </p:cNvSpPr>
          <p:nvPr>
            <p:ph type="sldImg"/>
          </p:nvPr>
        </p:nvSpPr>
        <p:spPr>
          <a:ln/>
        </p:spPr>
      </p:sp>
      <p:sp>
        <p:nvSpPr>
          <p:cNvPr id="24115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0FAAEA-2C49-4489-B908-86AC8D56D900}" type="slidenum">
              <a:rPr lang="en-US"/>
              <a:pPr/>
              <a:t>6</a:t>
            </a:fld>
            <a:endParaRPr lang="en-US"/>
          </a:p>
        </p:txBody>
      </p:sp>
      <p:sp>
        <p:nvSpPr>
          <p:cNvPr id="2413570" name="Rectangle 2"/>
          <p:cNvSpPr>
            <a:spLocks noChangeArrowheads="1" noTextEdit="1"/>
          </p:cNvSpPr>
          <p:nvPr>
            <p:ph type="sldImg"/>
          </p:nvPr>
        </p:nvSpPr>
        <p:spPr>
          <a:ln/>
        </p:spPr>
      </p:sp>
      <p:sp>
        <p:nvSpPr>
          <p:cNvPr id="2413571" name="Rectangle 3"/>
          <p:cNvSpPr>
            <a:spLocks noGrp="1" noChangeArrowheads="1"/>
          </p:cNvSpPr>
          <p:nvPr>
            <p:ph type="body" idx="1"/>
          </p:nvPr>
        </p:nvSpPr>
        <p:spPr/>
        <p:txBody>
          <a:bodyPr/>
          <a:lstStyle/>
          <a:p>
            <a:r>
              <a:rPr lang="de-CH"/>
              <a:t>Assumptions:</a:t>
            </a:r>
          </a:p>
          <a:p>
            <a:r>
              <a:rPr lang="de-CH"/>
              <a:t>- Players do not know other player‘s payoff!!</a:t>
            </a:r>
          </a:p>
          <a:p>
            <a:r>
              <a:rPr lang="de-CH"/>
              <a:t>- Gives lower bound for potential of manipulation: e.g., considering only (non-appropriate!) Nash equilibria gives only better potentials!</a:t>
            </a:r>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B42B37D-7634-4533-A713-0959EFB1726D}" type="slidenum">
              <a:rPr lang="en-US"/>
              <a:pPr/>
              <a:t>7</a:t>
            </a:fld>
            <a:endParaRPr lang="en-US"/>
          </a:p>
        </p:txBody>
      </p:sp>
      <p:sp>
        <p:nvSpPr>
          <p:cNvPr id="2415618" name="Rectangle 2"/>
          <p:cNvSpPr>
            <a:spLocks noChangeArrowheads="1" noTextEdit="1"/>
          </p:cNvSpPr>
          <p:nvPr>
            <p:ph type="sldImg"/>
          </p:nvPr>
        </p:nvSpPr>
        <p:spPr>
          <a:ln/>
        </p:spPr>
      </p:sp>
      <p:sp>
        <p:nvSpPr>
          <p:cNvPr id="24156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41E7B9A-E681-46A2-A862-F8CA77E1C65D}" type="slidenum">
              <a:rPr lang="en-US"/>
              <a:pPr/>
              <a:t>8</a:t>
            </a:fld>
            <a:endParaRPr lang="en-US"/>
          </a:p>
        </p:txBody>
      </p:sp>
      <p:sp>
        <p:nvSpPr>
          <p:cNvPr id="2417666" name="Rectangle 2"/>
          <p:cNvSpPr>
            <a:spLocks noChangeArrowheads="1" noTextEdit="1"/>
          </p:cNvSpPr>
          <p:nvPr>
            <p:ph type="sldImg"/>
          </p:nvPr>
        </p:nvSpPr>
        <p:spPr>
          <a:ln/>
        </p:spPr>
      </p:sp>
      <p:sp>
        <p:nvSpPr>
          <p:cNvPr id="24176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AC3312-51D8-41E2-AD1D-2D0BFBDC4A40}" type="slidenum">
              <a:rPr lang="en-US"/>
              <a:pPr/>
              <a:t>10</a:t>
            </a:fld>
            <a:endParaRPr lang="en-US"/>
          </a:p>
        </p:txBody>
      </p:sp>
      <p:sp>
        <p:nvSpPr>
          <p:cNvPr id="2420738" name="Rectangle 2"/>
          <p:cNvSpPr>
            <a:spLocks noChangeArrowheads="1" noTextEdit="1"/>
          </p:cNvSpPr>
          <p:nvPr>
            <p:ph type="sldImg"/>
          </p:nvPr>
        </p:nvSpPr>
        <p:spPr>
          <a:ln/>
        </p:spPr>
      </p:sp>
      <p:sp>
        <p:nvSpPr>
          <p:cNvPr id="24207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C1DD47-88E9-441B-BE99-AC61812BA8A7}" type="slidenum">
              <a:rPr lang="en-US"/>
              <a:pPr/>
              <a:t>11</a:t>
            </a:fld>
            <a:endParaRPr lang="en-US"/>
          </a:p>
        </p:txBody>
      </p:sp>
      <p:sp>
        <p:nvSpPr>
          <p:cNvPr id="2511874" name="Rectangle 2"/>
          <p:cNvSpPr>
            <a:spLocks noChangeArrowheads="1" noTextEdit="1"/>
          </p:cNvSpPr>
          <p:nvPr>
            <p:ph type="sldImg"/>
          </p:nvPr>
        </p:nvSpPr>
        <p:spPr>
          <a:ln/>
        </p:spPr>
      </p:sp>
      <p:sp>
        <p:nvSpPr>
          <p:cNvPr id="2511875" name="Rectangle 3"/>
          <p:cNvSpPr>
            <a:spLocks noGrp="1" noChangeArrowheads="1"/>
          </p:cNvSpPr>
          <p:nvPr>
            <p:ph type="body" idx="1"/>
          </p:nvPr>
        </p:nvSpPr>
        <p:spPr/>
        <p:txBody>
          <a:bodyPr/>
          <a:lstStyle/>
          <a:p>
            <a:r>
              <a:rPr lang="de-CH"/>
              <a:t>So the total game‘s potential is at least these values!!</a:t>
            </a:r>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4338FF-E0BC-4AAF-9EF8-5206129310C3}" type="slidenum">
              <a:rPr lang="en-US"/>
              <a:pPr/>
              <a:t>13</a:t>
            </a:fld>
            <a:endParaRPr lang="en-US"/>
          </a:p>
        </p:txBody>
      </p:sp>
      <p:sp>
        <p:nvSpPr>
          <p:cNvPr id="2453506" name="Rectangle 2"/>
          <p:cNvSpPr>
            <a:spLocks noChangeArrowheads="1" noTextEdit="1"/>
          </p:cNvSpPr>
          <p:nvPr>
            <p:ph type="sldImg"/>
          </p:nvPr>
        </p:nvSpPr>
        <p:spPr>
          <a:ln/>
        </p:spPr>
      </p:sp>
      <p:sp>
        <p:nvSpPr>
          <p:cNvPr id="24535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6257AB-AAE3-4C3E-BA7C-039B2EE19931}" type="slidenum">
              <a:rPr lang="en-US"/>
              <a:pPr/>
              <a:t>14</a:t>
            </a:fld>
            <a:endParaRPr lang="en-US"/>
          </a:p>
        </p:txBody>
      </p:sp>
      <p:sp>
        <p:nvSpPr>
          <p:cNvPr id="2455554" name="Rectangle 2"/>
          <p:cNvSpPr>
            <a:spLocks noChangeArrowheads="1" noTextEdit="1"/>
          </p:cNvSpPr>
          <p:nvPr>
            <p:ph type="sldImg"/>
          </p:nvPr>
        </p:nvSpPr>
        <p:spPr>
          <a:ln/>
        </p:spPr>
      </p:sp>
      <p:sp>
        <p:nvSpPr>
          <p:cNvPr id="24555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CD1836-8B5A-42B3-B859-34CFDE974CCE}" type="slidenum">
              <a:rPr lang="en-US"/>
              <a:pPr/>
              <a:t>15</a:t>
            </a:fld>
            <a:endParaRPr lang="en-US"/>
          </a:p>
        </p:txBody>
      </p:sp>
      <p:sp>
        <p:nvSpPr>
          <p:cNvPr id="2437122" name="Rectangle 2"/>
          <p:cNvSpPr>
            <a:spLocks noChangeArrowheads="1" noTextEdit="1"/>
          </p:cNvSpPr>
          <p:nvPr>
            <p:ph type="sldImg"/>
          </p:nvPr>
        </p:nvSpPr>
        <p:spPr>
          <a:ln/>
        </p:spPr>
      </p:sp>
      <p:sp>
        <p:nvSpPr>
          <p:cNvPr id="2437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D0E9E9C-19CF-47DA-A49D-72812AF9F7C3}" type="slidenum">
              <a:rPr lang="en-US"/>
              <a:pPr/>
              <a:t>16</a:t>
            </a:fld>
            <a:endParaRPr lang="en-US"/>
          </a:p>
        </p:txBody>
      </p:sp>
      <p:sp>
        <p:nvSpPr>
          <p:cNvPr id="2439170" name="Rectangle 2"/>
          <p:cNvSpPr>
            <a:spLocks noChangeArrowheads="1" noTextEdit="1"/>
          </p:cNvSpPr>
          <p:nvPr>
            <p:ph type="sldImg"/>
          </p:nvPr>
        </p:nvSpPr>
        <p:spPr>
          <a:ln/>
        </p:spPr>
      </p:sp>
      <p:sp>
        <p:nvSpPr>
          <p:cNvPr id="24391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069FBA-23B2-4E32-8FBA-0FE714798651}" type="slidenum">
              <a:rPr lang="en-US"/>
              <a:pPr/>
              <a:t>17</a:t>
            </a:fld>
            <a:endParaRPr lang="en-US"/>
          </a:p>
        </p:txBody>
      </p:sp>
      <p:sp>
        <p:nvSpPr>
          <p:cNvPr id="2441218" name="Rectangle 2"/>
          <p:cNvSpPr>
            <a:spLocks noChangeArrowheads="1" noTextEdit="1"/>
          </p:cNvSpPr>
          <p:nvPr>
            <p:ph type="sldImg"/>
          </p:nvPr>
        </p:nvSpPr>
        <p:spPr>
          <a:ln/>
        </p:spPr>
      </p:sp>
      <p:sp>
        <p:nvSpPr>
          <p:cNvPr id="24412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1467F5-52E7-4724-8F72-8FA636EE3D98}" type="slidenum">
              <a:rPr lang="en-US"/>
              <a:pPr/>
              <a:t>18</a:t>
            </a:fld>
            <a:endParaRPr lang="en-US"/>
          </a:p>
        </p:txBody>
      </p:sp>
      <p:sp>
        <p:nvSpPr>
          <p:cNvPr id="2445314" name="Rectangle 2"/>
          <p:cNvSpPr>
            <a:spLocks noChangeArrowheads="1" noTextEdit="1"/>
          </p:cNvSpPr>
          <p:nvPr>
            <p:ph type="sldImg"/>
          </p:nvPr>
        </p:nvSpPr>
        <p:spPr>
          <a:ln/>
        </p:spPr>
      </p:sp>
      <p:sp>
        <p:nvSpPr>
          <p:cNvPr id="24453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96E2B46-BA65-4FAB-9454-80DF940E2957}" type="slidenum">
              <a:rPr lang="en-US"/>
              <a:pPr/>
              <a:t>19</a:t>
            </a:fld>
            <a:endParaRPr lang="en-US"/>
          </a:p>
        </p:txBody>
      </p:sp>
      <p:sp>
        <p:nvSpPr>
          <p:cNvPr id="2451458" name="Rectangle 2"/>
          <p:cNvSpPr>
            <a:spLocks noChangeArrowheads="1" noTextEdit="1"/>
          </p:cNvSpPr>
          <p:nvPr>
            <p:ph type="sldImg"/>
          </p:nvPr>
        </p:nvSpPr>
        <p:spPr>
          <a:ln/>
        </p:spPr>
      </p:sp>
      <p:sp>
        <p:nvSpPr>
          <p:cNvPr id="24514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3ED230-B1C7-4EDB-8012-CEE675810D0F}" type="slidenum">
              <a:rPr lang="en-US"/>
              <a:pPr/>
              <a:t>20</a:t>
            </a:fld>
            <a:endParaRPr lang="en-US"/>
          </a:p>
        </p:txBody>
      </p:sp>
      <p:sp>
        <p:nvSpPr>
          <p:cNvPr id="2449410" name="Rectangle 2"/>
          <p:cNvSpPr>
            <a:spLocks noChangeArrowheads="1" noTextEdit="1"/>
          </p:cNvSpPr>
          <p:nvPr>
            <p:ph type="sldImg"/>
          </p:nvPr>
        </p:nvSpPr>
        <p:spPr>
          <a:ln/>
        </p:spPr>
      </p:sp>
      <p:sp>
        <p:nvSpPr>
          <p:cNvPr id="24494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3A25FB-8DE2-4762-9A81-2636EA223449}" type="slidenum">
              <a:rPr lang="en-US"/>
              <a:pPr/>
              <a:t>21</a:t>
            </a:fld>
            <a:endParaRPr lang="en-US"/>
          </a:p>
        </p:txBody>
      </p:sp>
      <p:sp>
        <p:nvSpPr>
          <p:cNvPr id="2457602" name="Rectangle 2"/>
          <p:cNvSpPr>
            <a:spLocks noChangeArrowheads="1" noTextEdit="1"/>
          </p:cNvSpPr>
          <p:nvPr>
            <p:ph type="sldImg"/>
          </p:nvPr>
        </p:nvSpPr>
        <p:spPr>
          <a:ln/>
        </p:spPr>
      </p:sp>
      <p:sp>
        <p:nvSpPr>
          <p:cNvPr id="24576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3FB6CC-8408-45DF-9D08-7CCE1C257874}" type="slidenum">
              <a:rPr lang="en-US"/>
              <a:pPr/>
              <a:t>22</a:t>
            </a:fld>
            <a:endParaRPr lang="en-US"/>
          </a:p>
        </p:txBody>
      </p:sp>
      <p:sp>
        <p:nvSpPr>
          <p:cNvPr id="2459650" name="Rectangle 2"/>
          <p:cNvSpPr>
            <a:spLocks noChangeArrowheads="1" noTextEdit="1"/>
          </p:cNvSpPr>
          <p:nvPr>
            <p:ph type="sldImg"/>
          </p:nvPr>
        </p:nvSpPr>
        <p:spPr>
          <a:ln/>
        </p:spPr>
      </p:sp>
      <p:sp>
        <p:nvSpPr>
          <p:cNvPr id="24596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86DCCB-5037-4BE2-B3F6-8E0F6B401A3E}" type="slidenum">
              <a:rPr lang="en-US"/>
              <a:pPr/>
              <a:t>23</a:t>
            </a:fld>
            <a:endParaRPr lang="en-US"/>
          </a:p>
        </p:txBody>
      </p:sp>
      <p:sp>
        <p:nvSpPr>
          <p:cNvPr id="2465794" name="Rectangle 2"/>
          <p:cNvSpPr>
            <a:spLocks noChangeArrowheads="1" noTextEdit="1"/>
          </p:cNvSpPr>
          <p:nvPr>
            <p:ph type="sldImg"/>
          </p:nvPr>
        </p:nvSpPr>
        <p:spPr>
          <a:ln/>
        </p:spPr>
      </p:sp>
      <p:sp>
        <p:nvSpPr>
          <p:cNvPr id="24657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F3B29C-17B8-4308-A881-BA55D0257F77}" type="slidenum">
              <a:rPr lang="en-US"/>
              <a:pPr/>
              <a:t>24</a:t>
            </a:fld>
            <a:endParaRPr lang="en-US"/>
          </a:p>
        </p:txBody>
      </p:sp>
      <p:sp>
        <p:nvSpPr>
          <p:cNvPr id="2469890" name="Rectangle 2"/>
          <p:cNvSpPr>
            <a:spLocks noChangeArrowheads="1" noTextEdit="1"/>
          </p:cNvSpPr>
          <p:nvPr>
            <p:ph type="sldImg"/>
          </p:nvPr>
        </p:nvSpPr>
        <p:spPr>
          <a:ln/>
        </p:spPr>
      </p:sp>
      <p:sp>
        <p:nvSpPr>
          <p:cNvPr id="24698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642650D-5880-40DD-B891-4484F059E7E0}" type="slidenum">
              <a:rPr lang="en-US"/>
              <a:pPr/>
              <a:t>25</a:t>
            </a:fld>
            <a:endParaRPr lang="en-US"/>
          </a:p>
        </p:txBody>
      </p:sp>
      <p:sp>
        <p:nvSpPr>
          <p:cNvPr id="2471938" name="Rectangle 2"/>
          <p:cNvSpPr>
            <a:spLocks noChangeArrowheads="1" noTextEdit="1"/>
          </p:cNvSpPr>
          <p:nvPr>
            <p:ph type="sldImg"/>
          </p:nvPr>
        </p:nvSpPr>
        <p:spPr>
          <a:ln/>
        </p:spPr>
      </p:sp>
      <p:sp>
        <p:nvSpPr>
          <p:cNvPr id="24719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3C3B10-F444-498D-986F-01BDC0CCACDB}" type="slidenum">
              <a:rPr lang="en-US"/>
              <a:pPr/>
              <a:t>26</a:t>
            </a:fld>
            <a:endParaRPr lang="en-US"/>
          </a:p>
        </p:txBody>
      </p:sp>
      <p:sp>
        <p:nvSpPr>
          <p:cNvPr id="2473986" name="Rectangle 2"/>
          <p:cNvSpPr>
            <a:spLocks noChangeArrowheads="1" noTextEdit="1"/>
          </p:cNvSpPr>
          <p:nvPr>
            <p:ph type="sldImg"/>
          </p:nvPr>
        </p:nvSpPr>
        <p:spPr>
          <a:ln/>
        </p:spPr>
      </p:sp>
      <p:sp>
        <p:nvSpPr>
          <p:cNvPr id="2473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79DF1F-6660-4836-97BE-70ADB31F2F21}" type="slidenum">
              <a:rPr lang="en-US"/>
              <a:pPr/>
              <a:t>27</a:t>
            </a:fld>
            <a:endParaRPr lang="en-US"/>
          </a:p>
        </p:txBody>
      </p:sp>
      <p:sp>
        <p:nvSpPr>
          <p:cNvPr id="2476034" name="Rectangle 2"/>
          <p:cNvSpPr>
            <a:spLocks noChangeArrowheads="1" noTextEdit="1"/>
          </p:cNvSpPr>
          <p:nvPr>
            <p:ph type="sldImg"/>
          </p:nvPr>
        </p:nvSpPr>
        <p:spPr>
          <a:ln/>
        </p:spPr>
      </p:sp>
      <p:sp>
        <p:nvSpPr>
          <p:cNvPr id="24760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E82196-62C9-4234-A7EC-58B05623E481}" type="slidenum">
              <a:rPr lang="en-US"/>
              <a:pPr/>
              <a:t>28</a:t>
            </a:fld>
            <a:endParaRPr lang="en-US"/>
          </a:p>
        </p:txBody>
      </p:sp>
      <p:sp>
        <p:nvSpPr>
          <p:cNvPr id="2482178" name="Rectangle 2"/>
          <p:cNvSpPr>
            <a:spLocks noChangeArrowheads="1" noTextEdit="1"/>
          </p:cNvSpPr>
          <p:nvPr>
            <p:ph type="sldImg"/>
          </p:nvPr>
        </p:nvSpPr>
        <p:spPr>
          <a:ln/>
        </p:spPr>
      </p:sp>
      <p:sp>
        <p:nvSpPr>
          <p:cNvPr id="2482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277D1D-B6B9-41C7-9A86-8F044491A755}" type="slidenum">
              <a:rPr lang="en-US"/>
              <a:pPr/>
              <a:t>29</a:t>
            </a:fld>
            <a:endParaRPr lang="en-US"/>
          </a:p>
        </p:txBody>
      </p:sp>
      <p:sp>
        <p:nvSpPr>
          <p:cNvPr id="2484226" name="Rectangle 2"/>
          <p:cNvSpPr>
            <a:spLocks noChangeArrowheads="1" noTextEdit="1"/>
          </p:cNvSpPr>
          <p:nvPr>
            <p:ph type="sldImg"/>
          </p:nvPr>
        </p:nvSpPr>
        <p:spPr>
          <a:ln/>
        </p:spPr>
      </p:sp>
      <p:sp>
        <p:nvSpPr>
          <p:cNvPr id="2484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BE9C07-4B22-4257-9902-56564284F03F}" type="slidenum">
              <a:rPr lang="en-US"/>
              <a:pPr/>
              <a:t>30</a:t>
            </a:fld>
            <a:endParaRPr lang="en-US"/>
          </a:p>
        </p:txBody>
      </p:sp>
      <p:sp>
        <p:nvSpPr>
          <p:cNvPr id="2486274" name="Rectangle 2"/>
          <p:cNvSpPr>
            <a:spLocks noChangeArrowheads="1" noTextEdit="1"/>
          </p:cNvSpPr>
          <p:nvPr>
            <p:ph type="sldImg"/>
          </p:nvPr>
        </p:nvSpPr>
        <p:spPr>
          <a:ln/>
        </p:spPr>
      </p:sp>
      <p:sp>
        <p:nvSpPr>
          <p:cNvPr id="2486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281051-E531-4009-8269-F83F04DEC8FA}" type="slidenum">
              <a:rPr lang="en-US"/>
              <a:pPr/>
              <a:t>31</a:t>
            </a:fld>
            <a:endParaRPr lang="en-US"/>
          </a:p>
        </p:txBody>
      </p:sp>
      <p:sp>
        <p:nvSpPr>
          <p:cNvPr id="2488322" name="Rectangle 2"/>
          <p:cNvSpPr>
            <a:spLocks noChangeArrowheads="1" noTextEdit="1"/>
          </p:cNvSpPr>
          <p:nvPr>
            <p:ph type="sldImg"/>
          </p:nvPr>
        </p:nvSpPr>
        <p:spPr>
          <a:ln/>
        </p:spPr>
      </p:sp>
      <p:sp>
        <p:nvSpPr>
          <p:cNvPr id="2488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54F9B3-C041-4063-A037-9839306B87DB}" type="slidenum">
              <a:rPr lang="en-US"/>
              <a:pPr/>
              <a:t>32</a:t>
            </a:fld>
            <a:endParaRPr lang="en-US"/>
          </a:p>
        </p:txBody>
      </p:sp>
      <p:sp>
        <p:nvSpPr>
          <p:cNvPr id="2490370" name="Rectangle 2"/>
          <p:cNvSpPr>
            <a:spLocks noChangeArrowheads="1" noTextEdit="1"/>
          </p:cNvSpPr>
          <p:nvPr>
            <p:ph type="sldImg"/>
          </p:nvPr>
        </p:nvSpPr>
        <p:spPr>
          <a:ln/>
        </p:spPr>
      </p:sp>
      <p:sp>
        <p:nvSpPr>
          <p:cNvPr id="2490371" name="Rectangle 3"/>
          <p:cNvSpPr>
            <a:spLocks noGrp="1" noChangeArrowheads="1"/>
          </p:cNvSpPr>
          <p:nvPr>
            <p:ph type="body" idx="1"/>
          </p:nvPr>
        </p:nvSpPr>
        <p:spPr/>
        <p:txBody>
          <a:bodyPr/>
          <a:lstStyle/>
          <a:p>
            <a:r>
              <a:rPr lang="de-CH"/>
              <a:t>Exact result does not hold for non-exact cost! Because non-exact cost might be different, it might become cheaper to implement only subset. That‘s why we need another game to show this claim!!</a:t>
            </a:r>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EDCF99F-9045-4ABB-83DE-06CEA9574C6C}" type="slidenum">
              <a:rPr lang="en-US"/>
              <a:pPr/>
              <a:t>33</a:t>
            </a:fld>
            <a:endParaRPr lang="en-US"/>
          </a:p>
        </p:txBody>
      </p:sp>
      <p:sp>
        <p:nvSpPr>
          <p:cNvPr id="2461698" name="Rectangle 2"/>
          <p:cNvSpPr>
            <a:spLocks noChangeArrowheads="1" noTextEdit="1"/>
          </p:cNvSpPr>
          <p:nvPr>
            <p:ph type="sldImg"/>
          </p:nvPr>
        </p:nvSpPr>
        <p:spPr>
          <a:ln/>
        </p:spPr>
      </p:sp>
      <p:sp>
        <p:nvSpPr>
          <p:cNvPr id="24616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8F678F-96BB-4AD5-9CEA-06090AC40265}" type="slidenum">
              <a:rPr lang="en-US"/>
              <a:pPr/>
              <a:t>34</a:t>
            </a:fld>
            <a:endParaRPr lang="en-US"/>
          </a:p>
        </p:txBody>
      </p:sp>
      <p:sp>
        <p:nvSpPr>
          <p:cNvPr id="2463746" name="Rectangle 2"/>
          <p:cNvSpPr>
            <a:spLocks noChangeArrowheads="1" noTextEdit="1"/>
          </p:cNvSpPr>
          <p:nvPr>
            <p:ph type="sldImg"/>
          </p:nvPr>
        </p:nvSpPr>
        <p:spPr>
          <a:ln/>
        </p:spPr>
      </p:sp>
      <p:sp>
        <p:nvSpPr>
          <p:cNvPr id="24637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B1283D-563A-4112-8809-7120E8DB59C2}" type="slidenum">
              <a:rPr lang="en-US"/>
              <a:pPr/>
              <a:t>35</a:t>
            </a:fld>
            <a:endParaRPr lang="en-US"/>
          </a:p>
        </p:txBody>
      </p:sp>
      <p:sp>
        <p:nvSpPr>
          <p:cNvPr id="2492418" name="Rectangle 2"/>
          <p:cNvSpPr>
            <a:spLocks noChangeArrowheads="1" noTextEdit="1"/>
          </p:cNvSpPr>
          <p:nvPr>
            <p:ph type="sldImg"/>
          </p:nvPr>
        </p:nvSpPr>
        <p:spPr>
          <a:ln/>
        </p:spPr>
      </p:sp>
      <p:sp>
        <p:nvSpPr>
          <p:cNvPr id="2492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B7BC69-55BB-4F5A-89B3-AE5EC32FB2F4}" type="slidenum">
              <a:rPr lang="en-US"/>
              <a:pPr/>
              <a:t>36</a:t>
            </a:fld>
            <a:endParaRPr lang="en-US"/>
          </a:p>
        </p:txBody>
      </p:sp>
      <p:sp>
        <p:nvSpPr>
          <p:cNvPr id="2494466" name="Rectangle 2"/>
          <p:cNvSpPr>
            <a:spLocks noChangeArrowheads="1" noTextEdit="1"/>
          </p:cNvSpPr>
          <p:nvPr>
            <p:ph type="sldImg"/>
          </p:nvPr>
        </p:nvSpPr>
        <p:spPr>
          <a:ln/>
        </p:spPr>
      </p:sp>
      <p:sp>
        <p:nvSpPr>
          <p:cNvPr id="2494467" name="Rectangle 3"/>
          <p:cNvSpPr>
            <a:spLocks noGrp="1" noChangeArrowheads="1"/>
          </p:cNvSpPr>
          <p:nvPr>
            <p:ph type="body" idx="1"/>
          </p:nvPr>
        </p:nvSpPr>
        <p:spPr/>
        <p:txBody>
          <a:bodyPr/>
          <a:lstStyle/>
          <a:p>
            <a:r>
              <a:rPr lang="de-CH"/>
              <a:t>ASSUMPTIONS:</a:t>
            </a:r>
          </a:p>
          <a:p>
            <a:r>
              <a:rPr lang="de-CH"/>
              <a:t>- Players do not know other player‘s payoff!!</a:t>
            </a:r>
          </a:p>
          <a:p>
            <a:r>
              <a:rPr lang="de-CH"/>
              <a:t>- Gives lower bound for potential of manipulation: e.g., considering only (non-appropriate!) Nash equilibria gives only better potentials!</a:t>
            </a:r>
          </a:p>
          <a:p>
            <a:r>
              <a:rPr lang="de-CH"/>
              <a:t>- Another reasonable assumption would be to consider only dominant strategies. Nash makes less sense. But there are not always dominant strategies!</a:t>
            </a:r>
          </a:p>
          <a:p>
            <a:endParaRPr lang="de-CH"/>
          </a:p>
          <a:p>
            <a:r>
              <a:rPr lang="de-CH"/>
              <a:t>WHY NP-HARDNESS OF EXACT CASE DOES NOT IMPLY NON-EXACT HARDNESS?</a:t>
            </a:r>
          </a:p>
          <a:p>
            <a:r>
              <a:rPr lang="de-CH"/>
              <a:t>Exact result does not hold for non-exact cost! Because non-exact cost might be different, it might become cheaper to implement only subset. That‘s why we need another game to show this claim!!</a:t>
            </a:r>
            <a:endParaRPr lang="en-US"/>
          </a:p>
          <a:p>
            <a:endParaRPr lang="de-CH"/>
          </a:p>
          <a:p>
            <a:r>
              <a:rPr lang="de-CH"/>
              <a:t>WORST-CASE HARDER?</a:t>
            </a:r>
          </a:p>
          <a:p>
            <a:r>
              <a:rPr lang="de-CH"/>
              <a:t>The difficulty of worst-case hardness is that we only have one field where the cost occurs, unlike in the uniform case. So SETCOVER reduction does not work. However, actually, it has been tried to use reduction from SATISFIABILITY. However, the proof by Monderer and Tennenholtz is wrong, and we could not fix it. We conjecture that it is also NP-hard!!</a:t>
            </a:r>
          </a:p>
          <a:p>
            <a:endParaRPr lang="de-CH"/>
          </a:p>
          <a:p>
            <a:r>
              <a:rPr lang="de-CH"/>
              <a:t>POTENTIAL OF ENTIRE GAMES?</a:t>
            </a:r>
          </a:p>
          <a:p>
            <a:r>
              <a:rPr lang="de-CH"/>
              <a:t>No matter what they will play, goal is just to maximize social welfare at low costs or so? Our results also apply here, just make O the entire game. However, exact case needs additional assumptions and so we cannot say much (-&gt; future research!). But why should exact be interesting? Non-exact should work – the algorithms, but maybe not NP-hardness as we have only subset of profiles in O. We need to think about that in more detail.</a:t>
            </a:r>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2D96D33-FAEA-4E9F-8D26-83FA1992CD09}" type="slidenum">
              <a:rPr lang="en-US"/>
              <a:pPr/>
              <a:t>37</a:t>
            </a:fld>
            <a:endParaRPr lang="en-US"/>
          </a:p>
        </p:txBody>
      </p:sp>
      <p:sp>
        <p:nvSpPr>
          <p:cNvPr id="2504706" name="Rectangle 2"/>
          <p:cNvSpPr>
            <a:spLocks noChangeArrowheads="1" noTextEdit="1"/>
          </p:cNvSpPr>
          <p:nvPr>
            <p:ph type="sldImg"/>
          </p:nvPr>
        </p:nvSpPr>
        <p:spPr>
          <a:ln/>
        </p:spPr>
      </p:sp>
      <p:sp>
        <p:nvSpPr>
          <p:cNvPr id="2504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FD835B-8BC1-4CCC-A232-433D4AD4FB97}" type="slidenum">
              <a:rPr lang="en-US"/>
              <a:pPr/>
              <a:t>38</a:t>
            </a:fld>
            <a:endParaRPr lang="en-US"/>
          </a:p>
        </p:txBody>
      </p:sp>
      <p:sp>
        <p:nvSpPr>
          <p:cNvPr id="2506754" name="Rectangle 2"/>
          <p:cNvSpPr>
            <a:spLocks noChangeArrowheads="1" noTextEdit="1"/>
          </p:cNvSpPr>
          <p:nvPr>
            <p:ph type="sldImg"/>
          </p:nvPr>
        </p:nvSpPr>
        <p:spPr>
          <a:ln/>
        </p:spPr>
      </p:sp>
      <p:sp>
        <p:nvSpPr>
          <p:cNvPr id="2506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73FE45-B90D-4B87-A3CC-E98F1153F96B}" type="slidenum">
              <a:rPr lang="en-US"/>
              <a:pPr/>
              <a:t>39</a:t>
            </a:fld>
            <a:endParaRPr lang="en-US"/>
          </a:p>
        </p:txBody>
      </p:sp>
      <p:sp>
        <p:nvSpPr>
          <p:cNvPr id="2520066" name="Rectangle 2"/>
          <p:cNvSpPr>
            <a:spLocks noChangeArrowheads="1" noTextEdit="1"/>
          </p:cNvSpPr>
          <p:nvPr>
            <p:ph type="sldImg"/>
          </p:nvPr>
        </p:nvSpPr>
        <p:spPr>
          <a:ln/>
        </p:spPr>
      </p:sp>
      <p:sp>
        <p:nvSpPr>
          <p:cNvPr id="2520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A92C0E-25F7-4D9A-A230-1B1E189E65D8}" type="slidenum">
              <a:rPr lang="en-US"/>
              <a:pPr/>
              <a:t>40</a:t>
            </a:fld>
            <a:endParaRPr lang="en-US"/>
          </a:p>
        </p:txBody>
      </p:sp>
      <p:sp>
        <p:nvSpPr>
          <p:cNvPr id="2522114" name="Rectangle 2"/>
          <p:cNvSpPr>
            <a:spLocks noChangeArrowheads="1" noTextEdit="1"/>
          </p:cNvSpPr>
          <p:nvPr>
            <p:ph type="sldImg"/>
          </p:nvPr>
        </p:nvSpPr>
        <p:spPr>
          <a:ln/>
        </p:spPr>
      </p:sp>
      <p:sp>
        <p:nvSpPr>
          <p:cNvPr id="2522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8ED77C-F3AE-4D1D-8AB4-B7547518B2C9}" type="slidenum">
              <a:rPr lang="en-US"/>
              <a:pPr/>
              <a:t>41</a:t>
            </a:fld>
            <a:endParaRPr lang="en-US"/>
          </a:p>
        </p:txBody>
      </p:sp>
      <p:sp>
        <p:nvSpPr>
          <p:cNvPr id="2518018" name="Rectangle 2"/>
          <p:cNvSpPr>
            <a:spLocks noChangeArrowheads="1" noTextEdit="1"/>
          </p:cNvSpPr>
          <p:nvPr>
            <p:ph type="sldImg"/>
          </p:nvPr>
        </p:nvSpPr>
        <p:spPr>
          <a:ln/>
        </p:spPr>
      </p:sp>
      <p:sp>
        <p:nvSpPr>
          <p:cNvPr id="2518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D2943B5-EAB9-42E3-A112-E365FE39F8D2}" type="slidenum">
              <a:rPr lang="en-US"/>
              <a:pPr/>
              <a:t>42</a:t>
            </a:fld>
            <a:endParaRPr lang="en-US"/>
          </a:p>
        </p:txBody>
      </p:sp>
      <p:sp>
        <p:nvSpPr>
          <p:cNvPr id="2508802" name="Rectangle 2"/>
          <p:cNvSpPr>
            <a:spLocks noChangeArrowheads="1" noTextEdit="1"/>
          </p:cNvSpPr>
          <p:nvPr>
            <p:ph type="sldImg"/>
          </p:nvPr>
        </p:nvSpPr>
        <p:spPr>
          <a:ln/>
        </p:spPr>
      </p:sp>
      <p:sp>
        <p:nvSpPr>
          <p:cNvPr id="2508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2617A5-23B8-43C4-8333-D3BFB724AFEC}" type="slidenum">
              <a:rPr lang="en-US"/>
              <a:pPr/>
              <a:t>43</a:t>
            </a:fld>
            <a:endParaRPr lang="en-US"/>
          </a:p>
        </p:txBody>
      </p:sp>
      <p:sp>
        <p:nvSpPr>
          <p:cNvPr id="2510850" name="Rectangle 2"/>
          <p:cNvSpPr>
            <a:spLocks noChangeArrowheads="1" noTextEdit="1"/>
          </p:cNvSpPr>
          <p:nvPr>
            <p:ph type="sldImg"/>
          </p:nvPr>
        </p:nvSpPr>
        <p:spPr>
          <a:ln/>
        </p:spPr>
      </p:sp>
      <p:sp>
        <p:nvSpPr>
          <p:cNvPr id="25108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4D26C79-FA44-4026-9649-9902ABA04AB5}" type="slidenum">
              <a:rPr lang="en-US"/>
              <a:pPr/>
              <a:t>44</a:t>
            </a:fld>
            <a:endParaRPr lang="en-US"/>
          </a:p>
        </p:txBody>
      </p:sp>
      <p:sp>
        <p:nvSpPr>
          <p:cNvPr id="2513922" name="Rectangle 2"/>
          <p:cNvSpPr>
            <a:spLocks noChangeArrowheads="1" noTextEdit="1"/>
          </p:cNvSpPr>
          <p:nvPr>
            <p:ph type="sldImg"/>
          </p:nvPr>
        </p:nvSpPr>
        <p:spPr>
          <a:ln/>
        </p:spPr>
      </p:sp>
      <p:sp>
        <p:nvSpPr>
          <p:cNvPr id="251392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Stefan Schmid @ ISAAC 2007</a:t>
            </a:r>
            <a:endParaRPr lang="de-CH"/>
          </a:p>
        </p:txBody>
      </p:sp>
      <p:sp>
        <p:nvSpPr>
          <p:cNvPr id="5" name="Slide Number Placeholder 4"/>
          <p:cNvSpPr>
            <a:spLocks noGrp="1"/>
          </p:cNvSpPr>
          <p:nvPr>
            <p:ph type="sldNum" sz="quarter" idx="11"/>
          </p:nvPr>
        </p:nvSpPr>
        <p:spPr/>
        <p:txBody>
          <a:bodyPr/>
          <a:lstStyle>
            <a:lvl1pPr>
              <a:defRPr/>
            </a:lvl1pPr>
          </a:lstStyle>
          <a:p>
            <a:fld id="{027DEB42-9B69-4DE4-9C89-41DA2BF97957}" type="slidenum">
              <a:rPr lang="de-CH"/>
              <a:pPr/>
              <a:t>‹#›</a:t>
            </a:fld>
            <a:endParaRPr lang="de-C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Stefan Schmid @ ISAAC 2007</a:t>
            </a:r>
            <a:endParaRPr lang="de-CH"/>
          </a:p>
        </p:txBody>
      </p:sp>
      <p:sp>
        <p:nvSpPr>
          <p:cNvPr id="5" name="Slide Number Placeholder 4"/>
          <p:cNvSpPr>
            <a:spLocks noGrp="1"/>
          </p:cNvSpPr>
          <p:nvPr>
            <p:ph type="sldNum" sz="quarter" idx="11"/>
          </p:nvPr>
        </p:nvSpPr>
        <p:spPr/>
        <p:txBody>
          <a:bodyPr/>
          <a:lstStyle>
            <a:lvl1pPr>
              <a:defRPr/>
            </a:lvl1pPr>
          </a:lstStyle>
          <a:p>
            <a:fld id="{C75E450D-A38C-492D-B0F3-EF9E66951C95}" type="slidenum">
              <a:rPr lang="de-CH"/>
              <a:pPr/>
              <a:t>‹#›</a:t>
            </a:fld>
            <a:endParaRPr lang="de-C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Stefan Schmid @ ISAAC 2007</a:t>
            </a:r>
            <a:endParaRPr lang="de-CH"/>
          </a:p>
        </p:txBody>
      </p:sp>
      <p:sp>
        <p:nvSpPr>
          <p:cNvPr id="5" name="Slide Number Placeholder 4"/>
          <p:cNvSpPr>
            <a:spLocks noGrp="1"/>
          </p:cNvSpPr>
          <p:nvPr>
            <p:ph type="sldNum" sz="quarter" idx="11"/>
          </p:nvPr>
        </p:nvSpPr>
        <p:spPr/>
        <p:txBody>
          <a:bodyPr/>
          <a:lstStyle>
            <a:lvl1pPr>
              <a:defRPr/>
            </a:lvl1pPr>
          </a:lstStyle>
          <a:p>
            <a:fld id="{C702D988-DAD3-40CB-B252-0D7D256D5563}" type="slidenum">
              <a:rPr lang="de-CH"/>
              <a:pPr/>
              <a:t>‹#›</a:t>
            </a:fld>
            <a:endParaRPr lang="de-C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68313" y="836613"/>
            <a:ext cx="4027487" cy="5289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836613"/>
            <a:ext cx="4027488" cy="52895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Stefan Schmid @ ISAAC 2007</a:t>
            </a:r>
            <a:endParaRPr lang="de-CH"/>
          </a:p>
        </p:txBody>
      </p:sp>
      <p:sp>
        <p:nvSpPr>
          <p:cNvPr id="6" name="Slide Number Placeholder 5"/>
          <p:cNvSpPr>
            <a:spLocks noGrp="1"/>
          </p:cNvSpPr>
          <p:nvPr>
            <p:ph type="sldNum" sz="quarter" idx="11"/>
          </p:nvPr>
        </p:nvSpPr>
        <p:spPr/>
        <p:txBody>
          <a:bodyPr/>
          <a:lstStyle>
            <a:lvl1pPr>
              <a:defRPr/>
            </a:lvl1pPr>
          </a:lstStyle>
          <a:p>
            <a:fld id="{2C987FF9-7EFB-42BA-A229-200B691BAC19}" type="slidenum">
              <a:rPr lang="de-CH"/>
              <a:pPr/>
              <a:t>‹#›</a:t>
            </a:fld>
            <a:endParaRPr lang="de-C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Stefan Schmid @ ISAAC 2007</a:t>
            </a:r>
            <a:endParaRPr lang="de-CH"/>
          </a:p>
        </p:txBody>
      </p:sp>
      <p:sp>
        <p:nvSpPr>
          <p:cNvPr id="8" name="Slide Number Placeholder 7"/>
          <p:cNvSpPr>
            <a:spLocks noGrp="1"/>
          </p:cNvSpPr>
          <p:nvPr>
            <p:ph type="sldNum" sz="quarter" idx="11"/>
          </p:nvPr>
        </p:nvSpPr>
        <p:spPr/>
        <p:txBody>
          <a:bodyPr/>
          <a:lstStyle>
            <a:lvl1pPr>
              <a:defRPr/>
            </a:lvl1pPr>
          </a:lstStyle>
          <a:p>
            <a:fld id="{B9CDBBC5-3EAE-46A2-A34E-74EDBA97B766}" type="slidenum">
              <a:rPr lang="de-CH"/>
              <a:pPr/>
              <a:t>‹#›</a:t>
            </a:fld>
            <a:endParaRPr lang="de-C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Stefan Schmid @ ISAAC 2007</a:t>
            </a:r>
            <a:endParaRPr lang="de-CH"/>
          </a:p>
        </p:txBody>
      </p:sp>
      <p:sp>
        <p:nvSpPr>
          <p:cNvPr id="4" name="Slide Number Placeholder 3"/>
          <p:cNvSpPr>
            <a:spLocks noGrp="1"/>
          </p:cNvSpPr>
          <p:nvPr>
            <p:ph type="sldNum" sz="quarter" idx="11"/>
          </p:nvPr>
        </p:nvSpPr>
        <p:spPr/>
        <p:txBody>
          <a:bodyPr/>
          <a:lstStyle>
            <a:lvl1pPr>
              <a:defRPr/>
            </a:lvl1pPr>
          </a:lstStyle>
          <a:p>
            <a:fld id="{467955C9-6C00-4786-A66F-CCC94F62FC52}" type="slidenum">
              <a:rPr lang="de-CH"/>
              <a:pPr/>
              <a:t>‹#›</a:t>
            </a:fld>
            <a:endParaRPr lang="de-C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Stefan Schmid @ ISAAC 2007</a:t>
            </a:r>
            <a:endParaRPr lang="de-CH"/>
          </a:p>
        </p:txBody>
      </p:sp>
      <p:sp>
        <p:nvSpPr>
          <p:cNvPr id="3" name="Slide Number Placeholder 2"/>
          <p:cNvSpPr>
            <a:spLocks noGrp="1"/>
          </p:cNvSpPr>
          <p:nvPr>
            <p:ph type="sldNum" sz="quarter" idx="11"/>
          </p:nvPr>
        </p:nvSpPr>
        <p:spPr/>
        <p:txBody>
          <a:bodyPr/>
          <a:lstStyle>
            <a:lvl1pPr>
              <a:defRPr/>
            </a:lvl1pPr>
          </a:lstStyle>
          <a:p>
            <a:fld id="{EF8DEC97-46F1-4714-BCDC-BCE89CA26708}" type="slidenum">
              <a:rPr lang="de-CH"/>
              <a:pPr/>
              <a:t>‹#›</a:t>
            </a:fld>
            <a:endParaRPr lang="de-C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Stefan Schmid @ ISAAC 2007</a:t>
            </a:r>
            <a:endParaRPr lang="de-CH"/>
          </a:p>
        </p:txBody>
      </p:sp>
      <p:sp>
        <p:nvSpPr>
          <p:cNvPr id="6" name="Slide Number Placeholder 5"/>
          <p:cNvSpPr>
            <a:spLocks noGrp="1"/>
          </p:cNvSpPr>
          <p:nvPr>
            <p:ph type="sldNum" sz="quarter" idx="11"/>
          </p:nvPr>
        </p:nvSpPr>
        <p:spPr/>
        <p:txBody>
          <a:bodyPr/>
          <a:lstStyle>
            <a:lvl1pPr>
              <a:defRPr/>
            </a:lvl1pPr>
          </a:lstStyle>
          <a:p>
            <a:fld id="{9268DDE1-61A8-48B4-A340-633E4218EE90}" type="slidenum">
              <a:rPr lang="de-CH"/>
              <a:pPr/>
              <a:t>‹#›</a:t>
            </a:fld>
            <a:endParaRPr lang="de-C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Stefan Schmid @ ISAAC 2007</a:t>
            </a:r>
            <a:endParaRPr lang="de-CH"/>
          </a:p>
        </p:txBody>
      </p:sp>
      <p:sp>
        <p:nvSpPr>
          <p:cNvPr id="6" name="Slide Number Placeholder 5"/>
          <p:cNvSpPr>
            <a:spLocks noGrp="1"/>
          </p:cNvSpPr>
          <p:nvPr>
            <p:ph type="sldNum" sz="quarter" idx="11"/>
          </p:nvPr>
        </p:nvSpPr>
        <p:spPr/>
        <p:txBody>
          <a:bodyPr/>
          <a:lstStyle>
            <a:lvl1pPr>
              <a:defRPr/>
            </a:lvl1pPr>
          </a:lstStyle>
          <a:p>
            <a:fld id="{B2737B7E-5507-4587-AFED-A17F0A06DA9E}" type="slidenum">
              <a:rPr lang="de-CH"/>
              <a:pPr/>
              <a:t>‹#›</a:t>
            </a:fld>
            <a:endParaRPr lang="de-C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Stefan Schmid @ ISAAC 2007</a:t>
            </a:r>
            <a:endParaRPr lang="de-CH"/>
          </a:p>
        </p:txBody>
      </p:sp>
      <p:sp>
        <p:nvSpPr>
          <p:cNvPr id="5" name="Slide Number Placeholder 4"/>
          <p:cNvSpPr>
            <a:spLocks noGrp="1"/>
          </p:cNvSpPr>
          <p:nvPr>
            <p:ph type="sldNum" sz="quarter" idx="11"/>
          </p:nvPr>
        </p:nvSpPr>
        <p:spPr/>
        <p:txBody>
          <a:bodyPr/>
          <a:lstStyle>
            <a:lvl1pPr>
              <a:defRPr/>
            </a:lvl1pPr>
          </a:lstStyle>
          <a:p>
            <a:fld id="{0ADD6104-85CF-4C55-9A1C-801175B652D4}" type="slidenum">
              <a:rPr lang="de-CH"/>
              <a:pPr/>
              <a:t>‹#›</a:t>
            </a:fld>
            <a:endParaRPr lang="de-C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1613"/>
            <a:ext cx="2057400" cy="59245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1613"/>
            <a:ext cx="6019800" cy="59245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Stefan Schmid @ ISAAC 2007</a:t>
            </a:r>
            <a:endParaRPr lang="de-CH"/>
          </a:p>
        </p:txBody>
      </p:sp>
      <p:sp>
        <p:nvSpPr>
          <p:cNvPr id="5" name="Slide Number Placeholder 4"/>
          <p:cNvSpPr>
            <a:spLocks noGrp="1"/>
          </p:cNvSpPr>
          <p:nvPr>
            <p:ph type="sldNum" sz="quarter" idx="11"/>
          </p:nvPr>
        </p:nvSpPr>
        <p:spPr/>
        <p:txBody>
          <a:bodyPr/>
          <a:lstStyle>
            <a:lvl1pPr>
              <a:defRPr/>
            </a:lvl1pPr>
          </a:lstStyle>
          <a:p>
            <a:fld id="{6FBB46F6-C604-47BE-9666-69A80F9D1D5A}" type="slidenum">
              <a:rPr lang="de-CH"/>
              <a:pPr/>
              <a:t>‹#›</a:t>
            </a:fld>
            <a:endParaRPr lang="de-C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01613"/>
            <a:ext cx="8229600" cy="490537"/>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68313" y="836613"/>
            <a:ext cx="4027487" cy="52895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836613"/>
            <a:ext cx="4027488" cy="2568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557588"/>
            <a:ext cx="4027488" cy="2568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0"/>
          </p:nvPr>
        </p:nvSpPr>
        <p:spPr>
          <a:xfrm>
            <a:off x="1187450" y="6381750"/>
            <a:ext cx="6337300" cy="339725"/>
          </a:xfrm>
        </p:spPr>
        <p:txBody>
          <a:bodyPr/>
          <a:lstStyle>
            <a:lvl1pPr>
              <a:defRPr/>
            </a:lvl1pPr>
          </a:lstStyle>
          <a:p>
            <a:r>
              <a:rPr lang="en-US"/>
              <a:t>Stefan Schmid @ ISAAC 2007</a:t>
            </a:r>
            <a:endParaRPr lang="de-CH"/>
          </a:p>
        </p:txBody>
      </p:sp>
      <p:sp>
        <p:nvSpPr>
          <p:cNvPr id="7" name="Slide Number Placeholder 6"/>
          <p:cNvSpPr>
            <a:spLocks noGrp="1"/>
          </p:cNvSpPr>
          <p:nvPr>
            <p:ph type="sldNum" sz="quarter" idx="11"/>
          </p:nvPr>
        </p:nvSpPr>
        <p:spPr>
          <a:xfrm>
            <a:off x="7596188" y="6381750"/>
            <a:ext cx="1008062" cy="287338"/>
          </a:xfrm>
        </p:spPr>
        <p:txBody>
          <a:bodyPr/>
          <a:lstStyle>
            <a:lvl1pPr>
              <a:defRPr/>
            </a:lvl1pPr>
          </a:lstStyle>
          <a:p>
            <a:fld id="{CC36843A-A8EA-484C-85BB-9C66C021A6D3}" type="slidenum">
              <a:rPr lang="de-CH"/>
              <a:pPr/>
              <a:t>‹#›</a:t>
            </a:fld>
            <a:endParaRPr lang="de-CH"/>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02CD2487-A4C5-4842-8C7E-FA6CE16DC8C3}" type="slidenum">
              <a:rPr lang="de-CH"/>
              <a:pPr/>
              <a:t>‹#›</a:t>
            </a:fld>
            <a:endParaRPr lang="de-C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BD641E75-EC4F-4CA5-8345-F63702631C7D}" type="slidenum">
              <a:rPr lang="de-CH"/>
              <a:pPr/>
              <a:t>‹#›</a:t>
            </a:fld>
            <a:endParaRPr lang="de-CH"/>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9987AEB2-FC69-4187-83F3-D83A64F8CDAB}" type="slidenum">
              <a:rPr lang="de-CH"/>
              <a:pPr/>
              <a:t>‹#›</a:t>
            </a:fld>
            <a:endParaRPr lang="de-CH"/>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DC78EA07-5A10-4969-BD97-B1906CBD76C0}" type="slidenum">
              <a:rPr lang="de-CH"/>
              <a:pPr/>
              <a:t>‹#›</a:t>
            </a:fld>
            <a:endParaRPr lang="de-CH"/>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de-CH"/>
          </a:p>
        </p:txBody>
      </p:sp>
      <p:sp>
        <p:nvSpPr>
          <p:cNvPr id="8" name="Footer Placeholder 7"/>
          <p:cNvSpPr>
            <a:spLocks noGrp="1"/>
          </p:cNvSpPr>
          <p:nvPr>
            <p:ph type="ftr" sz="quarter" idx="11"/>
          </p:nvPr>
        </p:nvSpPr>
        <p:spPr/>
        <p:txBody>
          <a:bodyPr/>
          <a:lstStyle>
            <a:lvl1pPr>
              <a:defRPr/>
            </a:lvl1pPr>
          </a:lstStyle>
          <a:p>
            <a:endParaRPr lang="de-CH"/>
          </a:p>
        </p:txBody>
      </p:sp>
      <p:sp>
        <p:nvSpPr>
          <p:cNvPr id="9" name="Slide Number Placeholder 8"/>
          <p:cNvSpPr>
            <a:spLocks noGrp="1"/>
          </p:cNvSpPr>
          <p:nvPr>
            <p:ph type="sldNum" sz="quarter" idx="12"/>
          </p:nvPr>
        </p:nvSpPr>
        <p:spPr/>
        <p:txBody>
          <a:bodyPr/>
          <a:lstStyle>
            <a:lvl1pPr>
              <a:defRPr/>
            </a:lvl1pPr>
          </a:lstStyle>
          <a:p>
            <a:fld id="{1BD791AF-AC27-4E80-A487-89D337D41FC3}" type="slidenum">
              <a:rPr lang="de-CH"/>
              <a:pPr/>
              <a:t>‹#›</a:t>
            </a:fld>
            <a:endParaRPr lang="de-C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de-CH"/>
          </a:p>
        </p:txBody>
      </p:sp>
      <p:sp>
        <p:nvSpPr>
          <p:cNvPr id="4" name="Footer Placeholder 3"/>
          <p:cNvSpPr>
            <a:spLocks noGrp="1"/>
          </p:cNvSpPr>
          <p:nvPr>
            <p:ph type="ftr" sz="quarter" idx="11"/>
          </p:nvPr>
        </p:nvSpPr>
        <p:spPr/>
        <p:txBody>
          <a:bodyPr/>
          <a:lstStyle>
            <a:lvl1pPr>
              <a:defRPr/>
            </a:lvl1pPr>
          </a:lstStyle>
          <a:p>
            <a:endParaRPr lang="de-CH"/>
          </a:p>
        </p:txBody>
      </p:sp>
      <p:sp>
        <p:nvSpPr>
          <p:cNvPr id="5" name="Slide Number Placeholder 4"/>
          <p:cNvSpPr>
            <a:spLocks noGrp="1"/>
          </p:cNvSpPr>
          <p:nvPr>
            <p:ph type="sldNum" sz="quarter" idx="12"/>
          </p:nvPr>
        </p:nvSpPr>
        <p:spPr/>
        <p:txBody>
          <a:bodyPr/>
          <a:lstStyle>
            <a:lvl1pPr>
              <a:defRPr/>
            </a:lvl1pPr>
          </a:lstStyle>
          <a:p>
            <a:fld id="{39BE1999-0ADA-4D9E-8B69-F63C26B3E76C}" type="slidenum">
              <a:rPr lang="de-CH"/>
              <a:pPr/>
              <a:t>‹#›</a:t>
            </a:fld>
            <a:endParaRPr lang="de-C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de-CH"/>
          </a:p>
        </p:txBody>
      </p:sp>
      <p:sp>
        <p:nvSpPr>
          <p:cNvPr id="3" name="Footer Placeholder 2"/>
          <p:cNvSpPr>
            <a:spLocks noGrp="1"/>
          </p:cNvSpPr>
          <p:nvPr>
            <p:ph type="ftr" sz="quarter" idx="11"/>
          </p:nvPr>
        </p:nvSpPr>
        <p:spPr/>
        <p:txBody>
          <a:bodyPr/>
          <a:lstStyle>
            <a:lvl1pPr>
              <a:defRPr/>
            </a:lvl1pPr>
          </a:lstStyle>
          <a:p>
            <a:endParaRPr lang="de-CH"/>
          </a:p>
        </p:txBody>
      </p:sp>
      <p:sp>
        <p:nvSpPr>
          <p:cNvPr id="4" name="Slide Number Placeholder 3"/>
          <p:cNvSpPr>
            <a:spLocks noGrp="1"/>
          </p:cNvSpPr>
          <p:nvPr>
            <p:ph type="sldNum" sz="quarter" idx="12"/>
          </p:nvPr>
        </p:nvSpPr>
        <p:spPr/>
        <p:txBody>
          <a:bodyPr/>
          <a:lstStyle>
            <a:lvl1pPr>
              <a:defRPr/>
            </a:lvl1pPr>
          </a:lstStyle>
          <a:p>
            <a:fld id="{45A4A2B8-159A-4839-9EC8-9E1414B1CF93}" type="slidenum">
              <a:rPr lang="de-CH"/>
              <a:pPr/>
              <a:t>‹#›</a:t>
            </a:fld>
            <a:endParaRPr lang="de-CH"/>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31E5E617-65DF-4917-A2F2-69BBFEEB386C}" type="slidenum">
              <a:rPr lang="de-CH"/>
              <a:pPr/>
              <a:t>‹#›</a:t>
            </a:fld>
            <a:endParaRPr lang="de-C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de-CH"/>
          </a:p>
        </p:txBody>
      </p:sp>
      <p:sp>
        <p:nvSpPr>
          <p:cNvPr id="6" name="Footer Placeholder 5"/>
          <p:cNvSpPr>
            <a:spLocks noGrp="1"/>
          </p:cNvSpPr>
          <p:nvPr>
            <p:ph type="ftr" sz="quarter" idx="11"/>
          </p:nvPr>
        </p:nvSpPr>
        <p:spPr/>
        <p:txBody>
          <a:bodyPr/>
          <a:lstStyle>
            <a:lvl1pPr>
              <a:defRPr/>
            </a:lvl1pPr>
          </a:lstStyle>
          <a:p>
            <a:endParaRPr lang="de-CH"/>
          </a:p>
        </p:txBody>
      </p:sp>
      <p:sp>
        <p:nvSpPr>
          <p:cNvPr id="7" name="Slide Number Placeholder 6"/>
          <p:cNvSpPr>
            <a:spLocks noGrp="1"/>
          </p:cNvSpPr>
          <p:nvPr>
            <p:ph type="sldNum" sz="quarter" idx="12"/>
          </p:nvPr>
        </p:nvSpPr>
        <p:spPr/>
        <p:txBody>
          <a:bodyPr/>
          <a:lstStyle>
            <a:lvl1pPr>
              <a:defRPr/>
            </a:lvl1pPr>
          </a:lstStyle>
          <a:p>
            <a:fld id="{34F18627-AF49-4853-B816-3F01B6A8FEC1}" type="slidenum">
              <a:rPr lang="de-CH"/>
              <a:pPr/>
              <a:t>‹#›</a:t>
            </a:fld>
            <a:endParaRPr lang="de-C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0047A786-A3E3-4664-91D1-C2BCDDAD7A6B}" type="slidenum">
              <a:rPr lang="de-CH"/>
              <a:pPr/>
              <a:t>‹#›</a:t>
            </a:fld>
            <a:endParaRPr lang="de-CH"/>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de-CH"/>
          </a:p>
        </p:txBody>
      </p:sp>
      <p:sp>
        <p:nvSpPr>
          <p:cNvPr id="5" name="Footer Placeholder 4"/>
          <p:cNvSpPr>
            <a:spLocks noGrp="1"/>
          </p:cNvSpPr>
          <p:nvPr>
            <p:ph type="ftr" sz="quarter" idx="11"/>
          </p:nvPr>
        </p:nvSpPr>
        <p:spPr/>
        <p:txBody>
          <a:bodyPr/>
          <a:lstStyle>
            <a:lvl1pPr>
              <a:defRPr/>
            </a:lvl1pPr>
          </a:lstStyle>
          <a:p>
            <a:endParaRPr lang="de-CH"/>
          </a:p>
        </p:txBody>
      </p:sp>
      <p:sp>
        <p:nvSpPr>
          <p:cNvPr id="6" name="Slide Number Placeholder 5"/>
          <p:cNvSpPr>
            <a:spLocks noGrp="1"/>
          </p:cNvSpPr>
          <p:nvPr>
            <p:ph type="sldNum" sz="quarter" idx="12"/>
          </p:nvPr>
        </p:nvSpPr>
        <p:spPr/>
        <p:txBody>
          <a:bodyPr/>
          <a:lstStyle>
            <a:lvl1pPr>
              <a:defRPr/>
            </a:lvl1pPr>
          </a:lstStyle>
          <a:p>
            <a:fld id="{9FE97FDC-AF58-4C18-AF74-8BD04F57B88C}" type="slidenum">
              <a:rPr lang="de-CH"/>
              <a:pPr/>
              <a:t>‹#›</a:t>
            </a:fld>
            <a:endParaRPr lang="de-C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402" name="Rectangle 2"/>
          <p:cNvSpPr>
            <a:spLocks noGrp="1" noChangeArrowheads="1"/>
          </p:cNvSpPr>
          <p:nvPr>
            <p:ph type="title"/>
          </p:nvPr>
        </p:nvSpPr>
        <p:spPr bwMode="auto">
          <a:xfrm>
            <a:off x="457200" y="201613"/>
            <a:ext cx="8229600" cy="49053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CH" smtClean="0"/>
              <a:t>Click to edit Master title style</a:t>
            </a:r>
          </a:p>
        </p:txBody>
      </p:sp>
      <p:sp>
        <p:nvSpPr>
          <p:cNvPr id="102403" name="Rectangle 3"/>
          <p:cNvSpPr>
            <a:spLocks noGrp="1" noChangeArrowheads="1"/>
          </p:cNvSpPr>
          <p:nvPr>
            <p:ph type="body" idx="1"/>
          </p:nvPr>
        </p:nvSpPr>
        <p:spPr bwMode="auto">
          <a:xfrm>
            <a:off x="468313" y="836613"/>
            <a:ext cx="8207375" cy="52895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CH" smtClean="0"/>
              <a:t>Click to edit Master text styles</a:t>
            </a:r>
          </a:p>
          <a:p>
            <a:pPr lvl="1"/>
            <a:r>
              <a:rPr lang="de-CH" smtClean="0"/>
              <a:t>Second level</a:t>
            </a:r>
          </a:p>
          <a:p>
            <a:pPr lvl="2"/>
            <a:r>
              <a:rPr lang="de-CH" smtClean="0"/>
              <a:t>Third level</a:t>
            </a:r>
          </a:p>
          <a:p>
            <a:pPr lvl="3"/>
            <a:r>
              <a:rPr lang="de-CH" smtClean="0"/>
              <a:t>Fourth level</a:t>
            </a:r>
          </a:p>
          <a:p>
            <a:pPr lvl="4"/>
            <a:r>
              <a:rPr lang="de-CH" smtClean="0"/>
              <a:t>Fifth level</a:t>
            </a:r>
          </a:p>
        </p:txBody>
      </p:sp>
      <p:sp>
        <p:nvSpPr>
          <p:cNvPr id="102405" name="Rectangle 5"/>
          <p:cNvSpPr>
            <a:spLocks noGrp="1" noChangeArrowheads="1"/>
          </p:cNvSpPr>
          <p:nvPr>
            <p:ph type="ftr" sz="quarter" idx="3"/>
          </p:nvPr>
        </p:nvSpPr>
        <p:spPr bwMode="auto">
          <a:xfrm>
            <a:off x="1187450" y="6381750"/>
            <a:ext cx="6337300"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spcBef>
                <a:spcPct val="0"/>
              </a:spcBef>
              <a:buFontTx/>
              <a:buNone/>
              <a:defRPr sz="1400" b="0">
                <a:solidFill>
                  <a:schemeClr val="tx1"/>
                </a:solidFill>
              </a:defRPr>
            </a:lvl1pPr>
          </a:lstStyle>
          <a:p>
            <a:r>
              <a:rPr lang="en-US"/>
              <a:t>Stefan Schmid @ ISAAC 2007</a:t>
            </a:r>
            <a:endParaRPr lang="de-CH"/>
          </a:p>
        </p:txBody>
      </p:sp>
      <p:sp>
        <p:nvSpPr>
          <p:cNvPr id="102406" name="Rectangle 6"/>
          <p:cNvSpPr>
            <a:spLocks noGrp="1" noChangeArrowheads="1"/>
          </p:cNvSpPr>
          <p:nvPr>
            <p:ph type="sldNum" sz="quarter" idx="4"/>
          </p:nvPr>
        </p:nvSpPr>
        <p:spPr bwMode="auto">
          <a:xfrm>
            <a:off x="7596188" y="6381750"/>
            <a:ext cx="1008062" cy="287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FontTx/>
              <a:buNone/>
              <a:defRPr sz="1400" b="0">
                <a:solidFill>
                  <a:schemeClr val="tx1"/>
                </a:solidFill>
              </a:defRPr>
            </a:lvl1pPr>
          </a:lstStyle>
          <a:p>
            <a:fld id="{4737714F-C1E4-4C3E-B012-F37D47088035}" type="slidenum">
              <a:rPr lang="de-CH"/>
              <a:pPr/>
              <a:t>‹#›</a:t>
            </a:fld>
            <a:endParaRPr lang="de-CH"/>
          </a:p>
        </p:txBody>
      </p:sp>
      <p:pic>
        <p:nvPicPr>
          <p:cNvPr id="102409" name="Picture 9" descr="logo2"/>
          <p:cNvPicPr>
            <a:picLocks noChangeAspect="1" noChangeArrowheads="1"/>
          </p:cNvPicPr>
          <p:nvPr/>
        </p:nvPicPr>
        <p:blipFill>
          <a:blip r:embed="rId14" cstate="print"/>
          <a:srcRect/>
          <a:stretch>
            <a:fillRect/>
          </a:stretch>
        </p:blipFill>
        <p:spPr bwMode="auto">
          <a:xfrm>
            <a:off x="107950" y="6061075"/>
            <a:ext cx="742950" cy="741363"/>
          </a:xfrm>
          <a:prstGeom prst="rect">
            <a:avLst/>
          </a:prstGeom>
          <a:noFill/>
        </p:spPr>
      </p:pic>
      <p:sp>
        <p:nvSpPr>
          <p:cNvPr id="102435" name="Oval 35"/>
          <p:cNvSpPr>
            <a:spLocks noChangeArrowheads="1"/>
          </p:cNvSpPr>
          <p:nvPr/>
        </p:nvSpPr>
        <p:spPr bwMode="auto">
          <a:xfrm>
            <a:off x="3060700" y="728663"/>
            <a:ext cx="71438" cy="71437"/>
          </a:xfrm>
          <a:prstGeom prst="ellipse">
            <a:avLst/>
          </a:prstGeom>
          <a:noFill/>
          <a:ln w="12700">
            <a:solidFill>
              <a:schemeClr val="tx1"/>
            </a:solidFill>
            <a:round/>
            <a:headEnd/>
            <a:tailEnd/>
          </a:ln>
          <a:effectLst/>
        </p:spPr>
        <p:txBody>
          <a:bodyPr wrap="none" anchor="ctr"/>
          <a:lstStyle/>
          <a:p>
            <a:endParaRPr lang="en-US"/>
          </a:p>
        </p:txBody>
      </p:sp>
      <p:sp>
        <p:nvSpPr>
          <p:cNvPr id="102437" name="Oval 37"/>
          <p:cNvSpPr>
            <a:spLocks noChangeArrowheads="1"/>
          </p:cNvSpPr>
          <p:nvPr/>
        </p:nvSpPr>
        <p:spPr bwMode="auto">
          <a:xfrm>
            <a:off x="5868988" y="728663"/>
            <a:ext cx="71437" cy="71437"/>
          </a:xfrm>
          <a:prstGeom prst="ellipse">
            <a:avLst/>
          </a:prstGeom>
          <a:noFill/>
          <a:ln w="12700">
            <a:solidFill>
              <a:schemeClr val="tx1"/>
            </a:solidFill>
            <a:round/>
            <a:headEnd/>
            <a:tailEnd/>
          </a:ln>
          <a:effectLst/>
        </p:spPr>
        <p:txBody>
          <a:bodyPr wrap="none" anchor="ctr"/>
          <a:lstStyle/>
          <a:p>
            <a:endParaRPr lang="en-US"/>
          </a:p>
        </p:txBody>
      </p:sp>
      <p:sp>
        <p:nvSpPr>
          <p:cNvPr id="102438" name="Oval 38"/>
          <p:cNvSpPr>
            <a:spLocks noChangeArrowheads="1"/>
          </p:cNvSpPr>
          <p:nvPr/>
        </p:nvSpPr>
        <p:spPr bwMode="auto">
          <a:xfrm>
            <a:off x="8604250" y="728663"/>
            <a:ext cx="71438" cy="71437"/>
          </a:xfrm>
          <a:prstGeom prst="ellipse">
            <a:avLst/>
          </a:prstGeom>
          <a:noFill/>
          <a:ln w="12700">
            <a:solidFill>
              <a:schemeClr val="tx1"/>
            </a:solidFill>
            <a:round/>
            <a:headEnd/>
            <a:tailEnd/>
          </a:ln>
          <a:effectLst/>
        </p:spPr>
        <p:txBody>
          <a:bodyPr wrap="none" anchor="ctr"/>
          <a:lstStyle/>
          <a:p>
            <a:endParaRPr lang="en-US"/>
          </a:p>
        </p:txBody>
      </p:sp>
      <p:sp>
        <p:nvSpPr>
          <p:cNvPr id="102439" name="Oval 39"/>
          <p:cNvSpPr>
            <a:spLocks noChangeArrowheads="1"/>
          </p:cNvSpPr>
          <p:nvPr/>
        </p:nvSpPr>
        <p:spPr bwMode="auto">
          <a:xfrm>
            <a:off x="468313" y="728663"/>
            <a:ext cx="71437" cy="71437"/>
          </a:xfrm>
          <a:prstGeom prst="ellipse">
            <a:avLst/>
          </a:prstGeom>
          <a:noFill/>
          <a:ln w="12700">
            <a:solidFill>
              <a:schemeClr val="tx1"/>
            </a:solidFill>
            <a:round/>
            <a:headEnd/>
            <a:tailEnd/>
          </a:ln>
          <a:effectLst/>
        </p:spPr>
        <p:txBody>
          <a:bodyPr wrap="none" anchor="ctr"/>
          <a:lstStyle/>
          <a:p>
            <a:endParaRPr lang="en-US"/>
          </a:p>
        </p:txBody>
      </p:sp>
      <p:cxnSp>
        <p:nvCxnSpPr>
          <p:cNvPr id="102441" name="AutoShape 41"/>
          <p:cNvCxnSpPr>
            <a:cxnSpLocks noChangeShapeType="1"/>
            <a:stCxn id="102439" idx="6"/>
            <a:endCxn id="102435" idx="2"/>
          </p:cNvCxnSpPr>
          <p:nvPr/>
        </p:nvCxnSpPr>
        <p:spPr bwMode="auto">
          <a:xfrm>
            <a:off x="539750" y="765175"/>
            <a:ext cx="2520950" cy="0"/>
          </a:xfrm>
          <a:prstGeom prst="straightConnector1">
            <a:avLst/>
          </a:prstGeom>
          <a:noFill/>
          <a:ln w="12700">
            <a:solidFill>
              <a:srgbClr val="FF0000"/>
            </a:solidFill>
            <a:round/>
            <a:headEnd/>
            <a:tailEnd type="triangle" w="med" len="med"/>
          </a:ln>
          <a:effectLst/>
        </p:spPr>
      </p:cxnSp>
      <p:cxnSp>
        <p:nvCxnSpPr>
          <p:cNvPr id="102443" name="AutoShape 43"/>
          <p:cNvCxnSpPr>
            <a:cxnSpLocks noChangeShapeType="1"/>
            <a:stCxn id="102435" idx="6"/>
            <a:endCxn id="102437" idx="2"/>
          </p:cNvCxnSpPr>
          <p:nvPr/>
        </p:nvCxnSpPr>
        <p:spPr bwMode="auto">
          <a:xfrm>
            <a:off x="3132138" y="765175"/>
            <a:ext cx="2736850" cy="0"/>
          </a:xfrm>
          <a:prstGeom prst="straightConnector1">
            <a:avLst/>
          </a:prstGeom>
          <a:noFill/>
          <a:ln w="12700">
            <a:solidFill>
              <a:srgbClr val="339966"/>
            </a:solidFill>
            <a:round/>
            <a:headEnd/>
            <a:tailEnd type="triangle" w="med" len="med"/>
          </a:ln>
          <a:effectLst/>
        </p:spPr>
      </p:cxnSp>
      <p:cxnSp>
        <p:nvCxnSpPr>
          <p:cNvPr id="102444" name="AutoShape 44"/>
          <p:cNvCxnSpPr>
            <a:cxnSpLocks noChangeShapeType="1"/>
            <a:stCxn id="102437" idx="6"/>
            <a:endCxn id="102438" idx="2"/>
          </p:cNvCxnSpPr>
          <p:nvPr/>
        </p:nvCxnSpPr>
        <p:spPr bwMode="auto">
          <a:xfrm>
            <a:off x="5940425" y="765175"/>
            <a:ext cx="2663825" cy="0"/>
          </a:xfrm>
          <a:prstGeom prst="straightConnector1">
            <a:avLst/>
          </a:prstGeom>
          <a:noFill/>
          <a:ln w="12700">
            <a:solidFill>
              <a:srgbClr val="3366FF"/>
            </a:solidFill>
            <a:round/>
            <a:headEnd/>
            <a:tailEnd type="triangle" w="med" len="med"/>
          </a:ln>
          <a:effectLst/>
        </p:spPr>
      </p:cxn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77" r:id="rId12"/>
  </p:sldLayoutIdLst>
  <p:timing>
    <p:tnLst>
      <p:par>
        <p:cTn id="1" dur="indefinite" restart="never" nodeType="tmRoot"/>
      </p:par>
    </p:tnLst>
  </p:timing>
  <p:hf hdr="0" dt="0"/>
  <p:txStyles>
    <p:titleStyle>
      <a:lvl1pPr algn="l" rtl="0" fontAlgn="base">
        <a:spcBef>
          <a:spcPct val="0"/>
        </a:spcBef>
        <a:spcAft>
          <a:spcPct val="0"/>
        </a:spcAft>
        <a:defRPr sz="2400">
          <a:solidFill>
            <a:schemeClr val="tx2"/>
          </a:solidFill>
          <a:latin typeface="+mj-lt"/>
          <a:ea typeface="+mj-ea"/>
          <a:cs typeface="+mj-cs"/>
        </a:defRPr>
      </a:lvl1pPr>
      <a:lvl2pPr algn="l" rtl="0" fontAlgn="base">
        <a:spcBef>
          <a:spcPct val="0"/>
        </a:spcBef>
        <a:spcAft>
          <a:spcPct val="0"/>
        </a:spcAft>
        <a:defRPr sz="2400">
          <a:solidFill>
            <a:schemeClr val="tx2"/>
          </a:solidFill>
          <a:latin typeface="Arial" pitchFamily="34" charset="0"/>
        </a:defRPr>
      </a:lvl2pPr>
      <a:lvl3pPr algn="l" rtl="0" fontAlgn="base">
        <a:spcBef>
          <a:spcPct val="0"/>
        </a:spcBef>
        <a:spcAft>
          <a:spcPct val="0"/>
        </a:spcAft>
        <a:defRPr sz="2400">
          <a:solidFill>
            <a:schemeClr val="tx2"/>
          </a:solidFill>
          <a:latin typeface="Arial" pitchFamily="34" charset="0"/>
        </a:defRPr>
      </a:lvl3pPr>
      <a:lvl4pPr algn="l" rtl="0" fontAlgn="base">
        <a:spcBef>
          <a:spcPct val="0"/>
        </a:spcBef>
        <a:spcAft>
          <a:spcPct val="0"/>
        </a:spcAft>
        <a:defRPr sz="2400">
          <a:solidFill>
            <a:schemeClr val="tx2"/>
          </a:solidFill>
          <a:latin typeface="Arial" pitchFamily="34" charset="0"/>
        </a:defRPr>
      </a:lvl4pPr>
      <a:lvl5pPr algn="l" rtl="0" fontAlgn="base">
        <a:spcBef>
          <a:spcPct val="0"/>
        </a:spcBef>
        <a:spcAft>
          <a:spcPct val="0"/>
        </a:spcAft>
        <a:defRPr sz="2400">
          <a:solidFill>
            <a:schemeClr val="tx2"/>
          </a:solidFill>
          <a:latin typeface="Arial" pitchFamily="34" charset="0"/>
        </a:defRPr>
      </a:lvl5pPr>
      <a:lvl6pPr marL="457200" algn="l" rtl="0" fontAlgn="base">
        <a:spcBef>
          <a:spcPct val="0"/>
        </a:spcBef>
        <a:spcAft>
          <a:spcPct val="0"/>
        </a:spcAft>
        <a:defRPr sz="2400">
          <a:solidFill>
            <a:schemeClr val="tx2"/>
          </a:solidFill>
          <a:latin typeface="Arial" pitchFamily="34" charset="0"/>
        </a:defRPr>
      </a:lvl6pPr>
      <a:lvl7pPr marL="914400" algn="l" rtl="0" fontAlgn="base">
        <a:spcBef>
          <a:spcPct val="0"/>
        </a:spcBef>
        <a:spcAft>
          <a:spcPct val="0"/>
        </a:spcAft>
        <a:defRPr sz="2400">
          <a:solidFill>
            <a:schemeClr val="tx2"/>
          </a:solidFill>
          <a:latin typeface="Arial" pitchFamily="34" charset="0"/>
        </a:defRPr>
      </a:lvl7pPr>
      <a:lvl8pPr marL="1371600" algn="l" rtl="0" fontAlgn="base">
        <a:spcBef>
          <a:spcPct val="0"/>
        </a:spcBef>
        <a:spcAft>
          <a:spcPct val="0"/>
        </a:spcAft>
        <a:defRPr sz="2400">
          <a:solidFill>
            <a:schemeClr val="tx2"/>
          </a:solidFill>
          <a:latin typeface="Arial" pitchFamily="34" charset="0"/>
        </a:defRPr>
      </a:lvl8pPr>
      <a:lvl9pPr marL="1828800" algn="l" rtl="0" fontAlgn="base">
        <a:spcBef>
          <a:spcPct val="0"/>
        </a:spcBef>
        <a:spcAft>
          <a:spcPct val="0"/>
        </a:spcAft>
        <a:defRPr sz="2400">
          <a:solidFill>
            <a:schemeClr val="tx2"/>
          </a:solidFill>
          <a:latin typeface="Arial" pitchFamily="34" charset="0"/>
        </a:defRPr>
      </a:lvl9pPr>
    </p:titleStyle>
    <p:bodyStyle>
      <a:lvl1pPr marL="342900" indent="-342900" algn="l" rtl="0" fontAlgn="base">
        <a:spcBef>
          <a:spcPct val="20000"/>
        </a:spcBef>
        <a:spcAft>
          <a:spcPct val="0"/>
        </a:spcAft>
        <a:buChar char="•"/>
        <a:defRPr sz="2000">
          <a:solidFill>
            <a:srgbClr val="000000"/>
          </a:solidFill>
          <a:latin typeface="+mn-lt"/>
          <a:ea typeface="+mn-ea"/>
          <a:cs typeface="+mn-cs"/>
        </a:defRPr>
      </a:lvl1pPr>
      <a:lvl2pPr marL="742950" indent="-285750" algn="l" rtl="0" fontAlgn="base">
        <a:spcBef>
          <a:spcPct val="20000"/>
        </a:spcBef>
        <a:spcAft>
          <a:spcPct val="0"/>
        </a:spcAft>
        <a:buChar char="–"/>
        <a:defRPr>
          <a:solidFill>
            <a:schemeClr val="tx1"/>
          </a:solidFill>
          <a:latin typeface="+mn-lt"/>
        </a:defRPr>
      </a:lvl2pPr>
      <a:lvl3pPr marL="1143000" indent="-228600" algn="l" rtl="0" fontAlgn="base">
        <a:spcBef>
          <a:spcPct val="20000"/>
        </a:spcBef>
        <a:spcAft>
          <a:spcPct val="0"/>
        </a:spcAft>
        <a:buChar char="•"/>
        <a:defRPr sz="1600">
          <a:solidFill>
            <a:schemeClr val="tx1"/>
          </a:solidFill>
          <a:latin typeface="+mn-lt"/>
        </a:defRPr>
      </a:lvl3pPr>
      <a:lvl4pPr marL="1600200" indent="-228600" algn="l" rtl="0" fontAlgn="base">
        <a:spcBef>
          <a:spcPct val="20000"/>
        </a:spcBef>
        <a:spcAft>
          <a:spcPct val="0"/>
        </a:spcAft>
        <a:buChar char="–"/>
        <a:defRPr sz="1400">
          <a:solidFill>
            <a:schemeClr val="tx1"/>
          </a:solidFill>
          <a:latin typeface="+mn-lt"/>
        </a:defRPr>
      </a:lvl4pPr>
      <a:lvl5pPr marL="2057400" indent="-228600" algn="l" rtl="0" fontAlgn="base">
        <a:spcBef>
          <a:spcPct val="20000"/>
        </a:spcBef>
        <a:spcAft>
          <a:spcPct val="0"/>
        </a:spcAft>
        <a:buChar char="»"/>
        <a:defRPr sz="1400">
          <a:solidFill>
            <a:schemeClr val="tx1"/>
          </a:solidFill>
          <a:latin typeface="+mn-lt"/>
        </a:defRPr>
      </a:lvl5pPr>
      <a:lvl6pPr marL="2514600" indent="-228600" algn="l" rtl="0" fontAlgn="base">
        <a:spcBef>
          <a:spcPct val="20000"/>
        </a:spcBef>
        <a:spcAft>
          <a:spcPct val="0"/>
        </a:spcAft>
        <a:buChar char="»"/>
        <a:defRPr sz="1400">
          <a:solidFill>
            <a:schemeClr val="tx1"/>
          </a:solidFill>
          <a:latin typeface="+mn-lt"/>
        </a:defRPr>
      </a:lvl6pPr>
      <a:lvl7pPr marL="2971800" indent="-228600" algn="l" rtl="0" fontAlgn="base">
        <a:spcBef>
          <a:spcPct val="20000"/>
        </a:spcBef>
        <a:spcAft>
          <a:spcPct val="0"/>
        </a:spcAft>
        <a:buChar char="»"/>
        <a:defRPr sz="1400">
          <a:solidFill>
            <a:schemeClr val="tx1"/>
          </a:solidFill>
          <a:latin typeface="+mn-lt"/>
        </a:defRPr>
      </a:lvl7pPr>
      <a:lvl8pPr marL="3429000" indent="-228600" algn="l" rtl="0" fontAlgn="base">
        <a:spcBef>
          <a:spcPct val="20000"/>
        </a:spcBef>
        <a:spcAft>
          <a:spcPct val="0"/>
        </a:spcAft>
        <a:buChar char="»"/>
        <a:defRPr sz="1400">
          <a:solidFill>
            <a:schemeClr val="tx1"/>
          </a:solidFill>
          <a:latin typeface="+mn-lt"/>
        </a:defRPr>
      </a:lvl8pPr>
      <a:lvl9pPr marL="3886200" indent="-228600" algn="l" rtl="0" fontAlgn="base">
        <a:spcBef>
          <a:spcPct val="20000"/>
        </a:spcBef>
        <a:spcAft>
          <a:spcPct val="0"/>
        </a:spcAft>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de-CH" smtClean="0"/>
              <a:t>Click to edit Master title style</a:t>
            </a:r>
          </a:p>
        </p:txBody>
      </p:sp>
      <p:sp>
        <p:nvSpPr>
          <p:cNvPr id="27545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CH" smtClean="0"/>
              <a:t>Click to edit Master text styles</a:t>
            </a:r>
          </a:p>
          <a:p>
            <a:pPr lvl="1"/>
            <a:r>
              <a:rPr lang="de-CH" smtClean="0"/>
              <a:t>Second level</a:t>
            </a:r>
          </a:p>
          <a:p>
            <a:pPr lvl="2"/>
            <a:r>
              <a:rPr lang="de-CH" smtClean="0"/>
              <a:t>Third level</a:t>
            </a:r>
          </a:p>
          <a:p>
            <a:pPr lvl="3"/>
            <a:r>
              <a:rPr lang="de-CH" smtClean="0"/>
              <a:t>Fourth level</a:t>
            </a:r>
          </a:p>
          <a:p>
            <a:pPr lvl="4"/>
            <a:r>
              <a:rPr lang="de-CH" smtClean="0"/>
              <a:t>Fifth level</a:t>
            </a:r>
          </a:p>
        </p:txBody>
      </p:sp>
      <p:sp>
        <p:nvSpPr>
          <p:cNvPr id="27546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FontTx/>
              <a:buNone/>
              <a:defRPr sz="1400" b="0">
                <a:solidFill>
                  <a:schemeClr val="tx1"/>
                </a:solidFill>
              </a:defRPr>
            </a:lvl1pPr>
          </a:lstStyle>
          <a:p>
            <a:endParaRPr lang="de-CH"/>
          </a:p>
        </p:txBody>
      </p:sp>
      <p:sp>
        <p:nvSpPr>
          <p:cNvPr id="27546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spcBef>
                <a:spcPct val="0"/>
              </a:spcBef>
              <a:buFontTx/>
              <a:buNone/>
              <a:defRPr sz="1400" b="0">
                <a:solidFill>
                  <a:schemeClr val="tx1"/>
                </a:solidFill>
              </a:defRPr>
            </a:lvl1pPr>
          </a:lstStyle>
          <a:p>
            <a:endParaRPr lang="de-CH"/>
          </a:p>
        </p:txBody>
      </p:sp>
      <p:sp>
        <p:nvSpPr>
          <p:cNvPr id="27546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spcBef>
                <a:spcPct val="0"/>
              </a:spcBef>
              <a:buFontTx/>
              <a:buNone/>
              <a:defRPr sz="1400" b="0">
                <a:solidFill>
                  <a:schemeClr val="tx1"/>
                </a:solidFill>
              </a:defRPr>
            </a:lvl1pPr>
          </a:lstStyle>
          <a:p>
            <a:fld id="{A66D654E-2038-491E-977A-7E1A5A61A11C}" type="slidenum">
              <a:rPr lang="de-CH"/>
              <a:pPr/>
              <a:t>‹#›</a:t>
            </a:fld>
            <a:endParaRPr lang="de-CH"/>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defRPr>
      </a:lvl2pPr>
      <a:lvl3pPr algn="ctr" rtl="0" fontAlgn="base">
        <a:spcBef>
          <a:spcPct val="0"/>
        </a:spcBef>
        <a:spcAft>
          <a:spcPct val="0"/>
        </a:spcAft>
        <a:defRPr sz="4400">
          <a:solidFill>
            <a:schemeClr val="tx2"/>
          </a:solidFill>
          <a:latin typeface="Arial" pitchFamily="34" charset="0"/>
        </a:defRPr>
      </a:lvl3pPr>
      <a:lvl4pPr algn="ctr" rtl="0" fontAlgn="base">
        <a:spcBef>
          <a:spcPct val="0"/>
        </a:spcBef>
        <a:spcAft>
          <a:spcPct val="0"/>
        </a:spcAft>
        <a:defRPr sz="4400">
          <a:solidFill>
            <a:schemeClr val="tx2"/>
          </a:solidFill>
          <a:latin typeface="Arial" pitchFamily="34" charset="0"/>
        </a:defRPr>
      </a:lvl4pPr>
      <a:lvl5pPr algn="ctr" rtl="0" fontAlgn="base">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wmf"/></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2.w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2.xml"/><Relationship Id="rId5" Type="http://schemas.openxmlformats.org/officeDocument/2006/relationships/image" Target="../media/image14.png"/><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4.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image" Target="../media/image6.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9" name="Rectangle 3"/>
          <p:cNvSpPr>
            <a:spLocks noGrp="1" noChangeArrowheads="1"/>
          </p:cNvSpPr>
          <p:nvPr>
            <p:ph type="ctrTitle"/>
          </p:nvPr>
        </p:nvSpPr>
        <p:spPr>
          <a:xfrm>
            <a:off x="114300" y="268288"/>
            <a:ext cx="9144000" cy="2482850"/>
          </a:xfrm>
        </p:spPr>
        <p:txBody>
          <a:bodyPr/>
          <a:lstStyle/>
          <a:p>
            <a:r>
              <a:rPr lang="en-US" sz="4800">
                <a:solidFill>
                  <a:srgbClr val="333399"/>
                </a:solidFill>
                <a:latin typeface="Times New Roman" pitchFamily="18" charset="0"/>
              </a:rPr>
              <a:t>Manipulation in Games</a:t>
            </a:r>
            <a:r>
              <a:rPr lang="en-US" sz="4000">
                <a:solidFill>
                  <a:srgbClr val="333399"/>
                </a:solidFill>
                <a:latin typeface="Times New Roman" pitchFamily="18" charset="0"/>
              </a:rPr>
              <a:t/>
            </a:r>
            <a:br>
              <a:rPr lang="en-US" sz="4000">
                <a:solidFill>
                  <a:srgbClr val="333399"/>
                </a:solidFill>
                <a:latin typeface="Times New Roman" pitchFamily="18" charset="0"/>
              </a:rPr>
            </a:br>
            <a:endParaRPr lang="de-CH" sz="4800" i="1">
              <a:latin typeface="Times New Roman" pitchFamily="18" charset="0"/>
            </a:endParaRPr>
          </a:p>
        </p:txBody>
      </p:sp>
      <p:sp>
        <p:nvSpPr>
          <p:cNvPr id="142354" name="Text Box 18"/>
          <p:cNvSpPr txBox="1">
            <a:spLocks noChangeArrowheads="1"/>
          </p:cNvSpPr>
          <p:nvPr/>
        </p:nvSpPr>
        <p:spPr bwMode="auto">
          <a:xfrm>
            <a:off x="2147888" y="2039938"/>
            <a:ext cx="5210175" cy="1492250"/>
          </a:xfrm>
          <a:prstGeom prst="rect">
            <a:avLst/>
          </a:prstGeom>
          <a:noFill/>
          <a:ln w="25400" algn="ctr">
            <a:noFill/>
            <a:miter lim="800000"/>
            <a:headEnd/>
            <a:tailEnd/>
          </a:ln>
          <a:effectLst/>
        </p:spPr>
        <p:txBody>
          <a:bodyPr lIns="90000" tIns="46800" rIns="90000" bIns="46800">
            <a:spAutoFit/>
          </a:bodyPr>
          <a:lstStyle/>
          <a:p>
            <a:pPr marL="381000" indent="-381000" algn="ctr">
              <a:buFontTx/>
              <a:buNone/>
            </a:pPr>
            <a:r>
              <a:rPr lang="de-CH" b="0">
                <a:solidFill>
                  <a:schemeClr val="tx1"/>
                </a:solidFill>
                <a:latin typeface="Times New Roman" pitchFamily="18" charset="0"/>
              </a:rPr>
              <a:t>Raphael Eidenbenz</a:t>
            </a:r>
          </a:p>
          <a:p>
            <a:pPr marL="381000" indent="-381000" algn="ctr">
              <a:buFontTx/>
              <a:buNone/>
            </a:pPr>
            <a:r>
              <a:rPr lang="de-CH" b="0">
                <a:solidFill>
                  <a:schemeClr val="tx1"/>
                </a:solidFill>
                <a:latin typeface="Times New Roman" pitchFamily="18" charset="0"/>
              </a:rPr>
              <a:t>Yvonne Anne Oswald</a:t>
            </a:r>
          </a:p>
          <a:p>
            <a:pPr marL="381000" indent="-381000" algn="ctr">
              <a:buFontTx/>
              <a:buNone/>
            </a:pPr>
            <a:r>
              <a:rPr lang="de-CH">
                <a:solidFill>
                  <a:schemeClr val="tx1"/>
                </a:solidFill>
                <a:latin typeface="Times New Roman" pitchFamily="18" charset="0"/>
              </a:rPr>
              <a:t>Stefan Schmid</a:t>
            </a:r>
          </a:p>
          <a:p>
            <a:pPr marL="381000" indent="-381000" algn="ctr">
              <a:buFontTx/>
              <a:buNone/>
            </a:pPr>
            <a:r>
              <a:rPr lang="de-CH" b="0">
                <a:solidFill>
                  <a:schemeClr val="tx1"/>
                </a:solidFill>
                <a:latin typeface="Times New Roman" pitchFamily="18" charset="0"/>
              </a:rPr>
              <a:t>Roger Wattenhofer</a:t>
            </a:r>
            <a:endParaRPr lang="en-US" b="0">
              <a:solidFill>
                <a:schemeClr val="tx1"/>
              </a:solidFill>
              <a:latin typeface="Times New Roman" pitchFamily="18" charset="0"/>
            </a:endParaRPr>
          </a:p>
        </p:txBody>
      </p:sp>
      <p:pic>
        <p:nvPicPr>
          <p:cNvPr id="142371" name="Picture 35" descr="logo2"/>
          <p:cNvPicPr>
            <a:picLocks noChangeAspect="1" noChangeArrowheads="1"/>
          </p:cNvPicPr>
          <p:nvPr/>
        </p:nvPicPr>
        <p:blipFill>
          <a:blip r:embed="rId3" cstate="print"/>
          <a:srcRect/>
          <a:stretch>
            <a:fillRect/>
          </a:stretch>
        </p:blipFill>
        <p:spPr bwMode="auto">
          <a:xfrm>
            <a:off x="1358900" y="4949825"/>
            <a:ext cx="904875" cy="904875"/>
          </a:xfrm>
          <a:prstGeom prst="rect">
            <a:avLst/>
          </a:prstGeom>
          <a:noFill/>
        </p:spPr>
      </p:pic>
      <p:sp>
        <p:nvSpPr>
          <p:cNvPr id="142372" name="Rectangle 36"/>
          <p:cNvSpPr>
            <a:spLocks noChangeArrowheads="1"/>
          </p:cNvSpPr>
          <p:nvPr/>
        </p:nvSpPr>
        <p:spPr bwMode="auto">
          <a:xfrm>
            <a:off x="-542925" y="4959350"/>
            <a:ext cx="1800225" cy="1079500"/>
          </a:xfrm>
          <a:prstGeom prst="rect">
            <a:avLst/>
          </a:prstGeom>
          <a:noFill/>
          <a:ln w="9525">
            <a:noFill/>
            <a:miter lim="800000"/>
            <a:headEnd/>
            <a:tailEnd/>
          </a:ln>
          <a:effectLst/>
        </p:spPr>
        <p:txBody>
          <a:bodyPr/>
          <a:lstStyle/>
          <a:p>
            <a:pPr eaLnBrk="0" hangingPunct="0">
              <a:spcBef>
                <a:spcPct val="0"/>
              </a:spcBef>
              <a:buFontTx/>
              <a:buNone/>
            </a:pPr>
            <a:r>
              <a:rPr lang="en-US" sz="1600">
                <a:solidFill>
                  <a:srgbClr val="DA0000"/>
                </a:solidFill>
              </a:rPr>
              <a:t>D</a:t>
            </a:r>
            <a:r>
              <a:rPr lang="en-US" sz="1600" b="0">
                <a:solidFill>
                  <a:schemeClr val="tx1"/>
                </a:solidFill>
              </a:rPr>
              <a:t>istributed</a:t>
            </a:r>
            <a:br>
              <a:rPr lang="en-US" sz="1600" b="0">
                <a:solidFill>
                  <a:schemeClr val="tx1"/>
                </a:solidFill>
              </a:rPr>
            </a:br>
            <a:r>
              <a:rPr lang="en-US" sz="1600"/>
              <a:t>C</a:t>
            </a:r>
            <a:r>
              <a:rPr lang="en-US" sz="1600" b="0">
                <a:solidFill>
                  <a:schemeClr val="tx1"/>
                </a:solidFill>
              </a:rPr>
              <a:t>omputing</a:t>
            </a:r>
            <a:br>
              <a:rPr lang="en-US" sz="1600" b="0">
                <a:solidFill>
                  <a:schemeClr val="tx1"/>
                </a:solidFill>
              </a:rPr>
            </a:br>
            <a:r>
              <a:rPr lang="en-US" sz="1600">
                <a:solidFill>
                  <a:schemeClr val="accent2"/>
                </a:solidFill>
              </a:rPr>
              <a:t>G</a:t>
            </a:r>
            <a:r>
              <a:rPr lang="en-US" sz="1600" b="0">
                <a:solidFill>
                  <a:schemeClr val="tx1"/>
                </a:solidFill>
              </a:rPr>
              <a:t>roup</a:t>
            </a:r>
            <a:endParaRPr lang="de-CH" sz="1600" b="0">
              <a:solidFill>
                <a:schemeClr val="tx1"/>
              </a:solidFill>
            </a:endParaRPr>
          </a:p>
        </p:txBody>
      </p:sp>
      <p:pic>
        <p:nvPicPr>
          <p:cNvPr id="142373" name="Picture 37" descr="ethlogo"/>
          <p:cNvPicPr>
            <a:picLocks noChangeAspect="1" noChangeArrowheads="1"/>
          </p:cNvPicPr>
          <p:nvPr/>
        </p:nvPicPr>
        <p:blipFill>
          <a:blip r:embed="rId4" cstate="print"/>
          <a:srcRect/>
          <a:stretch>
            <a:fillRect/>
          </a:stretch>
        </p:blipFill>
        <p:spPr bwMode="auto">
          <a:xfrm>
            <a:off x="239713" y="6005513"/>
            <a:ext cx="2262187" cy="671512"/>
          </a:xfrm>
          <a:prstGeom prst="rect">
            <a:avLst/>
          </a:prstGeom>
          <a:noFill/>
        </p:spPr>
      </p:pic>
      <p:sp>
        <p:nvSpPr>
          <p:cNvPr id="142375" name="Text Box 39"/>
          <p:cNvSpPr txBox="1">
            <a:spLocks noChangeArrowheads="1"/>
          </p:cNvSpPr>
          <p:nvPr/>
        </p:nvSpPr>
        <p:spPr bwMode="auto">
          <a:xfrm>
            <a:off x="3933825" y="5807075"/>
            <a:ext cx="5210175" cy="1289050"/>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600" b="0">
                <a:solidFill>
                  <a:schemeClr val="tx1"/>
                </a:solidFill>
                <a:latin typeface="Times New Roman" pitchFamily="18" charset="0"/>
              </a:rPr>
              <a:t>ISAAC 2007</a:t>
            </a:r>
            <a:endParaRPr lang="en-US" sz="1600" b="0">
              <a:solidFill>
                <a:schemeClr val="tx1"/>
              </a:solidFill>
              <a:latin typeface="Times New Roman" pitchFamily="18" charset="0"/>
            </a:endParaRPr>
          </a:p>
          <a:p>
            <a:pPr marL="381000" indent="-381000">
              <a:buFontTx/>
              <a:buNone/>
            </a:pPr>
            <a:r>
              <a:rPr lang="en-US" sz="1600" b="0">
                <a:solidFill>
                  <a:schemeClr val="tx1"/>
                </a:solidFill>
                <a:latin typeface="Times New Roman" pitchFamily="18" charset="0"/>
              </a:rPr>
              <a:t>Sendai, Japan</a:t>
            </a:r>
          </a:p>
          <a:p>
            <a:pPr marL="381000" indent="-381000">
              <a:buFontTx/>
              <a:buNone/>
            </a:pPr>
            <a:r>
              <a:rPr lang="en-US" sz="1600" b="0">
                <a:solidFill>
                  <a:schemeClr val="tx1"/>
                </a:solidFill>
                <a:latin typeface="Times New Roman" pitchFamily="18" charset="0"/>
              </a:rPr>
              <a:t>December</a:t>
            </a:r>
            <a:r>
              <a:rPr lang="de-CH" sz="1600" b="0">
                <a:solidFill>
                  <a:schemeClr val="tx1"/>
                </a:solidFill>
                <a:latin typeface="Times New Roman" pitchFamily="18" charset="0"/>
              </a:rPr>
              <a:t> 2007</a:t>
            </a:r>
            <a:endParaRPr lang="en-US" sz="1600" b="0">
              <a:solidFill>
                <a:schemeClr val="tx1"/>
              </a:solidFill>
              <a:latin typeface="Times New Roman" pitchFamily="18" charset="0"/>
            </a:endParaRPr>
          </a:p>
          <a:p>
            <a:pPr marL="381000" indent="-381000">
              <a:buFontTx/>
              <a:buNone/>
            </a:pPr>
            <a:endParaRPr lang="en-US" b="0">
              <a:latin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5490" name="Rectangle 2"/>
          <p:cNvSpPr>
            <a:spLocks noGrp="1" noChangeArrowheads="1"/>
          </p:cNvSpPr>
          <p:nvPr>
            <p:ph type="ctrTitle"/>
          </p:nvPr>
        </p:nvSpPr>
        <p:spPr>
          <a:xfrm>
            <a:off x="114300" y="268288"/>
            <a:ext cx="9144000" cy="2482850"/>
          </a:xfrm>
        </p:spPr>
        <p:txBody>
          <a:bodyPr/>
          <a:lstStyle/>
          <a:p>
            <a:r>
              <a:rPr lang="en-US" sz="4800">
                <a:solidFill>
                  <a:srgbClr val="333399"/>
                </a:solidFill>
                <a:latin typeface="Times New Roman" pitchFamily="18" charset="0"/>
              </a:rPr>
              <a:t>Manipulation in Games</a:t>
            </a:r>
            <a:r>
              <a:rPr lang="en-US" sz="4000">
                <a:solidFill>
                  <a:srgbClr val="333399"/>
                </a:solidFill>
                <a:latin typeface="Times New Roman" pitchFamily="18" charset="0"/>
              </a:rPr>
              <a:t/>
            </a:r>
            <a:br>
              <a:rPr lang="en-US" sz="4000">
                <a:solidFill>
                  <a:srgbClr val="333399"/>
                </a:solidFill>
                <a:latin typeface="Times New Roman" pitchFamily="18" charset="0"/>
              </a:rPr>
            </a:br>
            <a:endParaRPr lang="de-CH" sz="4800" i="1">
              <a:latin typeface="Times New Roman" pitchFamily="18" charset="0"/>
            </a:endParaRPr>
          </a:p>
        </p:txBody>
      </p:sp>
      <p:sp>
        <p:nvSpPr>
          <p:cNvPr id="2495491" name="Text Box 3"/>
          <p:cNvSpPr txBox="1">
            <a:spLocks noChangeArrowheads="1"/>
          </p:cNvSpPr>
          <p:nvPr/>
        </p:nvSpPr>
        <p:spPr bwMode="auto">
          <a:xfrm>
            <a:off x="2147888" y="2039938"/>
            <a:ext cx="5210175" cy="1492250"/>
          </a:xfrm>
          <a:prstGeom prst="rect">
            <a:avLst/>
          </a:prstGeom>
          <a:noFill/>
          <a:ln w="25400" algn="ctr">
            <a:noFill/>
            <a:miter lim="800000"/>
            <a:headEnd/>
            <a:tailEnd/>
          </a:ln>
          <a:effectLst/>
        </p:spPr>
        <p:txBody>
          <a:bodyPr lIns="90000" tIns="46800" rIns="90000" bIns="46800">
            <a:spAutoFit/>
          </a:bodyPr>
          <a:lstStyle/>
          <a:p>
            <a:pPr marL="381000" indent="-381000" algn="ctr">
              <a:buFontTx/>
              <a:buNone/>
            </a:pPr>
            <a:r>
              <a:rPr lang="de-CH">
                <a:solidFill>
                  <a:schemeClr val="tx1"/>
                </a:solidFill>
                <a:latin typeface="Times New Roman" pitchFamily="18" charset="0"/>
              </a:rPr>
              <a:t>Raphael Eidenbenz</a:t>
            </a:r>
          </a:p>
          <a:p>
            <a:pPr marL="381000" indent="-381000" algn="ctr">
              <a:buFontTx/>
              <a:buNone/>
            </a:pPr>
            <a:r>
              <a:rPr lang="de-CH" b="0">
                <a:solidFill>
                  <a:schemeClr val="tx1"/>
                </a:solidFill>
                <a:latin typeface="Times New Roman" pitchFamily="18" charset="0"/>
              </a:rPr>
              <a:t>Yvonne Anne Oswald</a:t>
            </a:r>
          </a:p>
          <a:p>
            <a:pPr marL="381000" indent="-381000" algn="ctr">
              <a:buFontTx/>
              <a:buNone/>
            </a:pPr>
            <a:r>
              <a:rPr lang="de-CH" b="0">
                <a:solidFill>
                  <a:schemeClr val="tx1"/>
                </a:solidFill>
                <a:latin typeface="Times New Roman" pitchFamily="18" charset="0"/>
              </a:rPr>
              <a:t>Stefan Schmid</a:t>
            </a:r>
          </a:p>
          <a:p>
            <a:pPr marL="381000" indent="-381000" algn="ctr">
              <a:buFontTx/>
              <a:buNone/>
            </a:pPr>
            <a:r>
              <a:rPr lang="de-CH" b="0">
                <a:solidFill>
                  <a:schemeClr val="tx1"/>
                </a:solidFill>
                <a:latin typeface="Times New Roman" pitchFamily="18" charset="0"/>
              </a:rPr>
              <a:t>Roger Wattenhofer</a:t>
            </a:r>
            <a:endParaRPr lang="en-US" b="0">
              <a:solidFill>
                <a:schemeClr val="tx1"/>
              </a:solidFill>
              <a:latin typeface="Times New Roman" pitchFamily="18" charset="0"/>
            </a:endParaRPr>
          </a:p>
        </p:txBody>
      </p:sp>
      <p:pic>
        <p:nvPicPr>
          <p:cNvPr id="2495492" name="Picture 4" descr="logo2"/>
          <p:cNvPicPr>
            <a:picLocks noChangeAspect="1" noChangeArrowheads="1"/>
          </p:cNvPicPr>
          <p:nvPr/>
        </p:nvPicPr>
        <p:blipFill>
          <a:blip r:embed="rId3" cstate="print"/>
          <a:srcRect/>
          <a:stretch>
            <a:fillRect/>
          </a:stretch>
        </p:blipFill>
        <p:spPr bwMode="auto">
          <a:xfrm>
            <a:off x="1263650" y="5130800"/>
            <a:ext cx="790575" cy="790575"/>
          </a:xfrm>
          <a:prstGeom prst="rect">
            <a:avLst/>
          </a:prstGeom>
          <a:noFill/>
        </p:spPr>
      </p:pic>
      <p:sp>
        <p:nvSpPr>
          <p:cNvPr id="2495493" name="Rectangle 5"/>
          <p:cNvSpPr>
            <a:spLocks noChangeArrowheads="1"/>
          </p:cNvSpPr>
          <p:nvPr/>
        </p:nvSpPr>
        <p:spPr bwMode="auto">
          <a:xfrm>
            <a:off x="-552450" y="5283200"/>
            <a:ext cx="1800225" cy="1079500"/>
          </a:xfrm>
          <a:prstGeom prst="rect">
            <a:avLst/>
          </a:prstGeom>
          <a:noFill/>
          <a:ln w="9525">
            <a:noFill/>
            <a:miter lim="800000"/>
            <a:headEnd/>
            <a:tailEnd/>
          </a:ln>
          <a:effectLst/>
        </p:spPr>
        <p:txBody>
          <a:bodyPr/>
          <a:lstStyle/>
          <a:p>
            <a:pPr eaLnBrk="0" hangingPunct="0">
              <a:spcBef>
                <a:spcPct val="0"/>
              </a:spcBef>
              <a:buFontTx/>
              <a:buNone/>
            </a:pPr>
            <a:r>
              <a:rPr lang="en-US" sz="1000">
                <a:solidFill>
                  <a:srgbClr val="DA0000"/>
                </a:solidFill>
              </a:rPr>
              <a:t>D</a:t>
            </a:r>
            <a:r>
              <a:rPr lang="en-US" sz="1000" b="0">
                <a:solidFill>
                  <a:schemeClr val="tx1"/>
                </a:solidFill>
              </a:rPr>
              <a:t>istributed</a:t>
            </a:r>
            <a:br>
              <a:rPr lang="en-US" sz="1000" b="0">
                <a:solidFill>
                  <a:schemeClr val="tx1"/>
                </a:solidFill>
              </a:rPr>
            </a:br>
            <a:r>
              <a:rPr lang="en-US" sz="1000"/>
              <a:t>C</a:t>
            </a:r>
            <a:r>
              <a:rPr lang="en-US" sz="1000" b="0">
                <a:solidFill>
                  <a:schemeClr val="tx1"/>
                </a:solidFill>
              </a:rPr>
              <a:t>omputing</a:t>
            </a:r>
            <a:br>
              <a:rPr lang="en-US" sz="1000" b="0">
                <a:solidFill>
                  <a:schemeClr val="tx1"/>
                </a:solidFill>
              </a:rPr>
            </a:br>
            <a:r>
              <a:rPr lang="en-US" sz="1000">
                <a:solidFill>
                  <a:schemeClr val="accent2"/>
                </a:solidFill>
              </a:rPr>
              <a:t>G</a:t>
            </a:r>
            <a:r>
              <a:rPr lang="en-US" sz="1000" b="0">
                <a:solidFill>
                  <a:schemeClr val="tx1"/>
                </a:solidFill>
              </a:rPr>
              <a:t>roup</a:t>
            </a:r>
            <a:endParaRPr lang="de-CH" sz="1000" b="0">
              <a:solidFill>
                <a:schemeClr val="tx1"/>
              </a:solidFill>
            </a:endParaRPr>
          </a:p>
        </p:txBody>
      </p:sp>
      <p:pic>
        <p:nvPicPr>
          <p:cNvPr id="2495494" name="Picture 6" descr="ethlogo"/>
          <p:cNvPicPr>
            <a:picLocks noChangeAspect="1" noChangeArrowheads="1"/>
          </p:cNvPicPr>
          <p:nvPr/>
        </p:nvPicPr>
        <p:blipFill>
          <a:blip r:embed="rId4" cstate="print"/>
          <a:srcRect/>
          <a:stretch>
            <a:fillRect/>
          </a:stretch>
        </p:blipFill>
        <p:spPr bwMode="auto">
          <a:xfrm>
            <a:off x="239713" y="6005513"/>
            <a:ext cx="2262187" cy="671512"/>
          </a:xfrm>
          <a:prstGeom prst="rect">
            <a:avLst/>
          </a:prstGeom>
          <a:noFill/>
        </p:spPr>
      </p:pic>
      <p:sp>
        <p:nvSpPr>
          <p:cNvPr id="2495495" name="Text Box 7"/>
          <p:cNvSpPr txBox="1">
            <a:spLocks noChangeArrowheads="1"/>
          </p:cNvSpPr>
          <p:nvPr/>
        </p:nvSpPr>
        <p:spPr bwMode="auto">
          <a:xfrm>
            <a:off x="3933825" y="5807075"/>
            <a:ext cx="5210175" cy="1289050"/>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600" b="0">
                <a:solidFill>
                  <a:schemeClr val="tx1"/>
                </a:solidFill>
                <a:latin typeface="Times New Roman" pitchFamily="18" charset="0"/>
              </a:rPr>
              <a:t>ISAAC 2007</a:t>
            </a:r>
            <a:endParaRPr lang="en-US" sz="1600" b="0">
              <a:solidFill>
                <a:schemeClr val="tx1"/>
              </a:solidFill>
              <a:latin typeface="Times New Roman" pitchFamily="18" charset="0"/>
            </a:endParaRPr>
          </a:p>
          <a:p>
            <a:pPr marL="381000" indent="-381000">
              <a:buFontTx/>
              <a:buNone/>
            </a:pPr>
            <a:r>
              <a:rPr lang="en-US" sz="1600" b="0">
                <a:solidFill>
                  <a:schemeClr val="tx1"/>
                </a:solidFill>
                <a:latin typeface="Times New Roman" pitchFamily="18" charset="0"/>
              </a:rPr>
              <a:t>Sendai, Japan</a:t>
            </a:r>
          </a:p>
          <a:p>
            <a:pPr marL="381000" indent="-381000">
              <a:buFontTx/>
              <a:buNone/>
            </a:pPr>
            <a:r>
              <a:rPr lang="en-US" sz="1600" b="0">
                <a:solidFill>
                  <a:schemeClr val="tx1"/>
                </a:solidFill>
                <a:latin typeface="Times New Roman" pitchFamily="18" charset="0"/>
              </a:rPr>
              <a:t>December</a:t>
            </a:r>
            <a:r>
              <a:rPr lang="de-CH" sz="1600" b="0">
                <a:solidFill>
                  <a:schemeClr val="tx1"/>
                </a:solidFill>
                <a:latin typeface="Times New Roman" pitchFamily="18" charset="0"/>
              </a:rPr>
              <a:t> 2007</a:t>
            </a:r>
            <a:endParaRPr lang="en-US" sz="1600" b="0">
              <a:solidFill>
                <a:schemeClr val="tx1"/>
              </a:solidFill>
              <a:latin typeface="Times New Roman" pitchFamily="18" charset="0"/>
            </a:endParaRPr>
          </a:p>
          <a:p>
            <a:pPr marL="381000" indent="-381000">
              <a:buFontTx/>
              <a:buNone/>
            </a:pPr>
            <a:endParaRPr lang="en-US" b="0">
              <a:latin typeface="Times New Roman" pitchFamily="18" charset="0"/>
            </a:endParaRPr>
          </a:p>
        </p:txBody>
      </p:sp>
      <p:pic>
        <p:nvPicPr>
          <p:cNvPr id="2495496" name="Picture 8" descr="exclamation_mark_yellow"/>
          <p:cNvPicPr>
            <a:picLocks noChangeAspect="1" noChangeArrowheads="1"/>
          </p:cNvPicPr>
          <p:nvPr/>
        </p:nvPicPr>
        <p:blipFill>
          <a:blip r:embed="rId5" cstate="print"/>
          <a:srcRect/>
          <a:stretch>
            <a:fillRect/>
          </a:stretch>
        </p:blipFill>
        <p:spPr bwMode="auto">
          <a:xfrm>
            <a:off x="611188" y="2330450"/>
            <a:ext cx="557212" cy="744538"/>
          </a:xfrm>
          <a:prstGeom prst="rect">
            <a:avLst/>
          </a:prstGeom>
          <a:noFill/>
        </p:spPr>
      </p:pic>
      <p:sp>
        <p:nvSpPr>
          <p:cNvPr id="2495497" name="Text Box 9"/>
          <p:cNvSpPr txBox="1">
            <a:spLocks noChangeArrowheads="1"/>
          </p:cNvSpPr>
          <p:nvPr/>
        </p:nvSpPr>
        <p:spPr bwMode="auto">
          <a:xfrm>
            <a:off x="1071563" y="2332038"/>
            <a:ext cx="1946275" cy="10620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800" b="0"/>
              <a:t>also present</a:t>
            </a:r>
          </a:p>
          <a:p>
            <a:pPr marL="381000" indent="-381000" algn="l">
              <a:buFontTx/>
              <a:buNone/>
            </a:pPr>
            <a:r>
              <a:rPr lang="de-CH" sz="1800" b="0"/>
              <a:t>at the conference</a:t>
            </a:r>
          </a:p>
          <a:p>
            <a:pPr marL="381000" indent="-381000" algn="l">
              <a:buFontTx/>
              <a:buNone/>
            </a:pP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9586" name="Rectangle 2"/>
          <p:cNvSpPr>
            <a:spLocks noGrp="1" noChangeArrowheads="1"/>
          </p:cNvSpPr>
          <p:nvPr>
            <p:ph type="ctrTitle"/>
          </p:nvPr>
        </p:nvSpPr>
        <p:spPr>
          <a:xfrm>
            <a:off x="114300" y="268288"/>
            <a:ext cx="9144000" cy="2482850"/>
          </a:xfrm>
        </p:spPr>
        <p:txBody>
          <a:bodyPr/>
          <a:lstStyle/>
          <a:p>
            <a:r>
              <a:rPr lang="en-US" sz="4800">
                <a:solidFill>
                  <a:srgbClr val="333399"/>
                </a:solidFill>
                <a:latin typeface="Times New Roman" pitchFamily="18" charset="0"/>
              </a:rPr>
              <a:t>Manipulation in Games</a:t>
            </a:r>
            <a:r>
              <a:rPr lang="en-US" sz="4000">
                <a:solidFill>
                  <a:srgbClr val="333399"/>
                </a:solidFill>
                <a:latin typeface="Times New Roman" pitchFamily="18" charset="0"/>
              </a:rPr>
              <a:t/>
            </a:r>
            <a:br>
              <a:rPr lang="en-US" sz="4000">
                <a:solidFill>
                  <a:srgbClr val="333399"/>
                </a:solidFill>
                <a:latin typeface="Times New Roman" pitchFamily="18" charset="0"/>
              </a:rPr>
            </a:br>
            <a:endParaRPr lang="de-CH" sz="4800" i="1">
              <a:latin typeface="Times New Roman" pitchFamily="18" charset="0"/>
            </a:endParaRPr>
          </a:p>
        </p:txBody>
      </p:sp>
      <p:sp>
        <p:nvSpPr>
          <p:cNvPr id="2499587" name="Text Box 3"/>
          <p:cNvSpPr txBox="1">
            <a:spLocks noChangeArrowheads="1"/>
          </p:cNvSpPr>
          <p:nvPr/>
        </p:nvSpPr>
        <p:spPr bwMode="auto">
          <a:xfrm>
            <a:off x="2147888" y="2039938"/>
            <a:ext cx="5210175" cy="1492250"/>
          </a:xfrm>
          <a:prstGeom prst="rect">
            <a:avLst/>
          </a:prstGeom>
          <a:noFill/>
          <a:ln w="25400" algn="ctr">
            <a:noFill/>
            <a:miter lim="800000"/>
            <a:headEnd/>
            <a:tailEnd/>
          </a:ln>
          <a:effectLst/>
        </p:spPr>
        <p:txBody>
          <a:bodyPr lIns="90000" tIns="46800" rIns="90000" bIns="46800">
            <a:spAutoFit/>
          </a:bodyPr>
          <a:lstStyle/>
          <a:p>
            <a:pPr marL="381000" indent="-381000" algn="ctr">
              <a:buFontTx/>
              <a:buNone/>
            </a:pPr>
            <a:r>
              <a:rPr lang="de-CH" b="0">
                <a:solidFill>
                  <a:schemeClr val="tx1"/>
                </a:solidFill>
                <a:latin typeface="Times New Roman" pitchFamily="18" charset="0"/>
              </a:rPr>
              <a:t>Raphael Eidenbenz</a:t>
            </a:r>
          </a:p>
          <a:p>
            <a:pPr marL="381000" indent="-381000" algn="ctr">
              <a:buFontTx/>
              <a:buNone/>
            </a:pPr>
            <a:r>
              <a:rPr lang="de-CH">
                <a:solidFill>
                  <a:schemeClr val="tx1"/>
                </a:solidFill>
                <a:latin typeface="Times New Roman" pitchFamily="18" charset="0"/>
              </a:rPr>
              <a:t>Yvonne Anne Oswald</a:t>
            </a:r>
          </a:p>
          <a:p>
            <a:pPr marL="381000" indent="-381000" algn="ctr">
              <a:buFontTx/>
              <a:buNone/>
            </a:pPr>
            <a:r>
              <a:rPr lang="de-CH" b="0">
                <a:solidFill>
                  <a:schemeClr val="tx1"/>
                </a:solidFill>
                <a:latin typeface="Times New Roman" pitchFamily="18" charset="0"/>
              </a:rPr>
              <a:t>Stefan Schmid</a:t>
            </a:r>
          </a:p>
          <a:p>
            <a:pPr marL="381000" indent="-381000" algn="ctr">
              <a:buFontTx/>
              <a:buNone/>
            </a:pPr>
            <a:r>
              <a:rPr lang="de-CH" b="0">
                <a:solidFill>
                  <a:schemeClr val="tx1"/>
                </a:solidFill>
                <a:latin typeface="Times New Roman" pitchFamily="18" charset="0"/>
              </a:rPr>
              <a:t>Roger Wattenhofer</a:t>
            </a:r>
            <a:endParaRPr lang="en-US" b="0">
              <a:solidFill>
                <a:schemeClr val="tx1"/>
              </a:solidFill>
              <a:latin typeface="Times New Roman" pitchFamily="18" charset="0"/>
            </a:endParaRPr>
          </a:p>
        </p:txBody>
      </p:sp>
      <p:pic>
        <p:nvPicPr>
          <p:cNvPr id="2499588" name="Picture 4" descr="logo2"/>
          <p:cNvPicPr>
            <a:picLocks noChangeAspect="1" noChangeArrowheads="1"/>
          </p:cNvPicPr>
          <p:nvPr/>
        </p:nvPicPr>
        <p:blipFill>
          <a:blip r:embed="rId3" cstate="print"/>
          <a:srcRect/>
          <a:stretch>
            <a:fillRect/>
          </a:stretch>
        </p:blipFill>
        <p:spPr bwMode="auto">
          <a:xfrm>
            <a:off x="1263650" y="5130800"/>
            <a:ext cx="790575" cy="790575"/>
          </a:xfrm>
          <a:prstGeom prst="rect">
            <a:avLst/>
          </a:prstGeom>
          <a:noFill/>
        </p:spPr>
      </p:pic>
      <p:sp>
        <p:nvSpPr>
          <p:cNvPr id="2499589" name="Rectangle 5"/>
          <p:cNvSpPr>
            <a:spLocks noChangeArrowheads="1"/>
          </p:cNvSpPr>
          <p:nvPr/>
        </p:nvSpPr>
        <p:spPr bwMode="auto">
          <a:xfrm>
            <a:off x="-552450" y="5283200"/>
            <a:ext cx="1800225" cy="1079500"/>
          </a:xfrm>
          <a:prstGeom prst="rect">
            <a:avLst/>
          </a:prstGeom>
          <a:noFill/>
          <a:ln w="9525">
            <a:noFill/>
            <a:miter lim="800000"/>
            <a:headEnd/>
            <a:tailEnd/>
          </a:ln>
          <a:effectLst/>
        </p:spPr>
        <p:txBody>
          <a:bodyPr/>
          <a:lstStyle/>
          <a:p>
            <a:pPr eaLnBrk="0" hangingPunct="0">
              <a:spcBef>
                <a:spcPct val="0"/>
              </a:spcBef>
              <a:buFontTx/>
              <a:buNone/>
            </a:pPr>
            <a:r>
              <a:rPr lang="en-US" sz="1000">
                <a:solidFill>
                  <a:srgbClr val="DA0000"/>
                </a:solidFill>
              </a:rPr>
              <a:t>D</a:t>
            </a:r>
            <a:r>
              <a:rPr lang="en-US" sz="1000" b="0">
                <a:solidFill>
                  <a:schemeClr val="tx1"/>
                </a:solidFill>
              </a:rPr>
              <a:t>istributed</a:t>
            </a:r>
            <a:br>
              <a:rPr lang="en-US" sz="1000" b="0">
                <a:solidFill>
                  <a:schemeClr val="tx1"/>
                </a:solidFill>
              </a:rPr>
            </a:br>
            <a:r>
              <a:rPr lang="en-US" sz="1000"/>
              <a:t>C</a:t>
            </a:r>
            <a:r>
              <a:rPr lang="en-US" sz="1000" b="0">
                <a:solidFill>
                  <a:schemeClr val="tx1"/>
                </a:solidFill>
              </a:rPr>
              <a:t>omputing</a:t>
            </a:r>
            <a:br>
              <a:rPr lang="en-US" sz="1000" b="0">
                <a:solidFill>
                  <a:schemeClr val="tx1"/>
                </a:solidFill>
              </a:rPr>
            </a:br>
            <a:r>
              <a:rPr lang="en-US" sz="1000">
                <a:solidFill>
                  <a:schemeClr val="accent2"/>
                </a:solidFill>
              </a:rPr>
              <a:t>G</a:t>
            </a:r>
            <a:r>
              <a:rPr lang="en-US" sz="1000" b="0">
                <a:solidFill>
                  <a:schemeClr val="tx1"/>
                </a:solidFill>
              </a:rPr>
              <a:t>roup</a:t>
            </a:r>
            <a:endParaRPr lang="de-CH" sz="1000" b="0">
              <a:solidFill>
                <a:schemeClr val="tx1"/>
              </a:solidFill>
            </a:endParaRPr>
          </a:p>
        </p:txBody>
      </p:sp>
      <p:pic>
        <p:nvPicPr>
          <p:cNvPr id="2499590" name="Picture 6" descr="ethlogo"/>
          <p:cNvPicPr>
            <a:picLocks noChangeAspect="1" noChangeArrowheads="1"/>
          </p:cNvPicPr>
          <p:nvPr/>
        </p:nvPicPr>
        <p:blipFill>
          <a:blip r:embed="rId4" cstate="print"/>
          <a:srcRect/>
          <a:stretch>
            <a:fillRect/>
          </a:stretch>
        </p:blipFill>
        <p:spPr bwMode="auto">
          <a:xfrm>
            <a:off x="239713" y="6005513"/>
            <a:ext cx="2262187" cy="671512"/>
          </a:xfrm>
          <a:prstGeom prst="rect">
            <a:avLst/>
          </a:prstGeom>
          <a:noFill/>
        </p:spPr>
      </p:pic>
      <p:sp>
        <p:nvSpPr>
          <p:cNvPr id="2499591" name="Text Box 7"/>
          <p:cNvSpPr txBox="1">
            <a:spLocks noChangeArrowheads="1"/>
          </p:cNvSpPr>
          <p:nvPr/>
        </p:nvSpPr>
        <p:spPr bwMode="auto">
          <a:xfrm>
            <a:off x="3933825" y="5807075"/>
            <a:ext cx="5210175" cy="1289050"/>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600" b="0">
                <a:solidFill>
                  <a:schemeClr val="tx1"/>
                </a:solidFill>
                <a:latin typeface="Times New Roman" pitchFamily="18" charset="0"/>
              </a:rPr>
              <a:t>ISAAC 2007</a:t>
            </a:r>
            <a:endParaRPr lang="en-US" sz="1600" b="0">
              <a:solidFill>
                <a:schemeClr val="tx1"/>
              </a:solidFill>
              <a:latin typeface="Times New Roman" pitchFamily="18" charset="0"/>
            </a:endParaRPr>
          </a:p>
          <a:p>
            <a:pPr marL="381000" indent="-381000">
              <a:buFontTx/>
              <a:buNone/>
            </a:pPr>
            <a:r>
              <a:rPr lang="en-US" sz="1600" b="0">
                <a:solidFill>
                  <a:schemeClr val="tx1"/>
                </a:solidFill>
                <a:latin typeface="Times New Roman" pitchFamily="18" charset="0"/>
              </a:rPr>
              <a:t>Sendai, Japan</a:t>
            </a:r>
          </a:p>
          <a:p>
            <a:pPr marL="381000" indent="-381000">
              <a:buFontTx/>
              <a:buNone/>
            </a:pPr>
            <a:r>
              <a:rPr lang="en-US" sz="1600" b="0">
                <a:solidFill>
                  <a:schemeClr val="tx1"/>
                </a:solidFill>
                <a:latin typeface="Times New Roman" pitchFamily="18" charset="0"/>
              </a:rPr>
              <a:t>December</a:t>
            </a:r>
            <a:r>
              <a:rPr lang="de-CH" sz="1600" b="0">
                <a:solidFill>
                  <a:schemeClr val="tx1"/>
                </a:solidFill>
                <a:latin typeface="Times New Roman" pitchFamily="18" charset="0"/>
              </a:rPr>
              <a:t> 2007</a:t>
            </a:r>
            <a:endParaRPr lang="en-US" sz="1600" b="0">
              <a:solidFill>
                <a:schemeClr val="tx1"/>
              </a:solidFill>
              <a:latin typeface="Times New Roman" pitchFamily="18" charset="0"/>
            </a:endParaRPr>
          </a:p>
          <a:p>
            <a:pPr marL="381000" indent="-381000">
              <a:buFontTx/>
              <a:buNone/>
            </a:pPr>
            <a:endParaRPr lang="en-US" b="0">
              <a:latin typeface="Times New Roman" pitchFamily="18" charset="0"/>
            </a:endParaRPr>
          </a:p>
        </p:txBody>
      </p:sp>
      <p:pic>
        <p:nvPicPr>
          <p:cNvPr id="2499592" name="Picture 8" descr="exclamation_mark_yellow"/>
          <p:cNvPicPr>
            <a:picLocks noChangeAspect="1" noChangeArrowheads="1"/>
          </p:cNvPicPr>
          <p:nvPr/>
        </p:nvPicPr>
        <p:blipFill>
          <a:blip r:embed="rId5" cstate="print"/>
          <a:srcRect/>
          <a:stretch>
            <a:fillRect/>
          </a:stretch>
        </p:blipFill>
        <p:spPr bwMode="auto">
          <a:xfrm>
            <a:off x="611188" y="2330450"/>
            <a:ext cx="557212" cy="744538"/>
          </a:xfrm>
          <a:prstGeom prst="rect">
            <a:avLst/>
          </a:prstGeom>
          <a:noFill/>
        </p:spPr>
      </p:pic>
      <p:sp>
        <p:nvSpPr>
          <p:cNvPr id="2499593" name="Text Box 9"/>
          <p:cNvSpPr txBox="1">
            <a:spLocks noChangeArrowheads="1"/>
          </p:cNvSpPr>
          <p:nvPr/>
        </p:nvSpPr>
        <p:spPr bwMode="auto">
          <a:xfrm>
            <a:off x="1071563" y="2332038"/>
            <a:ext cx="1946275" cy="10620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800" b="0"/>
              <a:t>also present</a:t>
            </a:r>
          </a:p>
          <a:p>
            <a:pPr marL="381000" indent="-381000" algn="l">
              <a:buFontTx/>
              <a:buNone/>
            </a:pPr>
            <a:r>
              <a:rPr lang="de-CH" sz="1800" b="0"/>
              <a:t>at the conference</a:t>
            </a:r>
          </a:p>
          <a:p>
            <a:pPr marL="381000" indent="-381000" algn="l">
              <a:buFontTx/>
              <a:buNone/>
            </a:pP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ooter Placeholder 5"/>
          <p:cNvSpPr>
            <a:spLocks noGrp="1"/>
          </p:cNvSpPr>
          <p:nvPr>
            <p:ph type="ftr" sz="quarter" idx="10"/>
          </p:nvPr>
        </p:nvSpPr>
        <p:spPr/>
        <p:txBody>
          <a:bodyPr/>
          <a:lstStyle/>
          <a:p>
            <a:r>
              <a:rPr lang="en-US"/>
              <a:t>Stefan Schmid @ ISAAC 2007</a:t>
            </a:r>
            <a:endParaRPr lang="de-CH"/>
          </a:p>
        </p:txBody>
      </p:sp>
      <p:sp>
        <p:nvSpPr>
          <p:cNvPr id="31" name="Slide Number Placeholder 6"/>
          <p:cNvSpPr>
            <a:spLocks noGrp="1"/>
          </p:cNvSpPr>
          <p:nvPr>
            <p:ph type="sldNum" sz="quarter" idx="11"/>
          </p:nvPr>
        </p:nvSpPr>
        <p:spPr/>
        <p:txBody>
          <a:bodyPr/>
          <a:lstStyle/>
          <a:p>
            <a:fld id="{56DB03C4-516F-48D2-9B20-E518BED3D875}" type="slidenum">
              <a:rPr lang="de-CH"/>
              <a:pPr/>
              <a:t>4</a:t>
            </a:fld>
            <a:endParaRPr lang="de-CH"/>
          </a:p>
        </p:txBody>
      </p:sp>
      <p:sp>
        <p:nvSpPr>
          <p:cNvPr id="1842178" name="Rectangle 2"/>
          <p:cNvSpPr>
            <a:spLocks noGrp="1" noChangeArrowheads="1"/>
          </p:cNvSpPr>
          <p:nvPr>
            <p:ph type="title"/>
          </p:nvPr>
        </p:nvSpPr>
        <p:spPr/>
        <p:txBody>
          <a:bodyPr/>
          <a:lstStyle/>
          <a:p>
            <a:r>
              <a:rPr lang="en-US"/>
              <a:t>Extended Prisoners’ Dilemma (1)</a:t>
            </a:r>
          </a:p>
        </p:txBody>
      </p:sp>
      <p:sp>
        <p:nvSpPr>
          <p:cNvPr id="1842230" name="Rectangle 54"/>
          <p:cNvSpPr>
            <a:spLocks noChangeArrowheads="1"/>
          </p:cNvSpPr>
          <p:nvPr/>
        </p:nvSpPr>
        <p:spPr bwMode="auto">
          <a:xfrm>
            <a:off x="3287713" y="37036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1" name="Text Box 55"/>
          <p:cNvSpPr txBox="1">
            <a:spLocks noChangeArrowheads="1"/>
          </p:cNvSpPr>
          <p:nvPr/>
        </p:nvSpPr>
        <p:spPr bwMode="auto">
          <a:xfrm>
            <a:off x="574675" y="1281113"/>
            <a:ext cx="7524750" cy="109220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A bimatrix game with two bank robbers</a:t>
            </a:r>
          </a:p>
          <a:p>
            <a:pPr marL="381000" indent="-381000" algn="l">
              <a:buFontTx/>
              <a:buNone/>
            </a:pPr>
            <a:r>
              <a:rPr lang="de-CH" b="0">
                <a:solidFill>
                  <a:schemeClr val="tx1"/>
                </a:solidFill>
              </a:rPr>
              <a:t>	- </a:t>
            </a:r>
            <a:r>
              <a:rPr lang="de-CH" sz="1800" b="0">
                <a:solidFill>
                  <a:schemeClr val="tx1"/>
                </a:solidFill>
              </a:rPr>
              <a:t>A </a:t>
            </a:r>
            <a:r>
              <a:rPr lang="de-CH" sz="1800" b="0">
                <a:solidFill>
                  <a:srgbClr val="FF0000"/>
                </a:solidFill>
              </a:rPr>
              <a:t>bank robbery</a:t>
            </a:r>
            <a:r>
              <a:rPr lang="de-CH" sz="1800" b="0">
                <a:solidFill>
                  <a:schemeClr val="tx1"/>
                </a:solidFill>
              </a:rPr>
              <a:t> (unsure, </a:t>
            </a:r>
            <a:r>
              <a:rPr lang="de-CH" sz="1800" b="0" i="1">
                <a:solidFill>
                  <a:schemeClr val="tx1"/>
                </a:solidFill>
              </a:rPr>
              <a:t>video tape</a:t>
            </a:r>
            <a:r>
              <a:rPr lang="de-CH" sz="1800" b="0">
                <a:solidFill>
                  <a:schemeClr val="tx1"/>
                </a:solidFill>
              </a:rPr>
              <a:t>) and a </a:t>
            </a:r>
            <a:r>
              <a:rPr lang="de-CH" sz="1800" b="0">
                <a:solidFill>
                  <a:srgbClr val="FF0000"/>
                </a:solidFill>
              </a:rPr>
              <a:t>minor crime</a:t>
            </a:r>
            <a:r>
              <a:rPr lang="de-CH" sz="1800" b="0">
                <a:solidFill>
                  <a:schemeClr val="tx1"/>
                </a:solidFill>
              </a:rPr>
              <a:t> (sure, </a:t>
            </a:r>
            <a:r>
              <a:rPr lang="de-CH" sz="1800" b="0" i="1">
                <a:solidFill>
                  <a:schemeClr val="tx1"/>
                </a:solidFill>
              </a:rPr>
              <a:t>DNA</a:t>
            </a:r>
            <a:r>
              <a:rPr lang="de-CH" sz="1800" b="0">
                <a:solidFill>
                  <a:schemeClr val="tx1"/>
                </a:solidFill>
              </a:rPr>
              <a:t>)</a:t>
            </a:r>
          </a:p>
          <a:p>
            <a:pPr marL="381000" indent="-381000" algn="l">
              <a:buFontTx/>
              <a:buNone/>
            </a:pPr>
            <a:r>
              <a:rPr lang="de-CH" sz="1800" b="0">
                <a:solidFill>
                  <a:schemeClr val="tx1"/>
                </a:solidFill>
              </a:rPr>
              <a:t>	- Players are </a:t>
            </a:r>
            <a:r>
              <a:rPr lang="de-CH" sz="1800" b="0">
                <a:solidFill>
                  <a:srgbClr val="FF0000"/>
                </a:solidFill>
              </a:rPr>
              <a:t>interrogated independently</a:t>
            </a:r>
            <a:endParaRPr lang="en-US" sz="1800" b="0">
              <a:solidFill>
                <a:srgbClr val="FF0000"/>
              </a:solidFill>
            </a:endParaRPr>
          </a:p>
        </p:txBody>
      </p:sp>
      <p:sp>
        <p:nvSpPr>
          <p:cNvPr id="1842232" name="Text Box 56"/>
          <p:cNvSpPr txBox="1">
            <a:spLocks noChangeArrowheads="1"/>
          </p:cNvSpPr>
          <p:nvPr/>
        </p:nvSpPr>
        <p:spPr bwMode="auto">
          <a:xfrm>
            <a:off x="3432175" y="3370263"/>
            <a:ext cx="534988"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1842233" name="Rectangle 57"/>
          <p:cNvSpPr>
            <a:spLocks noChangeArrowheads="1"/>
          </p:cNvSpPr>
          <p:nvPr/>
        </p:nvSpPr>
        <p:spPr bwMode="auto">
          <a:xfrm>
            <a:off x="4241800" y="37036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4" name="Rectangle 58"/>
          <p:cNvSpPr>
            <a:spLocks noChangeArrowheads="1"/>
          </p:cNvSpPr>
          <p:nvPr/>
        </p:nvSpPr>
        <p:spPr bwMode="auto">
          <a:xfrm>
            <a:off x="5195888" y="37036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5" name="Rectangle 59"/>
          <p:cNvSpPr>
            <a:spLocks noChangeArrowheads="1"/>
          </p:cNvSpPr>
          <p:nvPr/>
        </p:nvSpPr>
        <p:spPr bwMode="auto">
          <a:xfrm>
            <a:off x="3287713" y="40274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6" name="Rectangle 60"/>
          <p:cNvSpPr>
            <a:spLocks noChangeArrowheads="1"/>
          </p:cNvSpPr>
          <p:nvPr/>
        </p:nvSpPr>
        <p:spPr bwMode="auto">
          <a:xfrm>
            <a:off x="4241800" y="40274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7" name="Rectangle 61"/>
          <p:cNvSpPr>
            <a:spLocks noChangeArrowheads="1"/>
          </p:cNvSpPr>
          <p:nvPr/>
        </p:nvSpPr>
        <p:spPr bwMode="auto">
          <a:xfrm>
            <a:off x="5195888" y="40274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8" name="Rectangle 62"/>
          <p:cNvSpPr>
            <a:spLocks noChangeArrowheads="1"/>
          </p:cNvSpPr>
          <p:nvPr/>
        </p:nvSpPr>
        <p:spPr bwMode="auto">
          <a:xfrm>
            <a:off x="3287713" y="4351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39" name="Rectangle 63"/>
          <p:cNvSpPr>
            <a:spLocks noChangeArrowheads="1"/>
          </p:cNvSpPr>
          <p:nvPr/>
        </p:nvSpPr>
        <p:spPr bwMode="auto">
          <a:xfrm>
            <a:off x="4241800" y="43513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40" name="Rectangle 64"/>
          <p:cNvSpPr>
            <a:spLocks noChangeArrowheads="1"/>
          </p:cNvSpPr>
          <p:nvPr/>
        </p:nvSpPr>
        <p:spPr bwMode="auto">
          <a:xfrm>
            <a:off x="5195888" y="4351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1842241" name="Text Box 65"/>
          <p:cNvSpPr txBox="1">
            <a:spLocks noChangeArrowheads="1"/>
          </p:cNvSpPr>
          <p:nvPr/>
        </p:nvSpPr>
        <p:spPr bwMode="auto">
          <a:xfrm>
            <a:off x="4367213" y="3370263"/>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1842242" name="Text Box 66"/>
          <p:cNvSpPr txBox="1">
            <a:spLocks noChangeArrowheads="1"/>
          </p:cNvSpPr>
          <p:nvPr/>
        </p:nvSpPr>
        <p:spPr bwMode="auto">
          <a:xfrm>
            <a:off x="5375275" y="3370263"/>
            <a:ext cx="7048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1842243" name="Text Box 67"/>
          <p:cNvSpPr txBox="1">
            <a:spLocks noChangeArrowheads="1"/>
          </p:cNvSpPr>
          <p:nvPr/>
        </p:nvSpPr>
        <p:spPr bwMode="auto">
          <a:xfrm>
            <a:off x="2570163" y="3703638"/>
            <a:ext cx="53498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1842245" name="Text Box 69"/>
          <p:cNvSpPr txBox="1">
            <a:spLocks noChangeArrowheads="1"/>
          </p:cNvSpPr>
          <p:nvPr/>
        </p:nvSpPr>
        <p:spPr bwMode="auto">
          <a:xfrm>
            <a:off x="2570163" y="4027488"/>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1842246" name="Text Box 70"/>
          <p:cNvSpPr txBox="1">
            <a:spLocks noChangeArrowheads="1"/>
          </p:cNvSpPr>
          <p:nvPr/>
        </p:nvSpPr>
        <p:spPr bwMode="auto">
          <a:xfrm>
            <a:off x="2570163" y="4400550"/>
            <a:ext cx="704850"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1842247" name="Text Box 71"/>
          <p:cNvSpPr txBox="1">
            <a:spLocks noChangeArrowheads="1"/>
          </p:cNvSpPr>
          <p:nvPr/>
        </p:nvSpPr>
        <p:spPr bwMode="auto">
          <a:xfrm>
            <a:off x="4241800" y="2938463"/>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t>Robber 2</a:t>
            </a:r>
            <a:endParaRPr lang="en-US" sz="1200"/>
          </a:p>
        </p:txBody>
      </p:sp>
      <p:sp>
        <p:nvSpPr>
          <p:cNvPr id="1842248" name="Text Box 72"/>
          <p:cNvSpPr txBox="1">
            <a:spLocks noChangeArrowheads="1"/>
          </p:cNvSpPr>
          <p:nvPr/>
        </p:nvSpPr>
        <p:spPr bwMode="auto">
          <a:xfrm>
            <a:off x="1525588" y="4027488"/>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accent2"/>
                </a:solidFill>
              </a:rPr>
              <a:t>Robber 1</a:t>
            </a:r>
            <a:endParaRPr lang="en-US" sz="1200">
              <a:solidFill>
                <a:schemeClr val="accent2"/>
              </a:solidFill>
            </a:endParaRPr>
          </a:p>
        </p:txBody>
      </p:sp>
      <p:sp>
        <p:nvSpPr>
          <p:cNvPr id="1842249" name="Text Box 73"/>
          <p:cNvSpPr txBox="1">
            <a:spLocks noChangeArrowheads="1"/>
          </p:cNvSpPr>
          <p:nvPr/>
        </p:nvSpPr>
        <p:spPr bwMode="auto">
          <a:xfrm>
            <a:off x="3432175" y="37226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1842250" name="Text Box 74"/>
          <p:cNvSpPr txBox="1">
            <a:spLocks noChangeArrowheads="1"/>
          </p:cNvSpPr>
          <p:nvPr/>
        </p:nvSpPr>
        <p:spPr bwMode="auto">
          <a:xfrm>
            <a:off x="4476750" y="37226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1842251" name="Text Box 75"/>
          <p:cNvSpPr txBox="1">
            <a:spLocks noChangeArrowheads="1"/>
          </p:cNvSpPr>
          <p:nvPr/>
        </p:nvSpPr>
        <p:spPr bwMode="auto">
          <a:xfrm>
            <a:off x="5375275" y="37528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1842252" name="Text Box 76"/>
          <p:cNvSpPr txBox="1">
            <a:spLocks noChangeArrowheads="1"/>
          </p:cNvSpPr>
          <p:nvPr/>
        </p:nvSpPr>
        <p:spPr bwMode="auto">
          <a:xfrm>
            <a:off x="3432175" y="40767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1842253" name="Text Box 77"/>
          <p:cNvSpPr txBox="1">
            <a:spLocks noChangeArrowheads="1"/>
          </p:cNvSpPr>
          <p:nvPr/>
        </p:nvSpPr>
        <p:spPr bwMode="auto">
          <a:xfrm>
            <a:off x="4476750" y="40274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1842254" name="Text Box 78"/>
          <p:cNvSpPr txBox="1">
            <a:spLocks noChangeArrowheads="1"/>
          </p:cNvSpPr>
          <p:nvPr/>
        </p:nvSpPr>
        <p:spPr bwMode="auto">
          <a:xfrm>
            <a:off x="5375275" y="407511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1842255" name="Text Box 79"/>
          <p:cNvSpPr txBox="1">
            <a:spLocks noChangeArrowheads="1"/>
          </p:cNvSpPr>
          <p:nvPr/>
        </p:nvSpPr>
        <p:spPr bwMode="auto">
          <a:xfrm>
            <a:off x="3432175" y="44005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1842256" name="Text Box 80"/>
          <p:cNvSpPr txBox="1">
            <a:spLocks noChangeArrowheads="1"/>
          </p:cNvSpPr>
          <p:nvPr/>
        </p:nvSpPr>
        <p:spPr bwMode="auto">
          <a:xfrm>
            <a:off x="4476750" y="44005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1842257" name="Text Box 81"/>
          <p:cNvSpPr txBox="1">
            <a:spLocks noChangeArrowheads="1"/>
          </p:cNvSpPr>
          <p:nvPr/>
        </p:nvSpPr>
        <p:spPr bwMode="auto">
          <a:xfrm>
            <a:off x="5375275" y="44005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ooter Placeholder 5"/>
          <p:cNvSpPr>
            <a:spLocks noGrp="1"/>
          </p:cNvSpPr>
          <p:nvPr>
            <p:ph type="ftr" sz="quarter" idx="10"/>
          </p:nvPr>
        </p:nvSpPr>
        <p:spPr/>
        <p:txBody>
          <a:bodyPr/>
          <a:lstStyle/>
          <a:p>
            <a:r>
              <a:rPr lang="en-US"/>
              <a:t>Stefan Schmid @ ISAAC 2007</a:t>
            </a:r>
            <a:endParaRPr lang="de-CH"/>
          </a:p>
        </p:txBody>
      </p:sp>
      <p:sp>
        <p:nvSpPr>
          <p:cNvPr id="36" name="Slide Number Placeholder 6"/>
          <p:cNvSpPr>
            <a:spLocks noGrp="1"/>
          </p:cNvSpPr>
          <p:nvPr>
            <p:ph type="sldNum" sz="quarter" idx="11"/>
          </p:nvPr>
        </p:nvSpPr>
        <p:spPr/>
        <p:txBody>
          <a:bodyPr/>
          <a:lstStyle/>
          <a:p>
            <a:fld id="{04E06DF4-9BA0-41C2-96E8-A7716EA15680}" type="slidenum">
              <a:rPr lang="de-CH"/>
              <a:pPr/>
              <a:t>5</a:t>
            </a:fld>
            <a:endParaRPr lang="de-CH"/>
          </a:p>
        </p:txBody>
      </p:sp>
      <p:sp>
        <p:nvSpPr>
          <p:cNvPr id="2410498" name="Rectangle 2"/>
          <p:cNvSpPr>
            <a:spLocks noGrp="1" noChangeArrowheads="1"/>
          </p:cNvSpPr>
          <p:nvPr>
            <p:ph type="title"/>
          </p:nvPr>
        </p:nvSpPr>
        <p:spPr/>
        <p:txBody>
          <a:bodyPr/>
          <a:lstStyle/>
          <a:p>
            <a:r>
              <a:rPr lang="en-US"/>
              <a:t>Extended Prisoners’ Dilemma (2)</a:t>
            </a:r>
          </a:p>
        </p:txBody>
      </p:sp>
      <p:sp>
        <p:nvSpPr>
          <p:cNvPr id="2410499" name="Rectangle 3"/>
          <p:cNvSpPr>
            <a:spLocks noChangeArrowheads="1"/>
          </p:cNvSpPr>
          <p:nvPr/>
        </p:nvSpPr>
        <p:spPr bwMode="auto">
          <a:xfrm>
            <a:off x="3021013"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0" name="Text Box 4"/>
          <p:cNvSpPr txBox="1">
            <a:spLocks noChangeArrowheads="1"/>
          </p:cNvSpPr>
          <p:nvPr/>
        </p:nvSpPr>
        <p:spPr bwMode="auto">
          <a:xfrm>
            <a:off x="574675" y="1281113"/>
            <a:ext cx="4933950" cy="396875"/>
          </a:xfrm>
          <a:prstGeom prst="rect">
            <a:avLst/>
          </a:prstGeom>
          <a:noFill/>
          <a:ln w="25400" algn="ctr">
            <a:noFill/>
            <a:miter lim="800000"/>
            <a:headEnd/>
            <a:tailEnd/>
          </a:ln>
          <a:effectLst/>
        </p:spPr>
        <p:txBody>
          <a:bodyPr wrap="none" lIns="90000" tIns="46800" rIns="90000" bIns="46800">
            <a:spAutoFit/>
          </a:bodyPr>
          <a:lstStyle/>
          <a:p>
            <a:pPr marL="381000" indent="-381000" algn="l"/>
            <a:r>
              <a:rPr lang="de-CH" b="0">
                <a:solidFill>
                  <a:schemeClr val="tx1"/>
                </a:solidFill>
              </a:rPr>
              <a:t>A bimatrix game with two bank robbers</a:t>
            </a:r>
            <a:endParaRPr lang="en-US" b="0">
              <a:solidFill>
                <a:schemeClr val="tx1"/>
              </a:solidFill>
            </a:endParaRPr>
          </a:p>
        </p:txBody>
      </p:sp>
      <p:sp>
        <p:nvSpPr>
          <p:cNvPr id="2410501" name="Text Box 5"/>
          <p:cNvSpPr txBox="1">
            <a:spLocks noChangeArrowheads="1"/>
          </p:cNvSpPr>
          <p:nvPr/>
        </p:nvSpPr>
        <p:spPr bwMode="auto">
          <a:xfrm>
            <a:off x="3165475" y="2513013"/>
            <a:ext cx="534988"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0502" name="Rectangle 6"/>
          <p:cNvSpPr>
            <a:spLocks noChangeArrowheads="1"/>
          </p:cNvSpPr>
          <p:nvPr/>
        </p:nvSpPr>
        <p:spPr bwMode="auto">
          <a:xfrm>
            <a:off x="3975100" y="28463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3" name="Rectangle 7"/>
          <p:cNvSpPr>
            <a:spLocks noChangeArrowheads="1"/>
          </p:cNvSpPr>
          <p:nvPr/>
        </p:nvSpPr>
        <p:spPr bwMode="auto">
          <a:xfrm>
            <a:off x="4929188"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4" name="Rectangle 8"/>
          <p:cNvSpPr>
            <a:spLocks noChangeArrowheads="1"/>
          </p:cNvSpPr>
          <p:nvPr/>
        </p:nvSpPr>
        <p:spPr bwMode="auto">
          <a:xfrm>
            <a:off x="3021013" y="31702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5" name="Rectangle 9"/>
          <p:cNvSpPr>
            <a:spLocks noChangeArrowheads="1"/>
          </p:cNvSpPr>
          <p:nvPr/>
        </p:nvSpPr>
        <p:spPr bwMode="auto">
          <a:xfrm>
            <a:off x="3975100" y="31702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6" name="Rectangle 10"/>
          <p:cNvSpPr>
            <a:spLocks noChangeArrowheads="1"/>
          </p:cNvSpPr>
          <p:nvPr/>
        </p:nvSpPr>
        <p:spPr bwMode="auto">
          <a:xfrm>
            <a:off x="4929188" y="3170238"/>
            <a:ext cx="954087" cy="323850"/>
          </a:xfrm>
          <a:prstGeom prst="rect">
            <a:avLst/>
          </a:prstGeom>
          <a:solidFill>
            <a:srgbClr val="800080">
              <a:alpha val="70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7" name="Rectangle 11"/>
          <p:cNvSpPr>
            <a:spLocks noChangeArrowheads="1"/>
          </p:cNvSpPr>
          <p:nvPr/>
        </p:nvSpPr>
        <p:spPr bwMode="auto">
          <a:xfrm>
            <a:off x="3021013"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8" name="Rectangle 12"/>
          <p:cNvSpPr>
            <a:spLocks noChangeArrowheads="1"/>
          </p:cNvSpPr>
          <p:nvPr/>
        </p:nvSpPr>
        <p:spPr bwMode="auto">
          <a:xfrm>
            <a:off x="3975100" y="34940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09" name="Rectangle 13"/>
          <p:cNvSpPr>
            <a:spLocks noChangeArrowheads="1"/>
          </p:cNvSpPr>
          <p:nvPr/>
        </p:nvSpPr>
        <p:spPr bwMode="auto">
          <a:xfrm>
            <a:off x="4929188"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0510" name="Text Box 14"/>
          <p:cNvSpPr txBox="1">
            <a:spLocks noChangeArrowheads="1"/>
          </p:cNvSpPr>
          <p:nvPr/>
        </p:nvSpPr>
        <p:spPr bwMode="auto">
          <a:xfrm>
            <a:off x="4100513" y="2513013"/>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0511" name="Text Box 15"/>
          <p:cNvSpPr txBox="1">
            <a:spLocks noChangeArrowheads="1"/>
          </p:cNvSpPr>
          <p:nvPr/>
        </p:nvSpPr>
        <p:spPr bwMode="auto">
          <a:xfrm>
            <a:off x="5108575" y="2513013"/>
            <a:ext cx="7048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0512" name="Text Box 16"/>
          <p:cNvSpPr txBox="1">
            <a:spLocks noChangeArrowheads="1"/>
          </p:cNvSpPr>
          <p:nvPr/>
        </p:nvSpPr>
        <p:spPr bwMode="auto">
          <a:xfrm>
            <a:off x="2303463" y="2846388"/>
            <a:ext cx="53498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0513" name="Text Box 17"/>
          <p:cNvSpPr txBox="1">
            <a:spLocks noChangeArrowheads="1"/>
          </p:cNvSpPr>
          <p:nvPr/>
        </p:nvSpPr>
        <p:spPr bwMode="auto">
          <a:xfrm>
            <a:off x="2303463" y="3170238"/>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0514" name="Text Box 18"/>
          <p:cNvSpPr txBox="1">
            <a:spLocks noChangeArrowheads="1"/>
          </p:cNvSpPr>
          <p:nvPr/>
        </p:nvSpPr>
        <p:spPr bwMode="auto">
          <a:xfrm>
            <a:off x="2303463" y="3543300"/>
            <a:ext cx="704850"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0515" name="Text Box 19"/>
          <p:cNvSpPr txBox="1">
            <a:spLocks noChangeArrowheads="1"/>
          </p:cNvSpPr>
          <p:nvPr/>
        </p:nvSpPr>
        <p:spPr bwMode="auto">
          <a:xfrm>
            <a:off x="3975100" y="2081213"/>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t>Robber 2</a:t>
            </a:r>
            <a:endParaRPr lang="en-US" sz="1200"/>
          </a:p>
        </p:txBody>
      </p:sp>
      <p:sp>
        <p:nvSpPr>
          <p:cNvPr id="2410516" name="Text Box 20"/>
          <p:cNvSpPr txBox="1">
            <a:spLocks noChangeArrowheads="1"/>
          </p:cNvSpPr>
          <p:nvPr/>
        </p:nvSpPr>
        <p:spPr bwMode="auto">
          <a:xfrm>
            <a:off x="1258888" y="3170238"/>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accent2"/>
                </a:solidFill>
              </a:rPr>
              <a:t>Robber 1</a:t>
            </a:r>
            <a:endParaRPr lang="en-US" sz="1200">
              <a:solidFill>
                <a:schemeClr val="accent2"/>
              </a:solidFill>
            </a:endParaRPr>
          </a:p>
        </p:txBody>
      </p:sp>
      <p:sp>
        <p:nvSpPr>
          <p:cNvPr id="2410517" name="Text Box 21"/>
          <p:cNvSpPr txBox="1">
            <a:spLocks noChangeArrowheads="1"/>
          </p:cNvSpPr>
          <p:nvPr/>
        </p:nvSpPr>
        <p:spPr bwMode="auto">
          <a:xfrm>
            <a:off x="3165475"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0518" name="Text Box 22"/>
          <p:cNvSpPr txBox="1">
            <a:spLocks noChangeArrowheads="1"/>
          </p:cNvSpPr>
          <p:nvPr/>
        </p:nvSpPr>
        <p:spPr bwMode="auto">
          <a:xfrm>
            <a:off x="4210050"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0519" name="Text Box 23"/>
          <p:cNvSpPr txBox="1">
            <a:spLocks noChangeArrowheads="1"/>
          </p:cNvSpPr>
          <p:nvPr/>
        </p:nvSpPr>
        <p:spPr bwMode="auto">
          <a:xfrm>
            <a:off x="5108575" y="28956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0520" name="Text Box 24"/>
          <p:cNvSpPr txBox="1">
            <a:spLocks noChangeArrowheads="1"/>
          </p:cNvSpPr>
          <p:nvPr/>
        </p:nvSpPr>
        <p:spPr bwMode="auto">
          <a:xfrm>
            <a:off x="3165475" y="32194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0521" name="Text Box 25"/>
          <p:cNvSpPr txBox="1">
            <a:spLocks noChangeArrowheads="1"/>
          </p:cNvSpPr>
          <p:nvPr/>
        </p:nvSpPr>
        <p:spPr bwMode="auto">
          <a:xfrm>
            <a:off x="4210050" y="31702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0522" name="Text Box 26"/>
          <p:cNvSpPr txBox="1">
            <a:spLocks noChangeArrowheads="1"/>
          </p:cNvSpPr>
          <p:nvPr/>
        </p:nvSpPr>
        <p:spPr bwMode="auto">
          <a:xfrm>
            <a:off x="5108575" y="32178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0523" name="Text Box 27"/>
          <p:cNvSpPr txBox="1">
            <a:spLocks noChangeArrowheads="1"/>
          </p:cNvSpPr>
          <p:nvPr/>
        </p:nvSpPr>
        <p:spPr bwMode="auto">
          <a:xfrm>
            <a:off x="31654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0524" name="Text Box 28"/>
          <p:cNvSpPr txBox="1">
            <a:spLocks noChangeArrowheads="1"/>
          </p:cNvSpPr>
          <p:nvPr/>
        </p:nvSpPr>
        <p:spPr bwMode="auto">
          <a:xfrm>
            <a:off x="4210050"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0525" name="Text Box 29"/>
          <p:cNvSpPr txBox="1">
            <a:spLocks noChangeArrowheads="1"/>
          </p:cNvSpPr>
          <p:nvPr/>
        </p:nvSpPr>
        <p:spPr bwMode="auto">
          <a:xfrm>
            <a:off x="51085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0526" name="Text Box 30"/>
          <p:cNvSpPr txBox="1">
            <a:spLocks noChangeArrowheads="1"/>
          </p:cNvSpPr>
          <p:nvPr/>
        </p:nvSpPr>
        <p:spPr bwMode="auto">
          <a:xfrm>
            <a:off x="2786063" y="4357688"/>
            <a:ext cx="21939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tx1"/>
                </a:solidFill>
              </a:rPr>
              <a:t>Silent = Deny bank robbery</a:t>
            </a:r>
            <a:r>
              <a:rPr lang="de-CH" sz="1200" b="0">
                <a:solidFill>
                  <a:schemeClr val="tx1"/>
                </a:solidFill>
              </a:rPr>
              <a:t> </a:t>
            </a:r>
            <a:endParaRPr lang="en-US" sz="1200" b="0">
              <a:solidFill>
                <a:schemeClr val="tx1"/>
              </a:solidFill>
            </a:endParaRPr>
          </a:p>
        </p:txBody>
      </p:sp>
      <p:sp>
        <p:nvSpPr>
          <p:cNvPr id="2410527" name="Text Box 31"/>
          <p:cNvSpPr txBox="1">
            <a:spLocks noChangeArrowheads="1"/>
          </p:cNvSpPr>
          <p:nvPr/>
        </p:nvSpPr>
        <p:spPr bwMode="auto">
          <a:xfrm>
            <a:off x="2786063" y="4681538"/>
            <a:ext cx="5815012"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tx1"/>
                </a:solidFill>
              </a:rPr>
              <a:t>Testify = Betray other player (provide evidence of other player‘s bankrobbery)</a:t>
            </a:r>
            <a:endParaRPr lang="en-US" sz="1200">
              <a:solidFill>
                <a:schemeClr val="tx1"/>
              </a:solidFill>
            </a:endParaRPr>
          </a:p>
        </p:txBody>
      </p:sp>
      <p:sp>
        <p:nvSpPr>
          <p:cNvPr id="2410528" name="Text Box 32"/>
          <p:cNvSpPr txBox="1">
            <a:spLocks noChangeArrowheads="1"/>
          </p:cNvSpPr>
          <p:nvPr/>
        </p:nvSpPr>
        <p:spPr bwMode="auto">
          <a:xfrm>
            <a:off x="2786063" y="5054600"/>
            <a:ext cx="48926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tx1"/>
                </a:solidFill>
              </a:rPr>
              <a:t>Confess = Confess bank robbery (prove that they acted together)</a:t>
            </a:r>
            <a:endParaRPr lang="en-US" sz="1200">
              <a:solidFill>
                <a:schemeClr val="tx1"/>
              </a:solidFill>
            </a:endParaRPr>
          </a:p>
        </p:txBody>
      </p:sp>
      <p:sp>
        <p:nvSpPr>
          <p:cNvPr id="2410529" name="Line 33"/>
          <p:cNvSpPr>
            <a:spLocks noChangeShapeType="1"/>
          </p:cNvSpPr>
          <p:nvPr/>
        </p:nvSpPr>
        <p:spPr bwMode="auto">
          <a:xfrm flipH="1">
            <a:off x="5715000" y="3170238"/>
            <a:ext cx="512763" cy="274637"/>
          </a:xfrm>
          <a:prstGeom prst="line">
            <a:avLst/>
          </a:prstGeom>
          <a:noFill/>
          <a:ln w="25400">
            <a:solidFill>
              <a:schemeClr val="tx1"/>
            </a:solidFill>
            <a:prstDash val="sysDot"/>
            <a:round/>
            <a:headEnd/>
            <a:tailEnd type="triangle" w="med" len="med"/>
          </a:ln>
          <a:effectLst/>
        </p:spPr>
        <p:txBody>
          <a:bodyPr lIns="90000" tIns="46800" rIns="90000" bIns="46800" anchor="ctr">
            <a:spAutoFit/>
          </a:bodyPr>
          <a:lstStyle/>
          <a:p>
            <a:endParaRPr lang="en-US"/>
          </a:p>
        </p:txBody>
      </p:sp>
      <p:sp>
        <p:nvSpPr>
          <p:cNvPr id="2410530" name="Text Box 34"/>
          <p:cNvSpPr txBox="1">
            <a:spLocks noChangeArrowheads="1"/>
          </p:cNvSpPr>
          <p:nvPr/>
        </p:nvSpPr>
        <p:spPr bwMode="auto">
          <a:xfrm>
            <a:off x="6227763" y="2846388"/>
            <a:ext cx="2039937" cy="493712"/>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tx1"/>
                </a:solidFill>
              </a:rPr>
              <a:t>Payoff = number of </a:t>
            </a:r>
            <a:r>
              <a:rPr lang="de-CH" sz="1200" i="1">
                <a:solidFill>
                  <a:schemeClr val="tx1"/>
                </a:solidFill>
              </a:rPr>
              <a:t>saved</a:t>
            </a:r>
          </a:p>
          <a:p>
            <a:pPr marL="381000" indent="-381000" algn="l">
              <a:buFontTx/>
              <a:buNone/>
            </a:pPr>
            <a:r>
              <a:rPr lang="de-CH" sz="1200">
                <a:solidFill>
                  <a:schemeClr val="tx1"/>
                </a:solidFill>
              </a:rPr>
              <a:t>years in prison</a:t>
            </a:r>
            <a:endParaRPr lang="en-US" sz="120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Footer Placeholder 5"/>
          <p:cNvSpPr>
            <a:spLocks noGrp="1"/>
          </p:cNvSpPr>
          <p:nvPr>
            <p:ph type="ftr" sz="quarter" idx="10"/>
          </p:nvPr>
        </p:nvSpPr>
        <p:spPr/>
        <p:txBody>
          <a:bodyPr/>
          <a:lstStyle/>
          <a:p>
            <a:r>
              <a:rPr lang="en-US"/>
              <a:t>Stefan Schmid @ ISAAC 2007</a:t>
            </a:r>
            <a:endParaRPr lang="de-CH"/>
          </a:p>
        </p:txBody>
      </p:sp>
      <p:sp>
        <p:nvSpPr>
          <p:cNvPr id="41" name="Slide Number Placeholder 6"/>
          <p:cNvSpPr>
            <a:spLocks noGrp="1"/>
          </p:cNvSpPr>
          <p:nvPr>
            <p:ph type="sldNum" sz="quarter" idx="11"/>
          </p:nvPr>
        </p:nvSpPr>
        <p:spPr/>
        <p:txBody>
          <a:bodyPr/>
          <a:lstStyle/>
          <a:p>
            <a:fld id="{670E5D8F-ED91-460A-B7EC-5D55E6BE18AB}" type="slidenum">
              <a:rPr lang="de-CH"/>
              <a:pPr/>
              <a:t>6</a:t>
            </a:fld>
            <a:endParaRPr lang="de-CH"/>
          </a:p>
        </p:txBody>
      </p:sp>
      <p:sp>
        <p:nvSpPr>
          <p:cNvPr id="2412583" name="Rectangle 39"/>
          <p:cNvSpPr>
            <a:spLocks noChangeArrowheads="1"/>
          </p:cNvSpPr>
          <p:nvPr/>
        </p:nvSpPr>
        <p:spPr bwMode="auto">
          <a:xfrm>
            <a:off x="2952750" y="6200775"/>
            <a:ext cx="3028950" cy="657225"/>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12546" name="Rectangle 2"/>
          <p:cNvSpPr>
            <a:spLocks noGrp="1" noChangeArrowheads="1"/>
          </p:cNvSpPr>
          <p:nvPr>
            <p:ph type="title"/>
          </p:nvPr>
        </p:nvSpPr>
        <p:spPr/>
        <p:txBody>
          <a:bodyPr/>
          <a:lstStyle/>
          <a:p>
            <a:r>
              <a:rPr lang="en-US"/>
              <a:t>Extended Prisoners’ Dilemma (3)</a:t>
            </a:r>
          </a:p>
        </p:txBody>
      </p:sp>
      <p:sp>
        <p:nvSpPr>
          <p:cNvPr id="2412547" name="Rectangle 3"/>
          <p:cNvSpPr>
            <a:spLocks noChangeArrowheads="1"/>
          </p:cNvSpPr>
          <p:nvPr/>
        </p:nvSpPr>
        <p:spPr bwMode="auto">
          <a:xfrm>
            <a:off x="3021013"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48" name="Text Box 4"/>
          <p:cNvSpPr txBox="1">
            <a:spLocks noChangeArrowheads="1"/>
          </p:cNvSpPr>
          <p:nvPr/>
        </p:nvSpPr>
        <p:spPr bwMode="auto">
          <a:xfrm>
            <a:off x="574675" y="1281113"/>
            <a:ext cx="4722813" cy="396875"/>
          </a:xfrm>
          <a:prstGeom prst="rect">
            <a:avLst/>
          </a:prstGeom>
          <a:noFill/>
          <a:ln w="25400" algn="ctr">
            <a:noFill/>
            <a:miter lim="800000"/>
            <a:headEnd/>
            <a:tailEnd/>
          </a:ln>
          <a:effectLst/>
        </p:spPr>
        <p:txBody>
          <a:bodyPr wrap="none" lIns="90000" tIns="46800" rIns="90000" bIns="46800">
            <a:spAutoFit/>
          </a:bodyPr>
          <a:lstStyle/>
          <a:p>
            <a:pPr marL="381000" indent="-381000" algn="l"/>
            <a:r>
              <a:rPr lang="de-CH" b="0">
                <a:solidFill>
                  <a:schemeClr val="tx1"/>
                </a:solidFill>
              </a:rPr>
              <a:t>Concept of </a:t>
            </a:r>
            <a:r>
              <a:rPr lang="de-CH" b="0">
                <a:solidFill>
                  <a:srgbClr val="FF0000"/>
                </a:solidFill>
              </a:rPr>
              <a:t>non-dominated strategies</a:t>
            </a:r>
            <a:endParaRPr lang="en-US" b="0">
              <a:solidFill>
                <a:srgbClr val="FF0000"/>
              </a:solidFill>
            </a:endParaRPr>
          </a:p>
        </p:txBody>
      </p:sp>
      <p:sp>
        <p:nvSpPr>
          <p:cNvPr id="2412549" name="Text Box 5"/>
          <p:cNvSpPr txBox="1">
            <a:spLocks noChangeArrowheads="1"/>
          </p:cNvSpPr>
          <p:nvPr/>
        </p:nvSpPr>
        <p:spPr bwMode="auto">
          <a:xfrm>
            <a:off x="3165475" y="2513013"/>
            <a:ext cx="534988"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2550" name="Rectangle 6"/>
          <p:cNvSpPr>
            <a:spLocks noChangeArrowheads="1"/>
          </p:cNvSpPr>
          <p:nvPr/>
        </p:nvSpPr>
        <p:spPr bwMode="auto">
          <a:xfrm>
            <a:off x="3975100" y="28463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1" name="Rectangle 7"/>
          <p:cNvSpPr>
            <a:spLocks noChangeArrowheads="1"/>
          </p:cNvSpPr>
          <p:nvPr/>
        </p:nvSpPr>
        <p:spPr bwMode="auto">
          <a:xfrm>
            <a:off x="4929188"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2" name="Rectangle 8"/>
          <p:cNvSpPr>
            <a:spLocks noChangeArrowheads="1"/>
          </p:cNvSpPr>
          <p:nvPr/>
        </p:nvSpPr>
        <p:spPr bwMode="auto">
          <a:xfrm>
            <a:off x="3021013" y="31702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3" name="Rectangle 9"/>
          <p:cNvSpPr>
            <a:spLocks noChangeArrowheads="1"/>
          </p:cNvSpPr>
          <p:nvPr/>
        </p:nvSpPr>
        <p:spPr bwMode="auto">
          <a:xfrm>
            <a:off x="3975100" y="3170238"/>
            <a:ext cx="954088"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2554" name="Rectangle 10"/>
          <p:cNvSpPr>
            <a:spLocks noChangeArrowheads="1"/>
          </p:cNvSpPr>
          <p:nvPr/>
        </p:nvSpPr>
        <p:spPr bwMode="auto">
          <a:xfrm>
            <a:off x="4929188" y="31702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5" name="Rectangle 11"/>
          <p:cNvSpPr>
            <a:spLocks noChangeArrowheads="1"/>
          </p:cNvSpPr>
          <p:nvPr/>
        </p:nvSpPr>
        <p:spPr bwMode="auto">
          <a:xfrm>
            <a:off x="3021013"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6" name="Rectangle 12"/>
          <p:cNvSpPr>
            <a:spLocks noChangeArrowheads="1"/>
          </p:cNvSpPr>
          <p:nvPr/>
        </p:nvSpPr>
        <p:spPr bwMode="auto">
          <a:xfrm>
            <a:off x="3975100" y="34940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7" name="Rectangle 13"/>
          <p:cNvSpPr>
            <a:spLocks noChangeArrowheads="1"/>
          </p:cNvSpPr>
          <p:nvPr/>
        </p:nvSpPr>
        <p:spPr bwMode="auto">
          <a:xfrm>
            <a:off x="4929188"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2558" name="Text Box 14"/>
          <p:cNvSpPr txBox="1">
            <a:spLocks noChangeArrowheads="1"/>
          </p:cNvSpPr>
          <p:nvPr/>
        </p:nvSpPr>
        <p:spPr bwMode="auto">
          <a:xfrm>
            <a:off x="4100513" y="2513013"/>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2559" name="Text Box 15"/>
          <p:cNvSpPr txBox="1">
            <a:spLocks noChangeArrowheads="1"/>
          </p:cNvSpPr>
          <p:nvPr/>
        </p:nvSpPr>
        <p:spPr bwMode="auto">
          <a:xfrm>
            <a:off x="5108575" y="2513013"/>
            <a:ext cx="7048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2560" name="Text Box 16"/>
          <p:cNvSpPr txBox="1">
            <a:spLocks noChangeArrowheads="1"/>
          </p:cNvSpPr>
          <p:nvPr/>
        </p:nvSpPr>
        <p:spPr bwMode="auto">
          <a:xfrm>
            <a:off x="2303463" y="2846388"/>
            <a:ext cx="53498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2561" name="Text Box 17"/>
          <p:cNvSpPr txBox="1">
            <a:spLocks noChangeArrowheads="1"/>
          </p:cNvSpPr>
          <p:nvPr/>
        </p:nvSpPr>
        <p:spPr bwMode="auto">
          <a:xfrm>
            <a:off x="2303463" y="3170238"/>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2562" name="Text Box 18"/>
          <p:cNvSpPr txBox="1">
            <a:spLocks noChangeArrowheads="1"/>
          </p:cNvSpPr>
          <p:nvPr/>
        </p:nvSpPr>
        <p:spPr bwMode="auto">
          <a:xfrm>
            <a:off x="2303463" y="3543300"/>
            <a:ext cx="704850"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2563" name="Text Box 19"/>
          <p:cNvSpPr txBox="1">
            <a:spLocks noChangeArrowheads="1"/>
          </p:cNvSpPr>
          <p:nvPr/>
        </p:nvSpPr>
        <p:spPr bwMode="auto">
          <a:xfrm>
            <a:off x="3975100" y="2081213"/>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t>Robber 2</a:t>
            </a:r>
            <a:endParaRPr lang="en-US" sz="1200"/>
          </a:p>
        </p:txBody>
      </p:sp>
      <p:sp>
        <p:nvSpPr>
          <p:cNvPr id="2412564" name="Text Box 20"/>
          <p:cNvSpPr txBox="1">
            <a:spLocks noChangeArrowheads="1"/>
          </p:cNvSpPr>
          <p:nvPr/>
        </p:nvSpPr>
        <p:spPr bwMode="auto">
          <a:xfrm>
            <a:off x="1258888" y="3170238"/>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accent2"/>
                </a:solidFill>
              </a:rPr>
              <a:t>Robber 1</a:t>
            </a:r>
            <a:endParaRPr lang="en-US" sz="1200">
              <a:solidFill>
                <a:schemeClr val="accent2"/>
              </a:solidFill>
            </a:endParaRPr>
          </a:p>
        </p:txBody>
      </p:sp>
      <p:sp>
        <p:nvSpPr>
          <p:cNvPr id="2412565" name="Text Box 21"/>
          <p:cNvSpPr txBox="1">
            <a:spLocks noChangeArrowheads="1"/>
          </p:cNvSpPr>
          <p:nvPr/>
        </p:nvSpPr>
        <p:spPr bwMode="auto">
          <a:xfrm>
            <a:off x="3165475"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2566" name="Text Box 22"/>
          <p:cNvSpPr txBox="1">
            <a:spLocks noChangeArrowheads="1"/>
          </p:cNvSpPr>
          <p:nvPr/>
        </p:nvSpPr>
        <p:spPr bwMode="auto">
          <a:xfrm>
            <a:off x="4210050"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2567" name="Text Box 23"/>
          <p:cNvSpPr txBox="1">
            <a:spLocks noChangeArrowheads="1"/>
          </p:cNvSpPr>
          <p:nvPr/>
        </p:nvSpPr>
        <p:spPr bwMode="auto">
          <a:xfrm>
            <a:off x="5108575" y="28956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2568" name="Text Box 24"/>
          <p:cNvSpPr txBox="1">
            <a:spLocks noChangeArrowheads="1"/>
          </p:cNvSpPr>
          <p:nvPr/>
        </p:nvSpPr>
        <p:spPr bwMode="auto">
          <a:xfrm>
            <a:off x="3165475" y="32194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2569" name="Text Box 25"/>
          <p:cNvSpPr txBox="1">
            <a:spLocks noChangeArrowheads="1"/>
          </p:cNvSpPr>
          <p:nvPr/>
        </p:nvSpPr>
        <p:spPr bwMode="auto">
          <a:xfrm>
            <a:off x="4210050" y="31702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2570" name="Text Box 26"/>
          <p:cNvSpPr txBox="1">
            <a:spLocks noChangeArrowheads="1"/>
          </p:cNvSpPr>
          <p:nvPr/>
        </p:nvSpPr>
        <p:spPr bwMode="auto">
          <a:xfrm>
            <a:off x="5108575" y="32178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2571" name="Text Box 27"/>
          <p:cNvSpPr txBox="1">
            <a:spLocks noChangeArrowheads="1"/>
          </p:cNvSpPr>
          <p:nvPr/>
        </p:nvSpPr>
        <p:spPr bwMode="auto">
          <a:xfrm>
            <a:off x="31654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2572" name="Text Box 28"/>
          <p:cNvSpPr txBox="1">
            <a:spLocks noChangeArrowheads="1"/>
          </p:cNvSpPr>
          <p:nvPr/>
        </p:nvSpPr>
        <p:spPr bwMode="auto">
          <a:xfrm>
            <a:off x="4210050"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2573" name="Text Box 29"/>
          <p:cNvSpPr txBox="1">
            <a:spLocks noChangeArrowheads="1"/>
          </p:cNvSpPr>
          <p:nvPr/>
        </p:nvSpPr>
        <p:spPr bwMode="auto">
          <a:xfrm>
            <a:off x="51085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2574" name="Line 30"/>
          <p:cNvSpPr>
            <a:spLocks noChangeShapeType="1"/>
          </p:cNvSpPr>
          <p:nvPr/>
        </p:nvSpPr>
        <p:spPr bwMode="auto">
          <a:xfrm flipH="1" flipV="1">
            <a:off x="4816475" y="3219450"/>
            <a:ext cx="996950" cy="1325563"/>
          </a:xfrm>
          <a:prstGeom prst="line">
            <a:avLst/>
          </a:prstGeom>
          <a:noFill/>
          <a:ln w="25400">
            <a:solidFill>
              <a:schemeClr val="tx1"/>
            </a:solidFill>
            <a:prstDash val="sysDot"/>
            <a:round/>
            <a:headEnd/>
            <a:tailEnd type="triangle" w="med" len="med"/>
          </a:ln>
          <a:effectLst/>
        </p:spPr>
        <p:txBody>
          <a:bodyPr lIns="90000" tIns="46800" rIns="90000" bIns="46800" anchor="ctr">
            <a:spAutoFit/>
          </a:bodyPr>
          <a:lstStyle/>
          <a:p>
            <a:endParaRPr lang="en-US"/>
          </a:p>
        </p:txBody>
      </p:sp>
      <p:sp>
        <p:nvSpPr>
          <p:cNvPr id="2412575" name="Text Box 31"/>
          <p:cNvSpPr txBox="1">
            <a:spLocks noChangeArrowheads="1"/>
          </p:cNvSpPr>
          <p:nvPr/>
        </p:nvSpPr>
        <p:spPr bwMode="auto">
          <a:xfrm>
            <a:off x="5715000" y="4495800"/>
            <a:ext cx="2576513" cy="274638"/>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200">
                <a:solidFill>
                  <a:schemeClr val="tx1"/>
                </a:solidFill>
              </a:rPr>
              <a:t>non-dominated strategy profile</a:t>
            </a:r>
            <a:endParaRPr lang="en-US" sz="1200">
              <a:solidFill>
                <a:schemeClr val="tx1"/>
              </a:solidFill>
            </a:endParaRPr>
          </a:p>
        </p:txBody>
      </p:sp>
      <p:sp>
        <p:nvSpPr>
          <p:cNvPr id="2412576" name="AutoShape 32"/>
          <p:cNvSpPr>
            <a:spLocks noChangeArrowheads="1"/>
          </p:cNvSpPr>
          <p:nvPr/>
        </p:nvSpPr>
        <p:spPr bwMode="auto">
          <a:xfrm>
            <a:off x="6011863" y="3248025"/>
            <a:ext cx="606425" cy="144463"/>
          </a:xfrm>
          <a:prstGeom prst="leftArrow">
            <a:avLst>
              <a:gd name="adj1" fmla="val 50000"/>
              <a:gd name="adj2" fmla="val 104945"/>
            </a:avLst>
          </a:prstGeom>
          <a:solidFill>
            <a:srgbClr val="800080">
              <a:alpha val="66000"/>
            </a:srgbClr>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12577" name="AutoShape 33"/>
          <p:cNvSpPr>
            <a:spLocks noChangeArrowheads="1"/>
          </p:cNvSpPr>
          <p:nvPr/>
        </p:nvSpPr>
        <p:spPr bwMode="auto">
          <a:xfrm rot="5247312">
            <a:off x="4237831" y="4120357"/>
            <a:ext cx="606425" cy="144462"/>
          </a:xfrm>
          <a:prstGeom prst="leftArrow">
            <a:avLst>
              <a:gd name="adj1" fmla="val 50000"/>
              <a:gd name="adj2" fmla="val 104945"/>
            </a:avLst>
          </a:prstGeom>
          <a:solidFill>
            <a:srgbClr val="800080">
              <a:alpha val="66000"/>
            </a:srgbClr>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12578" name="Text Box 34"/>
          <p:cNvSpPr txBox="1">
            <a:spLocks noChangeArrowheads="1"/>
          </p:cNvSpPr>
          <p:nvPr/>
        </p:nvSpPr>
        <p:spPr bwMode="auto">
          <a:xfrm>
            <a:off x="5976938" y="2900363"/>
            <a:ext cx="16351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i="1">
                <a:solidFill>
                  <a:schemeClr val="tx1"/>
                </a:solidFill>
              </a:rPr>
              <a:t>dominated by „testify“</a:t>
            </a:r>
            <a:endParaRPr lang="en-US" sz="1200" b="0" i="1">
              <a:solidFill>
                <a:schemeClr val="tx1"/>
              </a:solidFill>
            </a:endParaRPr>
          </a:p>
        </p:txBody>
      </p:sp>
      <p:sp>
        <p:nvSpPr>
          <p:cNvPr id="2412579" name="Text Box 35"/>
          <p:cNvSpPr txBox="1">
            <a:spLocks noChangeArrowheads="1"/>
          </p:cNvSpPr>
          <p:nvPr/>
        </p:nvSpPr>
        <p:spPr bwMode="auto">
          <a:xfrm>
            <a:off x="6688138" y="3182938"/>
            <a:ext cx="1776412"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i="1">
                <a:solidFill>
                  <a:schemeClr val="tx1"/>
                </a:solidFill>
              </a:rPr>
              <a:t>non-dominated strategy</a:t>
            </a:r>
            <a:endParaRPr lang="en-US" sz="1200" b="0" i="1">
              <a:solidFill>
                <a:schemeClr val="tx1"/>
              </a:solidFill>
            </a:endParaRPr>
          </a:p>
        </p:txBody>
      </p:sp>
      <p:sp>
        <p:nvSpPr>
          <p:cNvPr id="2412580" name="Text Box 36"/>
          <p:cNvSpPr txBox="1">
            <a:spLocks noChangeArrowheads="1"/>
          </p:cNvSpPr>
          <p:nvPr/>
        </p:nvSpPr>
        <p:spPr bwMode="auto">
          <a:xfrm>
            <a:off x="6046788" y="3503613"/>
            <a:ext cx="24288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i="1">
                <a:solidFill>
                  <a:schemeClr val="tx1"/>
                </a:solidFill>
              </a:rPr>
              <a:t>dominated by „silent“ and „testify“</a:t>
            </a:r>
            <a:endParaRPr lang="en-US" sz="1200" b="0" i="1">
              <a:solidFill>
                <a:schemeClr val="tx1"/>
              </a:solidFill>
            </a:endParaRPr>
          </a:p>
        </p:txBody>
      </p:sp>
      <p:sp>
        <p:nvSpPr>
          <p:cNvPr id="2412581" name="Text Box 37"/>
          <p:cNvSpPr txBox="1">
            <a:spLocks noChangeArrowheads="1"/>
          </p:cNvSpPr>
          <p:nvPr/>
        </p:nvSpPr>
        <p:spPr bwMode="auto">
          <a:xfrm>
            <a:off x="1247775" y="5002213"/>
            <a:ext cx="7767638" cy="1492250"/>
          </a:xfrm>
          <a:prstGeom prst="rect">
            <a:avLst/>
          </a:prstGeom>
          <a:noFill/>
          <a:ln w="25400" algn="ctr">
            <a:noFill/>
            <a:miter lim="800000"/>
            <a:headEnd/>
            <a:tailEnd/>
          </a:ln>
          <a:effectLst/>
        </p:spPr>
        <p:txBody>
          <a:bodyPr wrap="none" lIns="90000" tIns="46800" rIns="90000" bIns="46800">
            <a:spAutoFit/>
          </a:bodyPr>
          <a:lstStyle/>
          <a:p>
            <a:pPr marL="381000" indent="-381000" algn="l"/>
            <a:r>
              <a:rPr lang="de-CH" b="0">
                <a:solidFill>
                  <a:schemeClr val="tx1"/>
                </a:solidFill>
              </a:rPr>
              <a:t>Non-dominated strategy may </a:t>
            </a:r>
            <a:r>
              <a:rPr lang="de-CH" b="0">
                <a:solidFill>
                  <a:srgbClr val="FF0000"/>
                </a:solidFill>
              </a:rPr>
              <a:t>not be unique</a:t>
            </a:r>
            <a:r>
              <a:rPr lang="de-CH" b="0">
                <a:solidFill>
                  <a:schemeClr val="tx1"/>
                </a:solidFill>
              </a:rPr>
              <a:t>!</a:t>
            </a:r>
          </a:p>
          <a:p>
            <a:pPr marL="381000" indent="-381000" algn="l"/>
            <a:endParaRPr lang="de-CH" b="0">
              <a:solidFill>
                <a:schemeClr val="tx1"/>
              </a:solidFill>
            </a:endParaRPr>
          </a:p>
          <a:p>
            <a:pPr marL="381000" indent="-381000" algn="l"/>
            <a:r>
              <a:rPr lang="de-CH" b="0">
                <a:solidFill>
                  <a:schemeClr val="tx1"/>
                </a:solidFill>
              </a:rPr>
              <a:t>In this talk, we use weakest assumption that players choose any</a:t>
            </a:r>
          </a:p>
          <a:p>
            <a:pPr marL="381000" indent="-381000" algn="l">
              <a:buFontTx/>
              <a:buNone/>
            </a:pPr>
            <a:r>
              <a:rPr lang="de-CH" b="0">
                <a:solidFill>
                  <a:schemeClr val="tx1"/>
                </a:solidFill>
              </a:rPr>
              <a:t>	non-dominated strategy. (here: both will testify)</a:t>
            </a:r>
            <a:endParaRPr lang="en-US" b="0">
              <a:solidFill>
                <a:schemeClr val="tx1"/>
              </a:solidFill>
            </a:endParaRPr>
          </a:p>
        </p:txBody>
      </p:sp>
      <p:pic>
        <p:nvPicPr>
          <p:cNvPr id="2412582" name="Picture 38" descr="exclamation_mark_yellow"/>
          <p:cNvPicPr>
            <a:picLocks noChangeAspect="1" noChangeArrowheads="1"/>
          </p:cNvPicPr>
          <p:nvPr/>
        </p:nvPicPr>
        <p:blipFill>
          <a:blip r:embed="rId3" cstate="print"/>
          <a:srcRect/>
          <a:stretch>
            <a:fillRect/>
          </a:stretch>
        </p:blipFill>
        <p:spPr bwMode="auto">
          <a:xfrm>
            <a:off x="1096963" y="5759450"/>
            <a:ext cx="557212" cy="744538"/>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ooter Placeholder 5"/>
          <p:cNvSpPr>
            <a:spLocks noGrp="1"/>
          </p:cNvSpPr>
          <p:nvPr>
            <p:ph type="ftr" sz="quarter" idx="10"/>
          </p:nvPr>
        </p:nvSpPr>
        <p:spPr/>
        <p:txBody>
          <a:bodyPr/>
          <a:lstStyle/>
          <a:p>
            <a:r>
              <a:rPr lang="en-US"/>
              <a:t>Stefan Schmid @ ISAAC 2007</a:t>
            </a:r>
            <a:endParaRPr lang="de-CH"/>
          </a:p>
        </p:txBody>
      </p:sp>
      <p:sp>
        <p:nvSpPr>
          <p:cNvPr id="32" name="Slide Number Placeholder 6"/>
          <p:cNvSpPr>
            <a:spLocks noGrp="1"/>
          </p:cNvSpPr>
          <p:nvPr>
            <p:ph type="sldNum" sz="quarter" idx="11"/>
          </p:nvPr>
        </p:nvSpPr>
        <p:spPr/>
        <p:txBody>
          <a:bodyPr/>
          <a:lstStyle/>
          <a:p>
            <a:fld id="{AC105402-CE48-4FD0-8F36-46F9F006EE71}" type="slidenum">
              <a:rPr lang="de-CH"/>
              <a:pPr/>
              <a:t>7</a:t>
            </a:fld>
            <a:endParaRPr lang="de-CH"/>
          </a:p>
        </p:txBody>
      </p:sp>
      <p:sp>
        <p:nvSpPr>
          <p:cNvPr id="2414594" name="Rectangle 2"/>
          <p:cNvSpPr>
            <a:spLocks noGrp="1" noChangeArrowheads="1"/>
          </p:cNvSpPr>
          <p:nvPr>
            <p:ph type="title"/>
          </p:nvPr>
        </p:nvSpPr>
        <p:spPr/>
        <p:txBody>
          <a:bodyPr/>
          <a:lstStyle/>
          <a:p>
            <a:r>
              <a:rPr lang="de-CH"/>
              <a:t>Mechanism Design by Al Capone (1) </a:t>
            </a:r>
            <a:endParaRPr lang="en-US"/>
          </a:p>
        </p:txBody>
      </p:sp>
      <p:sp>
        <p:nvSpPr>
          <p:cNvPr id="2414595" name="Rectangle 3"/>
          <p:cNvSpPr>
            <a:spLocks noChangeArrowheads="1"/>
          </p:cNvSpPr>
          <p:nvPr/>
        </p:nvSpPr>
        <p:spPr bwMode="auto">
          <a:xfrm>
            <a:off x="3021013"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596" name="Text Box 4"/>
          <p:cNvSpPr txBox="1">
            <a:spLocks noChangeArrowheads="1"/>
          </p:cNvSpPr>
          <p:nvPr/>
        </p:nvSpPr>
        <p:spPr bwMode="auto">
          <a:xfrm>
            <a:off x="574675" y="1281113"/>
            <a:ext cx="6756400" cy="396875"/>
          </a:xfrm>
          <a:prstGeom prst="rect">
            <a:avLst/>
          </a:prstGeom>
          <a:noFill/>
          <a:ln w="25400" algn="ctr">
            <a:noFill/>
            <a:miter lim="800000"/>
            <a:headEnd/>
            <a:tailEnd/>
          </a:ln>
          <a:effectLst/>
        </p:spPr>
        <p:txBody>
          <a:bodyPr wrap="none" lIns="90000" tIns="46800" rIns="90000" bIns="46800">
            <a:spAutoFit/>
          </a:bodyPr>
          <a:lstStyle/>
          <a:p>
            <a:pPr marL="381000" indent="-381000" algn="l"/>
            <a:r>
              <a:rPr lang="de-CH" b="0">
                <a:solidFill>
                  <a:schemeClr val="tx1"/>
                </a:solidFill>
              </a:rPr>
              <a:t>Hence: both players </a:t>
            </a:r>
            <a:r>
              <a:rPr lang="de-CH" b="0">
                <a:solidFill>
                  <a:srgbClr val="FF0000"/>
                </a:solidFill>
              </a:rPr>
              <a:t>testify</a:t>
            </a:r>
            <a:r>
              <a:rPr lang="de-CH" b="0">
                <a:solidFill>
                  <a:schemeClr val="tx1"/>
                </a:solidFill>
              </a:rPr>
              <a:t> = go </a:t>
            </a:r>
            <a:r>
              <a:rPr lang="de-CH" b="0">
                <a:solidFill>
                  <a:srgbClr val="FF0000"/>
                </a:solidFill>
              </a:rPr>
              <a:t>3 years </a:t>
            </a:r>
            <a:r>
              <a:rPr lang="de-CH" b="0">
                <a:solidFill>
                  <a:schemeClr val="tx1"/>
                </a:solidFill>
              </a:rPr>
              <a:t>to prison </a:t>
            </a:r>
            <a:r>
              <a:rPr lang="de-CH" b="0">
                <a:solidFill>
                  <a:srgbClr val="FF0000"/>
                </a:solidFill>
              </a:rPr>
              <a:t>each</a:t>
            </a:r>
            <a:r>
              <a:rPr lang="de-CH" b="0">
                <a:solidFill>
                  <a:schemeClr val="tx1"/>
                </a:solidFill>
              </a:rPr>
              <a:t>.</a:t>
            </a:r>
            <a:endParaRPr lang="en-US" b="0">
              <a:solidFill>
                <a:schemeClr val="tx1"/>
              </a:solidFill>
            </a:endParaRPr>
          </a:p>
        </p:txBody>
      </p:sp>
      <p:sp>
        <p:nvSpPr>
          <p:cNvPr id="2414597" name="Text Box 5"/>
          <p:cNvSpPr txBox="1">
            <a:spLocks noChangeArrowheads="1"/>
          </p:cNvSpPr>
          <p:nvPr/>
        </p:nvSpPr>
        <p:spPr bwMode="auto">
          <a:xfrm>
            <a:off x="3165475" y="2513013"/>
            <a:ext cx="534988"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4598" name="Rectangle 6"/>
          <p:cNvSpPr>
            <a:spLocks noChangeArrowheads="1"/>
          </p:cNvSpPr>
          <p:nvPr/>
        </p:nvSpPr>
        <p:spPr bwMode="auto">
          <a:xfrm>
            <a:off x="3975100" y="28463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599" name="Rectangle 7"/>
          <p:cNvSpPr>
            <a:spLocks noChangeArrowheads="1"/>
          </p:cNvSpPr>
          <p:nvPr/>
        </p:nvSpPr>
        <p:spPr bwMode="auto">
          <a:xfrm>
            <a:off x="4929188" y="28463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0" name="Rectangle 8"/>
          <p:cNvSpPr>
            <a:spLocks noChangeArrowheads="1"/>
          </p:cNvSpPr>
          <p:nvPr/>
        </p:nvSpPr>
        <p:spPr bwMode="auto">
          <a:xfrm>
            <a:off x="3021013" y="31702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1" name="Rectangle 9"/>
          <p:cNvSpPr>
            <a:spLocks noChangeArrowheads="1"/>
          </p:cNvSpPr>
          <p:nvPr/>
        </p:nvSpPr>
        <p:spPr bwMode="auto">
          <a:xfrm>
            <a:off x="3975100" y="3170238"/>
            <a:ext cx="954088"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4602" name="Rectangle 10"/>
          <p:cNvSpPr>
            <a:spLocks noChangeArrowheads="1"/>
          </p:cNvSpPr>
          <p:nvPr/>
        </p:nvSpPr>
        <p:spPr bwMode="auto">
          <a:xfrm>
            <a:off x="4929188" y="31702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3" name="Rectangle 11"/>
          <p:cNvSpPr>
            <a:spLocks noChangeArrowheads="1"/>
          </p:cNvSpPr>
          <p:nvPr/>
        </p:nvSpPr>
        <p:spPr bwMode="auto">
          <a:xfrm>
            <a:off x="3021013"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4" name="Rectangle 12"/>
          <p:cNvSpPr>
            <a:spLocks noChangeArrowheads="1"/>
          </p:cNvSpPr>
          <p:nvPr/>
        </p:nvSpPr>
        <p:spPr bwMode="auto">
          <a:xfrm>
            <a:off x="3975100" y="34940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5" name="Rectangle 13"/>
          <p:cNvSpPr>
            <a:spLocks noChangeArrowheads="1"/>
          </p:cNvSpPr>
          <p:nvPr/>
        </p:nvSpPr>
        <p:spPr bwMode="auto">
          <a:xfrm>
            <a:off x="4929188" y="34940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4606" name="Text Box 14"/>
          <p:cNvSpPr txBox="1">
            <a:spLocks noChangeArrowheads="1"/>
          </p:cNvSpPr>
          <p:nvPr/>
        </p:nvSpPr>
        <p:spPr bwMode="auto">
          <a:xfrm>
            <a:off x="4100513" y="2513013"/>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4607" name="Text Box 15"/>
          <p:cNvSpPr txBox="1">
            <a:spLocks noChangeArrowheads="1"/>
          </p:cNvSpPr>
          <p:nvPr/>
        </p:nvSpPr>
        <p:spPr bwMode="auto">
          <a:xfrm>
            <a:off x="5108575" y="2513013"/>
            <a:ext cx="7048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4608" name="Text Box 16"/>
          <p:cNvSpPr txBox="1">
            <a:spLocks noChangeArrowheads="1"/>
          </p:cNvSpPr>
          <p:nvPr/>
        </p:nvSpPr>
        <p:spPr bwMode="auto">
          <a:xfrm>
            <a:off x="2303463" y="2846388"/>
            <a:ext cx="53498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silent</a:t>
            </a:r>
            <a:endParaRPr lang="en-US" sz="1200" b="0">
              <a:solidFill>
                <a:schemeClr val="tx1"/>
              </a:solidFill>
            </a:endParaRPr>
          </a:p>
        </p:txBody>
      </p:sp>
      <p:sp>
        <p:nvSpPr>
          <p:cNvPr id="2414609" name="Text Box 17"/>
          <p:cNvSpPr txBox="1">
            <a:spLocks noChangeArrowheads="1"/>
          </p:cNvSpPr>
          <p:nvPr/>
        </p:nvSpPr>
        <p:spPr bwMode="auto">
          <a:xfrm>
            <a:off x="2303463" y="3170238"/>
            <a:ext cx="5794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testify</a:t>
            </a:r>
            <a:endParaRPr lang="en-US" sz="1200" b="0">
              <a:solidFill>
                <a:schemeClr val="tx1"/>
              </a:solidFill>
            </a:endParaRPr>
          </a:p>
        </p:txBody>
      </p:sp>
      <p:sp>
        <p:nvSpPr>
          <p:cNvPr id="2414610" name="Text Box 18"/>
          <p:cNvSpPr txBox="1">
            <a:spLocks noChangeArrowheads="1"/>
          </p:cNvSpPr>
          <p:nvPr/>
        </p:nvSpPr>
        <p:spPr bwMode="auto">
          <a:xfrm>
            <a:off x="2303463" y="3543300"/>
            <a:ext cx="704850"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confess</a:t>
            </a:r>
            <a:endParaRPr lang="en-US" sz="1200" b="0">
              <a:solidFill>
                <a:schemeClr val="tx1"/>
              </a:solidFill>
            </a:endParaRPr>
          </a:p>
        </p:txBody>
      </p:sp>
      <p:sp>
        <p:nvSpPr>
          <p:cNvPr id="2414611" name="Text Box 19"/>
          <p:cNvSpPr txBox="1">
            <a:spLocks noChangeArrowheads="1"/>
          </p:cNvSpPr>
          <p:nvPr/>
        </p:nvSpPr>
        <p:spPr bwMode="auto">
          <a:xfrm>
            <a:off x="3975100" y="2081213"/>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t>Robber 2</a:t>
            </a:r>
            <a:endParaRPr lang="en-US" sz="1200"/>
          </a:p>
        </p:txBody>
      </p:sp>
      <p:sp>
        <p:nvSpPr>
          <p:cNvPr id="2414612" name="Text Box 20"/>
          <p:cNvSpPr txBox="1">
            <a:spLocks noChangeArrowheads="1"/>
          </p:cNvSpPr>
          <p:nvPr/>
        </p:nvSpPr>
        <p:spPr bwMode="auto">
          <a:xfrm>
            <a:off x="1258888" y="3170238"/>
            <a:ext cx="8413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accent2"/>
                </a:solidFill>
              </a:rPr>
              <a:t>Robber 1</a:t>
            </a:r>
            <a:endParaRPr lang="en-US" sz="1200">
              <a:solidFill>
                <a:schemeClr val="accent2"/>
              </a:solidFill>
            </a:endParaRPr>
          </a:p>
        </p:txBody>
      </p:sp>
      <p:sp>
        <p:nvSpPr>
          <p:cNvPr id="2414613" name="Text Box 21"/>
          <p:cNvSpPr txBox="1">
            <a:spLocks noChangeArrowheads="1"/>
          </p:cNvSpPr>
          <p:nvPr/>
        </p:nvSpPr>
        <p:spPr bwMode="auto">
          <a:xfrm>
            <a:off x="3165475"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4614" name="Text Box 22"/>
          <p:cNvSpPr txBox="1">
            <a:spLocks noChangeArrowheads="1"/>
          </p:cNvSpPr>
          <p:nvPr/>
        </p:nvSpPr>
        <p:spPr bwMode="auto">
          <a:xfrm>
            <a:off x="4210050" y="28654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4615" name="Text Box 23"/>
          <p:cNvSpPr txBox="1">
            <a:spLocks noChangeArrowheads="1"/>
          </p:cNvSpPr>
          <p:nvPr/>
        </p:nvSpPr>
        <p:spPr bwMode="auto">
          <a:xfrm>
            <a:off x="5108575" y="28956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4616" name="Text Box 24"/>
          <p:cNvSpPr txBox="1">
            <a:spLocks noChangeArrowheads="1"/>
          </p:cNvSpPr>
          <p:nvPr/>
        </p:nvSpPr>
        <p:spPr bwMode="auto">
          <a:xfrm>
            <a:off x="3165475" y="32194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4617" name="Text Box 25"/>
          <p:cNvSpPr txBox="1">
            <a:spLocks noChangeArrowheads="1"/>
          </p:cNvSpPr>
          <p:nvPr/>
        </p:nvSpPr>
        <p:spPr bwMode="auto">
          <a:xfrm>
            <a:off x="4210050" y="31702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4618" name="Text Box 26"/>
          <p:cNvSpPr txBox="1">
            <a:spLocks noChangeArrowheads="1"/>
          </p:cNvSpPr>
          <p:nvPr/>
        </p:nvSpPr>
        <p:spPr bwMode="auto">
          <a:xfrm>
            <a:off x="5108575" y="32178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4619" name="Text Box 27"/>
          <p:cNvSpPr txBox="1">
            <a:spLocks noChangeArrowheads="1"/>
          </p:cNvSpPr>
          <p:nvPr/>
        </p:nvSpPr>
        <p:spPr bwMode="auto">
          <a:xfrm>
            <a:off x="31654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4620" name="Text Box 28"/>
          <p:cNvSpPr txBox="1">
            <a:spLocks noChangeArrowheads="1"/>
          </p:cNvSpPr>
          <p:nvPr/>
        </p:nvSpPr>
        <p:spPr bwMode="auto">
          <a:xfrm>
            <a:off x="4210050"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4621" name="Text Box 29"/>
          <p:cNvSpPr txBox="1">
            <a:spLocks noChangeArrowheads="1"/>
          </p:cNvSpPr>
          <p:nvPr/>
        </p:nvSpPr>
        <p:spPr bwMode="auto">
          <a:xfrm>
            <a:off x="5108575" y="3543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4629" name="Text Box 37"/>
          <p:cNvSpPr txBox="1">
            <a:spLocks noChangeArrowheads="1"/>
          </p:cNvSpPr>
          <p:nvPr/>
        </p:nvSpPr>
        <p:spPr bwMode="auto">
          <a:xfrm>
            <a:off x="723900" y="4402138"/>
            <a:ext cx="7186613" cy="1492250"/>
          </a:xfrm>
          <a:prstGeom prst="rect">
            <a:avLst/>
          </a:prstGeom>
          <a:noFill/>
          <a:ln w="25400" algn="ctr">
            <a:noFill/>
            <a:miter lim="800000"/>
            <a:headEnd/>
            <a:tailEnd/>
          </a:ln>
          <a:effectLst/>
        </p:spPr>
        <p:txBody>
          <a:bodyPr wrap="none" lIns="90000" tIns="46800" rIns="90000" bIns="46800">
            <a:spAutoFit/>
          </a:bodyPr>
          <a:lstStyle/>
          <a:p>
            <a:pPr marL="381000" indent="-381000" algn="l"/>
            <a:r>
              <a:rPr lang="de-CH" b="0">
                <a:solidFill>
                  <a:schemeClr val="tx1"/>
                </a:solidFill>
              </a:rPr>
              <a:t>Not good for gangsters‘ boss </a:t>
            </a:r>
            <a:r>
              <a:rPr lang="de-CH" b="0">
                <a:solidFill>
                  <a:srgbClr val="FF0000"/>
                </a:solidFill>
              </a:rPr>
              <a:t>Al Capone</a:t>
            </a:r>
            <a:r>
              <a:rPr lang="de-CH" b="0">
                <a:solidFill>
                  <a:schemeClr val="tx1"/>
                </a:solidFill>
              </a:rPr>
              <a:t>!</a:t>
            </a:r>
            <a:r>
              <a:rPr lang="de-CH" b="0">
                <a:solidFill>
                  <a:srgbClr val="FF0000"/>
                </a:solidFill>
              </a:rPr>
              <a:t> </a:t>
            </a:r>
          </a:p>
          <a:p>
            <a:pPr marL="381000" indent="-381000" algn="l">
              <a:buFontTx/>
              <a:buNone/>
            </a:pPr>
            <a:r>
              <a:rPr lang="de-CH" b="0">
                <a:solidFill>
                  <a:srgbClr val="FF0000"/>
                </a:solidFill>
              </a:rPr>
              <a:t>	</a:t>
            </a:r>
            <a:r>
              <a:rPr lang="de-CH" b="0">
                <a:solidFill>
                  <a:schemeClr val="tx1"/>
                </a:solidFill>
              </a:rPr>
              <a:t>- Reason: Employees in prison!</a:t>
            </a:r>
          </a:p>
          <a:p>
            <a:pPr marL="381000" indent="-381000" algn="l">
              <a:buFontTx/>
              <a:buNone/>
            </a:pPr>
            <a:r>
              <a:rPr lang="de-CH" b="0">
                <a:solidFill>
                  <a:schemeClr val="tx1"/>
                </a:solidFill>
              </a:rPr>
              <a:t>	- Goal:</a:t>
            </a:r>
            <a:r>
              <a:rPr lang="de-CH" b="0">
                <a:solidFill>
                  <a:srgbClr val="FF0000"/>
                </a:solidFill>
              </a:rPr>
              <a:t> Influence their decisions</a:t>
            </a:r>
          </a:p>
          <a:p>
            <a:pPr marL="381000" indent="-381000" algn="l">
              <a:buFontTx/>
              <a:buNone/>
            </a:pPr>
            <a:r>
              <a:rPr lang="de-CH" b="0">
                <a:solidFill>
                  <a:schemeClr val="tx1"/>
                </a:solidFill>
              </a:rPr>
              <a:t>	- Means:</a:t>
            </a:r>
            <a:r>
              <a:rPr lang="de-CH" b="0">
                <a:solidFill>
                  <a:srgbClr val="FF0000"/>
                </a:solidFill>
              </a:rPr>
              <a:t> Promising certain payments</a:t>
            </a:r>
            <a:r>
              <a:rPr lang="de-CH" b="0">
                <a:solidFill>
                  <a:schemeClr val="tx1"/>
                </a:solidFill>
              </a:rPr>
              <a:t> for certain outcomes!</a:t>
            </a:r>
            <a:endParaRPr lang="en-US" b="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Footer Placeholder 5"/>
          <p:cNvSpPr>
            <a:spLocks noGrp="1"/>
          </p:cNvSpPr>
          <p:nvPr>
            <p:ph type="ftr" sz="quarter" idx="10"/>
          </p:nvPr>
        </p:nvSpPr>
        <p:spPr/>
        <p:txBody>
          <a:bodyPr/>
          <a:lstStyle/>
          <a:p>
            <a:r>
              <a:rPr lang="en-US"/>
              <a:t>Stefan Schmid @ ISAAC 2007</a:t>
            </a:r>
            <a:endParaRPr lang="de-CH"/>
          </a:p>
        </p:txBody>
      </p:sp>
      <p:sp>
        <p:nvSpPr>
          <p:cNvPr id="78" name="Slide Number Placeholder 6"/>
          <p:cNvSpPr>
            <a:spLocks noGrp="1"/>
          </p:cNvSpPr>
          <p:nvPr>
            <p:ph type="sldNum" sz="quarter" idx="11"/>
          </p:nvPr>
        </p:nvSpPr>
        <p:spPr/>
        <p:txBody>
          <a:bodyPr/>
          <a:lstStyle/>
          <a:p>
            <a:fld id="{47223D9C-56B2-4351-8748-06703B6BDD44}" type="slidenum">
              <a:rPr lang="de-CH"/>
              <a:pPr/>
              <a:t>8</a:t>
            </a:fld>
            <a:endParaRPr lang="de-CH"/>
          </a:p>
        </p:txBody>
      </p:sp>
      <p:sp>
        <p:nvSpPr>
          <p:cNvPr id="2416642" name="Rectangle 2"/>
          <p:cNvSpPr>
            <a:spLocks noGrp="1" noChangeArrowheads="1"/>
          </p:cNvSpPr>
          <p:nvPr>
            <p:ph type="title"/>
          </p:nvPr>
        </p:nvSpPr>
        <p:spPr/>
        <p:txBody>
          <a:bodyPr/>
          <a:lstStyle/>
          <a:p>
            <a:r>
              <a:rPr lang="de-CH"/>
              <a:t>Mechanism Design by Al Capone (2) </a:t>
            </a:r>
            <a:endParaRPr lang="en-US"/>
          </a:p>
        </p:txBody>
      </p:sp>
      <p:sp>
        <p:nvSpPr>
          <p:cNvPr id="2416643" name="Rectangle 3"/>
          <p:cNvSpPr>
            <a:spLocks noChangeArrowheads="1"/>
          </p:cNvSpPr>
          <p:nvPr/>
        </p:nvSpPr>
        <p:spPr bwMode="auto">
          <a:xfrm>
            <a:off x="754063" y="17129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45" name="Text Box 5"/>
          <p:cNvSpPr txBox="1">
            <a:spLocks noChangeArrowheads="1"/>
          </p:cNvSpPr>
          <p:nvPr/>
        </p:nvSpPr>
        <p:spPr bwMode="auto">
          <a:xfrm>
            <a:off x="1098550" y="14081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646" name="Rectangle 6"/>
          <p:cNvSpPr>
            <a:spLocks noChangeArrowheads="1"/>
          </p:cNvSpPr>
          <p:nvPr/>
        </p:nvSpPr>
        <p:spPr bwMode="auto">
          <a:xfrm>
            <a:off x="1708150" y="1712913"/>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47" name="Rectangle 7"/>
          <p:cNvSpPr>
            <a:spLocks noChangeArrowheads="1"/>
          </p:cNvSpPr>
          <p:nvPr/>
        </p:nvSpPr>
        <p:spPr bwMode="auto">
          <a:xfrm>
            <a:off x="2662238" y="17129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48" name="Rectangle 8"/>
          <p:cNvSpPr>
            <a:spLocks noChangeArrowheads="1"/>
          </p:cNvSpPr>
          <p:nvPr/>
        </p:nvSpPr>
        <p:spPr bwMode="auto">
          <a:xfrm>
            <a:off x="754063" y="203676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49" name="Rectangle 9"/>
          <p:cNvSpPr>
            <a:spLocks noChangeArrowheads="1"/>
          </p:cNvSpPr>
          <p:nvPr/>
        </p:nvSpPr>
        <p:spPr bwMode="auto">
          <a:xfrm>
            <a:off x="1708150" y="2036763"/>
            <a:ext cx="954088"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6650" name="Rectangle 10"/>
          <p:cNvSpPr>
            <a:spLocks noChangeArrowheads="1"/>
          </p:cNvSpPr>
          <p:nvPr/>
        </p:nvSpPr>
        <p:spPr bwMode="auto">
          <a:xfrm>
            <a:off x="2662238" y="203676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51" name="Rectangle 11"/>
          <p:cNvSpPr>
            <a:spLocks noChangeArrowheads="1"/>
          </p:cNvSpPr>
          <p:nvPr/>
        </p:nvSpPr>
        <p:spPr bwMode="auto">
          <a:xfrm>
            <a:off x="754063" y="23606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52" name="Rectangle 12"/>
          <p:cNvSpPr>
            <a:spLocks noChangeArrowheads="1"/>
          </p:cNvSpPr>
          <p:nvPr/>
        </p:nvSpPr>
        <p:spPr bwMode="auto">
          <a:xfrm>
            <a:off x="1708150" y="2360613"/>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53" name="Rectangle 13"/>
          <p:cNvSpPr>
            <a:spLocks noChangeArrowheads="1"/>
          </p:cNvSpPr>
          <p:nvPr/>
        </p:nvSpPr>
        <p:spPr bwMode="auto">
          <a:xfrm>
            <a:off x="2662238" y="23606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54" name="Text Box 14"/>
          <p:cNvSpPr txBox="1">
            <a:spLocks noChangeArrowheads="1"/>
          </p:cNvSpPr>
          <p:nvPr/>
        </p:nvSpPr>
        <p:spPr bwMode="auto">
          <a:xfrm>
            <a:off x="2119313" y="1398588"/>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655" name="Text Box 15"/>
          <p:cNvSpPr txBox="1">
            <a:spLocks noChangeArrowheads="1"/>
          </p:cNvSpPr>
          <p:nvPr/>
        </p:nvSpPr>
        <p:spPr bwMode="auto">
          <a:xfrm>
            <a:off x="3032125" y="14081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656" name="Text Box 16"/>
          <p:cNvSpPr txBox="1">
            <a:spLocks noChangeArrowheads="1"/>
          </p:cNvSpPr>
          <p:nvPr/>
        </p:nvSpPr>
        <p:spPr bwMode="auto">
          <a:xfrm>
            <a:off x="446088" y="17510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657" name="Text Box 17"/>
          <p:cNvSpPr txBox="1">
            <a:spLocks noChangeArrowheads="1"/>
          </p:cNvSpPr>
          <p:nvPr/>
        </p:nvSpPr>
        <p:spPr bwMode="auto">
          <a:xfrm>
            <a:off x="465138" y="2065338"/>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658" name="Text Box 18"/>
          <p:cNvSpPr txBox="1">
            <a:spLocks noChangeArrowheads="1"/>
          </p:cNvSpPr>
          <p:nvPr/>
        </p:nvSpPr>
        <p:spPr bwMode="auto">
          <a:xfrm>
            <a:off x="446088" y="2390775"/>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661" name="Text Box 21"/>
          <p:cNvSpPr txBox="1">
            <a:spLocks noChangeArrowheads="1"/>
          </p:cNvSpPr>
          <p:nvPr/>
        </p:nvSpPr>
        <p:spPr bwMode="auto">
          <a:xfrm>
            <a:off x="898525" y="1731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6662" name="Text Box 22"/>
          <p:cNvSpPr txBox="1">
            <a:spLocks noChangeArrowheads="1"/>
          </p:cNvSpPr>
          <p:nvPr/>
        </p:nvSpPr>
        <p:spPr bwMode="auto">
          <a:xfrm>
            <a:off x="1943100" y="1731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6663" name="Text Box 23"/>
          <p:cNvSpPr txBox="1">
            <a:spLocks noChangeArrowheads="1"/>
          </p:cNvSpPr>
          <p:nvPr/>
        </p:nvSpPr>
        <p:spPr bwMode="auto">
          <a:xfrm>
            <a:off x="2841625" y="17621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664" name="Text Box 24"/>
          <p:cNvSpPr txBox="1">
            <a:spLocks noChangeArrowheads="1"/>
          </p:cNvSpPr>
          <p:nvPr/>
        </p:nvSpPr>
        <p:spPr bwMode="auto">
          <a:xfrm>
            <a:off x="898525" y="208597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6665" name="Text Box 25"/>
          <p:cNvSpPr txBox="1">
            <a:spLocks noChangeArrowheads="1"/>
          </p:cNvSpPr>
          <p:nvPr/>
        </p:nvSpPr>
        <p:spPr bwMode="auto">
          <a:xfrm>
            <a:off x="1943100" y="20367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6666" name="Text Box 26"/>
          <p:cNvSpPr txBox="1">
            <a:spLocks noChangeArrowheads="1"/>
          </p:cNvSpPr>
          <p:nvPr/>
        </p:nvSpPr>
        <p:spPr bwMode="auto">
          <a:xfrm>
            <a:off x="2841625" y="20843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667" name="Text Box 27"/>
          <p:cNvSpPr txBox="1">
            <a:spLocks noChangeArrowheads="1"/>
          </p:cNvSpPr>
          <p:nvPr/>
        </p:nvSpPr>
        <p:spPr bwMode="auto">
          <a:xfrm>
            <a:off x="898525"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668" name="Text Box 28"/>
          <p:cNvSpPr txBox="1">
            <a:spLocks noChangeArrowheads="1"/>
          </p:cNvSpPr>
          <p:nvPr/>
        </p:nvSpPr>
        <p:spPr bwMode="auto">
          <a:xfrm>
            <a:off x="1943100"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669" name="Text Box 29"/>
          <p:cNvSpPr txBox="1">
            <a:spLocks noChangeArrowheads="1"/>
          </p:cNvSpPr>
          <p:nvPr/>
        </p:nvSpPr>
        <p:spPr bwMode="auto">
          <a:xfrm>
            <a:off x="2841625"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671" name="Rectangle 31"/>
          <p:cNvSpPr>
            <a:spLocks noChangeArrowheads="1"/>
          </p:cNvSpPr>
          <p:nvPr/>
        </p:nvSpPr>
        <p:spPr bwMode="auto">
          <a:xfrm>
            <a:off x="3398838" y="31194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2" name="Text Box 32"/>
          <p:cNvSpPr txBox="1">
            <a:spLocks noChangeArrowheads="1"/>
          </p:cNvSpPr>
          <p:nvPr/>
        </p:nvSpPr>
        <p:spPr bwMode="auto">
          <a:xfrm>
            <a:off x="3743325" y="28146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673" name="Rectangle 33"/>
          <p:cNvSpPr>
            <a:spLocks noChangeArrowheads="1"/>
          </p:cNvSpPr>
          <p:nvPr/>
        </p:nvSpPr>
        <p:spPr bwMode="auto">
          <a:xfrm>
            <a:off x="4352925" y="31194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4" name="Rectangle 34"/>
          <p:cNvSpPr>
            <a:spLocks noChangeArrowheads="1"/>
          </p:cNvSpPr>
          <p:nvPr/>
        </p:nvSpPr>
        <p:spPr bwMode="auto">
          <a:xfrm>
            <a:off x="5307013" y="31194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5" name="Rectangle 35"/>
          <p:cNvSpPr>
            <a:spLocks noChangeArrowheads="1"/>
          </p:cNvSpPr>
          <p:nvPr/>
        </p:nvSpPr>
        <p:spPr bwMode="auto">
          <a:xfrm>
            <a:off x="3398838" y="34432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6" name="Rectangle 36"/>
          <p:cNvSpPr>
            <a:spLocks noChangeArrowheads="1"/>
          </p:cNvSpPr>
          <p:nvPr/>
        </p:nvSpPr>
        <p:spPr bwMode="auto">
          <a:xfrm>
            <a:off x="4352925" y="34432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7" name="Rectangle 37"/>
          <p:cNvSpPr>
            <a:spLocks noChangeArrowheads="1"/>
          </p:cNvSpPr>
          <p:nvPr/>
        </p:nvSpPr>
        <p:spPr bwMode="auto">
          <a:xfrm>
            <a:off x="5307013" y="34432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8" name="Rectangle 38"/>
          <p:cNvSpPr>
            <a:spLocks noChangeArrowheads="1"/>
          </p:cNvSpPr>
          <p:nvPr/>
        </p:nvSpPr>
        <p:spPr bwMode="auto">
          <a:xfrm>
            <a:off x="3398838" y="37671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79" name="Rectangle 39"/>
          <p:cNvSpPr>
            <a:spLocks noChangeArrowheads="1"/>
          </p:cNvSpPr>
          <p:nvPr/>
        </p:nvSpPr>
        <p:spPr bwMode="auto">
          <a:xfrm>
            <a:off x="4352925" y="37671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80" name="Rectangle 40"/>
          <p:cNvSpPr>
            <a:spLocks noChangeArrowheads="1"/>
          </p:cNvSpPr>
          <p:nvPr/>
        </p:nvSpPr>
        <p:spPr bwMode="auto">
          <a:xfrm>
            <a:off x="5307013" y="37671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81" name="Text Box 41"/>
          <p:cNvSpPr txBox="1">
            <a:spLocks noChangeArrowheads="1"/>
          </p:cNvSpPr>
          <p:nvPr/>
        </p:nvSpPr>
        <p:spPr bwMode="auto">
          <a:xfrm>
            <a:off x="4764088" y="280511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682" name="Text Box 42"/>
          <p:cNvSpPr txBox="1">
            <a:spLocks noChangeArrowheads="1"/>
          </p:cNvSpPr>
          <p:nvPr/>
        </p:nvSpPr>
        <p:spPr bwMode="auto">
          <a:xfrm>
            <a:off x="5676900" y="28146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683" name="Text Box 43"/>
          <p:cNvSpPr txBox="1">
            <a:spLocks noChangeArrowheads="1"/>
          </p:cNvSpPr>
          <p:nvPr/>
        </p:nvSpPr>
        <p:spPr bwMode="auto">
          <a:xfrm>
            <a:off x="3090863" y="31575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684" name="Text Box 44"/>
          <p:cNvSpPr txBox="1">
            <a:spLocks noChangeArrowheads="1"/>
          </p:cNvSpPr>
          <p:nvPr/>
        </p:nvSpPr>
        <p:spPr bwMode="auto">
          <a:xfrm>
            <a:off x="3109913" y="347186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685" name="Text Box 45"/>
          <p:cNvSpPr txBox="1">
            <a:spLocks noChangeArrowheads="1"/>
          </p:cNvSpPr>
          <p:nvPr/>
        </p:nvSpPr>
        <p:spPr bwMode="auto">
          <a:xfrm>
            <a:off x="3090863" y="3797300"/>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686" name="Text Box 46"/>
          <p:cNvSpPr txBox="1">
            <a:spLocks noChangeArrowheads="1"/>
          </p:cNvSpPr>
          <p:nvPr/>
        </p:nvSpPr>
        <p:spPr bwMode="auto">
          <a:xfrm>
            <a:off x="3543300" y="31384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6687" name="Text Box 47"/>
          <p:cNvSpPr txBox="1">
            <a:spLocks noChangeArrowheads="1"/>
          </p:cNvSpPr>
          <p:nvPr/>
        </p:nvSpPr>
        <p:spPr bwMode="auto">
          <a:xfrm>
            <a:off x="4587875" y="31384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2</a:t>
            </a:r>
            <a:r>
              <a:rPr lang="de-CH" sz="1200">
                <a:solidFill>
                  <a:schemeClr val="tx1"/>
                </a:solidFill>
              </a:rPr>
              <a:t>     </a:t>
            </a:r>
            <a:r>
              <a:rPr lang="de-CH" sz="1200"/>
              <a:t> 0</a:t>
            </a:r>
            <a:endParaRPr lang="en-US" sz="1200"/>
          </a:p>
        </p:txBody>
      </p:sp>
      <p:sp>
        <p:nvSpPr>
          <p:cNvPr id="2416689" name="Text Box 49"/>
          <p:cNvSpPr txBox="1">
            <a:spLocks noChangeArrowheads="1"/>
          </p:cNvSpPr>
          <p:nvPr/>
        </p:nvSpPr>
        <p:spPr bwMode="auto">
          <a:xfrm>
            <a:off x="3543300" y="34925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2</a:t>
            </a:r>
            <a:endParaRPr lang="en-US" sz="1200"/>
          </a:p>
        </p:txBody>
      </p:sp>
      <p:sp>
        <p:nvSpPr>
          <p:cNvPr id="2416695" name="Rectangle 55"/>
          <p:cNvSpPr>
            <a:spLocks noChangeArrowheads="1"/>
          </p:cNvSpPr>
          <p:nvPr/>
        </p:nvSpPr>
        <p:spPr bwMode="auto">
          <a:xfrm>
            <a:off x="5538788" y="4535488"/>
            <a:ext cx="954087"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6696" name="Text Box 56"/>
          <p:cNvSpPr txBox="1">
            <a:spLocks noChangeArrowheads="1"/>
          </p:cNvSpPr>
          <p:nvPr/>
        </p:nvSpPr>
        <p:spPr bwMode="auto">
          <a:xfrm>
            <a:off x="5883275" y="42306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697" name="Rectangle 57"/>
          <p:cNvSpPr>
            <a:spLocks noChangeArrowheads="1"/>
          </p:cNvSpPr>
          <p:nvPr/>
        </p:nvSpPr>
        <p:spPr bwMode="auto">
          <a:xfrm>
            <a:off x="6492875" y="45354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98" name="Rectangle 58"/>
          <p:cNvSpPr>
            <a:spLocks noChangeArrowheads="1"/>
          </p:cNvSpPr>
          <p:nvPr/>
        </p:nvSpPr>
        <p:spPr bwMode="auto">
          <a:xfrm>
            <a:off x="7446963" y="45354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699" name="Rectangle 59"/>
          <p:cNvSpPr>
            <a:spLocks noChangeArrowheads="1"/>
          </p:cNvSpPr>
          <p:nvPr/>
        </p:nvSpPr>
        <p:spPr bwMode="auto">
          <a:xfrm>
            <a:off x="5538788" y="4859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0" name="Rectangle 60"/>
          <p:cNvSpPr>
            <a:spLocks noChangeArrowheads="1"/>
          </p:cNvSpPr>
          <p:nvPr/>
        </p:nvSpPr>
        <p:spPr bwMode="auto">
          <a:xfrm>
            <a:off x="6492875" y="48593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1" name="Rectangle 61"/>
          <p:cNvSpPr>
            <a:spLocks noChangeArrowheads="1"/>
          </p:cNvSpPr>
          <p:nvPr/>
        </p:nvSpPr>
        <p:spPr bwMode="auto">
          <a:xfrm>
            <a:off x="7446963" y="4859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2" name="Rectangle 62"/>
          <p:cNvSpPr>
            <a:spLocks noChangeArrowheads="1"/>
          </p:cNvSpPr>
          <p:nvPr/>
        </p:nvSpPr>
        <p:spPr bwMode="auto">
          <a:xfrm>
            <a:off x="5538788" y="51831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3" name="Rectangle 63"/>
          <p:cNvSpPr>
            <a:spLocks noChangeArrowheads="1"/>
          </p:cNvSpPr>
          <p:nvPr/>
        </p:nvSpPr>
        <p:spPr bwMode="auto">
          <a:xfrm>
            <a:off x="6492875" y="51831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4" name="Rectangle 64"/>
          <p:cNvSpPr>
            <a:spLocks noChangeArrowheads="1"/>
          </p:cNvSpPr>
          <p:nvPr/>
        </p:nvSpPr>
        <p:spPr bwMode="auto">
          <a:xfrm>
            <a:off x="7446963" y="51831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6705" name="Text Box 65"/>
          <p:cNvSpPr txBox="1">
            <a:spLocks noChangeArrowheads="1"/>
          </p:cNvSpPr>
          <p:nvPr/>
        </p:nvSpPr>
        <p:spPr bwMode="auto">
          <a:xfrm>
            <a:off x="6904038" y="422116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706" name="Text Box 66"/>
          <p:cNvSpPr txBox="1">
            <a:spLocks noChangeArrowheads="1"/>
          </p:cNvSpPr>
          <p:nvPr/>
        </p:nvSpPr>
        <p:spPr bwMode="auto">
          <a:xfrm>
            <a:off x="7816850" y="42306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707" name="Text Box 67"/>
          <p:cNvSpPr txBox="1">
            <a:spLocks noChangeArrowheads="1"/>
          </p:cNvSpPr>
          <p:nvPr/>
        </p:nvSpPr>
        <p:spPr bwMode="auto">
          <a:xfrm>
            <a:off x="5230813" y="45735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6708" name="Text Box 68"/>
          <p:cNvSpPr txBox="1">
            <a:spLocks noChangeArrowheads="1"/>
          </p:cNvSpPr>
          <p:nvPr/>
        </p:nvSpPr>
        <p:spPr bwMode="auto">
          <a:xfrm>
            <a:off x="5249863" y="488791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6709" name="Text Box 69"/>
          <p:cNvSpPr txBox="1">
            <a:spLocks noChangeArrowheads="1"/>
          </p:cNvSpPr>
          <p:nvPr/>
        </p:nvSpPr>
        <p:spPr bwMode="auto">
          <a:xfrm>
            <a:off x="5230813" y="5213350"/>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6710" name="Text Box 70"/>
          <p:cNvSpPr txBox="1">
            <a:spLocks noChangeArrowheads="1"/>
          </p:cNvSpPr>
          <p:nvPr/>
        </p:nvSpPr>
        <p:spPr bwMode="auto">
          <a:xfrm>
            <a:off x="5683250" y="45545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4</a:t>
            </a:r>
            <a:endParaRPr lang="en-US" sz="1200"/>
          </a:p>
        </p:txBody>
      </p:sp>
      <p:sp>
        <p:nvSpPr>
          <p:cNvPr id="2416711" name="Text Box 71"/>
          <p:cNvSpPr txBox="1">
            <a:spLocks noChangeArrowheads="1"/>
          </p:cNvSpPr>
          <p:nvPr/>
        </p:nvSpPr>
        <p:spPr bwMode="auto">
          <a:xfrm>
            <a:off x="6727825" y="45545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2</a:t>
            </a:r>
            <a:r>
              <a:rPr lang="de-CH" sz="1200">
                <a:solidFill>
                  <a:schemeClr val="tx1"/>
                </a:solidFill>
              </a:rPr>
              <a:t>     </a:t>
            </a:r>
            <a:r>
              <a:rPr lang="de-CH" sz="1200"/>
              <a:t> 4</a:t>
            </a:r>
            <a:endParaRPr lang="en-US" sz="1200"/>
          </a:p>
        </p:txBody>
      </p:sp>
      <p:sp>
        <p:nvSpPr>
          <p:cNvPr id="2416712" name="Text Box 72"/>
          <p:cNvSpPr txBox="1">
            <a:spLocks noChangeArrowheads="1"/>
          </p:cNvSpPr>
          <p:nvPr/>
        </p:nvSpPr>
        <p:spPr bwMode="auto">
          <a:xfrm>
            <a:off x="7626350" y="45847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713" name="Text Box 73"/>
          <p:cNvSpPr txBox="1">
            <a:spLocks noChangeArrowheads="1"/>
          </p:cNvSpPr>
          <p:nvPr/>
        </p:nvSpPr>
        <p:spPr bwMode="auto">
          <a:xfrm>
            <a:off x="5683250" y="49085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2</a:t>
            </a:r>
            <a:endParaRPr lang="en-US" sz="1200"/>
          </a:p>
        </p:txBody>
      </p:sp>
      <p:sp>
        <p:nvSpPr>
          <p:cNvPr id="2416714" name="Text Box 74"/>
          <p:cNvSpPr txBox="1">
            <a:spLocks noChangeArrowheads="1"/>
          </p:cNvSpPr>
          <p:nvPr/>
        </p:nvSpPr>
        <p:spPr bwMode="auto">
          <a:xfrm>
            <a:off x="6727825" y="48593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6715" name="Text Box 75"/>
          <p:cNvSpPr txBox="1">
            <a:spLocks noChangeArrowheads="1"/>
          </p:cNvSpPr>
          <p:nvPr/>
        </p:nvSpPr>
        <p:spPr bwMode="auto">
          <a:xfrm>
            <a:off x="7626350" y="4906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716" name="Text Box 76"/>
          <p:cNvSpPr txBox="1">
            <a:spLocks noChangeArrowheads="1"/>
          </p:cNvSpPr>
          <p:nvPr/>
        </p:nvSpPr>
        <p:spPr bwMode="auto">
          <a:xfrm>
            <a:off x="5683250"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717" name="Text Box 77"/>
          <p:cNvSpPr txBox="1">
            <a:spLocks noChangeArrowheads="1"/>
          </p:cNvSpPr>
          <p:nvPr/>
        </p:nvSpPr>
        <p:spPr bwMode="auto">
          <a:xfrm>
            <a:off x="6727825"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718" name="Text Box 78"/>
          <p:cNvSpPr txBox="1">
            <a:spLocks noChangeArrowheads="1"/>
          </p:cNvSpPr>
          <p:nvPr/>
        </p:nvSpPr>
        <p:spPr bwMode="auto">
          <a:xfrm>
            <a:off x="7626350"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6719" name="Text Box 79"/>
          <p:cNvSpPr txBox="1">
            <a:spLocks noChangeArrowheads="1"/>
          </p:cNvSpPr>
          <p:nvPr/>
        </p:nvSpPr>
        <p:spPr bwMode="auto">
          <a:xfrm>
            <a:off x="3924300" y="2043113"/>
            <a:ext cx="14160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Original game </a:t>
            </a:r>
            <a:r>
              <a:rPr lang="de-CH" sz="1200">
                <a:solidFill>
                  <a:schemeClr val="tx1"/>
                </a:solidFill>
              </a:rPr>
              <a:t>G</a:t>
            </a:r>
            <a:r>
              <a:rPr lang="de-CH" sz="1200" b="0">
                <a:solidFill>
                  <a:schemeClr val="tx1"/>
                </a:solidFill>
              </a:rPr>
              <a:t>...</a:t>
            </a:r>
            <a:endParaRPr lang="en-US" sz="1200" b="0">
              <a:solidFill>
                <a:schemeClr val="tx1"/>
              </a:solidFill>
            </a:endParaRPr>
          </a:p>
        </p:txBody>
      </p:sp>
      <p:sp>
        <p:nvSpPr>
          <p:cNvPr id="2416720" name="Text Box 80"/>
          <p:cNvSpPr txBox="1">
            <a:spLocks noChangeArrowheads="1"/>
          </p:cNvSpPr>
          <p:nvPr/>
        </p:nvSpPr>
        <p:spPr bwMode="auto">
          <a:xfrm>
            <a:off x="1254125" y="3344863"/>
            <a:ext cx="1831975" cy="493712"/>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 plus Al Capone‘s </a:t>
            </a:r>
          </a:p>
          <a:p>
            <a:pPr marL="381000" indent="-381000" algn="l">
              <a:buFontTx/>
              <a:buNone/>
            </a:pPr>
            <a:r>
              <a:rPr lang="de-CH" sz="1200" b="0">
                <a:solidFill>
                  <a:srgbClr val="FF0000"/>
                </a:solidFill>
              </a:rPr>
              <a:t>monetary promises</a:t>
            </a:r>
            <a:r>
              <a:rPr lang="de-CH" sz="1200" b="0">
                <a:solidFill>
                  <a:schemeClr val="tx1"/>
                </a:solidFill>
              </a:rPr>
              <a:t> </a:t>
            </a:r>
            <a:r>
              <a:rPr lang="de-CH" sz="1200">
                <a:solidFill>
                  <a:schemeClr val="tx1"/>
                </a:solidFill>
              </a:rPr>
              <a:t>V</a:t>
            </a:r>
            <a:r>
              <a:rPr lang="de-CH" sz="1200" b="0">
                <a:solidFill>
                  <a:schemeClr val="tx1"/>
                </a:solidFill>
              </a:rPr>
              <a:t> ... </a:t>
            </a:r>
            <a:endParaRPr lang="en-US" sz="1200" b="0">
              <a:solidFill>
                <a:schemeClr val="tx1"/>
              </a:solidFill>
            </a:endParaRPr>
          </a:p>
        </p:txBody>
      </p:sp>
      <p:sp>
        <p:nvSpPr>
          <p:cNvPr id="2416721" name="Text Box 81"/>
          <p:cNvSpPr txBox="1">
            <a:spLocks noChangeArrowheads="1"/>
          </p:cNvSpPr>
          <p:nvPr/>
        </p:nvSpPr>
        <p:spPr bwMode="auto">
          <a:xfrm>
            <a:off x="3289300" y="4894263"/>
            <a:ext cx="1890713"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 yields </a:t>
            </a:r>
            <a:r>
              <a:rPr lang="de-CH" sz="1200" b="0">
                <a:solidFill>
                  <a:srgbClr val="FF0000"/>
                </a:solidFill>
              </a:rPr>
              <a:t>new game</a:t>
            </a:r>
            <a:r>
              <a:rPr lang="de-CH" sz="1200" b="0">
                <a:solidFill>
                  <a:schemeClr val="tx1"/>
                </a:solidFill>
              </a:rPr>
              <a:t> </a:t>
            </a:r>
            <a:r>
              <a:rPr lang="de-CH" sz="1200">
                <a:solidFill>
                  <a:schemeClr val="tx1"/>
                </a:solidFill>
              </a:rPr>
              <a:t>G(V)</a:t>
            </a:r>
            <a:r>
              <a:rPr lang="de-CH" sz="1200" b="0">
                <a:solidFill>
                  <a:schemeClr val="tx1"/>
                </a:solidFill>
              </a:rPr>
              <a:t>!</a:t>
            </a:r>
            <a:endParaRPr lang="en-US" sz="1200" b="0">
              <a:solidFill>
                <a:schemeClr val="tx1"/>
              </a:solidFill>
            </a:endParaRPr>
          </a:p>
        </p:txBody>
      </p:sp>
      <p:sp>
        <p:nvSpPr>
          <p:cNvPr id="2416722" name="Text Box 82"/>
          <p:cNvSpPr txBox="1">
            <a:spLocks noChangeArrowheads="1"/>
          </p:cNvSpPr>
          <p:nvPr/>
        </p:nvSpPr>
        <p:spPr bwMode="auto">
          <a:xfrm>
            <a:off x="628650" y="3224213"/>
            <a:ext cx="447675" cy="64135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3600" b="0">
                <a:solidFill>
                  <a:schemeClr val="tx1"/>
                </a:solidFill>
              </a:rPr>
              <a:t>+</a:t>
            </a:r>
            <a:endParaRPr lang="en-US" sz="3600" b="0">
              <a:solidFill>
                <a:schemeClr val="tx1"/>
              </a:solidFill>
            </a:endParaRPr>
          </a:p>
        </p:txBody>
      </p:sp>
      <p:sp>
        <p:nvSpPr>
          <p:cNvPr id="2416723" name="Text Box 83"/>
          <p:cNvSpPr txBox="1">
            <a:spLocks noChangeArrowheads="1"/>
          </p:cNvSpPr>
          <p:nvPr/>
        </p:nvSpPr>
        <p:spPr bwMode="auto">
          <a:xfrm>
            <a:off x="2730500" y="4773613"/>
            <a:ext cx="447675" cy="64135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3600" b="0">
                <a:solidFill>
                  <a:schemeClr val="tx1"/>
                </a:solidFill>
              </a:rPr>
              <a:t>=</a:t>
            </a:r>
            <a:endParaRPr lang="en-US" sz="3600" b="0">
              <a:solidFill>
                <a:schemeClr val="tx1"/>
              </a:solidFill>
            </a:endParaRPr>
          </a:p>
        </p:txBody>
      </p:sp>
      <p:sp>
        <p:nvSpPr>
          <p:cNvPr id="2416724" name="Line 84"/>
          <p:cNvSpPr>
            <a:spLocks noChangeShapeType="1"/>
          </p:cNvSpPr>
          <p:nvPr/>
        </p:nvSpPr>
        <p:spPr bwMode="auto">
          <a:xfrm flipH="1">
            <a:off x="6286500" y="3171825"/>
            <a:ext cx="714375" cy="1495425"/>
          </a:xfrm>
          <a:prstGeom prst="line">
            <a:avLst/>
          </a:prstGeom>
          <a:noFill/>
          <a:ln w="25400">
            <a:solidFill>
              <a:schemeClr val="tx1"/>
            </a:solidFill>
            <a:prstDash val="sysDot"/>
            <a:round/>
            <a:headEnd/>
            <a:tailEnd type="triangle" w="med" len="med"/>
          </a:ln>
          <a:effectLst/>
        </p:spPr>
        <p:txBody>
          <a:bodyPr lIns="90000" tIns="46800" rIns="90000" bIns="46800" anchor="ctr">
            <a:spAutoFit/>
          </a:bodyPr>
          <a:lstStyle/>
          <a:p>
            <a:endParaRPr lang="en-US"/>
          </a:p>
        </p:txBody>
      </p:sp>
      <p:sp>
        <p:nvSpPr>
          <p:cNvPr id="2416725" name="Text Box 85"/>
          <p:cNvSpPr txBox="1">
            <a:spLocks noChangeArrowheads="1"/>
          </p:cNvSpPr>
          <p:nvPr/>
        </p:nvSpPr>
        <p:spPr bwMode="auto">
          <a:xfrm>
            <a:off x="6505575" y="1741488"/>
            <a:ext cx="2638425" cy="158908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FF0000"/>
                </a:solidFill>
              </a:rPr>
              <a:t>New non-dominated </a:t>
            </a:r>
          </a:p>
          <a:p>
            <a:pPr marL="381000" indent="-381000" algn="l">
              <a:buFontTx/>
              <a:buNone/>
            </a:pPr>
            <a:r>
              <a:rPr lang="de-CH" sz="1200">
                <a:solidFill>
                  <a:srgbClr val="FF0000"/>
                </a:solidFill>
              </a:rPr>
              <a:t>strategy profile</a:t>
            </a:r>
            <a:r>
              <a:rPr lang="de-CH" sz="1200">
                <a:solidFill>
                  <a:schemeClr val="tx1"/>
                </a:solidFill>
              </a:rPr>
              <a:t>!</a:t>
            </a:r>
          </a:p>
          <a:p>
            <a:pPr marL="381000" indent="-381000" algn="l">
              <a:buFontTx/>
              <a:buNone/>
            </a:pPr>
            <a:r>
              <a:rPr lang="de-CH" sz="1200">
                <a:solidFill>
                  <a:schemeClr val="tx1"/>
                </a:solidFill>
              </a:rPr>
              <a:t>Al Capone has to pay money</a:t>
            </a:r>
          </a:p>
          <a:p>
            <a:pPr marL="381000" indent="-381000" algn="l">
              <a:buFontTx/>
              <a:buNone/>
            </a:pPr>
            <a:r>
              <a:rPr lang="de-CH" sz="1200">
                <a:solidFill>
                  <a:schemeClr val="tx1"/>
                </a:solidFill>
              </a:rPr>
              <a:t>worth 2 years in prison, but saves</a:t>
            </a:r>
          </a:p>
          <a:p>
            <a:pPr marL="381000" indent="-381000" algn="l">
              <a:buFontTx/>
              <a:buNone/>
            </a:pPr>
            <a:r>
              <a:rPr lang="de-CH" sz="1200">
                <a:solidFill>
                  <a:schemeClr val="tx1"/>
                </a:solidFill>
              </a:rPr>
              <a:t>4 years for his employees!</a:t>
            </a:r>
          </a:p>
          <a:p>
            <a:pPr marL="381000" indent="-381000" algn="l">
              <a:buFontTx/>
              <a:buNone/>
            </a:pPr>
            <a:r>
              <a:rPr lang="de-CH" sz="1200">
                <a:solidFill>
                  <a:srgbClr val="FF0000"/>
                </a:solidFill>
              </a:rPr>
              <a:t>Net gain: 2 years!</a:t>
            </a:r>
          </a:p>
          <a:p>
            <a:pPr marL="381000" indent="-381000" algn="l">
              <a:buFontTx/>
              <a:buNone/>
            </a:pPr>
            <a:endParaRPr lang="en-US" sz="1200">
              <a:solidFill>
                <a:srgbClr val="FF0000"/>
              </a:solidFill>
            </a:endParaRPr>
          </a:p>
        </p:txBody>
      </p:sp>
      <p:pic>
        <p:nvPicPr>
          <p:cNvPr id="2416726" name="Picture 86"/>
          <p:cNvPicPr>
            <a:picLocks noChangeAspect="1" noChangeArrowheads="1"/>
          </p:cNvPicPr>
          <p:nvPr/>
        </p:nvPicPr>
        <p:blipFill>
          <a:blip r:embed="rId3" cstate="print"/>
          <a:srcRect/>
          <a:stretch>
            <a:fillRect/>
          </a:stretch>
        </p:blipFill>
        <p:spPr bwMode="auto">
          <a:xfrm>
            <a:off x="1585913" y="3870325"/>
            <a:ext cx="1047750" cy="782638"/>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Stefan Schmid @ ISAAC 2007</a:t>
            </a:r>
            <a:endParaRPr lang="de-CH"/>
          </a:p>
        </p:txBody>
      </p:sp>
      <p:sp>
        <p:nvSpPr>
          <p:cNvPr id="7" name="Slide Number Placeholder 4"/>
          <p:cNvSpPr>
            <a:spLocks noGrp="1"/>
          </p:cNvSpPr>
          <p:nvPr>
            <p:ph type="sldNum" sz="quarter" idx="11"/>
          </p:nvPr>
        </p:nvSpPr>
        <p:spPr/>
        <p:txBody>
          <a:bodyPr/>
          <a:lstStyle/>
          <a:p>
            <a:fld id="{18AA2C75-01F3-4FA8-B33B-BA35A449B3B3}" type="slidenum">
              <a:rPr lang="de-CH"/>
              <a:pPr/>
              <a:t>9</a:t>
            </a:fld>
            <a:endParaRPr lang="de-CH"/>
          </a:p>
        </p:txBody>
      </p:sp>
      <p:sp>
        <p:nvSpPr>
          <p:cNvPr id="2418692" name="Rectangle 4"/>
          <p:cNvSpPr>
            <a:spLocks noChangeArrowheads="1"/>
          </p:cNvSpPr>
          <p:nvPr/>
        </p:nvSpPr>
        <p:spPr bwMode="auto">
          <a:xfrm>
            <a:off x="0" y="485775"/>
            <a:ext cx="9020175" cy="6372225"/>
          </a:xfrm>
          <a:prstGeom prst="rect">
            <a:avLst/>
          </a:prstGeom>
          <a:solidFill>
            <a:schemeClr val="bg1"/>
          </a:solidFill>
          <a:ln w="25400" algn="ctr">
            <a:noFill/>
            <a:miter lim="800000"/>
            <a:headEnd/>
            <a:tailEnd/>
          </a:ln>
          <a:effectLst/>
        </p:spPr>
        <p:txBody>
          <a:bodyPr wrap="none" lIns="90000" tIns="46800" rIns="90000" bIns="46800" anchor="ctr">
            <a:spAutoFit/>
          </a:bodyPr>
          <a:lstStyle/>
          <a:p>
            <a:pPr marL="381000" indent="-381000" algn="ctr"/>
            <a:endParaRPr lang="en-US" b="0"/>
          </a:p>
        </p:txBody>
      </p:sp>
      <p:sp>
        <p:nvSpPr>
          <p:cNvPr id="2418694" name="Text Box 6"/>
          <p:cNvSpPr txBox="1">
            <a:spLocks noChangeArrowheads="1"/>
          </p:cNvSpPr>
          <p:nvPr/>
        </p:nvSpPr>
        <p:spPr bwMode="auto">
          <a:xfrm>
            <a:off x="947738" y="1497013"/>
            <a:ext cx="7269162" cy="220980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2400" b="0">
                <a:solidFill>
                  <a:srgbClr val="FF0000"/>
                </a:solidFill>
              </a:rPr>
              <a:t>Al Capone</a:t>
            </a:r>
            <a:r>
              <a:rPr lang="de-CH" sz="2400" b="0">
                <a:solidFill>
                  <a:schemeClr val="tx1"/>
                </a:solidFill>
              </a:rPr>
              <a:t> can save his employees 4 years in prison</a:t>
            </a:r>
          </a:p>
          <a:p>
            <a:pPr marL="381000" indent="-381000" algn="l">
              <a:buFontTx/>
              <a:buNone/>
            </a:pPr>
            <a:r>
              <a:rPr lang="de-CH" sz="2400" b="0">
                <a:solidFill>
                  <a:schemeClr val="tx1"/>
                </a:solidFill>
              </a:rPr>
              <a:t>at low costs!</a:t>
            </a:r>
          </a:p>
          <a:p>
            <a:pPr marL="381000" indent="-381000" algn="l">
              <a:buFontTx/>
              <a:buNone/>
            </a:pPr>
            <a:endParaRPr lang="de-CH" sz="2400" b="0">
              <a:solidFill>
                <a:schemeClr val="tx1"/>
              </a:solidFill>
            </a:endParaRPr>
          </a:p>
          <a:p>
            <a:pPr marL="381000" indent="-381000" algn="l">
              <a:buFontTx/>
              <a:buNone/>
            </a:pPr>
            <a:r>
              <a:rPr lang="de-CH" sz="2400" b="0">
                <a:solidFill>
                  <a:schemeClr val="tx1"/>
                </a:solidFill>
              </a:rPr>
              <a:t>Can the </a:t>
            </a:r>
            <a:r>
              <a:rPr lang="de-CH" sz="2400" b="0">
                <a:solidFill>
                  <a:srgbClr val="FF0000"/>
                </a:solidFill>
              </a:rPr>
              <a:t>police</a:t>
            </a:r>
            <a:r>
              <a:rPr lang="de-CH" sz="2400" b="0">
                <a:solidFill>
                  <a:schemeClr val="tx1"/>
                </a:solidFill>
              </a:rPr>
              <a:t> do a similar trick to </a:t>
            </a:r>
            <a:r>
              <a:rPr lang="de-CH" sz="2400" b="0" u="sng">
                <a:solidFill>
                  <a:schemeClr val="tx1"/>
                </a:solidFill>
              </a:rPr>
              <a:t>increase</a:t>
            </a:r>
            <a:r>
              <a:rPr lang="de-CH" sz="2400" b="0">
                <a:solidFill>
                  <a:schemeClr val="tx1"/>
                </a:solidFill>
              </a:rPr>
              <a:t> the total</a:t>
            </a:r>
          </a:p>
          <a:p>
            <a:pPr marL="381000" indent="-381000" algn="l">
              <a:buFontTx/>
              <a:buNone/>
            </a:pPr>
            <a:r>
              <a:rPr lang="de-CH" sz="2400" b="0">
                <a:solidFill>
                  <a:schemeClr val="tx1"/>
                </a:solidFill>
              </a:rPr>
              <a:t>number of years the employees spend in prison?</a:t>
            </a:r>
            <a:endParaRPr lang="en-US" sz="2400" b="0">
              <a:solidFill>
                <a:schemeClr val="tx1"/>
              </a:solidFill>
            </a:endParaRPr>
          </a:p>
        </p:txBody>
      </p:sp>
      <p:pic>
        <p:nvPicPr>
          <p:cNvPr id="2418695" name="Picture 7" descr="exclamation_mark_yellow"/>
          <p:cNvPicPr>
            <a:picLocks noChangeAspect="1" noChangeArrowheads="1"/>
          </p:cNvPicPr>
          <p:nvPr/>
        </p:nvPicPr>
        <p:blipFill>
          <a:blip r:embed="rId2" cstate="print"/>
          <a:srcRect/>
          <a:stretch>
            <a:fillRect/>
          </a:stretch>
        </p:blipFill>
        <p:spPr bwMode="auto">
          <a:xfrm>
            <a:off x="334963" y="1597025"/>
            <a:ext cx="557212" cy="744538"/>
          </a:xfrm>
          <a:prstGeom prst="rect">
            <a:avLst/>
          </a:prstGeom>
          <a:noFill/>
        </p:spPr>
      </p:pic>
      <p:pic>
        <p:nvPicPr>
          <p:cNvPr id="2418696" name="Picture 8" descr="tzriufje[1]"/>
          <p:cNvPicPr>
            <a:picLocks noChangeAspect="1" noChangeArrowheads="1"/>
          </p:cNvPicPr>
          <p:nvPr/>
        </p:nvPicPr>
        <p:blipFill>
          <a:blip r:embed="rId3" cstate="print"/>
          <a:srcRect/>
          <a:stretch>
            <a:fillRect/>
          </a:stretch>
        </p:blipFill>
        <p:spPr bwMode="auto">
          <a:xfrm>
            <a:off x="174625" y="2898775"/>
            <a:ext cx="695325" cy="835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Footer Placeholder 5"/>
          <p:cNvSpPr>
            <a:spLocks noGrp="1"/>
          </p:cNvSpPr>
          <p:nvPr>
            <p:ph type="ftr" sz="quarter" idx="10"/>
          </p:nvPr>
        </p:nvSpPr>
        <p:spPr/>
        <p:txBody>
          <a:bodyPr/>
          <a:lstStyle/>
          <a:p>
            <a:r>
              <a:rPr lang="en-US"/>
              <a:t>Stefan Schmid @ ISAAC 2007</a:t>
            </a:r>
            <a:endParaRPr lang="de-CH"/>
          </a:p>
        </p:txBody>
      </p:sp>
      <p:sp>
        <p:nvSpPr>
          <p:cNvPr id="79" name="Slide Number Placeholder 6"/>
          <p:cNvSpPr>
            <a:spLocks noGrp="1"/>
          </p:cNvSpPr>
          <p:nvPr>
            <p:ph type="sldNum" sz="quarter" idx="11"/>
          </p:nvPr>
        </p:nvSpPr>
        <p:spPr/>
        <p:txBody>
          <a:bodyPr/>
          <a:lstStyle/>
          <a:p>
            <a:fld id="{318D92B9-3B73-4AA4-B84F-AC9B2D159A82}" type="slidenum">
              <a:rPr lang="de-CH"/>
              <a:pPr/>
              <a:t>10</a:t>
            </a:fld>
            <a:endParaRPr lang="de-CH"/>
          </a:p>
        </p:txBody>
      </p:sp>
      <p:sp>
        <p:nvSpPr>
          <p:cNvPr id="2419714" name="Rectangle 2"/>
          <p:cNvSpPr>
            <a:spLocks noGrp="1" noChangeArrowheads="1"/>
          </p:cNvSpPr>
          <p:nvPr>
            <p:ph type="title"/>
          </p:nvPr>
        </p:nvSpPr>
        <p:spPr/>
        <p:txBody>
          <a:bodyPr/>
          <a:lstStyle/>
          <a:p>
            <a:r>
              <a:rPr lang="de-CH"/>
              <a:t>Mechanism Design by the Police</a:t>
            </a:r>
            <a:endParaRPr lang="en-US"/>
          </a:p>
        </p:txBody>
      </p:sp>
      <p:sp>
        <p:nvSpPr>
          <p:cNvPr id="2419715" name="Rectangle 3"/>
          <p:cNvSpPr>
            <a:spLocks noChangeArrowheads="1"/>
          </p:cNvSpPr>
          <p:nvPr/>
        </p:nvSpPr>
        <p:spPr bwMode="auto">
          <a:xfrm>
            <a:off x="754063" y="17129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16" name="Text Box 4"/>
          <p:cNvSpPr txBox="1">
            <a:spLocks noChangeArrowheads="1"/>
          </p:cNvSpPr>
          <p:nvPr/>
        </p:nvSpPr>
        <p:spPr bwMode="auto">
          <a:xfrm>
            <a:off x="1098550" y="14081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17" name="Rectangle 5"/>
          <p:cNvSpPr>
            <a:spLocks noChangeArrowheads="1"/>
          </p:cNvSpPr>
          <p:nvPr/>
        </p:nvSpPr>
        <p:spPr bwMode="auto">
          <a:xfrm>
            <a:off x="1708150" y="1712913"/>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18" name="Rectangle 6"/>
          <p:cNvSpPr>
            <a:spLocks noChangeArrowheads="1"/>
          </p:cNvSpPr>
          <p:nvPr/>
        </p:nvSpPr>
        <p:spPr bwMode="auto">
          <a:xfrm>
            <a:off x="2662238" y="17129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19" name="Rectangle 7"/>
          <p:cNvSpPr>
            <a:spLocks noChangeArrowheads="1"/>
          </p:cNvSpPr>
          <p:nvPr/>
        </p:nvSpPr>
        <p:spPr bwMode="auto">
          <a:xfrm>
            <a:off x="754063" y="203676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20" name="Rectangle 8"/>
          <p:cNvSpPr>
            <a:spLocks noChangeArrowheads="1"/>
          </p:cNvSpPr>
          <p:nvPr/>
        </p:nvSpPr>
        <p:spPr bwMode="auto">
          <a:xfrm>
            <a:off x="1708150" y="2036763"/>
            <a:ext cx="954088"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9721" name="Rectangle 9"/>
          <p:cNvSpPr>
            <a:spLocks noChangeArrowheads="1"/>
          </p:cNvSpPr>
          <p:nvPr/>
        </p:nvSpPr>
        <p:spPr bwMode="auto">
          <a:xfrm>
            <a:off x="2662238" y="203676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22" name="Rectangle 10"/>
          <p:cNvSpPr>
            <a:spLocks noChangeArrowheads="1"/>
          </p:cNvSpPr>
          <p:nvPr/>
        </p:nvSpPr>
        <p:spPr bwMode="auto">
          <a:xfrm>
            <a:off x="754063" y="23606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23" name="Rectangle 11"/>
          <p:cNvSpPr>
            <a:spLocks noChangeArrowheads="1"/>
          </p:cNvSpPr>
          <p:nvPr/>
        </p:nvSpPr>
        <p:spPr bwMode="auto">
          <a:xfrm>
            <a:off x="1708150" y="2360613"/>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24" name="Rectangle 12"/>
          <p:cNvSpPr>
            <a:spLocks noChangeArrowheads="1"/>
          </p:cNvSpPr>
          <p:nvPr/>
        </p:nvSpPr>
        <p:spPr bwMode="auto">
          <a:xfrm>
            <a:off x="2662238" y="2360613"/>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25" name="Text Box 13"/>
          <p:cNvSpPr txBox="1">
            <a:spLocks noChangeArrowheads="1"/>
          </p:cNvSpPr>
          <p:nvPr/>
        </p:nvSpPr>
        <p:spPr bwMode="auto">
          <a:xfrm>
            <a:off x="2119313" y="1398588"/>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26" name="Text Box 14"/>
          <p:cNvSpPr txBox="1">
            <a:spLocks noChangeArrowheads="1"/>
          </p:cNvSpPr>
          <p:nvPr/>
        </p:nvSpPr>
        <p:spPr bwMode="auto">
          <a:xfrm>
            <a:off x="3032125" y="14081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27" name="Text Box 15"/>
          <p:cNvSpPr txBox="1">
            <a:spLocks noChangeArrowheads="1"/>
          </p:cNvSpPr>
          <p:nvPr/>
        </p:nvSpPr>
        <p:spPr bwMode="auto">
          <a:xfrm>
            <a:off x="446088" y="1751013"/>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28" name="Text Box 16"/>
          <p:cNvSpPr txBox="1">
            <a:spLocks noChangeArrowheads="1"/>
          </p:cNvSpPr>
          <p:nvPr/>
        </p:nvSpPr>
        <p:spPr bwMode="auto">
          <a:xfrm>
            <a:off x="465138" y="2065338"/>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29" name="Text Box 17"/>
          <p:cNvSpPr txBox="1">
            <a:spLocks noChangeArrowheads="1"/>
          </p:cNvSpPr>
          <p:nvPr/>
        </p:nvSpPr>
        <p:spPr bwMode="auto">
          <a:xfrm>
            <a:off x="446088" y="2390775"/>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30" name="Text Box 18"/>
          <p:cNvSpPr txBox="1">
            <a:spLocks noChangeArrowheads="1"/>
          </p:cNvSpPr>
          <p:nvPr/>
        </p:nvSpPr>
        <p:spPr bwMode="auto">
          <a:xfrm>
            <a:off x="898525" y="1731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9731" name="Text Box 19"/>
          <p:cNvSpPr txBox="1">
            <a:spLocks noChangeArrowheads="1"/>
          </p:cNvSpPr>
          <p:nvPr/>
        </p:nvSpPr>
        <p:spPr bwMode="auto">
          <a:xfrm>
            <a:off x="1943100" y="1731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9732" name="Text Box 20"/>
          <p:cNvSpPr txBox="1">
            <a:spLocks noChangeArrowheads="1"/>
          </p:cNvSpPr>
          <p:nvPr/>
        </p:nvSpPr>
        <p:spPr bwMode="auto">
          <a:xfrm>
            <a:off x="2841625" y="17621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33" name="Text Box 21"/>
          <p:cNvSpPr txBox="1">
            <a:spLocks noChangeArrowheads="1"/>
          </p:cNvSpPr>
          <p:nvPr/>
        </p:nvSpPr>
        <p:spPr bwMode="auto">
          <a:xfrm>
            <a:off x="898525" y="208597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9734" name="Text Box 22"/>
          <p:cNvSpPr txBox="1">
            <a:spLocks noChangeArrowheads="1"/>
          </p:cNvSpPr>
          <p:nvPr/>
        </p:nvSpPr>
        <p:spPr bwMode="auto">
          <a:xfrm>
            <a:off x="1943100" y="20367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9735" name="Text Box 23"/>
          <p:cNvSpPr txBox="1">
            <a:spLocks noChangeArrowheads="1"/>
          </p:cNvSpPr>
          <p:nvPr/>
        </p:nvSpPr>
        <p:spPr bwMode="auto">
          <a:xfrm>
            <a:off x="2841625" y="208438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36" name="Text Box 24"/>
          <p:cNvSpPr txBox="1">
            <a:spLocks noChangeArrowheads="1"/>
          </p:cNvSpPr>
          <p:nvPr/>
        </p:nvSpPr>
        <p:spPr bwMode="auto">
          <a:xfrm>
            <a:off x="898525"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37" name="Text Box 25"/>
          <p:cNvSpPr txBox="1">
            <a:spLocks noChangeArrowheads="1"/>
          </p:cNvSpPr>
          <p:nvPr/>
        </p:nvSpPr>
        <p:spPr bwMode="auto">
          <a:xfrm>
            <a:off x="1943100"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38" name="Text Box 26"/>
          <p:cNvSpPr txBox="1">
            <a:spLocks noChangeArrowheads="1"/>
          </p:cNvSpPr>
          <p:nvPr/>
        </p:nvSpPr>
        <p:spPr bwMode="auto">
          <a:xfrm>
            <a:off x="2841625" y="2409825"/>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39" name="Rectangle 27"/>
          <p:cNvSpPr>
            <a:spLocks noChangeArrowheads="1"/>
          </p:cNvSpPr>
          <p:nvPr/>
        </p:nvSpPr>
        <p:spPr bwMode="auto">
          <a:xfrm>
            <a:off x="3398838" y="31194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0" name="Text Box 28"/>
          <p:cNvSpPr txBox="1">
            <a:spLocks noChangeArrowheads="1"/>
          </p:cNvSpPr>
          <p:nvPr/>
        </p:nvSpPr>
        <p:spPr bwMode="auto">
          <a:xfrm>
            <a:off x="3743325" y="28146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41" name="Rectangle 29"/>
          <p:cNvSpPr>
            <a:spLocks noChangeArrowheads="1"/>
          </p:cNvSpPr>
          <p:nvPr/>
        </p:nvSpPr>
        <p:spPr bwMode="auto">
          <a:xfrm>
            <a:off x="4352925" y="31194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2" name="Rectangle 30"/>
          <p:cNvSpPr>
            <a:spLocks noChangeArrowheads="1"/>
          </p:cNvSpPr>
          <p:nvPr/>
        </p:nvSpPr>
        <p:spPr bwMode="auto">
          <a:xfrm>
            <a:off x="5307013" y="31194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3" name="Rectangle 31"/>
          <p:cNvSpPr>
            <a:spLocks noChangeArrowheads="1"/>
          </p:cNvSpPr>
          <p:nvPr/>
        </p:nvSpPr>
        <p:spPr bwMode="auto">
          <a:xfrm>
            <a:off x="3398838" y="34432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4" name="Rectangle 32"/>
          <p:cNvSpPr>
            <a:spLocks noChangeArrowheads="1"/>
          </p:cNvSpPr>
          <p:nvPr/>
        </p:nvSpPr>
        <p:spPr bwMode="auto">
          <a:xfrm>
            <a:off x="4352925" y="34432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5" name="Rectangle 33"/>
          <p:cNvSpPr>
            <a:spLocks noChangeArrowheads="1"/>
          </p:cNvSpPr>
          <p:nvPr/>
        </p:nvSpPr>
        <p:spPr bwMode="auto">
          <a:xfrm>
            <a:off x="5307013" y="34432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6" name="Rectangle 34"/>
          <p:cNvSpPr>
            <a:spLocks noChangeArrowheads="1"/>
          </p:cNvSpPr>
          <p:nvPr/>
        </p:nvSpPr>
        <p:spPr bwMode="auto">
          <a:xfrm>
            <a:off x="3398838" y="37671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7" name="Rectangle 35"/>
          <p:cNvSpPr>
            <a:spLocks noChangeArrowheads="1"/>
          </p:cNvSpPr>
          <p:nvPr/>
        </p:nvSpPr>
        <p:spPr bwMode="auto">
          <a:xfrm>
            <a:off x="4352925" y="37671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8" name="Rectangle 36"/>
          <p:cNvSpPr>
            <a:spLocks noChangeArrowheads="1"/>
          </p:cNvSpPr>
          <p:nvPr/>
        </p:nvSpPr>
        <p:spPr bwMode="auto">
          <a:xfrm>
            <a:off x="5307013" y="37671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49" name="Text Box 37"/>
          <p:cNvSpPr txBox="1">
            <a:spLocks noChangeArrowheads="1"/>
          </p:cNvSpPr>
          <p:nvPr/>
        </p:nvSpPr>
        <p:spPr bwMode="auto">
          <a:xfrm>
            <a:off x="4764088" y="280511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50" name="Text Box 38"/>
          <p:cNvSpPr txBox="1">
            <a:spLocks noChangeArrowheads="1"/>
          </p:cNvSpPr>
          <p:nvPr/>
        </p:nvSpPr>
        <p:spPr bwMode="auto">
          <a:xfrm>
            <a:off x="5676900" y="28146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51" name="Text Box 39"/>
          <p:cNvSpPr txBox="1">
            <a:spLocks noChangeArrowheads="1"/>
          </p:cNvSpPr>
          <p:nvPr/>
        </p:nvSpPr>
        <p:spPr bwMode="auto">
          <a:xfrm>
            <a:off x="3090863" y="315753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52" name="Text Box 40"/>
          <p:cNvSpPr txBox="1">
            <a:spLocks noChangeArrowheads="1"/>
          </p:cNvSpPr>
          <p:nvPr/>
        </p:nvSpPr>
        <p:spPr bwMode="auto">
          <a:xfrm>
            <a:off x="3109913" y="347186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53" name="Text Box 41"/>
          <p:cNvSpPr txBox="1">
            <a:spLocks noChangeArrowheads="1"/>
          </p:cNvSpPr>
          <p:nvPr/>
        </p:nvSpPr>
        <p:spPr bwMode="auto">
          <a:xfrm>
            <a:off x="3090863" y="3797300"/>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54" name="Text Box 42"/>
          <p:cNvSpPr txBox="1">
            <a:spLocks noChangeArrowheads="1"/>
          </p:cNvSpPr>
          <p:nvPr/>
        </p:nvSpPr>
        <p:spPr bwMode="auto">
          <a:xfrm>
            <a:off x="3552825" y="37766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5</a:t>
            </a:r>
            <a:r>
              <a:rPr lang="de-CH" sz="1200">
                <a:solidFill>
                  <a:schemeClr val="tx1"/>
                </a:solidFill>
              </a:rPr>
              <a:t>     </a:t>
            </a:r>
            <a:r>
              <a:rPr lang="de-CH" sz="1200"/>
              <a:t> 0</a:t>
            </a:r>
            <a:endParaRPr lang="en-US" sz="1200"/>
          </a:p>
        </p:txBody>
      </p:sp>
      <p:sp>
        <p:nvSpPr>
          <p:cNvPr id="2419755" name="Text Box 43"/>
          <p:cNvSpPr txBox="1">
            <a:spLocks noChangeArrowheads="1"/>
          </p:cNvSpPr>
          <p:nvPr/>
        </p:nvSpPr>
        <p:spPr bwMode="auto">
          <a:xfrm>
            <a:off x="5521325" y="34718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2</a:t>
            </a:r>
            <a:endParaRPr lang="en-US" sz="1200"/>
          </a:p>
        </p:txBody>
      </p:sp>
      <p:sp>
        <p:nvSpPr>
          <p:cNvPr id="2419756" name="Text Box 44"/>
          <p:cNvSpPr txBox="1">
            <a:spLocks noChangeArrowheads="1"/>
          </p:cNvSpPr>
          <p:nvPr/>
        </p:nvSpPr>
        <p:spPr bwMode="auto">
          <a:xfrm>
            <a:off x="4524375" y="37973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2</a:t>
            </a:r>
            <a:r>
              <a:rPr lang="de-CH" sz="1200">
                <a:solidFill>
                  <a:schemeClr val="tx1"/>
                </a:solidFill>
              </a:rPr>
              <a:t>     </a:t>
            </a:r>
            <a:r>
              <a:rPr lang="de-CH" sz="1200"/>
              <a:t> 0</a:t>
            </a:r>
            <a:endParaRPr lang="en-US" sz="1200"/>
          </a:p>
        </p:txBody>
      </p:sp>
      <p:sp>
        <p:nvSpPr>
          <p:cNvPr id="2419757" name="Rectangle 45"/>
          <p:cNvSpPr>
            <a:spLocks noChangeArrowheads="1"/>
          </p:cNvSpPr>
          <p:nvPr/>
        </p:nvSpPr>
        <p:spPr bwMode="auto">
          <a:xfrm>
            <a:off x="5538788" y="45354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58" name="Text Box 46"/>
          <p:cNvSpPr txBox="1">
            <a:spLocks noChangeArrowheads="1"/>
          </p:cNvSpPr>
          <p:nvPr/>
        </p:nvSpPr>
        <p:spPr bwMode="auto">
          <a:xfrm>
            <a:off x="5883275" y="42306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59" name="Rectangle 47"/>
          <p:cNvSpPr>
            <a:spLocks noChangeArrowheads="1"/>
          </p:cNvSpPr>
          <p:nvPr/>
        </p:nvSpPr>
        <p:spPr bwMode="auto">
          <a:xfrm>
            <a:off x="6492875" y="45354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0" name="Rectangle 48"/>
          <p:cNvSpPr>
            <a:spLocks noChangeArrowheads="1"/>
          </p:cNvSpPr>
          <p:nvPr/>
        </p:nvSpPr>
        <p:spPr bwMode="auto">
          <a:xfrm>
            <a:off x="7446963" y="45354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1" name="Rectangle 49"/>
          <p:cNvSpPr>
            <a:spLocks noChangeArrowheads="1"/>
          </p:cNvSpPr>
          <p:nvPr/>
        </p:nvSpPr>
        <p:spPr bwMode="auto">
          <a:xfrm>
            <a:off x="5538788" y="4859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2" name="Rectangle 50"/>
          <p:cNvSpPr>
            <a:spLocks noChangeArrowheads="1"/>
          </p:cNvSpPr>
          <p:nvPr/>
        </p:nvSpPr>
        <p:spPr bwMode="auto">
          <a:xfrm>
            <a:off x="6492875" y="485933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3" name="Rectangle 51"/>
          <p:cNvSpPr>
            <a:spLocks noChangeArrowheads="1"/>
          </p:cNvSpPr>
          <p:nvPr/>
        </p:nvSpPr>
        <p:spPr bwMode="auto">
          <a:xfrm>
            <a:off x="7446963" y="485933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4" name="Rectangle 52"/>
          <p:cNvSpPr>
            <a:spLocks noChangeArrowheads="1"/>
          </p:cNvSpPr>
          <p:nvPr/>
        </p:nvSpPr>
        <p:spPr bwMode="auto">
          <a:xfrm>
            <a:off x="5538788" y="5183188"/>
            <a:ext cx="954087"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5" name="Rectangle 53"/>
          <p:cNvSpPr>
            <a:spLocks noChangeArrowheads="1"/>
          </p:cNvSpPr>
          <p:nvPr/>
        </p:nvSpPr>
        <p:spPr bwMode="auto">
          <a:xfrm>
            <a:off x="6492875" y="5183188"/>
            <a:ext cx="954088" cy="32385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19766" name="Rectangle 54"/>
          <p:cNvSpPr>
            <a:spLocks noChangeArrowheads="1"/>
          </p:cNvSpPr>
          <p:nvPr/>
        </p:nvSpPr>
        <p:spPr bwMode="auto">
          <a:xfrm>
            <a:off x="7446963" y="5183188"/>
            <a:ext cx="954087" cy="323850"/>
          </a:xfrm>
          <a:prstGeom prst="rect">
            <a:avLst/>
          </a:prstGeom>
          <a:solidFill>
            <a:schemeClr val="bg1">
              <a:alpha val="20000"/>
            </a:schemeClr>
          </a:solidFill>
          <a:ln w="60325" algn="ctr">
            <a:solidFill>
              <a:schemeClr val="tx1"/>
            </a:solidFill>
            <a:miter lim="800000"/>
            <a:headEnd/>
            <a:tailEnd/>
          </a:ln>
          <a:effectLst/>
        </p:spPr>
        <p:txBody>
          <a:bodyPr lIns="90000" tIns="46800" rIns="90000" bIns="46800" anchor="ctr">
            <a:spAutoFit/>
          </a:bodyPr>
          <a:lstStyle/>
          <a:p>
            <a:endParaRPr lang="en-US"/>
          </a:p>
        </p:txBody>
      </p:sp>
      <p:sp>
        <p:nvSpPr>
          <p:cNvPr id="2419767" name="Text Box 55"/>
          <p:cNvSpPr txBox="1">
            <a:spLocks noChangeArrowheads="1"/>
          </p:cNvSpPr>
          <p:nvPr/>
        </p:nvSpPr>
        <p:spPr bwMode="auto">
          <a:xfrm>
            <a:off x="6904038" y="422116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68" name="Text Box 56"/>
          <p:cNvSpPr txBox="1">
            <a:spLocks noChangeArrowheads="1"/>
          </p:cNvSpPr>
          <p:nvPr/>
        </p:nvSpPr>
        <p:spPr bwMode="auto">
          <a:xfrm>
            <a:off x="7816850" y="42306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69" name="Text Box 57"/>
          <p:cNvSpPr txBox="1">
            <a:spLocks noChangeArrowheads="1"/>
          </p:cNvSpPr>
          <p:nvPr/>
        </p:nvSpPr>
        <p:spPr bwMode="auto">
          <a:xfrm>
            <a:off x="5230813" y="4573588"/>
            <a:ext cx="25717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s</a:t>
            </a:r>
            <a:endParaRPr lang="en-US" sz="1200" b="0">
              <a:solidFill>
                <a:schemeClr val="tx1"/>
              </a:solidFill>
            </a:endParaRPr>
          </a:p>
        </p:txBody>
      </p:sp>
      <p:sp>
        <p:nvSpPr>
          <p:cNvPr id="2419770" name="Text Box 58"/>
          <p:cNvSpPr txBox="1">
            <a:spLocks noChangeArrowheads="1"/>
          </p:cNvSpPr>
          <p:nvPr/>
        </p:nvSpPr>
        <p:spPr bwMode="auto">
          <a:xfrm>
            <a:off x="5249863" y="4887913"/>
            <a:ext cx="223837"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t</a:t>
            </a:r>
            <a:endParaRPr lang="en-US" sz="1200" b="0">
              <a:solidFill>
                <a:schemeClr val="tx1"/>
              </a:solidFill>
            </a:endParaRPr>
          </a:p>
        </p:txBody>
      </p:sp>
      <p:sp>
        <p:nvSpPr>
          <p:cNvPr id="2419771" name="Text Box 59"/>
          <p:cNvSpPr txBox="1">
            <a:spLocks noChangeArrowheads="1"/>
          </p:cNvSpPr>
          <p:nvPr/>
        </p:nvSpPr>
        <p:spPr bwMode="auto">
          <a:xfrm>
            <a:off x="5230813" y="5213350"/>
            <a:ext cx="25717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c</a:t>
            </a:r>
            <a:endParaRPr lang="en-US" sz="1200" b="0">
              <a:solidFill>
                <a:schemeClr val="tx1"/>
              </a:solidFill>
            </a:endParaRPr>
          </a:p>
        </p:txBody>
      </p:sp>
      <p:sp>
        <p:nvSpPr>
          <p:cNvPr id="2419772" name="Text Box 60"/>
          <p:cNvSpPr txBox="1">
            <a:spLocks noChangeArrowheads="1"/>
          </p:cNvSpPr>
          <p:nvPr/>
        </p:nvSpPr>
        <p:spPr bwMode="auto">
          <a:xfrm>
            <a:off x="5683250" y="45545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3</a:t>
            </a:r>
            <a:r>
              <a:rPr lang="de-CH" sz="1200">
                <a:solidFill>
                  <a:schemeClr val="tx1"/>
                </a:solidFill>
              </a:rPr>
              <a:t>     </a:t>
            </a:r>
            <a:r>
              <a:rPr lang="de-CH" sz="1200"/>
              <a:t> 3</a:t>
            </a:r>
            <a:endParaRPr lang="en-US" sz="1200"/>
          </a:p>
        </p:txBody>
      </p:sp>
      <p:sp>
        <p:nvSpPr>
          <p:cNvPr id="2419773" name="Text Box 61"/>
          <p:cNvSpPr txBox="1">
            <a:spLocks noChangeArrowheads="1"/>
          </p:cNvSpPr>
          <p:nvPr/>
        </p:nvSpPr>
        <p:spPr bwMode="auto">
          <a:xfrm>
            <a:off x="6727825" y="45545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4</a:t>
            </a:r>
            <a:endParaRPr lang="en-US" sz="1200"/>
          </a:p>
        </p:txBody>
      </p:sp>
      <p:sp>
        <p:nvSpPr>
          <p:cNvPr id="2419774" name="Text Box 62"/>
          <p:cNvSpPr txBox="1">
            <a:spLocks noChangeArrowheads="1"/>
          </p:cNvSpPr>
          <p:nvPr/>
        </p:nvSpPr>
        <p:spPr bwMode="auto">
          <a:xfrm>
            <a:off x="7626350" y="45847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5</a:t>
            </a:r>
            <a:endParaRPr lang="en-US" sz="1200"/>
          </a:p>
        </p:txBody>
      </p:sp>
      <p:sp>
        <p:nvSpPr>
          <p:cNvPr id="2419775" name="Text Box 63"/>
          <p:cNvSpPr txBox="1">
            <a:spLocks noChangeArrowheads="1"/>
          </p:cNvSpPr>
          <p:nvPr/>
        </p:nvSpPr>
        <p:spPr bwMode="auto">
          <a:xfrm>
            <a:off x="5683250" y="490855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4</a:t>
            </a:r>
            <a:r>
              <a:rPr lang="de-CH" sz="1200">
                <a:solidFill>
                  <a:schemeClr val="tx1"/>
                </a:solidFill>
              </a:rPr>
              <a:t>     </a:t>
            </a:r>
            <a:r>
              <a:rPr lang="de-CH" sz="1200"/>
              <a:t> 0</a:t>
            </a:r>
            <a:endParaRPr lang="en-US" sz="1200"/>
          </a:p>
        </p:txBody>
      </p:sp>
      <p:sp>
        <p:nvSpPr>
          <p:cNvPr id="2419776" name="Text Box 64"/>
          <p:cNvSpPr txBox="1">
            <a:spLocks noChangeArrowheads="1"/>
          </p:cNvSpPr>
          <p:nvPr/>
        </p:nvSpPr>
        <p:spPr bwMode="auto">
          <a:xfrm>
            <a:off x="6727825" y="4859338"/>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1</a:t>
            </a:r>
            <a:r>
              <a:rPr lang="de-CH" sz="1200">
                <a:solidFill>
                  <a:schemeClr val="tx1"/>
                </a:solidFill>
              </a:rPr>
              <a:t>     </a:t>
            </a:r>
            <a:r>
              <a:rPr lang="de-CH" sz="1200"/>
              <a:t> 1</a:t>
            </a:r>
            <a:endParaRPr lang="en-US" sz="1200"/>
          </a:p>
        </p:txBody>
      </p:sp>
      <p:sp>
        <p:nvSpPr>
          <p:cNvPr id="2419777" name="Text Box 65"/>
          <p:cNvSpPr txBox="1">
            <a:spLocks noChangeArrowheads="1"/>
          </p:cNvSpPr>
          <p:nvPr/>
        </p:nvSpPr>
        <p:spPr bwMode="auto">
          <a:xfrm>
            <a:off x="7626350" y="490696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2</a:t>
            </a:r>
            <a:endParaRPr lang="en-US" sz="1200"/>
          </a:p>
        </p:txBody>
      </p:sp>
      <p:sp>
        <p:nvSpPr>
          <p:cNvPr id="2419778" name="Text Box 66"/>
          <p:cNvSpPr txBox="1">
            <a:spLocks noChangeArrowheads="1"/>
          </p:cNvSpPr>
          <p:nvPr/>
        </p:nvSpPr>
        <p:spPr bwMode="auto">
          <a:xfrm>
            <a:off x="5683250"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5</a:t>
            </a:r>
            <a:r>
              <a:rPr lang="de-CH" sz="1200">
                <a:solidFill>
                  <a:schemeClr val="tx1"/>
                </a:solidFill>
              </a:rPr>
              <a:t>     </a:t>
            </a:r>
            <a:r>
              <a:rPr lang="de-CH" sz="1200"/>
              <a:t> 0</a:t>
            </a:r>
            <a:endParaRPr lang="en-US" sz="1200"/>
          </a:p>
        </p:txBody>
      </p:sp>
      <p:sp>
        <p:nvSpPr>
          <p:cNvPr id="2419779" name="Text Box 67"/>
          <p:cNvSpPr txBox="1">
            <a:spLocks noChangeArrowheads="1"/>
          </p:cNvSpPr>
          <p:nvPr/>
        </p:nvSpPr>
        <p:spPr bwMode="auto">
          <a:xfrm>
            <a:off x="6727825"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2</a:t>
            </a:r>
            <a:r>
              <a:rPr lang="de-CH" sz="1200">
                <a:solidFill>
                  <a:schemeClr val="tx1"/>
                </a:solidFill>
              </a:rPr>
              <a:t>     </a:t>
            </a:r>
            <a:r>
              <a:rPr lang="de-CH" sz="1200"/>
              <a:t> 0</a:t>
            </a:r>
            <a:endParaRPr lang="en-US" sz="1200"/>
          </a:p>
        </p:txBody>
      </p:sp>
      <p:sp>
        <p:nvSpPr>
          <p:cNvPr id="2419780" name="Text Box 68"/>
          <p:cNvSpPr txBox="1">
            <a:spLocks noChangeArrowheads="1"/>
          </p:cNvSpPr>
          <p:nvPr/>
        </p:nvSpPr>
        <p:spPr bwMode="auto">
          <a:xfrm>
            <a:off x="7626350" y="5232400"/>
            <a:ext cx="606425" cy="27463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0</a:t>
            </a:r>
            <a:endParaRPr lang="en-US" sz="1200"/>
          </a:p>
        </p:txBody>
      </p:sp>
      <p:sp>
        <p:nvSpPr>
          <p:cNvPr id="2419781" name="Text Box 69"/>
          <p:cNvSpPr txBox="1">
            <a:spLocks noChangeArrowheads="1"/>
          </p:cNvSpPr>
          <p:nvPr/>
        </p:nvSpPr>
        <p:spPr bwMode="auto">
          <a:xfrm>
            <a:off x="3924300" y="2043113"/>
            <a:ext cx="1416050"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Original game </a:t>
            </a:r>
            <a:r>
              <a:rPr lang="de-CH" sz="1200">
                <a:solidFill>
                  <a:schemeClr val="tx1"/>
                </a:solidFill>
              </a:rPr>
              <a:t>G</a:t>
            </a:r>
            <a:r>
              <a:rPr lang="de-CH" sz="1200" b="0">
                <a:solidFill>
                  <a:schemeClr val="tx1"/>
                </a:solidFill>
              </a:rPr>
              <a:t>...</a:t>
            </a:r>
            <a:endParaRPr lang="en-US" sz="1200" b="0">
              <a:solidFill>
                <a:schemeClr val="tx1"/>
              </a:solidFill>
            </a:endParaRPr>
          </a:p>
        </p:txBody>
      </p:sp>
      <p:sp>
        <p:nvSpPr>
          <p:cNvPr id="2419782" name="Text Box 70"/>
          <p:cNvSpPr txBox="1">
            <a:spLocks noChangeArrowheads="1"/>
          </p:cNvSpPr>
          <p:nvPr/>
        </p:nvSpPr>
        <p:spPr bwMode="auto">
          <a:xfrm>
            <a:off x="1254125" y="3344863"/>
            <a:ext cx="1831975" cy="493712"/>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 plus the police‘ </a:t>
            </a:r>
          </a:p>
          <a:p>
            <a:pPr marL="381000" indent="-381000" algn="l">
              <a:buFontTx/>
              <a:buNone/>
            </a:pPr>
            <a:r>
              <a:rPr lang="de-CH" sz="1200" b="0">
                <a:solidFill>
                  <a:schemeClr val="tx1"/>
                </a:solidFill>
              </a:rPr>
              <a:t>monetary promises </a:t>
            </a:r>
            <a:r>
              <a:rPr lang="de-CH" sz="1200">
                <a:solidFill>
                  <a:schemeClr val="tx1"/>
                </a:solidFill>
              </a:rPr>
              <a:t>V</a:t>
            </a:r>
            <a:r>
              <a:rPr lang="de-CH" sz="1200" b="0">
                <a:solidFill>
                  <a:schemeClr val="tx1"/>
                </a:solidFill>
              </a:rPr>
              <a:t> ... </a:t>
            </a:r>
            <a:endParaRPr lang="en-US" sz="1200" b="0">
              <a:solidFill>
                <a:schemeClr val="tx1"/>
              </a:solidFill>
            </a:endParaRPr>
          </a:p>
        </p:txBody>
      </p:sp>
      <p:sp>
        <p:nvSpPr>
          <p:cNvPr id="2419783" name="Text Box 71"/>
          <p:cNvSpPr txBox="1">
            <a:spLocks noChangeArrowheads="1"/>
          </p:cNvSpPr>
          <p:nvPr/>
        </p:nvSpPr>
        <p:spPr bwMode="auto">
          <a:xfrm>
            <a:off x="3289300" y="4894263"/>
            <a:ext cx="1890713"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b="0">
                <a:solidFill>
                  <a:schemeClr val="tx1"/>
                </a:solidFill>
              </a:rPr>
              <a:t>... yields new game </a:t>
            </a:r>
            <a:r>
              <a:rPr lang="de-CH" sz="1200">
                <a:solidFill>
                  <a:schemeClr val="tx1"/>
                </a:solidFill>
              </a:rPr>
              <a:t>G(V)</a:t>
            </a:r>
            <a:r>
              <a:rPr lang="de-CH" sz="1200" b="0">
                <a:solidFill>
                  <a:schemeClr val="tx1"/>
                </a:solidFill>
              </a:rPr>
              <a:t>!</a:t>
            </a:r>
            <a:endParaRPr lang="en-US" sz="1200" b="0">
              <a:solidFill>
                <a:schemeClr val="tx1"/>
              </a:solidFill>
            </a:endParaRPr>
          </a:p>
        </p:txBody>
      </p:sp>
      <p:sp>
        <p:nvSpPr>
          <p:cNvPr id="2419784" name="Text Box 72"/>
          <p:cNvSpPr txBox="1">
            <a:spLocks noChangeArrowheads="1"/>
          </p:cNvSpPr>
          <p:nvPr/>
        </p:nvSpPr>
        <p:spPr bwMode="auto">
          <a:xfrm>
            <a:off x="628650" y="3224213"/>
            <a:ext cx="447675" cy="64135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3600" b="0">
                <a:solidFill>
                  <a:schemeClr val="tx1"/>
                </a:solidFill>
              </a:rPr>
              <a:t>+</a:t>
            </a:r>
            <a:endParaRPr lang="en-US" sz="3600" b="0">
              <a:solidFill>
                <a:schemeClr val="tx1"/>
              </a:solidFill>
            </a:endParaRPr>
          </a:p>
        </p:txBody>
      </p:sp>
      <p:sp>
        <p:nvSpPr>
          <p:cNvPr id="2419785" name="Text Box 73"/>
          <p:cNvSpPr txBox="1">
            <a:spLocks noChangeArrowheads="1"/>
          </p:cNvSpPr>
          <p:nvPr/>
        </p:nvSpPr>
        <p:spPr bwMode="auto">
          <a:xfrm>
            <a:off x="2730500" y="4773613"/>
            <a:ext cx="447675" cy="64135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3600" b="0">
                <a:solidFill>
                  <a:schemeClr val="tx1"/>
                </a:solidFill>
              </a:rPr>
              <a:t>=</a:t>
            </a:r>
            <a:endParaRPr lang="en-US" sz="3600" b="0">
              <a:solidFill>
                <a:schemeClr val="tx1"/>
              </a:solidFill>
            </a:endParaRPr>
          </a:p>
        </p:txBody>
      </p:sp>
      <p:sp>
        <p:nvSpPr>
          <p:cNvPr id="2419786" name="Line 74"/>
          <p:cNvSpPr>
            <a:spLocks noChangeShapeType="1"/>
          </p:cNvSpPr>
          <p:nvPr/>
        </p:nvSpPr>
        <p:spPr bwMode="auto">
          <a:xfrm>
            <a:off x="7534275" y="3228975"/>
            <a:ext cx="352425" cy="2057400"/>
          </a:xfrm>
          <a:prstGeom prst="line">
            <a:avLst/>
          </a:prstGeom>
          <a:noFill/>
          <a:ln w="25400">
            <a:solidFill>
              <a:schemeClr val="tx1"/>
            </a:solidFill>
            <a:prstDash val="sysDot"/>
            <a:round/>
            <a:headEnd/>
            <a:tailEnd type="triangle" w="med" len="med"/>
          </a:ln>
          <a:effectLst/>
        </p:spPr>
        <p:txBody>
          <a:bodyPr lIns="90000" tIns="46800" rIns="90000" bIns="46800" anchor="ctr">
            <a:spAutoFit/>
          </a:bodyPr>
          <a:lstStyle/>
          <a:p>
            <a:endParaRPr lang="en-US"/>
          </a:p>
        </p:txBody>
      </p:sp>
      <p:sp>
        <p:nvSpPr>
          <p:cNvPr id="2419787" name="Text Box 75"/>
          <p:cNvSpPr txBox="1">
            <a:spLocks noChangeArrowheads="1"/>
          </p:cNvSpPr>
          <p:nvPr/>
        </p:nvSpPr>
        <p:spPr bwMode="auto">
          <a:xfrm>
            <a:off x="6505575" y="1741488"/>
            <a:ext cx="2325688" cy="1808162"/>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chemeClr val="tx1"/>
                </a:solidFill>
              </a:rPr>
              <a:t>New non-dominated </a:t>
            </a:r>
          </a:p>
          <a:p>
            <a:pPr marL="381000" indent="-381000" algn="l">
              <a:buFontTx/>
              <a:buNone/>
            </a:pPr>
            <a:r>
              <a:rPr lang="de-CH" sz="1200">
                <a:solidFill>
                  <a:schemeClr val="tx1"/>
                </a:solidFill>
              </a:rPr>
              <a:t>strategy profile!</a:t>
            </a:r>
          </a:p>
          <a:p>
            <a:pPr marL="381000" indent="-381000" algn="l">
              <a:buFontTx/>
              <a:buNone/>
            </a:pPr>
            <a:r>
              <a:rPr lang="de-CH" sz="1200">
                <a:solidFill>
                  <a:schemeClr val="tx1"/>
                </a:solidFill>
              </a:rPr>
              <a:t>Both robbers will confess</a:t>
            </a:r>
          </a:p>
          <a:p>
            <a:pPr marL="381000" indent="-381000" algn="l">
              <a:buFontTx/>
              <a:buNone/>
            </a:pPr>
            <a:r>
              <a:rPr lang="de-CH" sz="1200">
                <a:solidFill>
                  <a:schemeClr val="tx1"/>
                </a:solidFill>
              </a:rPr>
              <a:t>and go to jail for </a:t>
            </a:r>
            <a:r>
              <a:rPr lang="de-CH" sz="1200" i="1">
                <a:solidFill>
                  <a:schemeClr val="tx1"/>
                </a:solidFill>
              </a:rPr>
              <a:t>four years</a:t>
            </a:r>
          </a:p>
          <a:p>
            <a:pPr marL="381000" indent="-381000" algn="l">
              <a:buFontTx/>
              <a:buNone/>
            </a:pPr>
            <a:r>
              <a:rPr lang="de-CH" sz="1200" i="1">
                <a:solidFill>
                  <a:schemeClr val="tx1"/>
                </a:solidFill>
              </a:rPr>
              <a:t>each</a:t>
            </a:r>
            <a:r>
              <a:rPr lang="de-CH" sz="1200">
                <a:solidFill>
                  <a:schemeClr val="tx1"/>
                </a:solidFill>
              </a:rPr>
              <a:t>! </a:t>
            </a:r>
            <a:r>
              <a:rPr lang="de-CH" sz="1200">
                <a:solidFill>
                  <a:srgbClr val="FF0000"/>
                </a:solidFill>
              </a:rPr>
              <a:t>Police does not have to</a:t>
            </a:r>
          </a:p>
          <a:p>
            <a:pPr marL="381000" indent="-381000" algn="l">
              <a:buFontTx/>
              <a:buNone/>
            </a:pPr>
            <a:r>
              <a:rPr lang="de-CH" sz="1200">
                <a:solidFill>
                  <a:srgbClr val="FF0000"/>
                </a:solidFill>
              </a:rPr>
              <a:t>pay anything at all! </a:t>
            </a:r>
          </a:p>
          <a:p>
            <a:pPr marL="381000" indent="-381000" algn="l">
              <a:buFontTx/>
              <a:buNone/>
            </a:pPr>
            <a:r>
              <a:rPr lang="de-CH" sz="1200">
                <a:solidFill>
                  <a:schemeClr val="tx1"/>
                </a:solidFill>
              </a:rPr>
              <a:t>Net gain: 2 </a:t>
            </a:r>
            <a:endParaRPr lang="de-CH" sz="1200">
              <a:solidFill>
                <a:srgbClr val="FF0000"/>
              </a:solidFill>
            </a:endParaRPr>
          </a:p>
          <a:p>
            <a:pPr marL="381000" indent="-381000" algn="l">
              <a:buFontTx/>
              <a:buNone/>
            </a:pPr>
            <a:endParaRPr lang="en-US" sz="1200">
              <a:solidFill>
                <a:srgbClr val="FF0000"/>
              </a:solidFill>
            </a:endParaRPr>
          </a:p>
        </p:txBody>
      </p:sp>
      <p:sp>
        <p:nvSpPr>
          <p:cNvPr id="2419788" name="Text Box 76"/>
          <p:cNvSpPr txBox="1">
            <a:spLocks noChangeArrowheads="1"/>
          </p:cNvSpPr>
          <p:nvPr/>
        </p:nvSpPr>
        <p:spPr bwMode="auto">
          <a:xfrm>
            <a:off x="5527675" y="3135313"/>
            <a:ext cx="606425" cy="274637"/>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200">
                <a:solidFill>
                  <a:srgbClr val="333399"/>
                </a:solidFill>
              </a:rPr>
              <a:t>0</a:t>
            </a:r>
            <a:r>
              <a:rPr lang="de-CH" sz="1200">
                <a:solidFill>
                  <a:schemeClr val="tx1"/>
                </a:solidFill>
              </a:rPr>
              <a:t>     </a:t>
            </a:r>
            <a:r>
              <a:rPr lang="de-CH" sz="1200"/>
              <a:t> 5</a:t>
            </a:r>
            <a:endParaRPr lang="en-US" sz="1200"/>
          </a:p>
        </p:txBody>
      </p:sp>
      <p:pic>
        <p:nvPicPr>
          <p:cNvPr id="2419789" name="Picture 77"/>
          <p:cNvPicPr>
            <a:picLocks noChangeAspect="1" noChangeArrowheads="1"/>
          </p:cNvPicPr>
          <p:nvPr/>
        </p:nvPicPr>
        <p:blipFill>
          <a:blip r:embed="rId3" cstate="print"/>
          <a:srcRect/>
          <a:stretch>
            <a:fillRect/>
          </a:stretch>
        </p:blipFill>
        <p:spPr bwMode="auto">
          <a:xfrm>
            <a:off x="1585913" y="3870325"/>
            <a:ext cx="1047750" cy="782638"/>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3"/>
          <p:cNvSpPr>
            <a:spLocks noGrp="1"/>
          </p:cNvSpPr>
          <p:nvPr>
            <p:ph type="ftr" sz="quarter" idx="10"/>
          </p:nvPr>
        </p:nvSpPr>
        <p:spPr/>
        <p:txBody>
          <a:bodyPr/>
          <a:lstStyle/>
          <a:p>
            <a:r>
              <a:rPr lang="en-US"/>
              <a:t>Stefan Schmid @ ISAAC 2007</a:t>
            </a:r>
            <a:endParaRPr lang="de-CH"/>
          </a:p>
        </p:txBody>
      </p:sp>
      <p:sp>
        <p:nvSpPr>
          <p:cNvPr id="10" name="Slide Number Placeholder 4"/>
          <p:cNvSpPr>
            <a:spLocks noGrp="1"/>
          </p:cNvSpPr>
          <p:nvPr>
            <p:ph type="sldNum" sz="quarter" idx="11"/>
          </p:nvPr>
        </p:nvSpPr>
        <p:spPr/>
        <p:txBody>
          <a:bodyPr/>
          <a:lstStyle/>
          <a:p>
            <a:fld id="{216565B0-BCE9-4D89-82AA-2C6B16CF9664}" type="slidenum">
              <a:rPr lang="de-CH"/>
              <a:pPr/>
              <a:t>11</a:t>
            </a:fld>
            <a:endParaRPr lang="de-CH"/>
          </a:p>
        </p:txBody>
      </p:sp>
      <p:sp>
        <p:nvSpPr>
          <p:cNvPr id="2423810" name="Rectangle 2"/>
          <p:cNvSpPr>
            <a:spLocks noChangeArrowheads="1"/>
          </p:cNvSpPr>
          <p:nvPr/>
        </p:nvSpPr>
        <p:spPr bwMode="auto">
          <a:xfrm>
            <a:off x="0" y="485775"/>
            <a:ext cx="9020175" cy="6372225"/>
          </a:xfrm>
          <a:prstGeom prst="rect">
            <a:avLst/>
          </a:prstGeom>
          <a:solidFill>
            <a:schemeClr val="bg1"/>
          </a:solidFill>
          <a:ln w="25400" algn="ctr">
            <a:noFill/>
            <a:miter lim="800000"/>
            <a:headEnd/>
            <a:tailEnd/>
          </a:ln>
          <a:effectLst/>
        </p:spPr>
        <p:txBody>
          <a:bodyPr wrap="none" lIns="90000" tIns="46800" rIns="90000" bIns="46800" anchor="ctr">
            <a:spAutoFit/>
          </a:bodyPr>
          <a:lstStyle/>
          <a:p>
            <a:pPr marL="381000" indent="-381000" algn="ctr"/>
            <a:endParaRPr lang="en-US" b="0"/>
          </a:p>
        </p:txBody>
      </p:sp>
      <p:sp>
        <p:nvSpPr>
          <p:cNvPr id="2423811" name="Text Box 3"/>
          <p:cNvSpPr txBox="1">
            <a:spLocks noChangeArrowheads="1"/>
          </p:cNvSpPr>
          <p:nvPr/>
        </p:nvSpPr>
        <p:spPr bwMode="auto">
          <a:xfrm>
            <a:off x="1271588" y="1449388"/>
            <a:ext cx="5848350" cy="2952750"/>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b="0">
                <a:solidFill>
                  <a:schemeClr val="tx1"/>
                </a:solidFill>
              </a:rPr>
              <a:t>Strategy profile implemented by Al Capone has </a:t>
            </a:r>
          </a:p>
          <a:p>
            <a:pPr marL="381000" indent="-381000" algn="l">
              <a:buFontTx/>
              <a:buNone/>
            </a:pPr>
            <a:r>
              <a:rPr lang="de-CH" b="0">
                <a:solidFill>
                  <a:srgbClr val="FF0000"/>
                </a:solidFill>
              </a:rPr>
              <a:t>leverage</a:t>
            </a:r>
            <a:r>
              <a:rPr lang="de-CH" b="0">
                <a:solidFill>
                  <a:schemeClr val="tx1"/>
                </a:solidFill>
              </a:rPr>
              <a:t> (potential) of two: at the cost of money </a:t>
            </a:r>
          </a:p>
          <a:p>
            <a:pPr marL="381000" indent="-381000" algn="l">
              <a:buFontTx/>
              <a:buNone/>
            </a:pPr>
            <a:r>
              <a:rPr lang="de-CH" b="0">
                <a:solidFill>
                  <a:schemeClr val="tx1"/>
                </a:solidFill>
              </a:rPr>
              <a:t>worth 2 years in prison, the players in the game </a:t>
            </a:r>
          </a:p>
          <a:p>
            <a:pPr marL="381000" indent="-381000" algn="l">
              <a:buFontTx/>
              <a:buNone/>
            </a:pPr>
            <a:r>
              <a:rPr lang="de-CH" b="0">
                <a:solidFill>
                  <a:schemeClr val="tx1"/>
                </a:solidFill>
              </a:rPr>
              <a:t>are better off by 4 years in prison.</a:t>
            </a:r>
          </a:p>
          <a:p>
            <a:pPr marL="381000" indent="-381000" algn="l">
              <a:buFontTx/>
              <a:buNone/>
            </a:pPr>
            <a:endParaRPr lang="de-CH" b="0">
              <a:solidFill>
                <a:schemeClr val="tx1"/>
              </a:solidFill>
            </a:endParaRPr>
          </a:p>
          <a:p>
            <a:pPr marL="381000" indent="-381000" algn="l">
              <a:buFontTx/>
              <a:buNone/>
            </a:pPr>
            <a:r>
              <a:rPr lang="de-CH" b="0">
                <a:solidFill>
                  <a:schemeClr val="tx1"/>
                </a:solidFill>
              </a:rPr>
              <a:t>Strategy profile implemented by the police has a </a:t>
            </a:r>
          </a:p>
          <a:p>
            <a:pPr marL="381000" indent="-381000" algn="l">
              <a:buFontTx/>
              <a:buNone/>
            </a:pPr>
            <a:r>
              <a:rPr lang="de-CH" b="0">
                <a:solidFill>
                  <a:srgbClr val="FF0000"/>
                </a:solidFill>
              </a:rPr>
              <a:t>malicious leverage</a:t>
            </a:r>
            <a:r>
              <a:rPr lang="de-CH" b="0">
                <a:solidFill>
                  <a:schemeClr val="tx1"/>
                </a:solidFill>
              </a:rPr>
              <a:t> of two: at no costs, the players </a:t>
            </a:r>
          </a:p>
          <a:p>
            <a:pPr marL="381000" indent="-381000" algn="l">
              <a:buFontTx/>
              <a:buNone/>
            </a:pPr>
            <a:r>
              <a:rPr lang="de-CH" b="0">
                <a:solidFill>
                  <a:schemeClr val="tx1"/>
                </a:solidFill>
              </a:rPr>
              <a:t>are worse off by 2 years.</a:t>
            </a:r>
          </a:p>
        </p:txBody>
      </p:sp>
      <p:sp>
        <p:nvSpPr>
          <p:cNvPr id="2423814" name="Text Box 6"/>
          <p:cNvSpPr txBox="1">
            <a:spLocks noChangeArrowheads="1"/>
          </p:cNvSpPr>
          <p:nvPr/>
        </p:nvSpPr>
        <p:spPr bwMode="auto">
          <a:xfrm>
            <a:off x="341313" y="744538"/>
            <a:ext cx="1435100"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t>Definition:</a:t>
            </a:r>
            <a:endParaRPr lang="en-US"/>
          </a:p>
        </p:txBody>
      </p:sp>
      <p:pic>
        <p:nvPicPr>
          <p:cNvPr id="2423815" name="Picture 7" descr="devil"/>
          <p:cNvPicPr>
            <a:picLocks noChangeAspect="1" noChangeArrowheads="1"/>
          </p:cNvPicPr>
          <p:nvPr/>
        </p:nvPicPr>
        <p:blipFill>
          <a:blip r:embed="rId3" cstate="print"/>
          <a:srcRect/>
          <a:stretch>
            <a:fillRect/>
          </a:stretch>
        </p:blipFill>
        <p:spPr bwMode="auto">
          <a:xfrm>
            <a:off x="361950" y="3459163"/>
            <a:ext cx="779463" cy="790575"/>
          </a:xfrm>
          <a:prstGeom prst="rect">
            <a:avLst/>
          </a:prstGeom>
          <a:noFill/>
        </p:spPr>
      </p:pic>
      <p:pic>
        <p:nvPicPr>
          <p:cNvPr id="2423816" name="Picture 8" descr="angel"/>
          <p:cNvPicPr>
            <a:picLocks noChangeAspect="1" noChangeArrowheads="1"/>
          </p:cNvPicPr>
          <p:nvPr/>
        </p:nvPicPr>
        <p:blipFill>
          <a:blip r:embed="rId4" cstate="print"/>
          <a:srcRect/>
          <a:stretch>
            <a:fillRect/>
          </a:stretch>
        </p:blipFill>
        <p:spPr bwMode="auto">
          <a:xfrm>
            <a:off x="328613" y="1765300"/>
            <a:ext cx="730250" cy="701675"/>
          </a:xfrm>
          <a:prstGeom prst="rect">
            <a:avLst/>
          </a:prstGeom>
          <a:noFill/>
        </p:spPr>
      </p:pic>
      <p:pic>
        <p:nvPicPr>
          <p:cNvPr id="2423817" name="Picture 9" descr="devil"/>
          <p:cNvPicPr>
            <a:picLocks noChangeAspect="1" noChangeArrowheads="1"/>
          </p:cNvPicPr>
          <p:nvPr/>
        </p:nvPicPr>
        <p:blipFill>
          <a:blip r:embed="rId3" cstate="print"/>
          <a:srcRect/>
          <a:stretch>
            <a:fillRect/>
          </a:stretch>
        </p:blipFill>
        <p:spPr bwMode="auto">
          <a:xfrm>
            <a:off x="361950" y="3459163"/>
            <a:ext cx="779463" cy="790575"/>
          </a:xfrm>
          <a:prstGeom prst="rect">
            <a:avLst/>
          </a:prstGeom>
          <a:noFill/>
        </p:spPr>
      </p:pic>
      <p:pic>
        <p:nvPicPr>
          <p:cNvPr id="2423818" name="Picture 10" descr="angel"/>
          <p:cNvPicPr>
            <a:picLocks noChangeAspect="1" noChangeArrowheads="1"/>
          </p:cNvPicPr>
          <p:nvPr/>
        </p:nvPicPr>
        <p:blipFill>
          <a:blip r:embed="rId4" cstate="print"/>
          <a:srcRect/>
          <a:stretch>
            <a:fillRect/>
          </a:stretch>
        </p:blipFill>
        <p:spPr bwMode="auto">
          <a:xfrm>
            <a:off x="328613" y="1765300"/>
            <a:ext cx="730250" cy="701675"/>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3"/>
          <p:cNvSpPr>
            <a:spLocks noGrp="1"/>
          </p:cNvSpPr>
          <p:nvPr>
            <p:ph type="ftr" sz="quarter" idx="10"/>
          </p:nvPr>
        </p:nvSpPr>
        <p:spPr/>
        <p:txBody>
          <a:bodyPr/>
          <a:lstStyle/>
          <a:p>
            <a:r>
              <a:rPr lang="en-US"/>
              <a:t>Stefan Schmid @ ISAAC 2007</a:t>
            </a:r>
            <a:endParaRPr lang="de-CH"/>
          </a:p>
        </p:txBody>
      </p:sp>
      <p:sp>
        <p:nvSpPr>
          <p:cNvPr id="9" name="Slide Number Placeholder 4"/>
          <p:cNvSpPr>
            <a:spLocks noGrp="1"/>
          </p:cNvSpPr>
          <p:nvPr>
            <p:ph type="sldNum" sz="quarter" idx="11"/>
          </p:nvPr>
        </p:nvSpPr>
        <p:spPr/>
        <p:txBody>
          <a:bodyPr/>
          <a:lstStyle/>
          <a:p>
            <a:fld id="{B2F51243-020E-413B-A982-43EA3D48BC32}" type="slidenum">
              <a:rPr lang="de-CH"/>
              <a:pPr/>
              <a:t>12</a:t>
            </a:fld>
            <a:endParaRPr lang="de-CH"/>
          </a:p>
        </p:txBody>
      </p:sp>
      <p:sp>
        <p:nvSpPr>
          <p:cNvPr id="2424834" name="Rectangle 2"/>
          <p:cNvSpPr>
            <a:spLocks noChangeArrowheads="1"/>
          </p:cNvSpPr>
          <p:nvPr/>
        </p:nvSpPr>
        <p:spPr bwMode="auto">
          <a:xfrm>
            <a:off x="0" y="485775"/>
            <a:ext cx="9020175" cy="6372225"/>
          </a:xfrm>
          <a:prstGeom prst="rect">
            <a:avLst/>
          </a:prstGeom>
          <a:solidFill>
            <a:schemeClr val="bg1"/>
          </a:solidFill>
          <a:ln w="25400" algn="ctr">
            <a:noFill/>
            <a:miter lim="800000"/>
            <a:headEnd/>
            <a:tailEnd/>
          </a:ln>
          <a:effectLst/>
        </p:spPr>
        <p:txBody>
          <a:bodyPr wrap="none" lIns="90000" tIns="46800" rIns="90000" bIns="46800" anchor="ctr">
            <a:spAutoFit/>
          </a:bodyPr>
          <a:lstStyle/>
          <a:p>
            <a:pPr marL="381000" indent="-381000" algn="ctr"/>
            <a:endParaRPr lang="en-US" b="0"/>
          </a:p>
        </p:txBody>
      </p:sp>
      <p:pic>
        <p:nvPicPr>
          <p:cNvPr id="2424837" name="Picture 5"/>
          <p:cNvPicPr>
            <a:picLocks noChangeAspect="1" noChangeArrowheads="1"/>
          </p:cNvPicPr>
          <p:nvPr/>
        </p:nvPicPr>
        <p:blipFill>
          <a:blip r:embed="rId2" cstate="print"/>
          <a:srcRect/>
          <a:stretch>
            <a:fillRect/>
          </a:stretch>
        </p:blipFill>
        <p:spPr bwMode="auto">
          <a:xfrm>
            <a:off x="2324100" y="504825"/>
            <a:ext cx="4343400" cy="2292350"/>
          </a:xfrm>
          <a:prstGeom prst="rect">
            <a:avLst/>
          </a:prstGeom>
          <a:noFill/>
        </p:spPr>
      </p:pic>
      <p:sp>
        <p:nvSpPr>
          <p:cNvPr id="2424838" name="Text Box 6"/>
          <p:cNvSpPr txBox="1">
            <a:spLocks noChangeArrowheads="1"/>
          </p:cNvSpPr>
          <p:nvPr/>
        </p:nvSpPr>
        <p:spPr bwMode="auto">
          <a:xfrm>
            <a:off x="665163" y="3409950"/>
            <a:ext cx="8091487" cy="34480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Paper studies the </a:t>
            </a:r>
            <a:r>
              <a:rPr lang="de-CH" b="0">
                <a:solidFill>
                  <a:srgbClr val="FF0000"/>
                </a:solidFill>
              </a:rPr>
              <a:t>leverage in games</a:t>
            </a:r>
            <a:r>
              <a:rPr lang="de-CH" b="0">
                <a:solidFill>
                  <a:schemeClr val="tx1"/>
                </a:solidFill>
              </a:rPr>
              <a:t> = extent to which the players‘ decisions can be manipulated by </a:t>
            </a:r>
            <a:r>
              <a:rPr lang="de-CH" b="0">
                <a:solidFill>
                  <a:srgbClr val="FF0000"/>
                </a:solidFill>
              </a:rPr>
              <a:t>creditability </a:t>
            </a:r>
            <a:endParaRPr lang="de-CH" b="0">
              <a:solidFill>
                <a:schemeClr val="tx1"/>
              </a:solidFill>
            </a:endParaRPr>
          </a:p>
          <a:p>
            <a:pPr lvl="1" algn="l">
              <a:buFontTx/>
              <a:buChar char="-"/>
            </a:pPr>
            <a:r>
              <a:rPr lang="de-CH" sz="1800" b="0">
                <a:solidFill>
                  <a:schemeClr val="tx1"/>
                </a:solidFill>
              </a:rPr>
              <a:t> Creditability = the promise of money</a:t>
            </a:r>
          </a:p>
          <a:p>
            <a:pPr lvl="1" algn="l">
              <a:buFontTx/>
              <a:buChar char="-"/>
            </a:pPr>
            <a:endParaRPr lang="de-CH" sz="1800" b="0">
              <a:solidFill>
                <a:schemeClr val="tx1"/>
              </a:solidFill>
            </a:endParaRPr>
          </a:p>
          <a:p>
            <a:pPr marL="381000" indent="-381000" algn="l"/>
            <a:r>
              <a:rPr lang="de-CH" b="0">
                <a:solidFill>
                  <a:schemeClr val="tx1"/>
                </a:solidFill>
              </a:rPr>
              <a:t>For both </a:t>
            </a:r>
            <a:r>
              <a:rPr lang="de-CH" b="0">
                <a:solidFill>
                  <a:srgbClr val="FF0000"/>
                </a:solidFill>
              </a:rPr>
              <a:t>benevolent </a:t>
            </a:r>
            <a:r>
              <a:rPr lang="de-CH" b="0">
                <a:solidFill>
                  <a:schemeClr val="tx1"/>
                </a:solidFill>
              </a:rPr>
              <a:t>as well as </a:t>
            </a:r>
            <a:r>
              <a:rPr lang="de-CH" b="0">
                <a:solidFill>
                  <a:srgbClr val="FF0000"/>
                </a:solidFill>
              </a:rPr>
              <a:t>malicous mechanism designers</a:t>
            </a:r>
            <a:r>
              <a:rPr lang="de-CH" b="0">
                <a:solidFill>
                  <a:schemeClr val="tx1"/>
                </a:solidFill>
              </a:rPr>
              <a:t> </a:t>
            </a:r>
          </a:p>
          <a:p>
            <a:pPr lvl="1" algn="l">
              <a:buFontTx/>
              <a:buNone/>
            </a:pPr>
            <a:r>
              <a:rPr lang="de-CH" sz="1800" b="0">
                <a:solidFill>
                  <a:schemeClr val="tx1"/>
                </a:solidFill>
              </a:rPr>
              <a:t>- Benevolent = improve players‘ situation (i.e., increase social welfare)</a:t>
            </a:r>
          </a:p>
          <a:p>
            <a:pPr lvl="1" algn="l">
              <a:buFontTx/>
              <a:buChar char="-"/>
            </a:pPr>
            <a:r>
              <a:rPr lang="de-CH" sz="1800" b="0">
                <a:solidFill>
                  <a:schemeClr val="tx1"/>
                </a:solidFill>
              </a:rPr>
              <a:t> Malicious = make their situation worse!</a:t>
            </a:r>
          </a:p>
          <a:p>
            <a:pPr lvl="2" algn="l">
              <a:buFontTx/>
              <a:buNone/>
            </a:pPr>
            <a:endParaRPr lang="de-CH" sz="1800" b="0">
              <a:solidFill>
                <a:schemeClr val="tx1"/>
              </a:solidFill>
            </a:endParaRPr>
          </a:p>
          <a:p>
            <a:pPr marL="381000" indent="-381000" algn="l"/>
            <a:endParaRPr lang="de-CH" b="0">
              <a:solidFill>
                <a:schemeClr val="tx1"/>
              </a:solidFill>
            </a:endParaRPr>
          </a:p>
          <a:p>
            <a:pPr marL="381000" indent="-381000" algn="l"/>
            <a:endParaRPr lang="de-CH" b="0">
              <a:solidFill>
                <a:schemeClr val="tx1"/>
              </a:solidFill>
            </a:endParaRPr>
          </a:p>
        </p:txBody>
      </p:sp>
      <p:pic>
        <p:nvPicPr>
          <p:cNvPr id="2424839" name="Picture 7" descr="devil"/>
          <p:cNvPicPr>
            <a:picLocks noChangeAspect="1" noChangeArrowheads="1"/>
          </p:cNvPicPr>
          <p:nvPr/>
        </p:nvPicPr>
        <p:blipFill>
          <a:blip r:embed="rId3" cstate="print"/>
          <a:srcRect/>
          <a:stretch>
            <a:fillRect/>
          </a:stretch>
        </p:blipFill>
        <p:spPr bwMode="auto">
          <a:xfrm>
            <a:off x="752475" y="5151438"/>
            <a:ext cx="369888" cy="374650"/>
          </a:xfrm>
          <a:prstGeom prst="rect">
            <a:avLst/>
          </a:prstGeom>
          <a:noFill/>
        </p:spPr>
      </p:pic>
      <p:pic>
        <p:nvPicPr>
          <p:cNvPr id="2424840" name="Picture 8" descr="angel"/>
          <p:cNvPicPr>
            <a:picLocks noChangeAspect="1" noChangeArrowheads="1"/>
          </p:cNvPicPr>
          <p:nvPr/>
        </p:nvPicPr>
        <p:blipFill>
          <a:blip r:embed="rId4" cstate="print"/>
          <a:srcRect/>
          <a:stretch>
            <a:fillRect/>
          </a:stretch>
        </p:blipFill>
        <p:spPr bwMode="auto">
          <a:xfrm>
            <a:off x="557213" y="4725988"/>
            <a:ext cx="346075" cy="331787"/>
          </a:xfrm>
          <a:prstGeom prst="rect">
            <a:avLst/>
          </a:prstGeom>
          <a:noFill/>
        </p:spPr>
      </p:pic>
      <p:pic>
        <p:nvPicPr>
          <p:cNvPr id="2424841" name="Picture 9"/>
          <p:cNvPicPr>
            <a:picLocks noChangeAspect="1" noChangeArrowheads="1"/>
          </p:cNvPicPr>
          <p:nvPr/>
        </p:nvPicPr>
        <p:blipFill>
          <a:blip r:embed="rId5" cstate="print"/>
          <a:srcRect/>
          <a:stretch>
            <a:fillRect/>
          </a:stretch>
        </p:blipFill>
        <p:spPr bwMode="auto">
          <a:xfrm>
            <a:off x="290513" y="3452813"/>
            <a:ext cx="752475" cy="5619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AD8E7C63-7152-4483-8CDD-5F37D93F139C}" type="slidenum">
              <a:rPr lang="de-CH"/>
              <a:pPr/>
              <a:t>13</a:t>
            </a:fld>
            <a:endParaRPr lang="de-CH"/>
          </a:p>
        </p:txBody>
      </p:sp>
      <p:sp>
        <p:nvSpPr>
          <p:cNvPr id="2452482" name="Rectangle 2"/>
          <p:cNvSpPr>
            <a:spLocks noGrp="1" noChangeArrowheads="1"/>
          </p:cNvSpPr>
          <p:nvPr>
            <p:ph type="title"/>
          </p:nvPr>
        </p:nvSpPr>
        <p:spPr/>
        <p:txBody>
          <a:bodyPr/>
          <a:lstStyle/>
          <a:p>
            <a:r>
              <a:rPr lang="en-US"/>
              <a:t>Talk Overview</a:t>
            </a:r>
          </a:p>
        </p:txBody>
      </p:sp>
      <p:sp>
        <p:nvSpPr>
          <p:cNvPr id="2452483"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buFontTx/>
              <a:buNone/>
            </a:pPr>
            <a:endParaRPr lang="de-CH" b="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37A5514C-178A-46E3-8390-58D681B7263A}" type="slidenum">
              <a:rPr lang="de-CH"/>
              <a:pPr/>
              <a:t>14</a:t>
            </a:fld>
            <a:endParaRPr lang="de-CH"/>
          </a:p>
        </p:txBody>
      </p:sp>
      <p:sp>
        <p:nvSpPr>
          <p:cNvPr id="2454530" name="Rectangle 2"/>
          <p:cNvSpPr>
            <a:spLocks noGrp="1" noChangeArrowheads="1"/>
          </p:cNvSpPr>
          <p:nvPr>
            <p:ph type="title"/>
          </p:nvPr>
        </p:nvSpPr>
        <p:spPr/>
        <p:txBody>
          <a:bodyPr/>
          <a:lstStyle/>
          <a:p>
            <a:r>
              <a:rPr lang="en-US"/>
              <a:t>Talk Overview</a:t>
            </a:r>
          </a:p>
        </p:txBody>
      </p:sp>
      <p:sp>
        <p:nvSpPr>
          <p:cNvPr id="2454531"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a:solidFill>
                  <a:schemeClr val="tx1"/>
                </a:solidFill>
              </a:rPr>
              <a:t>Definitions and Models</a:t>
            </a:r>
          </a:p>
          <a:p>
            <a:pPr marL="381000" indent="-381000" algn="l"/>
            <a:endParaRPr lang="de-CH">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buFontTx/>
              <a:buNone/>
            </a:pPr>
            <a:endParaRPr lang="de-CH" b="0">
              <a:solidFill>
                <a:schemeClr val="tx1"/>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F8776F65-2CF1-47AB-AD0B-F90A2B2C9F35}" type="slidenum">
              <a:rPr lang="de-CH"/>
              <a:pPr/>
              <a:t>15</a:t>
            </a:fld>
            <a:endParaRPr lang="de-CH"/>
          </a:p>
        </p:txBody>
      </p:sp>
      <p:sp>
        <p:nvSpPr>
          <p:cNvPr id="2436098" name="Rectangle 2"/>
          <p:cNvSpPr>
            <a:spLocks noGrp="1" noChangeArrowheads="1"/>
          </p:cNvSpPr>
          <p:nvPr>
            <p:ph type="title"/>
          </p:nvPr>
        </p:nvSpPr>
        <p:spPr/>
        <p:txBody>
          <a:bodyPr/>
          <a:lstStyle/>
          <a:p>
            <a:r>
              <a:rPr lang="de-CH"/>
              <a:t>Exact vs Non-Exact (1)</a:t>
            </a:r>
            <a:endParaRPr lang="en-US"/>
          </a:p>
        </p:txBody>
      </p:sp>
      <p:sp>
        <p:nvSpPr>
          <p:cNvPr id="2436099" name="Text Box 3"/>
          <p:cNvSpPr txBox="1">
            <a:spLocks noChangeArrowheads="1"/>
          </p:cNvSpPr>
          <p:nvPr/>
        </p:nvSpPr>
        <p:spPr bwMode="auto">
          <a:xfrm>
            <a:off x="342900" y="1306513"/>
            <a:ext cx="8029575" cy="29368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Goal of a mechanism designer: </a:t>
            </a:r>
            <a:r>
              <a:rPr lang="de-CH" b="0">
                <a:solidFill>
                  <a:srgbClr val="FF0000"/>
                </a:solidFill>
              </a:rPr>
              <a:t>implement</a:t>
            </a:r>
            <a:r>
              <a:rPr lang="de-CH" b="0">
                <a:solidFill>
                  <a:schemeClr val="tx1"/>
                </a:solidFill>
              </a:rPr>
              <a:t> a certain </a:t>
            </a:r>
            <a:r>
              <a:rPr lang="de-CH" b="0">
                <a:solidFill>
                  <a:srgbClr val="FF0000"/>
                </a:solidFill>
              </a:rPr>
              <a:t>set</a:t>
            </a:r>
            <a:r>
              <a:rPr lang="de-CH" b="0">
                <a:solidFill>
                  <a:schemeClr val="tx1"/>
                </a:solidFill>
              </a:rPr>
              <a:t> of strategy profiles </a:t>
            </a:r>
            <a:r>
              <a:rPr lang="de-CH" b="0">
                <a:solidFill>
                  <a:srgbClr val="FF0000"/>
                </a:solidFill>
              </a:rPr>
              <a:t>at low costs</a:t>
            </a:r>
          </a:p>
          <a:p>
            <a:pPr marL="381000" indent="-381000" algn="l">
              <a:buFontTx/>
              <a:buNone/>
            </a:pPr>
            <a:r>
              <a:rPr lang="de-CH" sz="1800" b="0">
                <a:solidFill>
                  <a:schemeClr val="tx1"/>
                </a:solidFill>
              </a:rPr>
              <a:t>	- I.e., make this set of profiles the (newly) non-dominated set of strategies</a:t>
            </a:r>
          </a:p>
          <a:p>
            <a:pPr marL="381000" indent="-381000" algn="l"/>
            <a:endParaRPr lang="de-CH" sz="1800" b="0">
              <a:solidFill>
                <a:schemeClr val="tx1"/>
              </a:solidFill>
            </a:endParaRPr>
          </a:p>
          <a:p>
            <a:pPr marL="381000" indent="-381000" algn="l"/>
            <a:r>
              <a:rPr lang="de-CH" b="0">
                <a:solidFill>
                  <a:schemeClr val="tx1"/>
                </a:solidFill>
              </a:rPr>
              <a:t>Two options: </a:t>
            </a:r>
            <a:r>
              <a:rPr lang="de-CH" b="0">
                <a:solidFill>
                  <a:srgbClr val="FF0000"/>
                </a:solidFill>
              </a:rPr>
              <a:t>Exact implementation</a:t>
            </a:r>
            <a:r>
              <a:rPr lang="de-CH" b="0">
                <a:solidFill>
                  <a:schemeClr val="tx1"/>
                </a:solidFill>
              </a:rPr>
              <a:t> and </a:t>
            </a:r>
            <a:r>
              <a:rPr lang="de-CH" b="0">
                <a:solidFill>
                  <a:srgbClr val="FF0000"/>
                </a:solidFill>
              </a:rPr>
              <a:t>non-exact implementation</a:t>
            </a:r>
          </a:p>
          <a:p>
            <a:pPr marL="381000" indent="-381000" algn="l">
              <a:buFontTx/>
              <a:buNone/>
            </a:pPr>
            <a:r>
              <a:rPr lang="de-CH" sz="1800" b="0">
                <a:solidFill>
                  <a:srgbClr val="FF0000"/>
                </a:solidFill>
              </a:rPr>
              <a:t>	- Exact implementation</a:t>
            </a:r>
            <a:r>
              <a:rPr lang="de-CH" sz="1800" b="0">
                <a:solidFill>
                  <a:schemeClr val="tx1"/>
                </a:solidFill>
              </a:rPr>
              <a:t>: </a:t>
            </a:r>
            <a:r>
              <a:rPr lang="de-CH" sz="1800" b="0" i="1">
                <a:solidFill>
                  <a:schemeClr val="tx1"/>
                </a:solidFill>
              </a:rPr>
              <a:t>All</a:t>
            </a:r>
            <a:r>
              <a:rPr lang="de-CH" sz="1800" b="0">
                <a:solidFill>
                  <a:schemeClr val="tx1"/>
                </a:solidFill>
              </a:rPr>
              <a:t> strategy profiles in the target </a:t>
            </a:r>
            <a:r>
              <a:rPr lang="de-CH" sz="1800" b="0" u="sng">
                <a:solidFill>
                  <a:schemeClr val="tx1"/>
                </a:solidFill>
              </a:rPr>
              <a:t>region</a:t>
            </a:r>
            <a:r>
              <a:rPr lang="de-CH" sz="1800" b="0">
                <a:solidFill>
                  <a:schemeClr val="tx1"/>
                </a:solidFill>
              </a:rPr>
              <a:t> </a:t>
            </a:r>
            <a:r>
              <a:rPr lang="de-CH" sz="1800" b="0" i="1">
                <a:solidFill>
                  <a:schemeClr val="tx1"/>
                </a:solidFill>
              </a:rPr>
              <a:t>O</a:t>
            </a:r>
            <a:r>
              <a:rPr lang="de-CH" sz="1800" b="0">
                <a:solidFill>
                  <a:schemeClr val="tx1"/>
                </a:solidFill>
              </a:rPr>
              <a:t> are non-dominated</a:t>
            </a:r>
          </a:p>
          <a:p>
            <a:pPr marL="381000" indent="-381000" algn="l">
              <a:buFontTx/>
              <a:buNone/>
            </a:pPr>
            <a:r>
              <a:rPr lang="de-CH" sz="1800" b="0">
                <a:solidFill>
                  <a:srgbClr val="FF0000"/>
                </a:solidFill>
              </a:rPr>
              <a:t>	- Non-exact implementation</a:t>
            </a:r>
            <a:r>
              <a:rPr lang="de-CH" sz="1800" b="0">
                <a:solidFill>
                  <a:schemeClr val="tx1"/>
                </a:solidFill>
              </a:rPr>
              <a:t>: Only a </a:t>
            </a:r>
            <a:r>
              <a:rPr lang="de-CH" sz="1800" b="0" i="1">
                <a:solidFill>
                  <a:schemeClr val="tx1"/>
                </a:solidFill>
              </a:rPr>
              <a:t>subset</a:t>
            </a:r>
            <a:r>
              <a:rPr lang="de-CH" sz="1800" b="0">
                <a:solidFill>
                  <a:schemeClr val="tx1"/>
                </a:solidFill>
              </a:rPr>
              <a:t> of profiles in the target region </a:t>
            </a:r>
            <a:r>
              <a:rPr lang="de-CH" sz="1800" b="0" i="1">
                <a:solidFill>
                  <a:schemeClr val="tx1"/>
                </a:solidFill>
              </a:rPr>
              <a:t>O</a:t>
            </a:r>
            <a:r>
              <a:rPr lang="de-CH" sz="1800" b="0">
                <a:solidFill>
                  <a:schemeClr val="tx1"/>
                </a:solidFill>
              </a:rPr>
              <a:t> are non-dominated</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5"/>
          <p:cNvSpPr>
            <a:spLocks noGrp="1"/>
          </p:cNvSpPr>
          <p:nvPr>
            <p:ph type="ftr" sz="quarter" idx="10"/>
          </p:nvPr>
        </p:nvSpPr>
        <p:spPr/>
        <p:txBody>
          <a:bodyPr/>
          <a:lstStyle/>
          <a:p>
            <a:r>
              <a:rPr lang="en-US"/>
              <a:t>Stefan Schmid @ ISAAC 2007</a:t>
            </a:r>
            <a:endParaRPr lang="de-CH"/>
          </a:p>
        </p:txBody>
      </p:sp>
      <p:sp>
        <p:nvSpPr>
          <p:cNvPr id="18" name="Slide Number Placeholder 6"/>
          <p:cNvSpPr>
            <a:spLocks noGrp="1"/>
          </p:cNvSpPr>
          <p:nvPr>
            <p:ph type="sldNum" sz="quarter" idx="11"/>
          </p:nvPr>
        </p:nvSpPr>
        <p:spPr/>
        <p:txBody>
          <a:bodyPr/>
          <a:lstStyle/>
          <a:p>
            <a:fld id="{F6509A22-8428-42F0-8302-75AE3A3D8EEC}" type="slidenum">
              <a:rPr lang="de-CH"/>
              <a:pPr/>
              <a:t>16</a:t>
            </a:fld>
            <a:endParaRPr lang="de-CH"/>
          </a:p>
        </p:txBody>
      </p:sp>
      <p:sp>
        <p:nvSpPr>
          <p:cNvPr id="2438162" name="Rectangle 18"/>
          <p:cNvSpPr>
            <a:spLocks noChangeArrowheads="1"/>
          </p:cNvSpPr>
          <p:nvPr/>
        </p:nvSpPr>
        <p:spPr bwMode="auto">
          <a:xfrm>
            <a:off x="1314450" y="4981575"/>
            <a:ext cx="6048375" cy="1123950"/>
          </a:xfrm>
          <a:prstGeom prst="rect">
            <a:avLst/>
          </a:prstGeom>
          <a:solidFill>
            <a:srgbClr val="0000FF"/>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38146" name="Rectangle 2"/>
          <p:cNvSpPr>
            <a:spLocks noGrp="1" noChangeArrowheads="1"/>
          </p:cNvSpPr>
          <p:nvPr>
            <p:ph type="title"/>
          </p:nvPr>
        </p:nvSpPr>
        <p:spPr/>
        <p:txBody>
          <a:bodyPr/>
          <a:lstStyle/>
          <a:p>
            <a:r>
              <a:rPr lang="de-CH"/>
              <a:t>Exact vs Non-Exact (2)</a:t>
            </a:r>
            <a:endParaRPr lang="en-US"/>
          </a:p>
        </p:txBody>
      </p:sp>
      <p:sp>
        <p:nvSpPr>
          <p:cNvPr id="2438149" name="Rectangle 5"/>
          <p:cNvSpPr>
            <a:spLocks noChangeArrowheads="1"/>
          </p:cNvSpPr>
          <p:nvPr/>
        </p:nvSpPr>
        <p:spPr bwMode="auto">
          <a:xfrm>
            <a:off x="1381125" y="2409825"/>
            <a:ext cx="1266825" cy="457200"/>
          </a:xfrm>
          <a:prstGeom prst="rect">
            <a:avLst/>
          </a:prstGeom>
          <a:solidFill>
            <a:schemeClr val="bg1">
              <a:alpha val="20000"/>
            </a:scheme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38150" name="Rectangle 6"/>
          <p:cNvSpPr>
            <a:spLocks noChangeArrowheads="1"/>
          </p:cNvSpPr>
          <p:nvPr/>
        </p:nvSpPr>
        <p:spPr bwMode="auto">
          <a:xfrm>
            <a:off x="3333750" y="3276600"/>
            <a:ext cx="1285875" cy="1047750"/>
          </a:xfrm>
          <a:prstGeom prst="rect">
            <a:avLst/>
          </a:prstGeom>
          <a:solidFill>
            <a:schemeClr val="bg1">
              <a:alpha val="20000"/>
            </a:schemeClr>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38153" name="Text Box 9"/>
          <p:cNvSpPr txBox="1">
            <a:spLocks noChangeArrowheads="1"/>
          </p:cNvSpPr>
          <p:nvPr/>
        </p:nvSpPr>
        <p:spPr bwMode="auto">
          <a:xfrm>
            <a:off x="920750" y="1631950"/>
            <a:ext cx="950913"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Game G</a:t>
            </a:r>
            <a:endParaRPr lang="en-US" sz="1600" b="0">
              <a:solidFill>
                <a:schemeClr val="tx1"/>
              </a:solidFill>
            </a:endParaRPr>
          </a:p>
        </p:txBody>
      </p:sp>
      <p:sp>
        <p:nvSpPr>
          <p:cNvPr id="2438154" name="Text Box 10"/>
          <p:cNvSpPr txBox="1">
            <a:spLocks noChangeArrowheads="1"/>
          </p:cNvSpPr>
          <p:nvPr/>
        </p:nvSpPr>
        <p:spPr bwMode="auto">
          <a:xfrm>
            <a:off x="1892300" y="2447925"/>
            <a:ext cx="395288"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X*</a:t>
            </a:r>
            <a:endParaRPr lang="en-US" sz="1600" b="0">
              <a:solidFill>
                <a:schemeClr val="tx1"/>
              </a:solidFill>
            </a:endParaRPr>
          </a:p>
        </p:txBody>
      </p:sp>
      <p:sp>
        <p:nvSpPr>
          <p:cNvPr id="2438155" name="Text Box 11"/>
          <p:cNvSpPr txBox="1">
            <a:spLocks noChangeArrowheads="1"/>
          </p:cNvSpPr>
          <p:nvPr/>
        </p:nvSpPr>
        <p:spPr bwMode="auto">
          <a:xfrm>
            <a:off x="3602038" y="3648075"/>
            <a:ext cx="666750"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X*(V)</a:t>
            </a:r>
            <a:endParaRPr lang="en-US" sz="1600" b="0">
              <a:solidFill>
                <a:schemeClr val="tx1"/>
              </a:solidFill>
            </a:endParaRPr>
          </a:p>
        </p:txBody>
      </p:sp>
      <p:sp>
        <p:nvSpPr>
          <p:cNvPr id="2438156" name="Text Box 12"/>
          <p:cNvSpPr txBox="1">
            <a:spLocks noChangeArrowheads="1"/>
          </p:cNvSpPr>
          <p:nvPr/>
        </p:nvSpPr>
        <p:spPr bwMode="auto">
          <a:xfrm>
            <a:off x="2082800" y="1020763"/>
            <a:ext cx="1112838"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b="0">
                <a:solidFill>
                  <a:schemeClr val="tx1"/>
                </a:solidFill>
              </a:rPr>
              <a:t>Player 2</a:t>
            </a:r>
            <a:endParaRPr lang="en-US" b="0">
              <a:solidFill>
                <a:schemeClr val="tx1"/>
              </a:solidFill>
            </a:endParaRPr>
          </a:p>
        </p:txBody>
      </p:sp>
      <p:sp>
        <p:nvSpPr>
          <p:cNvPr id="2438157" name="Text Box 13"/>
          <p:cNvSpPr txBox="1">
            <a:spLocks noChangeArrowheads="1"/>
          </p:cNvSpPr>
          <p:nvPr/>
        </p:nvSpPr>
        <p:spPr bwMode="auto">
          <a:xfrm rot="16200000">
            <a:off x="-34131" y="2921794"/>
            <a:ext cx="1112837"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b="0">
                <a:solidFill>
                  <a:schemeClr val="tx1"/>
                </a:solidFill>
              </a:rPr>
              <a:t>Player 1</a:t>
            </a:r>
            <a:endParaRPr lang="en-US" b="0">
              <a:solidFill>
                <a:schemeClr val="tx1"/>
              </a:solidFill>
            </a:endParaRPr>
          </a:p>
        </p:txBody>
      </p:sp>
      <p:sp>
        <p:nvSpPr>
          <p:cNvPr id="2438158" name="Text Box 14"/>
          <p:cNvSpPr txBox="1">
            <a:spLocks noChangeArrowheads="1"/>
          </p:cNvSpPr>
          <p:nvPr/>
        </p:nvSpPr>
        <p:spPr bwMode="auto">
          <a:xfrm>
            <a:off x="5357813" y="1679575"/>
            <a:ext cx="3249612" cy="1217613"/>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600" b="0">
                <a:solidFill>
                  <a:schemeClr val="tx1"/>
                </a:solidFill>
              </a:rPr>
              <a:t>X* = non-dominated strategies </a:t>
            </a:r>
          </a:p>
          <a:p>
            <a:pPr marL="381000" indent="-381000" algn="l">
              <a:buFontTx/>
              <a:buNone/>
            </a:pPr>
            <a:r>
              <a:rPr lang="de-CH" sz="1600" b="0" i="1">
                <a:solidFill>
                  <a:schemeClr val="tx1"/>
                </a:solidFill>
              </a:rPr>
              <a:t>before</a:t>
            </a:r>
            <a:r>
              <a:rPr lang="de-CH" sz="1600" b="0">
                <a:solidFill>
                  <a:schemeClr val="tx1"/>
                </a:solidFill>
              </a:rPr>
              <a:t> manipulation</a:t>
            </a:r>
          </a:p>
          <a:p>
            <a:pPr marL="381000" indent="-381000" algn="l">
              <a:buFontTx/>
              <a:buNone/>
            </a:pPr>
            <a:r>
              <a:rPr lang="de-CH" sz="1600" b="0">
                <a:solidFill>
                  <a:schemeClr val="tx1"/>
                </a:solidFill>
              </a:rPr>
              <a:t>X*(V) = non-dominated strategies </a:t>
            </a:r>
          </a:p>
          <a:p>
            <a:pPr marL="381000" indent="-381000" algn="l">
              <a:buFontTx/>
              <a:buNone/>
            </a:pPr>
            <a:r>
              <a:rPr lang="de-CH" sz="1600" b="0" i="1">
                <a:solidFill>
                  <a:schemeClr val="tx1"/>
                </a:solidFill>
              </a:rPr>
              <a:t>after</a:t>
            </a:r>
            <a:r>
              <a:rPr lang="de-CH" sz="1600" b="0">
                <a:solidFill>
                  <a:schemeClr val="tx1"/>
                </a:solidFill>
              </a:rPr>
              <a:t> manipulation</a:t>
            </a:r>
            <a:endParaRPr lang="en-US" sz="1600" b="0">
              <a:solidFill>
                <a:schemeClr val="tx1"/>
              </a:solidFill>
            </a:endParaRPr>
          </a:p>
        </p:txBody>
      </p:sp>
      <p:sp>
        <p:nvSpPr>
          <p:cNvPr id="2438159" name="Text Box 15"/>
          <p:cNvSpPr txBox="1">
            <a:spLocks noChangeArrowheads="1"/>
          </p:cNvSpPr>
          <p:nvPr/>
        </p:nvSpPr>
        <p:spPr bwMode="auto">
          <a:xfrm>
            <a:off x="5708650" y="3390900"/>
            <a:ext cx="2606675" cy="1071563"/>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400" b="0"/>
              <a:t>Exact implementation:</a:t>
            </a:r>
          </a:p>
          <a:p>
            <a:pPr marL="381000" indent="-381000" algn="l">
              <a:buFontTx/>
              <a:buNone/>
            </a:pPr>
            <a:r>
              <a:rPr lang="de-CH" sz="1400" b="0"/>
              <a:t>X*(V) = O</a:t>
            </a:r>
          </a:p>
          <a:p>
            <a:pPr marL="381000" indent="-381000" algn="l">
              <a:buFontTx/>
              <a:buNone/>
            </a:pPr>
            <a:r>
              <a:rPr lang="de-CH" sz="1400" b="0"/>
              <a:t>Non-exact implementation:</a:t>
            </a:r>
          </a:p>
          <a:p>
            <a:pPr marL="381000" indent="-381000" algn="l">
              <a:buFontTx/>
              <a:buNone/>
            </a:pPr>
            <a:r>
              <a:rPr lang="de-CH" sz="1400" b="0"/>
              <a:t>X*(V) </a:t>
            </a:r>
            <a:r>
              <a:rPr lang="de-CH" sz="1400" b="0">
                <a:latin typeface="cmsy10" pitchFamily="34" charset="0"/>
              </a:rPr>
              <a:t>½</a:t>
            </a:r>
            <a:r>
              <a:rPr lang="de-CH" sz="1400" b="0"/>
              <a:t> O</a:t>
            </a:r>
            <a:endParaRPr lang="en-US" sz="1400" b="0"/>
          </a:p>
        </p:txBody>
      </p:sp>
      <p:sp>
        <p:nvSpPr>
          <p:cNvPr id="2438160" name="Rectangle 16"/>
          <p:cNvSpPr>
            <a:spLocks noChangeArrowheads="1"/>
          </p:cNvSpPr>
          <p:nvPr/>
        </p:nvSpPr>
        <p:spPr bwMode="auto">
          <a:xfrm>
            <a:off x="866775" y="1514475"/>
            <a:ext cx="4086225" cy="3181350"/>
          </a:xfrm>
          <a:prstGeom prst="rect">
            <a:avLst/>
          </a:prstGeom>
          <a:solidFill>
            <a:schemeClr val="bg1">
              <a:alpha val="20000"/>
            </a:schemeClr>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38161" name="Text Box 17"/>
          <p:cNvSpPr txBox="1">
            <a:spLocks noChangeArrowheads="1"/>
          </p:cNvSpPr>
          <p:nvPr/>
        </p:nvSpPr>
        <p:spPr bwMode="auto">
          <a:xfrm>
            <a:off x="1543050" y="5021263"/>
            <a:ext cx="5629275" cy="1357312"/>
          </a:xfrm>
          <a:prstGeom prst="rect">
            <a:avLst/>
          </a:prstGeom>
          <a:noFill/>
          <a:ln w="25400" algn="ctr">
            <a:noFill/>
            <a:miter lim="800000"/>
            <a:headEnd/>
            <a:tailEnd/>
          </a:ln>
          <a:effectLst/>
        </p:spPr>
        <p:txBody>
          <a:bodyPr lIns="90000" tIns="46800" rIns="90000" bIns="46800">
            <a:spAutoFit/>
          </a:bodyPr>
          <a:lstStyle/>
          <a:p>
            <a:pPr marL="381000" indent="-381000" algn="ctr">
              <a:buFontTx/>
              <a:buNone/>
            </a:pPr>
            <a:r>
              <a:rPr lang="de-CH" sz="1800" b="0">
                <a:solidFill>
                  <a:schemeClr val="bg1"/>
                </a:solidFill>
              </a:rPr>
              <a:t>Non-exact implementations can yield larger gains, </a:t>
            </a:r>
          </a:p>
          <a:p>
            <a:pPr marL="381000" indent="-381000" algn="ctr">
              <a:buFontTx/>
              <a:buNone/>
            </a:pPr>
            <a:r>
              <a:rPr lang="de-CH" sz="1800" b="0">
                <a:solidFill>
                  <a:schemeClr val="bg1"/>
                </a:solidFill>
              </a:rPr>
              <a:t>as the mechanism designer can </a:t>
            </a:r>
          </a:p>
          <a:p>
            <a:pPr marL="381000" indent="-381000" algn="ctr">
              <a:buFontTx/>
              <a:buNone/>
            </a:pPr>
            <a:r>
              <a:rPr lang="de-CH" sz="1800" b="0">
                <a:solidFill>
                  <a:schemeClr val="bg1"/>
                </a:solidFill>
              </a:rPr>
              <a:t>choose which subsets to implement!</a:t>
            </a:r>
          </a:p>
          <a:p>
            <a:pPr marL="381000" indent="-381000" algn="ctr">
              <a:buFontTx/>
              <a:buNone/>
            </a:pPr>
            <a:endParaRPr lang="de-CH" sz="1800" b="0">
              <a:solidFill>
                <a:schemeClr val="bg1"/>
              </a:solidFill>
            </a:endParaRPr>
          </a:p>
        </p:txBody>
      </p:sp>
      <p:pic>
        <p:nvPicPr>
          <p:cNvPr id="2438163" name="Picture 19" descr="exclamation_mark_yellow"/>
          <p:cNvPicPr>
            <a:picLocks noChangeAspect="1" noChangeArrowheads="1"/>
          </p:cNvPicPr>
          <p:nvPr/>
        </p:nvPicPr>
        <p:blipFill>
          <a:blip r:embed="rId3" cstate="print"/>
          <a:srcRect/>
          <a:stretch>
            <a:fillRect/>
          </a:stretch>
        </p:blipFill>
        <p:spPr bwMode="auto">
          <a:xfrm>
            <a:off x="706438" y="5168900"/>
            <a:ext cx="557212" cy="744538"/>
          </a:xfrm>
          <a:prstGeom prst="rect">
            <a:avLst/>
          </a:prstGeom>
          <a:noFill/>
        </p:spPr>
      </p:pic>
      <p:pic>
        <p:nvPicPr>
          <p:cNvPr id="2438164" name="Picture 20" descr="exclamation_mark_yellow"/>
          <p:cNvPicPr>
            <a:picLocks noChangeAspect="1" noChangeArrowheads="1"/>
          </p:cNvPicPr>
          <p:nvPr/>
        </p:nvPicPr>
        <p:blipFill>
          <a:blip r:embed="rId3" cstate="print"/>
          <a:srcRect/>
          <a:stretch>
            <a:fillRect/>
          </a:stretch>
        </p:blipFill>
        <p:spPr bwMode="auto">
          <a:xfrm>
            <a:off x="7554913" y="5178425"/>
            <a:ext cx="557212" cy="744538"/>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0"/>
          </p:nvPr>
        </p:nvSpPr>
        <p:spPr/>
        <p:txBody>
          <a:bodyPr/>
          <a:lstStyle/>
          <a:p>
            <a:r>
              <a:rPr lang="en-US"/>
              <a:t>Stefan Schmid @ ISAAC 2007</a:t>
            </a:r>
            <a:endParaRPr lang="de-CH"/>
          </a:p>
        </p:txBody>
      </p:sp>
      <p:sp>
        <p:nvSpPr>
          <p:cNvPr id="7" name="Slide Number Placeholder 6"/>
          <p:cNvSpPr>
            <a:spLocks noGrp="1"/>
          </p:cNvSpPr>
          <p:nvPr>
            <p:ph type="sldNum" sz="quarter" idx="11"/>
          </p:nvPr>
        </p:nvSpPr>
        <p:spPr/>
        <p:txBody>
          <a:bodyPr/>
          <a:lstStyle/>
          <a:p>
            <a:fld id="{0028BDB8-1576-4FE3-876D-3281DE6F4B0E}" type="slidenum">
              <a:rPr lang="de-CH"/>
              <a:pPr/>
              <a:t>17</a:t>
            </a:fld>
            <a:endParaRPr lang="de-CH"/>
          </a:p>
        </p:txBody>
      </p:sp>
      <p:sp>
        <p:nvSpPr>
          <p:cNvPr id="2440194" name="Rectangle 2"/>
          <p:cNvSpPr>
            <a:spLocks noGrp="1" noChangeArrowheads="1"/>
          </p:cNvSpPr>
          <p:nvPr>
            <p:ph type="title"/>
          </p:nvPr>
        </p:nvSpPr>
        <p:spPr/>
        <p:txBody>
          <a:bodyPr/>
          <a:lstStyle/>
          <a:p>
            <a:r>
              <a:rPr lang="de-CH"/>
              <a:t>Worst-Case vs Uniform Cost</a:t>
            </a:r>
            <a:endParaRPr lang="en-US"/>
          </a:p>
        </p:txBody>
      </p:sp>
      <p:sp>
        <p:nvSpPr>
          <p:cNvPr id="2440205" name="Text Box 13"/>
          <p:cNvSpPr txBox="1">
            <a:spLocks noChangeArrowheads="1"/>
          </p:cNvSpPr>
          <p:nvPr/>
        </p:nvSpPr>
        <p:spPr bwMode="auto">
          <a:xfrm>
            <a:off x="771525" y="1620838"/>
            <a:ext cx="7429500" cy="3246437"/>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What is the </a:t>
            </a:r>
            <a:r>
              <a:rPr lang="de-CH" b="0">
                <a:solidFill>
                  <a:srgbClr val="FF0000"/>
                </a:solidFill>
              </a:rPr>
              <a:t>cost</a:t>
            </a:r>
            <a:r>
              <a:rPr lang="de-CH" b="0">
                <a:solidFill>
                  <a:schemeClr val="tx1"/>
                </a:solidFill>
              </a:rPr>
              <a:t> of implementing a target region </a:t>
            </a:r>
            <a:r>
              <a:rPr lang="de-CH" b="0" i="1">
                <a:solidFill>
                  <a:schemeClr val="tx1"/>
                </a:solidFill>
              </a:rPr>
              <a:t>O</a:t>
            </a:r>
            <a:r>
              <a:rPr lang="de-CH" b="0">
                <a:solidFill>
                  <a:schemeClr val="tx1"/>
                </a:solidFill>
              </a:rPr>
              <a:t>?</a:t>
            </a:r>
          </a:p>
          <a:p>
            <a:pPr marL="381000" indent="-381000" algn="l"/>
            <a:endParaRPr lang="de-CH" b="0">
              <a:solidFill>
                <a:schemeClr val="tx1"/>
              </a:solidFill>
            </a:endParaRPr>
          </a:p>
          <a:p>
            <a:pPr marL="381000" indent="-381000" algn="l"/>
            <a:r>
              <a:rPr lang="de-CH" b="0">
                <a:solidFill>
                  <a:schemeClr val="tx1"/>
                </a:solidFill>
              </a:rPr>
              <a:t>Two different cost models: </a:t>
            </a:r>
            <a:r>
              <a:rPr lang="de-CH" b="0">
                <a:solidFill>
                  <a:srgbClr val="FF0000"/>
                </a:solidFill>
              </a:rPr>
              <a:t>worst-case implementation cost</a:t>
            </a:r>
            <a:r>
              <a:rPr lang="de-CH" b="0">
                <a:solidFill>
                  <a:schemeClr val="tx1"/>
                </a:solidFill>
              </a:rPr>
              <a:t> and </a:t>
            </a:r>
            <a:r>
              <a:rPr lang="de-CH" b="0">
                <a:solidFill>
                  <a:srgbClr val="FF0000"/>
                </a:solidFill>
              </a:rPr>
              <a:t>uniform implementation cost</a:t>
            </a:r>
          </a:p>
          <a:p>
            <a:pPr marL="381000" indent="-381000" algn="l">
              <a:buFontTx/>
              <a:buNone/>
            </a:pPr>
            <a:r>
              <a:rPr lang="de-CH" sz="1800" b="0">
                <a:solidFill>
                  <a:srgbClr val="FF0000"/>
                </a:solidFill>
              </a:rPr>
              <a:t>	- Worst-case implementation cost: </a:t>
            </a:r>
            <a:r>
              <a:rPr lang="de-CH" sz="1800" b="0">
                <a:solidFill>
                  <a:schemeClr val="tx1"/>
                </a:solidFill>
              </a:rPr>
              <a:t>Assumes that players end up in the </a:t>
            </a:r>
            <a:r>
              <a:rPr lang="de-CH" sz="1800" b="0" u="sng">
                <a:solidFill>
                  <a:schemeClr val="tx1"/>
                </a:solidFill>
              </a:rPr>
              <a:t>worst</a:t>
            </a:r>
            <a:r>
              <a:rPr lang="de-CH" sz="1800" b="0">
                <a:solidFill>
                  <a:schemeClr val="tx1"/>
                </a:solidFill>
              </a:rPr>
              <a:t> (most expensive) non-dominated strategy profile.</a:t>
            </a:r>
          </a:p>
          <a:p>
            <a:pPr marL="381000" indent="-381000" algn="l">
              <a:buFontTx/>
              <a:buNone/>
            </a:pPr>
            <a:r>
              <a:rPr lang="de-CH" sz="1800" b="0">
                <a:solidFill>
                  <a:srgbClr val="FF0000"/>
                </a:solidFill>
              </a:rPr>
              <a:t>	- Uniform implementation costs: </a:t>
            </a:r>
            <a:r>
              <a:rPr lang="de-CH" sz="1800" b="0">
                <a:solidFill>
                  <a:schemeClr val="tx1"/>
                </a:solidFill>
              </a:rPr>
              <a:t>The implementation costs is the </a:t>
            </a:r>
            <a:r>
              <a:rPr lang="de-CH" sz="1800" b="0" u="sng">
                <a:solidFill>
                  <a:schemeClr val="tx1"/>
                </a:solidFill>
              </a:rPr>
              <a:t>average</a:t>
            </a:r>
            <a:r>
              <a:rPr lang="de-CH" sz="1800" b="0">
                <a:solidFill>
                  <a:schemeClr val="tx1"/>
                </a:solidFill>
              </a:rPr>
              <a:t> of the cost over all non-dominated strategy profiles. (All profiles are equally likely.)</a:t>
            </a:r>
          </a:p>
          <a:p>
            <a:pPr marL="381000" indent="-381000" algn="l">
              <a:buFontTx/>
              <a:buNone/>
            </a:pPr>
            <a:endParaRPr lang="de-CH" sz="1800" b="0">
              <a:solidFill>
                <a:schemeClr val="tx1"/>
              </a:solidFill>
            </a:endParaRPr>
          </a:p>
        </p:txBody>
      </p:sp>
      <p:pic>
        <p:nvPicPr>
          <p:cNvPr id="2440206" name="Picture 14" descr="tzriufje[1]"/>
          <p:cNvPicPr>
            <a:picLocks noChangeAspect="1" noChangeArrowheads="1"/>
          </p:cNvPicPr>
          <p:nvPr/>
        </p:nvPicPr>
        <p:blipFill>
          <a:blip r:embed="rId3" cstate="print"/>
          <a:srcRect/>
          <a:stretch>
            <a:fillRect/>
          </a:stretch>
        </p:blipFill>
        <p:spPr bwMode="auto">
          <a:xfrm>
            <a:off x="482600" y="1463675"/>
            <a:ext cx="615950" cy="679450"/>
          </a:xfrm>
          <a:prstGeom prst="rect">
            <a:avLst/>
          </a:prstGeom>
          <a:noFill/>
          <a:ln w="9525">
            <a:noFill/>
            <a:miter lim="800000"/>
            <a:headEnd/>
            <a:tailEnd/>
          </a:ln>
        </p:spPr>
      </p:pic>
      <p:pic>
        <p:nvPicPr>
          <p:cNvPr id="2440207" name="Picture 15" descr="exclamation_mark_yellow"/>
          <p:cNvPicPr>
            <a:picLocks noChangeAspect="1" noChangeArrowheads="1"/>
          </p:cNvPicPr>
          <p:nvPr/>
        </p:nvPicPr>
        <p:blipFill>
          <a:blip r:embed="rId4" cstate="print"/>
          <a:srcRect/>
          <a:stretch>
            <a:fillRect/>
          </a:stretch>
        </p:blipFill>
        <p:spPr bwMode="auto">
          <a:xfrm>
            <a:off x="592138" y="2311400"/>
            <a:ext cx="557212" cy="74453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3E33F663-9802-48EA-8F6C-112AC6CA8A35}" type="slidenum">
              <a:rPr lang="de-CH"/>
              <a:pPr/>
              <a:t>18</a:t>
            </a:fld>
            <a:endParaRPr lang="de-CH"/>
          </a:p>
        </p:txBody>
      </p:sp>
      <p:sp>
        <p:nvSpPr>
          <p:cNvPr id="2444290" name="Rectangle 2"/>
          <p:cNvSpPr>
            <a:spLocks noGrp="1" noChangeArrowheads="1"/>
          </p:cNvSpPr>
          <p:nvPr>
            <p:ph type="title"/>
          </p:nvPr>
        </p:nvSpPr>
        <p:spPr/>
        <p:txBody>
          <a:bodyPr/>
          <a:lstStyle/>
          <a:p>
            <a:r>
              <a:rPr lang="en-US"/>
              <a:t>Talk Overview</a:t>
            </a:r>
          </a:p>
        </p:txBody>
      </p:sp>
      <p:sp>
        <p:nvSpPr>
          <p:cNvPr id="2444291"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endParaRPr lang="en-US" b="0">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06038EEF-B0DD-4FA4-B249-FEDE6DE68DA3}" type="slidenum">
              <a:rPr lang="de-CH"/>
              <a:pPr/>
              <a:t>19</a:t>
            </a:fld>
            <a:endParaRPr lang="de-CH"/>
          </a:p>
        </p:txBody>
      </p:sp>
      <p:sp>
        <p:nvSpPr>
          <p:cNvPr id="2450434" name="Rectangle 2"/>
          <p:cNvSpPr>
            <a:spLocks noGrp="1" noChangeArrowheads="1"/>
          </p:cNvSpPr>
          <p:nvPr>
            <p:ph type="title"/>
          </p:nvPr>
        </p:nvSpPr>
        <p:spPr/>
        <p:txBody>
          <a:bodyPr/>
          <a:lstStyle/>
          <a:p>
            <a:r>
              <a:rPr lang="en-US"/>
              <a:t>Talk Overview</a:t>
            </a:r>
          </a:p>
        </p:txBody>
      </p:sp>
      <p:sp>
        <p:nvSpPr>
          <p:cNvPr id="2450435"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a:solidFill>
                  <a:schemeClr val="tx1"/>
                </a:solidFill>
              </a:rPr>
              <a:t>Overview of Results</a:t>
            </a:r>
          </a:p>
          <a:p>
            <a:pPr marL="381000" indent="-381000" algn="l"/>
            <a:endParaRPr lang="de-CH">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buFontTx/>
              <a:buNone/>
            </a:pPr>
            <a:endParaRPr lang="de-CH" b="0">
              <a:solidFill>
                <a:schemeClr val="tx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918CB42E-6200-4BE2-AB2E-6AD67F297B14}" type="slidenum">
              <a:rPr lang="de-CH"/>
              <a:pPr/>
              <a:t>20</a:t>
            </a:fld>
            <a:endParaRPr lang="de-CH"/>
          </a:p>
        </p:txBody>
      </p:sp>
      <p:sp>
        <p:nvSpPr>
          <p:cNvPr id="2448386" name="Rectangle 2"/>
          <p:cNvSpPr>
            <a:spLocks noGrp="1" noChangeArrowheads="1"/>
          </p:cNvSpPr>
          <p:nvPr>
            <p:ph type="title"/>
          </p:nvPr>
        </p:nvSpPr>
        <p:spPr/>
        <p:txBody>
          <a:bodyPr/>
          <a:lstStyle/>
          <a:p>
            <a:r>
              <a:rPr lang="de-CH"/>
              <a:t>Overview of Results</a:t>
            </a:r>
            <a:endParaRPr lang="en-US"/>
          </a:p>
        </p:txBody>
      </p:sp>
      <p:sp>
        <p:nvSpPr>
          <p:cNvPr id="2448387" name="Text Box 3"/>
          <p:cNvSpPr txBox="1">
            <a:spLocks noChangeArrowheads="1"/>
          </p:cNvSpPr>
          <p:nvPr/>
        </p:nvSpPr>
        <p:spPr bwMode="auto">
          <a:xfrm>
            <a:off x="371475" y="1306513"/>
            <a:ext cx="7848600" cy="4902200"/>
          </a:xfrm>
          <a:prstGeom prst="rect">
            <a:avLst/>
          </a:prstGeom>
          <a:noFill/>
          <a:ln w="25400" algn="ctr">
            <a:noFill/>
            <a:miter lim="800000"/>
            <a:headEnd/>
            <a:tailEnd/>
          </a:ln>
          <a:effectLst/>
        </p:spPr>
        <p:txBody>
          <a:bodyPr lIns="90000" tIns="46800" rIns="90000" bIns="46800">
            <a:spAutoFit/>
          </a:bodyPr>
          <a:lstStyle/>
          <a:p>
            <a:pPr marL="381000" indent="-381000" algn="l"/>
            <a:r>
              <a:rPr lang="de-CH">
                <a:solidFill>
                  <a:schemeClr val="tx1"/>
                </a:solidFill>
              </a:rPr>
              <a:t>Worst-case leverage</a:t>
            </a:r>
          </a:p>
          <a:p>
            <a:pPr lvl="1" algn="l">
              <a:buFontTx/>
              <a:buChar char="-"/>
            </a:pPr>
            <a:r>
              <a:rPr lang="de-CH" b="0">
                <a:solidFill>
                  <a:schemeClr val="tx1"/>
                </a:solidFill>
              </a:rPr>
              <a:t> Polynomial time </a:t>
            </a:r>
            <a:r>
              <a:rPr lang="de-CH" b="0">
                <a:solidFill>
                  <a:srgbClr val="FF0000"/>
                </a:solidFill>
              </a:rPr>
              <a:t>algorithm</a:t>
            </a:r>
            <a:r>
              <a:rPr lang="de-CH" b="0">
                <a:solidFill>
                  <a:schemeClr val="tx1"/>
                </a:solidFill>
              </a:rPr>
              <a:t> for computing leverage of </a:t>
            </a:r>
            <a:r>
              <a:rPr lang="de-CH" b="0">
                <a:solidFill>
                  <a:srgbClr val="FF0000"/>
                </a:solidFill>
              </a:rPr>
              <a:t>singletons</a:t>
            </a:r>
          </a:p>
          <a:p>
            <a:pPr lvl="1" algn="l">
              <a:buFontTx/>
              <a:buChar char="-"/>
            </a:pPr>
            <a:r>
              <a:rPr lang="de-CH" b="0">
                <a:solidFill>
                  <a:schemeClr val="tx1"/>
                </a:solidFill>
              </a:rPr>
              <a:t> Leverage for special games (e.g., zero-sum games)</a:t>
            </a:r>
          </a:p>
          <a:p>
            <a:pPr lvl="1" algn="l">
              <a:buFontTx/>
              <a:buChar char="-"/>
            </a:pPr>
            <a:r>
              <a:rPr lang="de-CH" b="0">
                <a:solidFill>
                  <a:schemeClr val="tx1"/>
                </a:solidFill>
              </a:rPr>
              <a:t> Algorithms for </a:t>
            </a:r>
            <a:r>
              <a:rPr lang="de-CH" b="0">
                <a:solidFill>
                  <a:srgbClr val="FF0000"/>
                </a:solidFill>
              </a:rPr>
              <a:t>general leverage</a:t>
            </a:r>
            <a:r>
              <a:rPr lang="de-CH" b="0">
                <a:solidFill>
                  <a:schemeClr val="tx1"/>
                </a:solidFill>
              </a:rPr>
              <a:t> (super polynomial time)</a:t>
            </a:r>
          </a:p>
          <a:p>
            <a:pPr marL="381000" indent="-381000" algn="l"/>
            <a:endParaRPr lang="de-CH" b="0">
              <a:solidFill>
                <a:schemeClr val="tx1"/>
              </a:solidFill>
            </a:endParaRPr>
          </a:p>
          <a:p>
            <a:pPr marL="381000" indent="-381000" algn="l"/>
            <a:r>
              <a:rPr lang="de-CH">
                <a:solidFill>
                  <a:schemeClr val="tx1"/>
                </a:solidFill>
              </a:rPr>
              <a:t>Uniform leverage</a:t>
            </a:r>
          </a:p>
          <a:p>
            <a:pPr lvl="1" algn="l">
              <a:buFontTx/>
              <a:buChar char="-"/>
            </a:pPr>
            <a:r>
              <a:rPr lang="de-CH" b="0">
                <a:solidFill>
                  <a:schemeClr val="tx1"/>
                </a:solidFill>
              </a:rPr>
              <a:t> Computing minimal implementation </a:t>
            </a:r>
            <a:r>
              <a:rPr lang="de-CH" b="0">
                <a:solidFill>
                  <a:srgbClr val="FF0000"/>
                </a:solidFill>
              </a:rPr>
              <a:t>cost</a:t>
            </a:r>
            <a:r>
              <a:rPr lang="de-CH" b="0">
                <a:solidFill>
                  <a:schemeClr val="tx1"/>
                </a:solidFill>
              </a:rPr>
              <a:t> is </a:t>
            </a:r>
            <a:r>
              <a:rPr lang="de-CH" b="0" i="1">
                <a:solidFill>
                  <a:srgbClr val="FF0000"/>
                </a:solidFill>
              </a:rPr>
              <a:t>NP</a:t>
            </a:r>
            <a:r>
              <a:rPr lang="de-CH" b="0">
                <a:solidFill>
                  <a:srgbClr val="FF0000"/>
                </a:solidFill>
              </a:rPr>
              <a:t>-hard</a:t>
            </a:r>
            <a:r>
              <a:rPr lang="de-CH" b="0">
                <a:solidFill>
                  <a:schemeClr val="tx1"/>
                </a:solidFill>
              </a:rPr>
              <a:t> (for both exact and non-exact implementations); it cannot be approximated better than </a:t>
            </a:r>
            <a:r>
              <a:rPr lang="de-CH" b="0">
                <a:solidFill>
                  <a:schemeClr val="tx1"/>
                </a:solidFill>
                <a:latin typeface="Symbol" pitchFamily="18" charset="2"/>
                <a:sym typeface="Symbol" pitchFamily="18" charset="2"/>
              </a:rPr>
              <a:t></a:t>
            </a:r>
            <a:r>
              <a:rPr lang="de-CH" b="0">
                <a:solidFill>
                  <a:schemeClr val="tx1"/>
                </a:solidFill>
              </a:rPr>
              <a:t>(n</a:t>
            </a:r>
            <a:r>
              <a:rPr lang="de-CH" b="0">
                <a:solidFill>
                  <a:schemeClr val="tx1"/>
                </a:solidFill>
                <a:latin typeface="cmsy10" pitchFamily="34" charset="0"/>
              </a:rPr>
              <a:t>¢</a:t>
            </a:r>
            <a:r>
              <a:rPr lang="de-CH" b="0">
                <a:solidFill>
                  <a:schemeClr val="tx1"/>
                </a:solidFill>
              </a:rPr>
              <a:t>log(|X</a:t>
            </a:r>
            <a:r>
              <a:rPr lang="de-CH" b="0" baseline="-25000">
                <a:solidFill>
                  <a:schemeClr val="tx1"/>
                </a:solidFill>
              </a:rPr>
              <a:t>i</a:t>
            </a:r>
            <a:r>
              <a:rPr lang="de-CH" b="0">
                <a:solidFill>
                  <a:schemeClr val="tx1"/>
                </a:solidFill>
              </a:rPr>
              <a:t>*\O</a:t>
            </a:r>
            <a:r>
              <a:rPr lang="de-CH" b="0" baseline="-25000">
                <a:solidFill>
                  <a:schemeClr val="tx1"/>
                </a:solidFill>
              </a:rPr>
              <a:t>i</a:t>
            </a:r>
            <a:r>
              <a:rPr lang="de-CH" b="0">
                <a:solidFill>
                  <a:schemeClr val="tx1"/>
                </a:solidFill>
              </a:rPr>
              <a:t>|))</a:t>
            </a:r>
          </a:p>
          <a:p>
            <a:pPr lvl="1" algn="l">
              <a:buFontTx/>
              <a:buChar char="-"/>
            </a:pPr>
            <a:r>
              <a:rPr lang="de-CH" b="0">
                <a:solidFill>
                  <a:schemeClr val="tx1"/>
                </a:solidFill>
              </a:rPr>
              <a:t> Computing </a:t>
            </a:r>
            <a:r>
              <a:rPr lang="de-CH" b="0">
                <a:solidFill>
                  <a:srgbClr val="FF0000"/>
                </a:solidFill>
              </a:rPr>
              <a:t>leverage</a:t>
            </a:r>
            <a:r>
              <a:rPr lang="de-CH" b="0">
                <a:solidFill>
                  <a:schemeClr val="tx1"/>
                </a:solidFill>
              </a:rPr>
              <a:t> is also </a:t>
            </a:r>
            <a:r>
              <a:rPr lang="de-CH" b="0" i="1">
                <a:solidFill>
                  <a:srgbClr val="FF0000"/>
                </a:solidFill>
              </a:rPr>
              <a:t>NP</a:t>
            </a:r>
            <a:r>
              <a:rPr lang="de-CH" b="0">
                <a:solidFill>
                  <a:srgbClr val="FF0000"/>
                </a:solidFill>
              </a:rPr>
              <a:t>-hard</a:t>
            </a:r>
            <a:r>
              <a:rPr lang="de-CH" b="0">
                <a:solidFill>
                  <a:schemeClr val="tx1"/>
                </a:solidFill>
              </a:rPr>
              <a:t> and also hard to </a:t>
            </a:r>
            <a:r>
              <a:rPr lang="de-CH" b="0">
                <a:solidFill>
                  <a:srgbClr val="FF0000"/>
                </a:solidFill>
              </a:rPr>
              <a:t>approximate</a:t>
            </a:r>
            <a:r>
              <a:rPr lang="de-CH" b="0">
                <a:solidFill>
                  <a:schemeClr val="tx1"/>
                </a:solidFill>
              </a:rPr>
              <a:t>.</a:t>
            </a:r>
          </a:p>
          <a:p>
            <a:pPr lvl="1" algn="l">
              <a:buFontTx/>
              <a:buChar char="-"/>
            </a:pPr>
            <a:r>
              <a:rPr lang="de-CH" b="0">
                <a:solidFill>
                  <a:schemeClr val="tx1"/>
                </a:solidFill>
              </a:rPr>
              <a:t> Polynomial time </a:t>
            </a:r>
            <a:r>
              <a:rPr lang="de-CH" b="0">
                <a:solidFill>
                  <a:srgbClr val="FF0000"/>
                </a:solidFill>
              </a:rPr>
              <a:t>algorithm</a:t>
            </a:r>
            <a:r>
              <a:rPr lang="de-CH" b="0">
                <a:solidFill>
                  <a:schemeClr val="tx1"/>
                </a:solidFill>
              </a:rPr>
              <a:t> for singletons and super-polynomial time algorithms for the general case.</a:t>
            </a:r>
          </a:p>
          <a:p>
            <a:pPr marL="381000" indent="-381000" algn="l"/>
            <a:endParaRPr lang="de-CH" b="0">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215FE8BB-46BD-435E-B633-42CA76A144FA}" type="slidenum">
              <a:rPr lang="de-CH"/>
              <a:pPr/>
              <a:t>21</a:t>
            </a:fld>
            <a:endParaRPr lang="de-CH"/>
          </a:p>
        </p:txBody>
      </p:sp>
      <p:sp>
        <p:nvSpPr>
          <p:cNvPr id="2456578" name="Rectangle 2"/>
          <p:cNvSpPr>
            <a:spLocks noGrp="1" noChangeArrowheads="1"/>
          </p:cNvSpPr>
          <p:nvPr>
            <p:ph type="title"/>
          </p:nvPr>
        </p:nvSpPr>
        <p:spPr/>
        <p:txBody>
          <a:bodyPr/>
          <a:lstStyle/>
          <a:p>
            <a:r>
              <a:rPr lang="en-US"/>
              <a:t>Talk Overview</a:t>
            </a:r>
          </a:p>
        </p:txBody>
      </p:sp>
      <p:sp>
        <p:nvSpPr>
          <p:cNvPr id="2456579"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endParaRPr lang="en-US" b="0">
              <a:solidFill>
                <a:schemeClr val="tx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898DC35A-1E24-40E2-B98F-9107D62D5095}" type="slidenum">
              <a:rPr lang="de-CH"/>
              <a:pPr/>
              <a:t>22</a:t>
            </a:fld>
            <a:endParaRPr lang="de-CH"/>
          </a:p>
        </p:txBody>
      </p:sp>
      <p:sp>
        <p:nvSpPr>
          <p:cNvPr id="2458626" name="Rectangle 2"/>
          <p:cNvSpPr>
            <a:spLocks noGrp="1" noChangeArrowheads="1"/>
          </p:cNvSpPr>
          <p:nvPr>
            <p:ph type="title"/>
          </p:nvPr>
        </p:nvSpPr>
        <p:spPr/>
        <p:txBody>
          <a:bodyPr/>
          <a:lstStyle/>
          <a:p>
            <a:r>
              <a:rPr lang="en-US"/>
              <a:t>Talk Overview</a:t>
            </a:r>
          </a:p>
        </p:txBody>
      </p:sp>
      <p:sp>
        <p:nvSpPr>
          <p:cNvPr id="2458627"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a:solidFill>
                  <a:schemeClr val="tx1"/>
                </a:solidFill>
              </a:rPr>
              <a:t>Sample result: NP-hardness</a:t>
            </a:r>
          </a:p>
          <a:p>
            <a:pPr marL="381000" indent="-381000" algn="l"/>
            <a:endParaRPr lang="de-CH">
              <a:solidFill>
                <a:schemeClr val="tx1"/>
              </a:solidFill>
            </a:endParaRPr>
          </a:p>
          <a:p>
            <a:pPr marL="381000" indent="-381000" algn="l"/>
            <a:r>
              <a:rPr lang="de-CH" b="0">
                <a:solidFill>
                  <a:schemeClr val="tx1"/>
                </a:solidFill>
              </a:rPr>
              <a:t>Discussion</a:t>
            </a:r>
          </a:p>
          <a:p>
            <a:pPr marL="381000" indent="-381000" algn="l">
              <a:buFontTx/>
              <a:buNone/>
            </a:pPr>
            <a:endParaRPr lang="de-CH" b="0">
              <a:solidFill>
                <a:schemeClr val="tx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0"/>
          </p:nvPr>
        </p:nvSpPr>
        <p:spPr/>
        <p:txBody>
          <a:bodyPr/>
          <a:lstStyle/>
          <a:p>
            <a:r>
              <a:rPr lang="en-US"/>
              <a:t>Stefan Schmid @ ISAAC 2007</a:t>
            </a:r>
            <a:endParaRPr lang="de-CH"/>
          </a:p>
        </p:txBody>
      </p:sp>
      <p:sp>
        <p:nvSpPr>
          <p:cNvPr id="7" name="Slide Number Placeholder 6"/>
          <p:cNvSpPr>
            <a:spLocks noGrp="1"/>
          </p:cNvSpPr>
          <p:nvPr>
            <p:ph type="sldNum" sz="quarter" idx="11"/>
          </p:nvPr>
        </p:nvSpPr>
        <p:spPr/>
        <p:txBody>
          <a:bodyPr/>
          <a:lstStyle/>
          <a:p>
            <a:fld id="{B04760A1-5361-4BC1-9517-A6F6E84BBFDC}" type="slidenum">
              <a:rPr lang="de-CH"/>
              <a:pPr/>
              <a:t>23</a:t>
            </a:fld>
            <a:endParaRPr lang="de-CH"/>
          </a:p>
        </p:txBody>
      </p:sp>
      <p:sp>
        <p:nvSpPr>
          <p:cNvPr id="2464772" name="Rectangle 4"/>
          <p:cNvSpPr>
            <a:spLocks noChangeArrowheads="1"/>
          </p:cNvSpPr>
          <p:nvPr/>
        </p:nvSpPr>
        <p:spPr bwMode="auto">
          <a:xfrm>
            <a:off x="1590675" y="1276350"/>
            <a:ext cx="5238750" cy="857250"/>
          </a:xfrm>
          <a:prstGeom prst="rect">
            <a:avLst/>
          </a:prstGeom>
          <a:solidFill>
            <a:srgbClr val="0000FF"/>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64770" name="Rectangle 2"/>
          <p:cNvSpPr>
            <a:spLocks noGrp="1" noChangeArrowheads="1"/>
          </p:cNvSpPr>
          <p:nvPr>
            <p:ph type="title"/>
          </p:nvPr>
        </p:nvSpPr>
        <p:spPr/>
        <p:txBody>
          <a:bodyPr/>
          <a:lstStyle/>
          <a:p>
            <a:r>
              <a:rPr lang="en-US"/>
              <a:t>Sample Result: NP-hardness (1)</a:t>
            </a:r>
          </a:p>
        </p:txBody>
      </p:sp>
      <p:sp>
        <p:nvSpPr>
          <p:cNvPr id="2464771" name="Text Box 3"/>
          <p:cNvSpPr txBox="1">
            <a:spLocks noChangeArrowheads="1"/>
          </p:cNvSpPr>
          <p:nvPr/>
        </p:nvSpPr>
        <p:spPr bwMode="auto">
          <a:xfrm>
            <a:off x="942975" y="1258888"/>
            <a:ext cx="6486525" cy="1127125"/>
          </a:xfrm>
          <a:prstGeom prst="rect">
            <a:avLst/>
          </a:prstGeom>
          <a:noFill/>
          <a:ln w="25400" algn="ctr">
            <a:noFill/>
            <a:miter lim="800000"/>
            <a:headEnd/>
            <a:tailEnd/>
          </a:ln>
          <a:effectLst/>
        </p:spPr>
        <p:txBody>
          <a:bodyPr lIns="90000" tIns="46800" rIns="90000" bIns="46800">
            <a:spAutoFit/>
          </a:bodyPr>
          <a:lstStyle/>
          <a:p>
            <a:pPr marL="381000" indent="-381000" algn="ctr">
              <a:buFontTx/>
              <a:buNone/>
            </a:pPr>
            <a:r>
              <a:rPr lang="de-CH">
                <a:solidFill>
                  <a:schemeClr val="bg1"/>
                </a:solidFill>
              </a:rPr>
              <a:t>Theorem: Computing exact uniform </a:t>
            </a:r>
          </a:p>
          <a:p>
            <a:pPr marL="381000" indent="-381000" algn="ctr">
              <a:buFontTx/>
              <a:buNone/>
            </a:pPr>
            <a:r>
              <a:rPr lang="de-CH">
                <a:solidFill>
                  <a:schemeClr val="bg1"/>
                </a:solidFill>
              </a:rPr>
              <a:t>implementation cost is</a:t>
            </a:r>
            <a:r>
              <a:rPr lang="de-CH" i="1">
                <a:solidFill>
                  <a:schemeClr val="bg1"/>
                </a:solidFill>
              </a:rPr>
              <a:t> NP</a:t>
            </a:r>
            <a:r>
              <a:rPr lang="de-CH">
                <a:solidFill>
                  <a:schemeClr val="bg1"/>
                </a:solidFill>
              </a:rPr>
              <a:t>-hard.</a:t>
            </a:r>
          </a:p>
          <a:p>
            <a:pPr marL="381000" indent="-381000" algn="ctr"/>
            <a:endParaRPr lang="de-CH">
              <a:solidFill>
                <a:schemeClr val="bg1"/>
              </a:solidFill>
            </a:endParaRPr>
          </a:p>
        </p:txBody>
      </p:sp>
      <p:sp>
        <p:nvSpPr>
          <p:cNvPr id="2464773" name="Text Box 5"/>
          <p:cNvSpPr txBox="1">
            <a:spLocks noChangeArrowheads="1"/>
          </p:cNvSpPr>
          <p:nvPr/>
        </p:nvSpPr>
        <p:spPr bwMode="auto">
          <a:xfrm>
            <a:off x="628650" y="2554288"/>
            <a:ext cx="6486525" cy="234632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Reduction from </a:t>
            </a:r>
            <a:r>
              <a:rPr lang="de-CH" b="0">
                <a:solidFill>
                  <a:srgbClr val="FF0000"/>
                </a:solidFill>
              </a:rPr>
              <a:t>Set Cover</a:t>
            </a:r>
            <a:r>
              <a:rPr lang="de-CH" b="0">
                <a:solidFill>
                  <a:schemeClr val="tx1"/>
                </a:solidFill>
              </a:rPr>
              <a:t>: Given a set cover problem instance, we can </a:t>
            </a:r>
            <a:r>
              <a:rPr lang="de-CH" b="0" i="1">
                <a:solidFill>
                  <a:schemeClr val="tx1"/>
                </a:solidFill>
              </a:rPr>
              <a:t>efficiently</a:t>
            </a:r>
            <a:r>
              <a:rPr lang="de-CH" b="0">
                <a:solidFill>
                  <a:schemeClr val="tx1"/>
                </a:solidFill>
              </a:rPr>
              <a:t> </a:t>
            </a:r>
            <a:r>
              <a:rPr lang="de-CH" b="0">
                <a:solidFill>
                  <a:srgbClr val="FF0000"/>
                </a:solidFill>
              </a:rPr>
              <a:t>construct a game</a:t>
            </a:r>
            <a:r>
              <a:rPr lang="de-CH" b="0">
                <a:solidFill>
                  <a:schemeClr val="tx1"/>
                </a:solidFill>
              </a:rPr>
              <a:t> whose minimal exact implementation cost yields a solution to the minimal set cover problem.</a:t>
            </a:r>
          </a:p>
          <a:p>
            <a:pPr marL="381000" indent="-381000" algn="l"/>
            <a:endParaRPr lang="de-CH" b="0">
              <a:solidFill>
                <a:schemeClr val="tx1"/>
              </a:solidFill>
            </a:endParaRPr>
          </a:p>
          <a:p>
            <a:pPr marL="381000" indent="-381000" algn="l"/>
            <a:r>
              <a:rPr lang="de-CH" b="0">
                <a:solidFill>
                  <a:schemeClr val="tx1"/>
                </a:solidFill>
              </a:rPr>
              <a:t>As set cover is </a:t>
            </a:r>
            <a:r>
              <a:rPr lang="de-CH" b="0" i="1">
                <a:solidFill>
                  <a:schemeClr val="tx1"/>
                </a:solidFill>
              </a:rPr>
              <a:t>NP</a:t>
            </a:r>
            <a:r>
              <a:rPr lang="de-CH" b="0">
                <a:solidFill>
                  <a:schemeClr val="tx1"/>
                </a:solidFill>
              </a:rPr>
              <a:t>-hard, the uniform implementation cost must also be </a:t>
            </a:r>
            <a:r>
              <a:rPr lang="de-CH" b="0" i="1">
                <a:solidFill>
                  <a:schemeClr val="tx1"/>
                </a:solidFill>
              </a:rPr>
              <a:t>NP</a:t>
            </a:r>
            <a:r>
              <a:rPr lang="de-CH" b="0">
                <a:solidFill>
                  <a:schemeClr val="tx1"/>
                </a:solidFill>
              </a:rPr>
              <a:t>-hard to compute.</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ooter Placeholder 5"/>
          <p:cNvSpPr>
            <a:spLocks noGrp="1"/>
          </p:cNvSpPr>
          <p:nvPr>
            <p:ph type="ftr" sz="quarter" idx="10"/>
          </p:nvPr>
        </p:nvSpPr>
        <p:spPr/>
        <p:txBody>
          <a:bodyPr/>
          <a:lstStyle/>
          <a:p>
            <a:r>
              <a:rPr lang="en-US"/>
              <a:t>Stefan Schmid @ ISAAC 2007</a:t>
            </a:r>
            <a:endParaRPr lang="de-CH"/>
          </a:p>
        </p:txBody>
      </p:sp>
      <p:sp>
        <p:nvSpPr>
          <p:cNvPr id="19" name="Slide Number Placeholder 6"/>
          <p:cNvSpPr>
            <a:spLocks noGrp="1"/>
          </p:cNvSpPr>
          <p:nvPr>
            <p:ph type="sldNum" sz="quarter" idx="11"/>
          </p:nvPr>
        </p:nvSpPr>
        <p:spPr/>
        <p:txBody>
          <a:bodyPr/>
          <a:lstStyle/>
          <a:p>
            <a:fld id="{9AAE5CD4-7887-40A7-918F-AB3EBDB9A8C8}" type="slidenum">
              <a:rPr lang="de-CH"/>
              <a:pPr/>
              <a:t>24</a:t>
            </a:fld>
            <a:endParaRPr lang="de-CH"/>
          </a:p>
        </p:txBody>
      </p:sp>
      <p:sp>
        <p:nvSpPr>
          <p:cNvPr id="2468867" name="Rectangle 3"/>
          <p:cNvSpPr>
            <a:spLocks noGrp="1" noChangeArrowheads="1"/>
          </p:cNvSpPr>
          <p:nvPr>
            <p:ph type="title"/>
          </p:nvPr>
        </p:nvSpPr>
        <p:spPr/>
        <p:txBody>
          <a:bodyPr/>
          <a:lstStyle/>
          <a:p>
            <a:r>
              <a:rPr lang="en-US"/>
              <a:t>Sample Result: NP-hardness (2)</a:t>
            </a:r>
          </a:p>
        </p:txBody>
      </p:sp>
      <p:sp>
        <p:nvSpPr>
          <p:cNvPr id="2468869" name="Text Box 5"/>
          <p:cNvSpPr txBox="1">
            <a:spLocks noChangeArrowheads="1"/>
          </p:cNvSpPr>
          <p:nvPr/>
        </p:nvSpPr>
        <p:spPr bwMode="auto">
          <a:xfrm>
            <a:off x="581025" y="1077913"/>
            <a:ext cx="8029575" cy="18573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Sample set cover instance:</a:t>
            </a:r>
          </a:p>
          <a:p>
            <a:pPr marL="381000" indent="-381000" algn="l">
              <a:buFontTx/>
              <a:buNone/>
            </a:pPr>
            <a:r>
              <a:rPr lang="de-CH" b="0">
                <a:solidFill>
                  <a:schemeClr val="tx1"/>
                </a:solidFill>
              </a:rPr>
              <a:t>	universe of elements </a:t>
            </a:r>
            <a:r>
              <a:rPr lang="de-CH"/>
              <a:t>U = {e</a:t>
            </a:r>
            <a:r>
              <a:rPr lang="de-CH" baseline="-25000"/>
              <a:t>1</a:t>
            </a:r>
            <a:r>
              <a:rPr lang="de-CH"/>
              <a:t>,e</a:t>
            </a:r>
            <a:r>
              <a:rPr lang="de-CH" baseline="-25000"/>
              <a:t>2</a:t>
            </a:r>
            <a:r>
              <a:rPr lang="de-CH"/>
              <a:t>,e</a:t>
            </a:r>
            <a:r>
              <a:rPr lang="de-CH" baseline="-25000"/>
              <a:t>3</a:t>
            </a:r>
            <a:r>
              <a:rPr lang="de-CH"/>
              <a:t>,e</a:t>
            </a:r>
            <a:r>
              <a:rPr lang="de-CH" baseline="-25000"/>
              <a:t>4</a:t>
            </a:r>
            <a:r>
              <a:rPr lang="de-CH"/>
              <a:t>,e</a:t>
            </a:r>
            <a:r>
              <a:rPr lang="de-CH" baseline="-25000"/>
              <a:t>5</a:t>
            </a:r>
            <a:r>
              <a:rPr lang="de-CH"/>
              <a:t>}</a:t>
            </a:r>
          </a:p>
          <a:p>
            <a:pPr marL="381000" indent="-381000" algn="l">
              <a:buFontTx/>
              <a:buNone/>
            </a:pPr>
            <a:r>
              <a:rPr lang="de-CH" b="0">
                <a:solidFill>
                  <a:schemeClr val="tx1"/>
                </a:solidFill>
              </a:rPr>
              <a:t>	universe of sets </a:t>
            </a:r>
            <a:r>
              <a:rPr lang="de-CH"/>
              <a:t>S = {S</a:t>
            </a:r>
            <a:r>
              <a:rPr lang="de-CH" baseline="-25000"/>
              <a:t>1</a:t>
            </a:r>
            <a:r>
              <a:rPr lang="de-CH"/>
              <a:t>, S</a:t>
            </a:r>
            <a:r>
              <a:rPr lang="de-CH" baseline="-25000"/>
              <a:t>2</a:t>
            </a:r>
            <a:r>
              <a:rPr lang="de-CH"/>
              <a:t>, S</a:t>
            </a:r>
            <a:r>
              <a:rPr lang="de-CH" baseline="-25000"/>
              <a:t>3</a:t>
            </a:r>
            <a:r>
              <a:rPr lang="de-CH"/>
              <a:t>,S</a:t>
            </a:r>
            <a:r>
              <a:rPr lang="de-CH" baseline="-25000"/>
              <a:t>4</a:t>
            </a:r>
            <a:r>
              <a:rPr lang="de-CH"/>
              <a:t>}</a:t>
            </a:r>
          </a:p>
          <a:p>
            <a:pPr marL="381000" indent="-381000" algn="l">
              <a:buFontTx/>
              <a:buNone/>
            </a:pPr>
            <a:r>
              <a:rPr lang="de-CH" b="0">
                <a:solidFill>
                  <a:schemeClr val="tx1"/>
                </a:solidFill>
              </a:rPr>
              <a:t>	where </a:t>
            </a:r>
            <a:r>
              <a:rPr lang="de-CH"/>
              <a:t>S</a:t>
            </a:r>
            <a:r>
              <a:rPr lang="de-CH" baseline="-25000"/>
              <a:t>1</a:t>
            </a:r>
            <a:r>
              <a:rPr lang="de-CH"/>
              <a:t> = {e</a:t>
            </a:r>
            <a:r>
              <a:rPr lang="de-CH" baseline="-25000"/>
              <a:t>1</a:t>
            </a:r>
            <a:r>
              <a:rPr lang="de-CH"/>
              <a:t>,e</a:t>
            </a:r>
            <a:r>
              <a:rPr lang="de-CH" baseline="-25000"/>
              <a:t>4</a:t>
            </a:r>
            <a:r>
              <a:rPr lang="de-CH"/>
              <a:t>}</a:t>
            </a:r>
            <a:r>
              <a:rPr lang="de-CH">
                <a:solidFill>
                  <a:schemeClr val="tx1"/>
                </a:solidFill>
              </a:rPr>
              <a:t>,</a:t>
            </a:r>
            <a:r>
              <a:rPr lang="de-CH"/>
              <a:t> S</a:t>
            </a:r>
            <a:r>
              <a:rPr lang="de-CH" baseline="-25000"/>
              <a:t>2</a:t>
            </a:r>
            <a:r>
              <a:rPr lang="de-CH"/>
              <a:t>={e</a:t>
            </a:r>
            <a:r>
              <a:rPr lang="de-CH" baseline="-25000"/>
              <a:t>2</a:t>
            </a:r>
            <a:r>
              <a:rPr lang="de-CH"/>
              <a:t>,e</a:t>
            </a:r>
            <a:r>
              <a:rPr lang="de-CH" baseline="-25000"/>
              <a:t>4</a:t>
            </a:r>
            <a:r>
              <a:rPr lang="de-CH"/>
              <a:t>}</a:t>
            </a:r>
            <a:r>
              <a:rPr lang="de-CH">
                <a:solidFill>
                  <a:schemeClr val="tx1"/>
                </a:solidFill>
              </a:rPr>
              <a:t>,</a:t>
            </a:r>
            <a:r>
              <a:rPr lang="de-CH"/>
              <a:t> S</a:t>
            </a:r>
            <a:r>
              <a:rPr lang="de-CH" baseline="-25000"/>
              <a:t>3</a:t>
            </a:r>
            <a:r>
              <a:rPr lang="de-CH"/>
              <a:t>={e</a:t>
            </a:r>
            <a:r>
              <a:rPr lang="de-CH" baseline="-25000"/>
              <a:t>2</a:t>
            </a:r>
            <a:r>
              <a:rPr lang="de-CH"/>
              <a:t>,e</a:t>
            </a:r>
            <a:r>
              <a:rPr lang="de-CH" baseline="-25000"/>
              <a:t>3</a:t>
            </a:r>
            <a:r>
              <a:rPr lang="de-CH"/>
              <a:t>,e</a:t>
            </a:r>
            <a:r>
              <a:rPr lang="de-CH" baseline="-25000"/>
              <a:t>5</a:t>
            </a:r>
            <a:r>
              <a:rPr lang="de-CH"/>
              <a:t>}</a:t>
            </a:r>
            <a:r>
              <a:rPr lang="de-CH">
                <a:solidFill>
                  <a:schemeClr val="tx1"/>
                </a:solidFill>
              </a:rPr>
              <a:t>,</a:t>
            </a:r>
            <a:r>
              <a:rPr lang="de-CH"/>
              <a:t> S</a:t>
            </a:r>
            <a:r>
              <a:rPr lang="de-CH" baseline="-25000"/>
              <a:t>4</a:t>
            </a:r>
            <a:r>
              <a:rPr lang="de-CH"/>
              <a:t>={e</a:t>
            </a:r>
            <a:r>
              <a:rPr lang="de-CH" baseline="-25000"/>
              <a:t>1</a:t>
            </a:r>
            <a:r>
              <a:rPr lang="de-CH"/>
              <a:t>,e</a:t>
            </a:r>
            <a:r>
              <a:rPr lang="de-CH" baseline="-25000"/>
              <a:t>2</a:t>
            </a:r>
            <a:r>
              <a:rPr lang="de-CH"/>
              <a:t>,e</a:t>
            </a:r>
            <a:r>
              <a:rPr lang="de-CH" baseline="-25000"/>
              <a:t>3</a:t>
            </a:r>
            <a:r>
              <a:rPr lang="de-CH"/>
              <a:t>}</a:t>
            </a:r>
          </a:p>
          <a:p>
            <a:pPr marL="381000" indent="-381000" algn="l">
              <a:buFontTx/>
              <a:buNone/>
            </a:pPr>
            <a:endParaRPr lang="de-CH" b="0">
              <a:solidFill>
                <a:schemeClr val="tx1"/>
              </a:solidFill>
            </a:endParaRPr>
          </a:p>
        </p:txBody>
      </p:sp>
      <p:sp>
        <p:nvSpPr>
          <p:cNvPr id="2468870" name="Text Box 6"/>
          <p:cNvSpPr txBox="1">
            <a:spLocks noChangeArrowheads="1"/>
          </p:cNvSpPr>
          <p:nvPr/>
        </p:nvSpPr>
        <p:spPr bwMode="auto">
          <a:xfrm>
            <a:off x="542925" y="2697163"/>
            <a:ext cx="6486525" cy="3968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Gives game...:</a:t>
            </a:r>
          </a:p>
        </p:txBody>
      </p:sp>
      <p:pic>
        <p:nvPicPr>
          <p:cNvPr id="2468871" name="Picture 7"/>
          <p:cNvPicPr>
            <a:picLocks noChangeAspect="1" noChangeArrowheads="1"/>
          </p:cNvPicPr>
          <p:nvPr/>
        </p:nvPicPr>
        <p:blipFill>
          <a:blip r:embed="rId3" cstate="print"/>
          <a:srcRect/>
          <a:stretch>
            <a:fillRect/>
          </a:stretch>
        </p:blipFill>
        <p:spPr bwMode="auto">
          <a:xfrm>
            <a:off x="3657600" y="3325813"/>
            <a:ext cx="2857500" cy="2865437"/>
          </a:xfrm>
          <a:prstGeom prst="rect">
            <a:avLst/>
          </a:prstGeom>
          <a:noFill/>
        </p:spPr>
      </p:pic>
      <p:sp>
        <p:nvSpPr>
          <p:cNvPr id="2468872" name="Rectangle 8"/>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68874" name="AutoShape 10"/>
          <p:cNvSpPr>
            <a:spLocks/>
          </p:cNvSpPr>
          <p:nvPr/>
        </p:nvSpPr>
        <p:spPr bwMode="auto">
          <a:xfrm>
            <a:off x="3438525" y="3648075"/>
            <a:ext cx="190500" cy="1304925"/>
          </a:xfrm>
          <a:prstGeom prst="leftBrace">
            <a:avLst>
              <a:gd name="adj1" fmla="val 57083"/>
              <a:gd name="adj2" fmla="val 50000"/>
            </a:avLst>
          </a:prstGeom>
          <a:noFill/>
          <a:ln w="25400">
            <a:solidFill>
              <a:schemeClr val="tx1"/>
            </a:solidFill>
            <a:round/>
            <a:headEnd/>
            <a:tailEnd/>
          </a:ln>
          <a:effectLst/>
        </p:spPr>
        <p:txBody>
          <a:bodyPr lIns="90000" tIns="46800" rIns="90000" bIns="46800" anchor="ctr">
            <a:spAutoFit/>
          </a:bodyPr>
          <a:lstStyle/>
          <a:p>
            <a:endParaRPr lang="en-US"/>
          </a:p>
        </p:txBody>
      </p:sp>
      <p:sp>
        <p:nvSpPr>
          <p:cNvPr id="2468875" name="Text Box 11"/>
          <p:cNvSpPr txBox="1">
            <a:spLocks noChangeArrowheads="1"/>
          </p:cNvSpPr>
          <p:nvPr/>
        </p:nvSpPr>
        <p:spPr bwMode="auto">
          <a:xfrm>
            <a:off x="2343150" y="4146550"/>
            <a:ext cx="1004888"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elements</a:t>
            </a:r>
            <a:endParaRPr lang="en-US" sz="1600" b="0">
              <a:solidFill>
                <a:schemeClr val="tx1"/>
              </a:solidFill>
            </a:endParaRPr>
          </a:p>
        </p:txBody>
      </p:sp>
      <p:sp>
        <p:nvSpPr>
          <p:cNvPr id="2468876" name="AutoShape 12"/>
          <p:cNvSpPr>
            <a:spLocks/>
          </p:cNvSpPr>
          <p:nvPr/>
        </p:nvSpPr>
        <p:spPr bwMode="auto">
          <a:xfrm>
            <a:off x="3435350" y="5073650"/>
            <a:ext cx="228600" cy="1047750"/>
          </a:xfrm>
          <a:prstGeom prst="leftBrace">
            <a:avLst>
              <a:gd name="adj1" fmla="val 38194"/>
              <a:gd name="adj2" fmla="val 50000"/>
            </a:avLst>
          </a:prstGeom>
          <a:noFill/>
          <a:ln w="25400">
            <a:solidFill>
              <a:schemeClr val="tx1"/>
            </a:solidFill>
            <a:round/>
            <a:headEnd/>
            <a:tailEnd/>
          </a:ln>
          <a:effectLst/>
        </p:spPr>
        <p:txBody>
          <a:bodyPr lIns="90000" tIns="46800" rIns="90000" bIns="46800" anchor="ctr">
            <a:spAutoFit/>
          </a:bodyPr>
          <a:lstStyle/>
          <a:p>
            <a:endParaRPr lang="en-US"/>
          </a:p>
        </p:txBody>
      </p:sp>
      <p:sp>
        <p:nvSpPr>
          <p:cNvPr id="2468877" name="Text Box 13"/>
          <p:cNvSpPr txBox="1">
            <a:spLocks noChangeArrowheads="1"/>
          </p:cNvSpPr>
          <p:nvPr/>
        </p:nvSpPr>
        <p:spPr bwMode="auto">
          <a:xfrm>
            <a:off x="2762250" y="5448300"/>
            <a:ext cx="554038"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sets</a:t>
            </a:r>
            <a:endParaRPr lang="en-US" sz="1600" b="0">
              <a:solidFill>
                <a:schemeClr val="tx1"/>
              </a:solidFill>
            </a:endParaRPr>
          </a:p>
        </p:txBody>
      </p:sp>
      <p:sp>
        <p:nvSpPr>
          <p:cNvPr id="2468878" name="AutoShape 14"/>
          <p:cNvSpPr>
            <a:spLocks/>
          </p:cNvSpPr>
          <p:nvPr/>
        </p:nvSpPr>
        <p:spPr bwMode="auto">
          <a:xfrm rot="-16200000">
            <a:off x="4759325" y="2378076"/>
            <a:ext cx="180975" cy="1619250"/>
          </a:xfrm>
          <a:prstGeom prst="leftBrace">
            <a:avLst>
              <a:gd name="adj1" fmla="val 74561"/>
              <a:gd name="adj2" fmla="val 50000"/>
            </a:avLst>
          </a:prstGeom>
          <a:noFill/>
          <a:ln w="25400">
            <a:solidFill>
              <a:schemeClr val="tx1"/>
            </a:solidFill>
            <a:round/>
            <a:headEnd/>
            <a:tailEnd/>
          </a:ln>
          <a:effectLst/>
        </p:spPr>
        <p:txBody>
          <a:bodyPr lIns="90000" tIns="46800" rIns="90000" bIns="46800" anchor="ctr">
            <a:spAutoFit/>
          </a:bodyPr>
          <a:lstStyle/>
          <a:p>
            <a:endParaRPr lang="en-US"/>
          </a:p>
        </p:txBody>
      </p:sp>
      <p:sp>
        <p:nvSpPr>
          <p:cNvPr id="2468879" name="Text Box 15"/>
          <p:cNvSpPr txBox="1">
            <a:spLocks noChangeArrowheads="1"/>
          </p:cNvSpPr>
          <p:nvPr/>
        </p:nvSpPr>
        <p:spPr bwMode="auto">
          <a:xfrm>
            <a:off x="4302125" y="2676525"/>
            <a:ext cx="1004888"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elements</a:t>
            </a:r>
            <a:endParaRPr lang="en-US" sz="1600" b="0">
              <a:solidFill>
                <a:schemeClr val="tx1"/>
              </a:solidFill>
            </a:endParaRPr>
          </a:p>
        </p:txBody>
      </p:sp>
      <p:sp>
        <p:nvSpPr>
          <p:cNvPr id="2468880" name="AutoShape 16"/>
          <p:cNvSpPr>
            <a:spLocks/>
          </p:cNvSpPr>
          <p:nvPr/>
        </p:nvSpPr>
        <p:spPr bwMode="auto">
          <a:xfrm rot="-16200000">
            <a:off x="5994400" y="2860676"/>
            <a:ext cx="180975" cy="685800"/>
          </a:xfrm>
          <a:prstGeom prst="leftBrace">
            <a:avLst>
              <a:gd name="adj1" fmla="val 31579"/>
              <a:gd name="adj2" fmla="val 50000"/>
            </a:avLst>
          </a:prstGeom>
          <a:noFill/>
          <a:ln w="25400">
            <a:solidFill>
              <a:schemeClr val="tx1"/>
            </a:solidFill>
            <a:round/>
            <a:headEnd/>
            <a:tailEnd/>
          </a:ln>
          <a:effectLst/>
        </p:spPr>
        <p:txBody>
          <a:bodyPr lIns="90000" tIns="46800" rIns="90000" bIns="46800" anchor="ctr">
            <a:spAutoFit/>
          </a:bodyPr>
          <a:lstStyle/>
          <a:p>
            <a:endParaRPr lang="en-US"/>
          </a:p>
        </p:txBody>
      </p:sp>
      <p:sp>
        <p:nvSpPr>
          <p:cNvPr id="2468881" name="Text Box 17"/>
          <p:cNvSpPr txBox="1">
            <a:spLocks noChangeArrowheads="1"/>
          </p:cNvSpPr>
          <p:nvPr/>
        </p:nvSpPr>
        <p:spPr bwMode="auto">
          <a:xfrm>
            <a:off x="5541963" y="2720975"/>
            <a:ext cx="1162050" cy="3365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600" b="0">
                <a:solidFill>
                  <a:schemeClr val="tx1"/>
                </a:solidFill>
              </a:rPr>
              <a:t>helper cols</a:t>
            </a:r>
            <a:endParaRPr lang="en-US" sz="1600" b="0">
              <a:solidFill>
                <a:schemeClr val="tx1"/>
              </a:solidFill>
            </a:endParaRPr>
          </a:p>
        </p:txBody>
      </p:sp>
      <p:sp>
        <p:nvSpPr>
          <p:cNvPr id="2468882" name="Text Box 18"/>
          <p:cNvSpPr txBox="1">
            <a:spLocks noChangeArrowheads="1"/>
          </p:cNvSpPr>
          <p:nvPr/>
        </p:nvSpPr>
        <p:spPr bwMode="auto">
          <a:xfrm>
            <a:off x="7281863" y="4965700"/>
            <a:ext cx="1514475" cy="923925"/>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600" b="0">
                <a:solidFill>
                  <a:schemeClr val="tx1"/>
                </a:solidFill>
              </a:rPr>
              <a:t>Also works for </a:t>
            </a:r>
          </a:p>
          <a:p>
            <a:pPr marL="381000" indent="-381000" algn="l">
              <a:buFontTx/>
              <a:buNone/>
            </a:pPr>
            <a:r>
              <a:rPr lang="de-CH" sz="1600" b="0">
                <a:solidFill>
                  <a:schemeClr val="tx1"/>
                </a:solidFill>
              </a:rPr>
              <a:t>more than</a:t>
            </a:r>
          </a:p>
          <a:p>
            <a:pPr marL="381000" indent="-381000" algn="l">
              <a:buFontTx/>
              <a:buNone/>
            </a:pPr>
            <a:r>
              <a:rPr lang="de-CH" sz="1600" b="0">
                <a:solidFill>
                  <a:schemeClr val="tx1"/>
                </a:solidFill>
              </a:rPr>
              <a:t>two players!</a:t>
            </a:r>
            <a:endParaRPr lang="en-US" sz="1600" b="0">
              <a:solidFill>
                <a:schemeClr val="tx1"/>
              </a:solidFill>
            </a:endParaRPr>
          </a:p>
        </p:txBody>
      </p:sp>
      <p:pic>
        <p:nvPicPr>
          <p:cNvPr id="2468883" name="Picture 19" descr="exclamation_mark_yellow"/>
          <p:cNvPicPr>
            <a:picLocks noChangeAspect="1" noChangeArrowheads="1"/>
          </p:cNvPicPr>
          <p:nvPr/>
        </p:nvPicPr>
        <p:blipFill>
          <a:blip r:embed="rId4" cstate="print"/>
          <a:srcRect/>
          <a:stretch>
            <a:fillRect/>
          </a:stretch>
        </p:blipFill>
        <p:spPr bwMode="auto">
          <a:xfrm>
            <a:off x="6697663" y="5092700"/>
            <a:ext cx="557212" cy="744538"/>
          </a:xfrm>
          <a:prstGeom prst="rect">
            <a:avLst/>
          </a:prstGeom>
          <a:noFill/>
        </p:spPr>
      </p:pic>
      <p:sp>
        <p:nvSpPr>
          <p:cNvPr id="2468884" name="Text Box 20"/>
          <p:cNvSpPr txBox="1">
            <a:spLocks noChangeArrowheads="1"/>
          </p:cNvSpPr>
          <p:nvPr/>
        </p:nvSpPr>
        <p:spPr bwMode="auto">
          <a:xfrm>
            <a:off x="6783388" y="3676650"/>
            <a:ext cx="2173287" cy="923925"/>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600" b="0">
                <a:solidFill>
                  <a:srgbClr val="FF0000"/>
                </a:solidFill>
              </a:rPr>
              <a:t>Player 2</a:t>
            </a:r>
            <a:r>
              <a:rPr lang="de-CH" sz="1600" b="0">
                <a:solidFill>
                  <a:schemeClr val="tx1"/>
                </a:solidFill>
              </a:rPr>
              <a:t>: payoff 1</a:t>
            </a:r>
          </a:p>
          <a:p>
            <a:pPr marL="381000" indent="-381000" algn="l">
              <a:buFontTx/>
              <a:buNone/>
            </a:pPr>
            <a:r>
              <a:rPr lang="de-CH" sz="1600" b="0">
                <a:solidFill>
                  <a:schemeClr val="tx1"/>
                </a:solidFill>
              </a:rPr>
              <a:t>everywhere except</a:t>
            </a:r>
          </a:p>
          <a:p>
            <a:pPr marL="381000" indent="-381000" algn="l">
              <a:buFontTx/>
              <a:buNone/>
            </a:pPr>
            <a:r>
              <a:rPr lang="de-CH" sz="1600" b="0">
                <a:solidFill>
                  <a:schemeClr val="tx1"/>
                </a:solidFill>
              </a:rPr>
              <a:t>for column r (payoff 0)</a:t>
            </a:r>
            <a:endParaRPr lang="en-US" sz="1600" b="0">
              <a:solidFill>
                <a:schemeClr val="tx1"/>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ooter Placeholder 5"/>
          <p:cNvSpPr>
            <a:spLocks noGrp="1"/>
          </p:cNvSpPr>
          <p:nvPr>
            <p:ph type="ftr" sz="quarter" idx="10"/>
          </p:nvPr>
        </p:nvSpPr>
        <p:spPr/>
        <p:txBody>
          <a:bodyPr/>
          <a:lstStyle/>
          <a:p>
            <a:r>
              <a:rPr lang="en-US"/>
              <a:t>Stefan Schmid @ ISAAC 2007</a:t>
            </a:r>
            <a:endParaRPr lang="de-CH"/>
          </a:p>
        </p:txBody>
      </p:sp>
      <p:sp>
        <p:nvSpPr>
          <p:cNvPr id="8" name="Slide Number Placeholder 6"/>
          <p:cNvSpPr>
            <a:spLocks noGrp="1"/>
          </p:cNvSpPr>
          <p:nvPr>
            <p:ph type="sldNum" sz="quarter" idx="11"/>
          </p:nvPr>
        </p:nvSpPr>
        <p:spPr/>
        <p:txBody>
          <a:bodyPr/>
          <a:lstStyle/>
          <a:p>
            <a:fld id="{B202B43F-0EB0-487D-B7AA-A97C1E049EE4}" type="slidenum">
              <a:rPr lang="de-CH"/>
              <a:pPr/>
              <a:t>25</a:t>
            </a:fld>
            <a:endParaRPr lang="de-CH"/>
          </a:p>
        </p:txBody>
      </p:sp>
      <p:sp>
        <p:nvSpPr>
          <p:cNvPr id="2470914" name="Rectangle 2"/>
          <p:cNvSpPr>
            <a:spLocks noGrp="1" noChangeArrowheads="1"/>
          </p:cNvSpPr>
          <p:nvPr>
            <p:ph type="title"/>
          </p:nvPr>
        </p:nvSpPr>
        <p:spPr/>
        <p:txBody>
          <a:bodyPr/>
          <a:lstStyle/>
          <a:p>
            <a:r>
              <a:rPr lang="en-US"/>
              <a:t>Sample Result: NP-hardness (3)</a:t>
            </a:r>
          </a:p>
        </p:txBody>
      </p:sp>
      <p:pic>
        <p:nvPicPr>
          <p:cNvPr id="2470917" name="Picture 5"/>
          <p:cNvPicPr>
            <a:picLocks noChangeAspect="1" noChangeArrowheads="1"/>
          </p:cNvPicPr>
          <p:nvPr/>
        </p:nvPicPr>
        <p:blipFill>
          <a:blip r:embed="rId3" cstate="print"/>
          <a:srcRect/>
          <a:stretch>
            <a:fillRect/>
          </a:stretch>
        </p:blipFill>
        <p:spPr bwMode="auto">
          <a:xfrm>
            <a:off x="1295400" y="884238"/>
            <a:ext cx="4965700" cy="4979987"/>
          </a:xfrm>
          <a:prstGeom prst="rect">
            <a:avLst/>
          </a:prstGeom>
          <a:noFill/>
        </p:spPr>
      </p:pic>
      <p:sp>
        <p:nvSpPr>
          <p:cNvPr id="2470918" name="Rectangle 6"/>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70929" name="Rectangle 17"/>
          <p:cNvSpPr>
            <a:spLocks noChangeArrowheads="1"/>
          </p:cNvSpPr>
          <p:nvPr/>
        </p:nvSpPr>
        <p:spPr bwMode="auto">
          <a:xfrm rot="2327069">
            <a:off x="1387475" y="2300288"/>
            <a:ext cx="3817938" cy="476250"/>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0930" name="Text Box 18"/>
          <p:cNvSpPr txBox="1">
            <a:spLocks noChangeArrowheads="1"/>
          </p:cNvSpPr>
          <p:nvPr/>
        </p:nvSpPr>
        <p:spPr bwMode="auto">
          <a:xfrm>
            <a:off x="6481763" y="2855913"/>
            <a:ext cx="2543175" cy="696912"/>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800" b="0">
                <a:solidFill>
                  <a:schemeClr val="tx1"/>
                </a:solidFill>
              </a:rPr>
              <a:t>All 5s (=number of</a:t>
            </a:r>
          </a:p>
          <a:p>
            <a:pPr marL="381000" indent="-381000" algn="l">
              <a:buFontTx/>
              <a:buNone/>
            </a:pPr>
            <a:r>
              <a:rPr lang="de-CH" sz="1800" b="0">
                <a:solidFill>
                  <a:schemeClr val="tx1"/>
                </a:solidFill>
              </a:rPr>
              <a:t>elements) in diagonal...</a:t>
            </a:r>
            <a:endParaRPr lang="en-US" sz="1800" b="0">
              <a:solidFill>
                <a:schemeClr val="tx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0"/>
          </p:nvPr>
        </p:nvSpPr>
        <p:spPr/>
        <p:txBody>
          <a:bodyPr/>
          <a:lstStyle/>
          <a:p>
            <a:r>
              <a:rPr lang="en-US"/>
              <a:t>Stefan Schmid @ ISAAC 2007</a:t>
            </a:r>
            <a:endParaRPr lang="de-CH"/>
          </a:p>
        </p:txBody>
      </p:sp>
      <p:sp>
        <p:nvSpPr>
          <p:cNvPr id="17" name="Slide Number Placeholder 6"/>
          <p:cNvSpPr>
            <a:spLocks noGrp="1"/>
          </p:cNvSpPr>
          <p:nvPr>
            <p:ph type="sldNum" sz="quarter" idx="11"/>
          </p:nvPr>
        </p:nvSpPr>
        <p:spPr/>
        <p:txBody>
          <a:bodyPr/>
          <a:lstStyle/>
          <a:p>
            <a:fld id="{A609973D-A19E-4B12-8CCC-8B20226331FF}" type="slidenum">
              <a:rPr lang="de-CH"/>
              <a:pPr/>
              <a:t>26</a:t>
            </a:fld>
            <a:endParaRPr lang="de-CH"/>
          </a:p>
        </p:txBody>
      </p:sp>
      <p:sp>
        <p:nvSpPr>
          <p:cNvPr id="2472962" name="Rectangle 2"/>
          <p:cNvSpPr>
            <a:spLocks noGrp="1" noChangeArrowheads="1"/>
          </p:cNvSpPr>
          <p:nvPr>
            <p:ph type="title"/>
          </p:nvPr>
        </p:nvSpPr>
        <p:spPr/>
        <p:txBody>
          <a:bodyPr/>
          <a:lstStyle/>
          <a:p>
            <a:r>
              <a:rPr lang="en-US"/>
              <a:t>Sample Result: NP-hardness (3)</a:t>
            </a:r>
          </a:p>
        </p:txBody>
      </p:sp>
      <p:pic>
        <p:nvPicPr>
          <p:cNvPr id="2472963" name="Picture 3"/>
          <p:cNvPicPr>
            <a:picLocks noChangeAspect="1" noChangeArrowheads="1"/>
          </p:cNvPicPr>
          <p:nvPr/>
        </p:nvPicPr>
        <p:blipFill>
          <a:blip r:embed="rId3" cstate="print"/>
          <a:srcRect/>
          <a:stretch>
            <a:fillRect/>
          </a:stretch>
        </p:blipFill>
        <p:spPr bwMode="auto">
          <a:xfrm>
            <a:off x="1295400" y="884238"/>
            <a:ext cx="4965700" cy="4979987"/>
          </a:xfrm>
          <a:prstGeom prst="rect">
            <a:avLst/>
          </a:prstGeom>
          <a:noFill/>
        </p:spPr>
      </p:pic>
      <p:sp>
        <p:nvSpPr>
          <p:cNvPr id="2472964"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72965" name="Rectangle 5"/>
          <p:cNvSpPr>
            <a:spLocks noChangeArrowheads="1"/>
          </p:cNvSpPr>
          <p:nvPr/>
        </p:nvSpPr>
        <p:spPr bwMode="auto">
          <a:xfrm>
            <a:off x="1787525" y="384333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66" name="Text Box 6"/>
          <p:cNvSpPr txBox="1">
            <a:spLocks noChangeArrowheads="1"/>
          </p:cNvSpPr>
          <p:nvPr/>
        </p:nvSpPr>
        <p:spPr bwMode="auto">
          <a:xfrm>
            <a:off x="6605588" y="2874963"/>
            <a:ext cx="2254250" cy="13573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Set has a 5 for</a:t>
            </a:r>
          </a:p>
          <a:p>
            <a:pPr marL="381000" indent="-381000" algn="l">
              <a:buFontTx/>
              <a:buNone/>
            </a:pPr>
            <a:r>
              <a:rPr lang="de-CH" sz="1800" b="0">
                <a:solidFill>
                  <a:schemeClr val="tx1"/>
                </a:solidFill>
              </a:rPr>
              <a:t>each element it</a:t>
            </a:r>
          </a:p>
          <a:p>
            <a:pPr marL="381000" indent="-381000" algn="l">
              <a:buFontTx/>
              <a:buNone/>
            </a:pPr>
            <a:r>
              <a:rPr lang="de-CH" sz="1800" b="0">
                <a:solidFill>
                  <a:schemeClr val="tx1"/>
                </a:solidFill>
              </a:rPr>
              <a:t>contains...</a:t>
            </a:r>
          </a:p>
          <a:p>
            <a:pPr marL="381000" indent="-381000" algn="l">
              <a:buFontTx/>
              <a:buNone/>
            </a:pPr>
            <a:r>
              <a:rPr lang="de-CH" sz="1800" b="0">
                <a:solidFill>
                  <a:schemeClr val="tx1"/>
                </a:solidFill>
              </a:rPr>
              <a:t>(e.g., S</a:t>
            </a:r>
            <a:r>
              <a:rPr lang="de-CH" sz="1800" b="0" baseline="-25000">
                <a:solidFill>
                  <a:schemeClr val="tx1"/>
                </a:solidFill>
              </a:rPr>
              <a:t>1</a:t>
            </a:r>
            <a:r>
              <a:rPr lang="de-CH" sz="1800" b="0">
                <a:solidFill>
                  <a:schemeClr val="tx1"/>
                </a:solidFill>
              </a:rPr>
              <a:t> = {e</a:t>
            </a:r>
            <a:r>
              <a:rPr lang="de-CH" sz="1800" b="0" baseline="-25000">
                <a:solidFill>
                  <a:schemeClr val="tx1"/>
                </a:solidFill>
              </a:rPr>
              <a:t>1</a:t>
            </a:r>
            <a:r>
              <a:rPr lang="de-CH" sz="1800" b="0">
                <a:solidFill>
                  <a:schemeClr val="tx1"/>
                </a:solidFill>
              </a:rPr>
              <a:t>,e</a:t>
            </a:r>
            <a:r>
              <a:rPr lang="de-CH" sz="1800" b="0" baseline="-25000">
                <a:solidFill>
                  <a:schemeClr val="tx1"/>
                </a:solidFill>
              </a:rPr>
              <a:t>4</a:t>
            </a:r>
            <a:r>
              <a:rPr lang="de-CH" sz="1800" b="0">
                <a:solidFill>
                  <a:schemeClr val="tx1"/>
                </a:solidFill>
              </a:rPr>
              <a:t>})</a:t>
            </a:r>
            <a:endParaRPr lang="en-US" sz="1800" b="0">
              <a:solidFill>
                <a:schemeClr val="tx1"/>
              </a:solidFill>
            </a:endParaRPr>
          </a:p>
        </p:txBody>
      </p:sp>
      <p:sp>
        <p:nvSpPr>
          <p:cNvPr id="2472967" name="Rectangle 7"/>
          <p:cNvSpPr>
            <a:spLocks noChangeArrowheads="1"/>
          </p:cNvSpPr>
          <p:nvPr/>
        </p:nvSpPr>
        <p:spPr bwMode="auto">
          <a:xfrm>
            <a:off x="3670300" y="3840163"/>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68" name="Rectangle 8"/>
          <p:cNvSpPr>
            <a:spLocks noChangeArrowheads="1"/>
          </p:cNvSpPr>
          <p:nvPr/>
        </p:nvSpPr>
        <p:spPr bwMode="auto">
          <a:xfrm>
            <a:off x="2441575" y="434498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69" name="Rectangle 9"/>
          <p:cNvSpPr>
            <a:spLocks noChangeArrowheads="1"/>
          </p:cNvSpPr>
          <p:nvPr/>
        </p:nvSpPr>
        <p:spPr bwMode="auto">
          <a:xfrm>
            <a:off x="3670300" y="4354513"/>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0" name="Rectangle 10"/>
          <p:cNvSpPr>
            <a:spLocks noChangeArrowheads="1"/>
          </p:cNvSpPr>
          <p:nvPr/>
        </p:nvSpPr>
        <p:spPr bwMode="auto">
          <a:xfrm>
            <a:off x="2422525" y="484028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1" name="Rectangle 11"/>
          <p:cNvSpPr>
            <a:spLocks noChangeArrowheads="1"/>
          </p:cNvSpPr>
          <p:nvPr/>
        </p:nvSpPr>
        <p:spPr bwMode="auto">
          <a:xfrm>
            <a:off x="3079750" y="4849813"/>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2" name="Rectangle 12"/>
          <p:cNvSpPr>
            <a:spLocks noChangeArrowheads="1"/>
          </p:cNvSpPr>
          <p:nvPr/>
        </p:nvSpPr>
        <p:spPr bwMode="auto">
          <a:xfrm>
            <a:off x="4308475" y="4849813"/>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3" name="Rectangle 13"/>
          <p:cNvSpPr>
            <a:spLocks noChangeArrowheads="1"/>
          </p:cNvSpPr>
          <p:nvPr/>
        </p:nvSpPr>
        <p:spPr bwMode="auto">
          <a:xfrm>
            <a:off x="1784350" y="533558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4" name="Rectangle 14"/>
          <p:cNvSpPr>
            <a:spLocks noChangeArrowheads="1"/>
          </p:cNvSpPr>
          <p:nvPr/>
        </p:nvSpPr>
        <p:spPr bwMode="auto">
          <a:xfrm>
            <a:off x="2422525" y="535463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
        <p:nvSpPr>
          <p:cNvPr id="2472975" name="Rectangle 15"/>
          <p:cNvSpPr>
            <a:spLocks noChangeArrowheads="1"/>
          </p:cNvSpPr>
          <p:nvPr/>
        </p:nvSpPr>
        <p:spPr bwMode="auto">
          <a:xfrm>
            <a:off x="3060700" y="5354638"/>
            <a:ext cx="522288" cy="409575"/>
          </a:xfrm>
          <a:prstGeom prst="rect">
            <a:avLst/>
          </a:prstGeom>
          <a:solidFill>
            <a:srgbClr val="33CCCC">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5"/>
          <p:cNvSpPr>
            <a:spLocks noGrp="1"/>
          </p:cNvSpPr>
          <p:nvPr>
            <p:ph type="ftr" sz="quarter" idx="10"/>
          </p:nvPr>
        </p:nvSpPr>
        <p:spPr/>
        <p:txBody>
          <a:bodyPr/>
          <a:lstStyle/>
          <a:p>
            <a:r>
              <a:rPr lang="en-US"/>
              <a:t>Stefan Schmid @ ISAAC 2007</a:t>
            </a:r>
            <a:endParaRPr lang="de-CH"/>
          </a:p>
        </p:txBody>
      </p:sp>
      <p:sp>
        <p:nvSpPr>
          <p:cNvPr id="9" name="Slide Number Placeholder 6"/>
          <p:cNvSpPr>
            <a:spLocks noGrp="1"/>
          </p:cNvSpPr>
          <p:nvPr>
            <p:ph type="sldNum" sz="quarter" idx="11"/>
          </p:nvPr>
        </p:nvSpPr>
        <p:spPr/>
        <p:txBody>
          <a:bodyPr/>
          <a:lstStyle/>
          <a:p>
            <a:fld id="{D1F8A0D1-42B2-4E2C-8AA1-CC88A00286F6}" type="slidenum">
              <a:rPr lang="de-CH"/>
              <a:pPr/>
              <a:t>27</a:t>
            </a:fld>
            <a:endParaRPr lang="de-CH"/>
          </a:p>
        </p:txBody>
      </p:sp>
      <p:sp>
        <p:nvSpPr>
          <p:cNvPr id="2475010" name="Rectangle 2"/>
          <p:cNvSpPr>
            <a:spLocks noGrp="1" noChangeArrowheads="1"/>
          </p:cNvSpPr>
          <p:nvPr>
            <p:ph type="title"/>
          </p:nvPr>
        </p:nvSpPr>
        <p:spPr/>
        <p:txBody>
          <a:bodyPr/>
          <a:lstStyle/>
          <a:p>
            <a:r>
              <a:rPr lang="en-US"/>
              <a:t>Sample Result: NP-hardness (3)</a:t>
            </a:r>
          </a:p>
        </p:txBody>
      </p:sp>
      <p:pic>
        <p:nvPicPr>
          <p:cNvPr id="2475011" name="Picture 3"/>
          <p:cNvPicPr>
            <a:picLocks noChangeAspect="1" noChangeArrowheads="1"/>
          </p:cNvPicPr>
          <p:nvPr/>
        </p:nvPicPr>
        <p:blipFill>
          <a:blip r:embed="rId3" cstate="print"/>
          <a:srcRect/>
          <a:stretch>
            <a:fillRect/>
          </a:stretch>
        </p:blipFill>
        <p:spPr bwMode="auto">
          <a:xfrm>
            <a:off x="1295400" y="884238"/>
            <a:ext cx="4965700" cy="4979987"/>
          </a:xfrm>
          <a:prstGeom prst="rect">
            <a:avLst/>
          </a:prstGeom>
          <a:noFill/>
        </p:spPr>
      </p:pic>
      <p:sp>
        <p:nvSpPr>
          <p:cNvPr id="2475012"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75014" name="Text Box 6"/>
          <p:cNvSpPr txBox="1">
            <a:spLocks noChangeArrowheads="1"/>
          </p:cNvSpPr>
          <p:nvPr/>
        </p:nvSpPr>
        <p:spPr bwMode="auto">
          <a:xfrm>
            <a:off x="6605588" y="2874963"/>
            <a:ext cx="2254250" cy="13573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Goal: implementing</a:t>
            </a:r>
          </a:p>
          <a:p>
            <a:pPr marL="381000" indent="-381000" algn="l">
              <a:buFontTx/>
              <a:buNone/>
            </a:pPr>
            <a:r>
              <a:rPr lang="de-CH" sz="1800" b="0">
                <a:solidFill>
                  <a:schemeClr val="tx1"/>
                </a:solidFill>
              </a:rPr>
              <a:t>this region O </a:t>
            </a:r>
          </a:p>
          <a:p>
            <a:pPr marL="381000" indent="-381000" algn="l">
              <a:buFontTx/>
              <a:buNone/>
            </a:pPr>
            <a:r>
              <a:rPr lang="de-CH" sz="1800" b="0">
                <a:solidFill>
                  <a:schemeClr val="tx1"/>
                </a:solidFill>
              </a:rPr>
              <a:t>exactly at minimal</a:t>
            </a:r>
          </a:p>
          <a:p>
            <a:pPr marL="381000" indent="-381000" algn="l">
              <a:buFontTx/>
              <a:buNone/>
            </a:pPr>
            <a:r>
              <a:rPr lang="de-CH" sz="1800" b="0">
                <a:solidFill>
                  <a:schemeClr val="tx1"/>
                </a:solidFill>
              </a:rPr>
              <a:t>cost</a:t>
            </a:r>
            <a:endParaRPr lang="en-US" sz="1800" b="0">
              <a:solidFill>
                <a:schemeClr val="tx1"/>
              </a:solidFill>
            </a:endParaRPr>
          </a:p>
        </p:txBody>
      </p:sp>
      <p:sp>
        <p:nvSpPr>
          <p:cNvPr id="2475021" name="Rectangle 13"/>
          <p:cNvSpPr>
            <a:spLocks noChangeArrowheads="1"/>
          </p:cNvSpPr>
          <p:nvPr/>
        </p:nvSpPr>
        <p:spPr bwMode="auto">
          <a:xfrm>
            <a:off x="1784350" y="3830638"/>
            <a:ext cx="3656013" cy="1914525"/>
          </a:xfrm>
          <a:prstGeom prst="rect">
            <a:avLst/>
          </a:prstGeom>
          <a:solidFill>
            <a:srgbClr val="00FF00">
              <a:alpha val="47000"/>
            </a:srgbClr>
          </a:solidFill>
          <a:ln w="25400" algn="ctr">
            <a:solidFill>
              <a:schemeClr val="tx1"/>
            </a:solidFill>
            <a:miter lim="800000"/>
            <a:headEnd/>
            <a:tailEnd/>
          </a:ln>
          <a:effectLst/>
        </p:spPr>
        <p:txBody>
          <a:bodyPr lIns="90000" tIns="46800" rIns="90000" bIns="46800" anchor="ctr">
            <a:spAutoFit/>
          </a:bodyPr>
          <a:lstStyle/>
          <a:p>
            <a:pPr marL="381000" indent="-381000" algn="ctr"/>
            <a:endParaRPr lang="en-US" b="0"/>
          </a:p>
        </p:txBody>
      </p:sp>
      <p:sp>
        <p:nvSpPr>
          <p:cNvPr id="2475025" name="Text Box 17"/>
          <p:cNvSpPr txBox="1">
            <a:spLocks noChangeArrowheads="1"/>
          </p:cNvSpPr>
          <p:nvPr/>
        </p:nvSpPr>
        <p:spPr bwMode="auto">
          <a:xfrm>
            <a:off x="3325813" y="4405313"/>
            <a:ext cx="536575" cy="6413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3600"/>
              <a:t>O</a:t>
            </a:r>
            <a:endParaRPr lang="en-US" sz="360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5"/>
          <p:cNvSpPr>
            <a:spLocks noGrp="1"/>
          </p:cNvSpPr>
          <p:nvPr>
            <p:ph type="ftr" sz="quarter" idx="10"/>
          </p:nvPr>
        </p:nvSpPr>
        <p:spPr/>
        <p:txBody>
          <a:bodyPr/>
          <a:lstStyle/>
          <a:p>
            <a:r>
              <a:rPr lang="en-US"/>
              <a:t>Stefan Schmid @ ISAAC 2007</a:t>
            </a:r>
            <a:endParaRPr lang="de-CH"/>
          </a:p>
        </p:txBody>
      </p:sp>
      <p:sp>
        <p:nvSpPr>
          <p:cNvPr id="9" name="Slide Number Placeholder 6"/>
          <p:cNvSpPr>
            <a:spLocks noGrp="1"/>
          </p:cNvSpPr>
          <p:nvPr>
            <p:ph type="sldNum" sz="quarter" idx="11"/>
          </p:nvPr>
        </p:nvSpPr>
        <p:spPr/>
        <p:txBody>
          <a:bodyPr/>
          <a:lstStyle/>
          <a:p>
            <a:fld id="{6F92D970-C24D-4C3F-840F-52DD8B01EEA3}" type="slidenum">
              <a:rPr lang="de-CH"/>
              <a:pPr/>
              <a:t>28</a:t>
            </a:fld>
            <a:endParaRPr lang="de-CH"/>
          </a:p>
        </p:txBody>
      </p:sp>
      <p:sp>
        <p:nvSpPr>
          <p:cNvPr id="2481154" name="Rectangle 2"/>
          <p:cNvSpPr>
            <a:spLocks noGrp="1" noChangeArrowheads="1"/>
          </p:cNvSpPr>
          <p:nvPr>
            <p:ph type="title"/>
          </p:nvPr>
        </p:nvSpPr>
        <p:spPr/>
        <p:txBody>
          <a:bodyPr/>
          <a:lstStyle/>
          <a:p>
            <a:r>
              <a:rPr lang="en-US"/>
              <a:t>Sample Result: NP-hardness (3)</a:t>
            </a:r>
          </a:p>
        </p:txBody>
      </p:sp>
      <p:pic>
        <p:nvPicPr>
          <p:cNvPr id="2481155" name="Picture 3"/>
          <p:cNvPicPr>
            <a:picLocks noChangeAspect="1" noChangeArrowheads="1"/>
          </p:cNvPicPr>
          <p:nvPr/>
        </p:nvPicPr>
        <p:blipFill>
          <a:blip r:embed="rId3" cstate="print"/>
          <a:srcRect/>
          <a:stretch>
            <a:fillRect/>
          </a:stretch>
        </p:blipFill>
        <p:spPr bwMode="auto">
          <a:xfrm>
            <a:off x="1295400" y="884238"/>
            <a:ext cx="4965700" cy="4979987"/>
          </a:xfrm>
          <a:prstGeom prst="rect">
            <a:avLst/>
          </a:prstGeom>
          <a:noFill/>
        </p:spPr>
      </p:pic>
      <p:sp>
        <p:nvSpPr>
          <p:cNvPr id="2481156"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81157" name="Text Box 5"/>
          <p:cNvSpPr txBox="1">
            <a:spLocks noChangeArrowheads="1"/>
          </p:cNvSpPr>
          <p:nvPr/>
        </p:nvSpPr>
        <p:spPr bwMode="auto">
          <a:xfrm>
            <a:off x="6605588" y="2874963"/>
            <a:ext cx="2254250" cy="10271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Originally, all these</a:t>
            </a:r>
          </a:p>
          <a:p>
            <a:pPr marL="381000" indent="-381000" algn="l">
              <a:buFontTx/>
              <a:buNone/>
            </a:pPr>
            <a:r>
              <a:rPr lang="de-CH" sz="1800" b="0">
                <a:solidFill>
                  <a:schemeClr val="tx1"/>
                </a:solidFill>
              </a:rPr>
              <a:t>strategy profiles are</a:t>
            </a:r>
          </a:p>
          <a:p>
            <a:pPr marL="381000" indent="-381000" algn="l">
              <a:buFontTx/>
              <a:buNone/>
            </a:pPr>
            <a:r>
              <a:rPr lang="de-CH" sz="1800" b="0">
                <a:solidFill>
                  <a:schemeClr val="tx1"/>
                </a:solidFill>
              </a:rPr>
              <a:t>non-dominated...</a:t>
            </a:r>
            <a:endParaRPr lang="en-US" sz="1800" b="0">
              <a:solidFill>
                <a:schemeClr val="tx1"/>
              </a:solidFill>
            </a:endParaRPr>
          </a:p>
        </p:txBody>
      </p:sp>
      <p:sp>
        <p:nvSpPr>
          <p:cNvPr id="2481159" name="Text Box 7"/>
          <p:cNvSpPr txBox="1">
            <a:spLocks noChangeArrowheads="1"/>
          </p:cNvSpPr>
          <p:nvPr/>
        </p:nvSpPr>
        <p:spPr bwMode="auto">
          <a:xfrm>
            <a:off x="3246438" y="3043238"/>
            <a:ext cx="663575" cy="641350"/>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3600"/>
              <a:t>X*</a:t>
            </a:r>
            <a:endParaRPr lang="en-US" sz="3600"/>
          </a:p>
        </p:txBody>
      </p:sp>
      <p:sp>
        <p:nvSpPr>
          <p:cNvPr id="2481160" name="Rectangle 8"/>
          <p:cNvSpPr>
            <a:spLocks noChangeArrowheads="1"/>
          </p:cNvSpPr>
          <p:nvPr/>
        </p:nvSpPr>
        <p:spPr bwMode="auto">
          <a:xfrm>
            <a:off x="1838325" y="1343025"/>
            <a:ext cx="3619500" cy="4400550"/>
          </a:xfrm>
          <a:prstGeom prst="rect">
            <a:avLst/>
          </a:prstGeom>
          <a:solidFill>
            <a:srgbClr val="00FF00">
              <a:alpha val="47000"/>
            </a:srgbClr>
          </a:solidFill>
          <a:ln w="25400" algn="ctr">
            <a:solidFill>
              <a:schemeClr val="tx1"/>
            </a:solidFill>
            <a:miter lim="800000"/>
            <a:headEnd/>
            <a:tailEnd/>
          </a:ln>
          <a:effectLst/>
        </p:spPr>
        <p:txBody>
          <a:bodyPr lIns="90000" tIns="46800" rIns="90000" bIns="46800" anchor="ctr">
            <a:spAutoFit/>
          </a:bodyPr>
          <a:lstStyle/>
          <a:p>
            <a:endParaRPr 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0"/>
          </p:nvPr>
        </p:nvSpPr>
        <p:spPr/>
        <p:txBody>
          <a:bodyPr/>
          <a:lstStyle/>
          <a:p>
            <a:r>
              <a:rPr lang="en-US"/>
              <a:t>Stefan Schmid @ ISAAC 2007</a:t>
            </a:r>
            <a:endParaRPr lang="de-CH"/>
          </a:p>
        </p:txBody>
      </p:sp>
      <p:sp>
        <p:nvSpPr>
          <p:cNvPr id="10" name="Slide Number Placeholder 6"/>
          <p:cNvSpPr>
            <a:spLocks noGrp="1"/>
          </p:cNvSpPr>
          <p:nvPr>
            <p:ph type="sldNum" sz="quarter" idx="11"/>
          </p:nvPr>
        </p:nvSpPr>
        <p:spPr/>
        <p:txBody>
          <a:bodyPr/>
          <a:lstStyle/>
          <a:p>
            <a:fld id="{DBD800C1-604E-4E69-A70F-4B31D47D0A80}" type="slidenum">
              <a:rPr lang="de-CH"/>
              <a:pPr/>
              <a:t>29</a:t>
            </a:fld>
            <a:endParaRPr lang="de-CH"/>
          </a:p>
        </p:txBody>
      </p:sp>
      <p:sp>
        <p:nvSpPr>
          <p:cNvPr id="2483202" name="Rectangle 2"/>
          <p:cNvSpPr>
            <a:spLocks noGrp="1" noChangeArrowheads="1"/>
          </p:cNvSpPr>
          <p:nvPr>
            <p:ph type="title"/>
          </p:nvPr>
        </p:nvSpPr>
        <p:spPr/>
        <p:txBody>
          <a:bodyPr/>
          <a:lstStyle/>
          <a:p>
            <a:r>
              <a:rPr lang="en-US"/>
              <a:t>Sample Result: NP-hardness (3)</a:t>
            </a:r>
          </a:p>
        </p:txBody>
      </p:sp>
      <p:pic>
        <p:nvPicPr>
          <p:cNvPr id="2483203" name="Picture 3"/>
          <p:cNvPicPr>
            <a:picLocks noChangeAspect="1" noChangeArrowheads="1"/>
          </p:cNvPicPr>
          <p:nvPr/>
        </p:nvPicPr>
        <p:blipFill>
          <a:blip r:embed="rId3" cstate="print"/>
          <a:srcRect/>
          <a:stretch>
            <a:fillRect/>
          </a:stretch>
        </p:blipFill>
        <p:spPr bwMode="auto">
          <a:xfrm>
            <a:off x="904875" y="979488"/>
            <a:ext cx="4965700" cy="4979987"/>
          </a:xfrm>
          <a:prstGeom prst="rect">
            <a:avLst/>
          </a:prstGeom>
          <a:noFill/>
        </p:spPr>
      </p:pic>
      <p:sp>
        <p:nvSpPr>
          <p:cNvPr id="2483204"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83205" name="Text Box 5"/>
          <p:cNvSpPr txBox="1">
            <a:spLocks noChangeArrowheads="1"/>
          </p:cNvSpPr>
          <p:nvPr/>
        </p:nvSpPr>
        <p:spPr bwMode="auto">
          <a:xfrm>
            <a:off x="6453188" y="1846263"/>
            <a:ext cx="2254250" cy="16875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It can be shown that</a:t>
            </a:r>
          </a:p>
          <a:p>
            <a:pPr marL="381000" indent="-381000" algn="l">
              <a:buFontTx/>
              <a:buNone/>
            </a:pPr>
            <a:r>
              <a:rPr lang="de-CH" sz="1800" b="0">
                <a:solidFill>
                  <a:schemeClr val="tx1"/>
                </a:solidFill>
              </a:rPr>
              <a:t>the </a:t>
            </a:r>
            <a:r>
              <a:rPr lang="de-CH" sz="1800" b="0">
                <a:solidFill>
                  <a:srgbClr val="FF0000"/>
                </a:solidFill>
              </a:rPr>
              <a:t>minimal cost</a:t>
            </a:r>
            <a:r>
              <a:rPr lang="de-CH" sz="1800" b="0">
                <a:solidFill>
                  <a:schemeClr val="tx1"/>
                </a:solidFill>
              </a:rPr>
              <a:t> </a:t>
            </a:r>
          </a:p>
          <a:p>
            <a:pPr marL="381000" indent="-381000" algn="l">
              <a:buFontTx/>
              <a:buNone/>
            </a:pPr>
            <a:r>
              <a:rPr lang="de-CH" sz="1800" b="0">
                <a:solidFill>
                  <a:schemeClr val="tx1"/>
                </a:solidFill>
              </a:rPr>
              <a:t>implementation only </a:t>
            </a:r>
          </a:p>
          <a:p>
            <a:pPr marL="381000" indent="-381000" algn="l">
              <a:buFontTx/>
              <a:buNone/>
            </a:pPr>
            <a:r>
              <a:rPr lang="de-CH" sz="1800" b="0">
                <a:solidFill>
                  <a:schemeClr val="tx1"/>
                </a:solidFill>
              </a:rPr>
              <a:t>makes </a:t>
            </a:r>
            <a:r>
              <a:rPr lang="de-CH" sz="1800" b="0">
                <a:solidFill>
                  <a:srgbClr val="FF0000"/>
                </a:solidFill>
              </a:rPr>
              <a:t>1-payments </a:t>
            </a:r>
          </a:p>
          <a:p>
            <a:pPr marL="381000" indent="-381000" algn="l">
              <a:buFontTx/>
              <a:buNone/>
            </a:pPr>
            <a:r>
              <a:rPr lang="de-CH" sz="1800" b="0">
                <a:solidFill>
                  <a:srgbClr val="FF0000"/>
                </a:solidFill>
              </a:rPr>
              <a:t>here</a:t>
            </a:r>
            <a:r>
              <a:rPr lang="de-CH" sz="1800" b="0">
                <a:solidFill>
                  <a:schemeClr val="tx1"/>
                </a:solidFill>
              </a:rPr>
              <a:t>...</a:t>
            </a:r>
            <a:endParaRPr lang="en-US" sz="1800" b="0">
              <a:solidFill>
                <a:schemeClr val="tx1"/>
              </a:solidFill>
            </a:endParaRPr>
          </a:p>
        </p:txBody>
      </p:sp>
      <p:sp>
        <p:nvSpPr>
          <p:cNvPr id="2483208" name="Rectangle 8"/>
          <p:cNvSpPr>
            <a:spLocks noChangeArrowheads="1"/>
          </p:cNvSpPr>
          <p:nvPr/>
        </p:nvSpPr>
        <p:spPr bwMode="auto">
          <a:xfrm>
            <a:off x="4619625" y="3924300"/>
            <a:ext cx="428625" cy="1905000"/>
          </a:xfrm>
          <a:prstGeom prst="rect">
            <a:avLst/>
          </a:prstGeom>
          <a:solidFill>
            <a:srgbClr val="FF00FF">
              <a:alpha val="60001"/>
            </a:srgbClr>
          </a:solidFill>
          <a:ln w="25400" algn="ctr">
            <a:solidFill>
              <a:schemeClr val="tx1"/>
            </a:solidFill>
            <a:miter lim="800000"/>
            <a:headEnd/>
            <a:tailEnd/>
          </a:ln>
          <a:effectLst/>
        </p:spPr>
        <p:txBody>
          <a:bodyPr wrap="none" lIns="90000" tIns="46800" rIns="90000" bIns="46800" anchor="ctr">
            <a:spAutoFit/>
          </a:bodyPr>
          <a:lstStyle/>
          <a:p>
            <a:endParaRPr lang="en-US"/>
          </a:p>
        </p:txBody>
      </p:sp>
      <p:sp>
        <p:nvSpPr>
          <p:cNvPr id="2483209" name="Text Box 9"/>
          <p:cNvSpPr txBox="1">
            <a:spLocks noChangeArrowheads="1"/>
          </p:cNvSpPr>
          <p:nvPr/>
        </p:nvSpPr>
        <p:spPr bwMode="auto">
          <a:xfrm>
            <a:off x="6529388" y="3860800"/>
            <a:ext cx="2190750" cy="1804988"/>
          </a:xfrm>
          <a:prstGeom prst="rect">
            <a:avLst/>
          </a:prstGeom>
          <a:noFill/>
          <a:ln w="25400" algn="ctr">
            <a:noFill/>
            <a:miter lim="800000"/>
            <a:headEnd/>
            <a:tailEnd/>
          </a:ln>
          <a:effectLst/>
        </p:spPr>
        <p:txBody>
          <a:bodyPr wrap="none" lIns="90000" tIns="46800" rIns="90000" bIns="46800">
            <a:spAutoFit/>
          </a:bodyPr>
          <a:lstStyle/>
          <a:p>
            <a:pPr marL="381000" indent="-381000" algn="l">
              <a:buFontTx/>
              <a:buNone/>
            </a:pPr>
            <a:r>
              <a:rPr lang="de-CH" sz="1600" b="0">
                <a:solidFill>
                  <a:schemeClr val="tx1"/>
                </a:solidFill>
              </a:rPr>
              <a:t>In order to dominate</a:t>
            </a:r>
          </a:p>
          <a:p>
            <a:pPr marL="381000" indent="-381000" algn="l">
              <a:buFontTx/>
              <a:buNone/>
            </a:pPr>
            <a:r>
              <a:rPr lang="de-CH" sz="1600" b="0">
                <a:solidFill>
                  <a:schemeClr val="tx1"/>
                </a:solidFill>
              </a:rPr>
              <a:t>strategies above, we </a:t>
            </a:r>
          </a:p>
          <a:p>
            <a:pPr marL="381000" indent="-381000" algn="l">
              <a:buFontTx/>
              <a:buNone/>
            </a:pPr>
            <a:r>
              <a:rPr lang="de-CH" sz="1600" b="0">
                <a:solidFill>
                  <a:schemeClr val="tx1"/>
                </a:solidFill>
              </a:rPr>
              <a:t>have to select </a:t>
            </a:r>
            <a:r>
              <a:rPr lang="de-CH" sz="1600" b="0">
                <a:solidFill>
                  <a:srgbClr val="FF0000"/>
                </a:solidFill>
              </a:rPr>
              <a:t>minimal</a:t>
            </a:r>
          </a:p>
          <a:p>
            <a:pPr marL="381000" indent="-381000" algn="l">
              <a:buFontTx/>
              <a:buNone/>
            </a:pPr>
            <a:r>
              <a:rPr lang="de-CH" sz="1600" b="0">
                <a:solidFill>
                  <a:srgbClr val="FF0000"/>
                </a:solidFill>
              </a:rPr>
              <a:t>number of sets</a:t>
            </a:r>
            <a:r>
              <a:rPr lang="de-CH" sz="1600" b="0">
                <a:solidFill>
                  <a:schemeClr val="tx1"/>
                </a:solidFill>
              </a:rPr>
              <a:t> which</a:t>
            </a:r>
          </a:p>
          <a:p>
            <a:pPr marL="381000" indent="-381000" algn="l">
              <a:buFontTx/>
              <a:buNone/>
            </a:pPr>
            <a:r>
              <a:rPr lang="de-CH" sz="1600" b="0">
                <a:solidFill>
                  <a:schemeClr val="tx1"/>
                </a:solidFill>
              </a:rPr>
              <a:t>covers all elements!</a:t>
            </a:r>
          </a:p>
          <a:p>
            <a:pPr marL="381000" indent="-381000" algn="l">
              <a:buFontTx/>
              <a:buNone/>
            </a:pPr>
            <a:r>
              <a:rPr lang="de-CH" sz="1600" b="0">
                <a:solidFill>
                  <a:schemeClr val="tx1"/>
                </a:solidFill>
              </a:rPr>
              <a:t>(minimal set cover)</a:t>
            </a:r>
            <a:endParaRPr lang="en-US" sz="1600" b="0">
              <a:solidFill>
                <a:schemeClr val="tx1"/>
              </a:solidFill>
            </a:endParaRPr>
          </a:p>
        </p:txBody>
      </p:sp>
      <p:pic>
        <p:nvPicPr>
          <p:cNvPr id="2483210" name="Picture 10" descr="exclamation_mark_yellow"/>
          <p:cNvPicPr>
            <a:picLocks noChangeAspect="1" noChangeArrowheads="1"/>
          </p:cNvPicPr>
          <p:nvPr/>
        </p:nvPicPr>
        <p:blipFill>
          <a:blip r:embed="rId4" cstate="print"/>
          <a:srcRect/>
          <a:stretch>
            <a:fillRect/>
          </a:stretch>
        </p:blipFill>
        <p:spPr bwMode="auto">
          <a:xfrm>
            <a:off x="6049963" y="3987800"/>
            <a:ext cx="557212" cy="1706563"/>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ooter Placeholder 5"/>
          <p:cNvSpPr>
            <a:spLocks noGrp="1"/>
          </p:cNvSpPr>
          <p:nvPr>
            <p:ph type="ftr" sz="quarter" idx="10"/>
          </p:nvPr>
        </p:nvSpPr>
        <p:spPr/>
        <p:txBody>
          <a:bodyPr/>
          <a:lstStyle/>
          <a:p>
            <a:r>
              <a:rPr lang="en-US"/>
              <a:t>Stefan Schmid @ ISAAC 2007</a:t>
            </a:r>
            <a:endParaRPr lang="de-CH"/>
          </a:p>
        </p:txBody>
      </p:sp>
      <p:sp>
        <p:nvSpPr>
          <p:cNvPr id="29" name="Slide Number Placeholder 6"/>
          <p:cNvSpPr>
            <a:spLocks noGrp="1"/>
          </p:cNvSpPr>
          <p:nvPr>
            <p:ph type="sldNum" sz="quarter" idx="11"/>
          </p:nvPr>
        </p:nvSpPr>
        <p:spPr/>
        <p:txBody>
          <a:bodyPr/>
          <a:lstStyle/>
          <a:p>
            <a:fld id="{CE02727F-1015-4F37-BEF5-644CC6EB1FD8}" type="slidenum">
              <a:rPr lang="de-CH"/>
              <a:pPr/>
              <a:t>30</a:t>
            </a:fld>
            <a:endParaRPr lang="de-CH"/>
          </a:p>
        </p:txBody>
      </p:sp>
      <p:sp>
        <p:nvSpPr>
          <p:cNvPr id="2485250" name="Rectangle 2"/>
          <p:cNvSpPr>
            <a:spLocks noGrp="1" noChangeArrowheads="1"/>
          </p:cNvSpPr>
          <p:nvPr>
            <p:ph type="title"/>
          </p:nvPr>
        </p:nvSpPr>
        <p:spPr/>
        <p:txBody>
          <a:bodyPr/>
          <a:lstStyle/>
          <a:p>
            <a:r>
              <a:rPr lang="en-US"/>
              <a:t>Sample Result: NP-hardness (3)</a:t>
            </a:r>
          </a:p>
        </p:txBody>
      </p:sp>
      <p:pic>
        <p:nvPicPr>
          <p:cNvPr id="2485251" name="Picture 3"/>
          <p:cNvPicPr>
            <a:picLocks noChangeAspect="1" noChangeArrowheads="1"/>
          </p:cNvPicPr>
          <p:nvPr/>
        </p:nvPicPr>
        <p:blipFill>
          <a:blip r:embed="rId3" cstate="print"/>
          <a:srcRect/>
          <a:stretch>
            <a:fillRect/>
          </a:stretch>
        </p:blipFill>
        <p:spPr bwMode="auto">
          <a:xfrm>
            <a:off x="904875" y="979488"/>
            <a:ext cx="4965700" cy="4979987"/>
          </a:xfrm>
          <a:prstGeom prst="rect">
            <a:avLst/>
          </a:prstGeom>
          <a:noFill/>
        </p:spPr>
      </p:pic>
      <p:sp>
        <p:nvSpPr>
          <p:cNvPr id="2485252"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85253" name="Text Box 5"/>
          <p:cNvSpPr txBox="1">
            <a:spLocks noChangeArrowheads="1"/>
          </p:cNvSpPr>
          <p:nvPr/>
        </p:nvSpPr>
        <p:spPr bwMode="auto">
          <a:xfrm>
            <a:off x="6253163" y="2455863"/>
            <a:ext cx="2254250" cy="26781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A possible solution:</a:t>
            </a:r>
          </a:p>
          <a:p>
            <a:pPr marL="381000" indent="-381000" algn="l">
              <a:buFontTx/>
              <a:buNone/>
            </a:pPr>
            <a:r>
              <a:rPr lang="de-CH" sz="1800" b="0">
                <a:solidFill>
                  <a:schemeClr val="tx1"/>
                </a:solidFill>
              </a:rPr>
              <a:t>S</a:t>
            </a:r>
            <a:r>
              <a:rPr lang="de-CH" sz="1800" b="0" baseline="-25000">
                <a:solidFill>
                  <a:schemeClr val="tx1"/>
                </a:solidFill>
              </a:rPr>
              <a:t>2</a:t>
            </a:r>
            <a:r>
              <a:rPr lang="de-CH" sz="1800" b="0">
                <a:solidFill>
                  <a:schemeClr val="tx1"/>
                </a:solidFill>
              </a:rPr>
              <a:t>, S</a:t>
            </a:r>
            <a:r>
              <a:rPr lang="de-CH" sz="1800" b="0" baseline="-25000">
                <a:solidFill>
                  <a:schemeClr val="tx1"/>
                </a:solidFill>
              </a:rPr>
              <a:t>3</a:t>
            </a:r>
            <a:r>
              <a:rPr lang="de-CH" sz="1800" b="0">
                <a:solidFill>
                  <a:schemeClr val="tx1"/>
                </a:solidFill>
              </a:rPr>
              <a:t>, S</a:t>
            </a:r>
            <a:r>
              <a:rPr lang="de-CH" sz="1800" b="0" baseline="-25000">
                <a:solidFill>
                  <a:schemeClr val="tx1"/>
                </a:solidFill>
              </a:rPr>
              <a:t>4</a:t>
            </a:r>
            <a:endParaRPr lang="de-CH" sz="1800" b="0">
              <a:solidFill>
                <a:schemeClr val="tx1"/>
              </a:solidFill>
            </a:endParaRPr>
          </a:p>
          <a:p>
            <a:pPr marL="381000" indent="-381000" algn="l">
              <a:buFontTx/>
              <a:buNone/>
            </a:pPr>
            <a:r>
              <a:rPr lang="de-CH" sz="1800" b="0">
                <a:solidFill>
                  <a:schemeClr val="tx1"/>
                </a:solidFill>
              </a:rPr>
              <a:t>„dominates“ or</a:t>
            </a:r>
          </a:p>
          <a:p>
            <a:pPr marL="381000" indent="-381000" algn="l">
              <a:buFontTx/>
              <a:buNone/>
            </a:pPr>
            <a:r>
              <a:rPr lang="de-CH" sz="1800" b="0">
                <a:solidFill>
                  <a:schemeClr val="tx1"/>
                </a:solidFill>
              </a:rPr>
              <a:t>„covers“ all</a:t>
            </a:r>
          </a:p>
          <a:p>
            <a:pPr marL="381000" indent="-381000" algn="l">
              <a:buFontTx/>
              <a:buNone/>
            </a:pPr>
            <a:r>
              <a:rPr lang="de-CH" sz="1800" b="0">
                <a:solidFill>
                  <a:schemeClr val="tx1"/>
                </a:solidFill>
              </a:rPr>
              <a:t>elements above!</a:t>
            </a:r>
          </a:p>
          <a:p>
            <a:pPr marL="381000" indent="-381000" algn="l">
              <a:buFontTx/>
              <a:buNone/>
            </a:pPr>
            <a:r>
              <a:rPr lang="de-CH" sz="1800" b="0">
                <a:solidFill>
                  <a:schemeClr val="tx1"/>
                </a:solidFill>
              </a:rPr>
              <a:t>Implementation </a:t>
            </a:r>
          </a:p>
          <a:p>
            <a:pPr marL="381000" indent="-381000" algn="l">
              <a:buFontTx/>
              <a:buNone/>
            </a:pPr>
            <a:r>
              <a:rPr lang="de-CH" sz="1800" b="0">
                <a:solidFill>
                  <a:schemeClr val="tx1"/>
                </a:solidFill>
              </a:rPr>
              <a:t>costs: 3</a:t>
            </a:r>
          </a:p>
          <a:p>
            <a:pPr marL="381000" indent="-381000" algn="l">
              <a:buFontTx/>
              <a:buNone/>
            </a:pPr>
            <a:endParaRPr lang="en-US" sz="1800" b="0">
              <a:solidFill>
                <a:schemeClr val="tx1"/>
              </a:solidFill>
            </a:endParaRPr>
          </a:p>
        </p:txBody>
      </p:sp>
      <p:sp>
        <p:nvSpPr>
          <p:cNvPr id="2485257" name="Text Box 9"/>
          <p:cNvSpPr txBox="1">
            <a:spLocks noChangeArrowheads="1"/>
          </p:cNvSpPr>
          <p:nvPr/>
        </p:nvSpPr>
        <p:spPr bwMode="auto">
          <a:xfrm>
            <a:off x="4845050" y="4373563"/>
            <a:ext cx="322263"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solidFill>
                  <a:srgbClr val="FF0000"/>
                </a:solidFill>
              </a:rPr>
              <a:t>1</a:t>
            </a:r>
            <a:endParaRPr lang="en-US">
              <a:solidFill>
                <a:srgbClr val="FF0000"/>
              </a:solidFill>
            </a:endParaRPr>
          </a:p>
        </p:txBody>
      </p:sp>
      <p:sp>
        <p:nvSpPr>
          <p:cNvPr id="2485260" name="Line 12"/>
          <p:cNvSpPr>
            <a:spLocks noChangeShapeType="1"/>
          </p:cNvSpPr>
          <p:nvPr/>
        </p:nvSpPr>
        <p:spPr bwMode="auto">
          <a:xfrm>
            <a:off x="4695825" y="4533900"/>
            <a:ext cx="238125" cy="161925"/>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61" name="Line 13"/>
          <p:cNvSpPr>
            <a:spLocks noChangeShapeType="1"/>
          </p:cNvSpPr>
          <p:nvPr/>
        </p:nvSpPr>
        <p:spPr bwMode="auto">
          <a:xfrm flipV="1">
            <a:off x="4711700" y="4549775"/>
            <a:ext cx="190500" cy="171450"/>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62" name="Text Box 14"/>
          <p:cNvSpPr txBox="1">
            <a:spLocks noChangeArrowheads="1"/>
          </p:cNvSpPr>
          <p:nvPr/>
        </p:nvSpPr>
        <p:spPr bwMode="auto">
          <a:xfrm>
            <a:off x="4841875" y="4903788"/>
            <a:ext cx="322263"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solidFill>
                  <a:srgbClr val="FF0000"/>
                </a:solidFill>
              </a:rPr>
              <a:t>1</a:t>
            </a:r>
            <a:endParaRPr lang="en-US">
              <a:solidFill>
                <a:srgbClr val="FF0000"/>
              </a:solidFill>
            </a:endParaRPr>
          </a:p>
        </p:txBody>
      </p:sp>
      <p:sp>
        <p:nvSpPr>
          <p:cNvPr id="2485263" name="Line 15"/>
          <p:cNvSpPr>
            <a:spLocks noChangeShapeType="1"/>
          </p:cNvSpPr>
          <p:nvPr/>
        </p:nvSpPr>
        <p:spPr bwMode="auto">
          <a:xfrm>
            <a:off x="4692650" y="5064125"/>
            <a:ext cx="238125" cy="161925"/>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64" name="Line 16"/>
          <p:cNvSpPr>
            <a:spLocks noChangeShapeType="1"/>
          </p:cNvSpPr>
          <p:nvPr/>
        </p:nvSpPr>
        <p:spPr bwMode="auto">
          <a:xfrm flipV="1">
            <a:off x="4708525" y="5080000"/>
            <a:ext cx="190500" cy="171450"/>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65" name="Text Box 17"/>
          <p:cNvSpPr txBox="1">
            <a:spLocks noChangeArrowheads="1"/>
          </p:cNvSpPr>
          <p:nvPr/>
        </p:nvSpPr>
        <p:spPr bwMode="auto">
          <a:xfrm>
            <a:off x="4841875" y="5399088"/>
            <a:ext cx="322263"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solidFill>
                  <a:srgbClr val="FF0000"/>
                </a:solidFill>
              </a:rPr>
              <a:t>1</a:t>
            </a:r>
            <a:endParaRPr lang="en-US">
              <a:solidFill>
                <a:srgbClr val="FF0000"/>
              </a:solidFill>
            </a:endParaRPr>
          </a:p>
        </p:txBody>
      </p:sp>
      <p:sp>
        <p:nvSpPr>
          <p:cNvPr id="2485266" name="Line 18"/>
          <p:cNvSpPr>
            <a:spLocks noChangeShapeType="1"/>
          </p:cNvSpPr>
          <p:nvPr/>
        </p:nvSpPr>
        <p:spPr bwMode="auto">
          <a:xfrm>
            <a:off x="4692650" y="5559425"/>
            <a:ext cx="238125" cy="161925"/>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67" name="Line 19"/>
          <p:cNvSpPr>
            <a:spLocks noChangeShapeType="1"/>
          </p:cNvSpPr>
          <p:nvPr/>
        </p:nvSpPr>
        <p:spPr bwMode="auto">
          <a:xfrm flipV="1">
            <a:off x="4708525" y="5575300"/>
            <a:ext cx="190500" cy="171450"/>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5272" name="Rectangle 24"/>
          <p:cNvSpPr>
            <a:spLocks noChangeArrowheads="1"/>
          </p:cNvSpPr>
          <p:nvPr/>
        </p:nvSpPr>
        <p:spPr bwMode="auto">
          <a:xfrm>
            <a:off x="838200" y="1581150"/>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3" name="Rectangle 25"/>
          <p:cNvSpPr>
            <a:spLocks noChangeArrowheads="1"/>
          </p:cNvSpPr>
          <p:nvPr/>
        </p:nvSpPr>
        <p:spPr bwMode="auto">
          <a:xfrm>
            <a:off x="854075" y="2092325"/>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4" name="Rectangle 26"/>
          <p:cNvSpPr>
            <a:spLocks noChangeArrowheads="1"/>
          </p:cNvSpPr>
          <p:nvPr/>
        </p:nvSpPr>
        <p:spPr bwMode="auto">
          <a:xfrm>
            <a:off x="815975" y="2597150"/>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5" name="Rectangle 27"/>
          <p:cNvSpPr>
            <a:spLocks noChangeArrowheads="1"/>
          </p:cNvSpPr>
          <p:nvPr/>
        </p:nvSpPr>
        <p:spPr bwMode="auto">
          <a:xfrm>
            <a:off x="806450" y="3073400"/>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6" name="Rectangle 28"/>
          <p:cNvSpPr>
            <a:spLocks noChangeArrowheads="1"/>
          </p:cNvSpPr>
          <p:nvPr/>
        </p:nvSpPr>
        <p:spPr bwMode="auto">
          <a:xfrm>
            <a:off x="815975" y="3597275"/>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8" name="Rectangle 30"/>
          <p:cNvSpPr>
            <a:spLocks noChangeArrowheads="1"/>
          </p:cNvSpPr>
          <p:nvPr/>
        </p:nvSpPr>
        <p:spPr bwMode="auto">
          <a:xfrm>
            <a:off x="825500" y="4625975"/>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79" name="Rectangle 31"/>
          <p:cNvSpPr>
            <a:spLocks noChangeArrowheads="1"/>
          </p:cNvSpPr>
          <p:nvPr/>
        </p:nvSpPr>
        <p:spPr bwMode="auto">
          <a:xfrm>
            <a:off x="815975" y="5102225"/>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sp>
        <p:nvSpPr>
          <p:cNvPr id="2485280" name="Rectangle 32"/>
          <p:cNvSpPr>
            <a:spLocks noChangeArrowheads="1"/>
          </p:cNvSpPr>
          <p:nvPr/>
        </p:nvSpPr>
        <p:spPr bwMode="auto">
          <a:xfrm>
            <a:off x="815975" y="5578475"/>
            <a:ext cx="136525" cy="114300"/>
          </a:xfrm>
          <a:prstGeom prst="rect">
            <a:avLst/>
          </a:prstGeom>
          <a:solidFill>
            <a:schemeClr val="bg1">
              <a:alpha val="20000"/>
            </a:schemeClr>
          </a:solidFill>
          <a:ln w="25400" algn="ctr">
            <a:solidFill>
              <a:srgbClr val="0000FF"/>
            </a:solidFill>
            <a:miter lim="800000"/>
            <a:headEnd/>
            <a:tailEnd/>
          </a:ln>
          <a:effectLst/>
        </p:spPr>
        <p:txBody>
          <a:bodyPr lIns="90000" tIns="46800" rIns="90000" bIns="46800" anchor="ctr">
            <a:spAutoFit/>
          </a:bodyPr>
          <a:lstStyle/>
          <a:p>
            <a:endParaRPr lang="en-US"/>
          </a:p>
        </p:txBody>
      </p:sp>
      <p:cxnSp>
        <p:nvCxnSpPr>
          <p:cNvPr id="2485282" name="AutoShape 34"/>
          <p:cNvCxnSpPr>
            <a:cxnSpLocks noChangeShapeType="1"/>
            <a:stCxn id="2485273" idx="1"/>
            <a:endCxn id="2485279" idx="1"/>
          </p:cNvCxnSpPr>
          <p:nvPr/>
        </p:nvCxnSpPr>
        <p:spPr bwMode="auto">
          <a:xfrm rot="10800000" flipV="1">
            <a:off x="803275" y="2149475"/>
            <a:ext cx="38100" cy="3009900"/>
          </a:xfrm>
          <a:prstGeom prst="curvedConnector3">
            <a:avLst>
              <a:gd name="adj1" fmla="val 1416667"/>
            </a:avLst>
          </a:prstGeom>
          <a:noFill/>
          <a:ln w="25400">
            <a:solidFill>
              <a:srgbClr val="0000FF"/>
            </a:solidFill>
            <a:round/>
            <a:headEnd/>
            <a:tailEnd type="triangle" w="med" len="med"/>
          </a:ln>
          <a:effectLst/>
        </p:spPr>
      </p:cxnSp>
      <p:cxnSp>
        <p:nvCxnSpPr>
          <p:cNvPr id="2485284" name="AutoShape 36"/>
          <p:cNvCxnSpPr>
            <a:cxnSpLocks noChangeShapeType="1"/>
            <a:stCxn id="2485274" idx="1"/>
            <a:endCxn id="2485279" idx="1"/>
          </p:cNvCxnSpPr>
          <p:nvPr/>
        </p:nvCxnSpPr>
        <p:spPr bwMode="auto">
          <a:xfrm rot="10800000" flipH="1" flipV="1">
            <a:off x="803275" y="2654300"/>
            <a:ext cx="1588" cy="2505075"/>
          </a:xfrm>
          <a:prstGeom prst="curvedConnector3">
            <a:avLst>
              <a:gd name="adj1" fmla="val -23800000"/>
            </a:avLst>
          </a:prstGeom>
          <a:noFill/>
          <a:ln w="25400">
            <a:solidFill>
              <a:srgbClr val="0000FF"/>
            </a:solidFill>
            <a:round/>
            <a:headEnd/>
            <a:tailEnd type="triangle" w="med" len="med"/>
          </a:ln>
          <a:effectLst/>
        </p:spPr>
      </p:cxnSp>
      <p:cxnSp>
        <p:nvCxnSpPr>
          <p:cNvPr id="2485285" name="AutoShape 37"/>
          <p:cNvCxnSpPr>
            <a:cxnSpLocks noChangeShapeType="1"/>
            <a:stCxn id="2485275" idx="1"/>
            <a:endCxn id="2485278" idx="1"/>
          </p:cNvCxnSpPr>
          <p:nvPr/>
        </p:nvCxnSpPr>
        <p:spPr bwMode="auto">
          <a:xfrm rot="10800000" flipH="1" flipV="1">
            <a:off x="793750" y="3130550"/>
            <a:ext cx="19050" cy="1552575"/>
          </a:xfrm>
          <a:prstGeom prst="curvedConnector3">
            <a:avLst>
              <a:gd name="adj1" fmla="val -1133333"/>
            </a:avLst>
          </a:prstGeom>
          <a:noFill/>
          <a:ln w="25400">
            <a:solidFill>
              <a:srgbClr val="0000FF"/>
            </a:solidFill>
            <a:round/>
            <a:headEnd/>
            <a:tailEnd type="triangle" w="med" len="med"/>
          </a:ln>
          <a:effectLst/>
        </p:spPr>
      </p:cxnSp>
      <p:cxnSp>
        <p:nvCxnSpPr>
          <p:cNvPr id="2485286" name="AutoShape 38"/>
          <p:cNvCxnSpPr>
            <a:cxnSpLocks noChangeShapeType="1"/>
            <a:stCxn id="2485276" idx="1"/>
            <a:endCxn id="2485279" idx="1"/>
          </p:cNvCxnSpPr>
          <p:nvPr/>
        </p:nvCxnSpPr>
        <p:spPr bwMode="auto">
          <a:xfrm rot="10800000" flipH="1" flipV="1">
            <a:off x="803275" y="3654425"/>
            <a:ext cx="1588" cy="1504950"/>
          </a:xfrm>
          <a:prstGeom prst="curvedConnector3">
            <a:avLst>
              <a:gd name="adj1" fmla="val -13600000"/>
            </a:avLst>
          </a:prstGeom>
          <a:noFill/>
          <a:ln w="25400">
            <a:solidFill>
              <a:srgbClr val="0000FF"/>
            </a:solidFill>
            <a:round/>
            <a:headEnd/>
            <a:tailEnd type="triangle" w="med" len="med"/>
          </a:ln>
          <a:effectLst/>
        </p:spPr>
      </p:cxnSp>
      <p:cxnSp>
        <p:nvCxnSpPr>
          <p:cNvPr id="2485287" name="AutoShape 39"/>
          <p:cNvCxnSpPr>
            <a:cxnSpLocks noChangeShapeType="1"/>
            <a:stCxn id="2485272" idx="1"/>
            <a:endCxn id="2485280" idx="1"/>
          </p:cNvCxnSpPr>
          <p:nvPr/>
        </p:nvCxnSpPr>
        <p:spPr bwMode="auto">
          <a:xfrm rot="10800000" flipV="1">
            <a:off x="803275" y="1638300"/>
            <a:ext cx="22225" cy="3997325"/>
          </a:xfrm>
          <a:prstGeom prst="curvedConnector3">
            <a:avLst>
              <a:gd name="adj1" fmla="val 3050000"/>
            </a:avLst>
          </a:prstGeom>
          <a:noFill/>
          <a:ln w="25400">
            <a:solidFill>
              <a:srgbClr val="0000FF"/>
            </a:solidFill>
            <a:round/>
            <a:headEnd/>
            <a:tailEnd type="triangle" w="med" len="med"/>
          </a:ln>
          <a:effectLst/>
        </p:spPr>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ooter Placeholder 5"/>
          <p:cNvSpPr>
            <a:spLocks noGrp="1"/>
          </p:cNvSpPr>
          <p:nvPr>
            <p:ph type="ftr" sz="quarter" idx="10"/>
          </p:nvPr>
        </p:nvSpPr>
        <p:spPr/>
        <p:txBody>
          <a:bodyPr/>
          <a:lstStyle/>
          <a:p>
            <a:r>
              <a:rPr lang="en-US"/>
              <a:t>Stefan Schmid @ ISAAC 2007</a:t>
            </a:r>
            <a:endParaRPr lang="de-CH"/>
          </a:p>
        </p:txBody>
      </p:sp>
      <p:sp>
        <p:nvSpPr>
          <p:cNvPr id="13" name="Slide Number Placeholder 6"/>
          <p:cNvSpPr>
            <a:spLocks noGrp="1"/>
          </p:cNvSpPr>
          <p:nvPr>
            <p:ph type="sldNum" sz="quarter" idx="11"/>
          </p:nvPr>
        </p:nvSpPr>
        <p:spPr/>
        <p:txBody>
          <a:bodyPr/>
          <a:lstStyle/>
          <a:p>
            <a:fld id="{94650D1D-7C44-4084-9674-8C9BC7D8F28F}" type="slidenum">
              <a:rPr lang="de-CH"/>
              <a:pPr/>
              <a:t>31</a:t>
            </a:fld>
            <a:endParaRPr lang="de-CH"/>
          </a:p>
        </p:txBody>
      </p:sp>
      <p:sp>
        <p:nvSpPr>
          <p:cNvPr id="2487298" name="Rectangle 2"/>
          <p:cNvSpPr>
            <a:spLocks noGrp="1" noChangeArrowheads="1"/>
          </p:cNvSpPr>
          <p:nvPr>
            <p:ph type="title"/>
          </p:nvPr>
        </p:nvSpPr>
        <p:spPr/>
        <p:txBody>
          <a:bodyPr/>
          <a:lstStyle/>
          <a:p>
            <a:r>
              <a:rPr lang="en-US"/>
              <a:t>Sample Result: NP-hardness (3)</a:t>
            </a:r>
          </a:p>
        </p:txBody>
      </p:sp>
      <p:pic>
        <p:nvPicPr>
          <p:cNvPr id="2487299" name="Picture 3"/>
          <p:cNvPicPr>
            <a:picLocks noChangeAspect="1" noChangeArrowheads="1"/>
          </p:cNvPicPr>
          <p:nvPr/>
        </p:nvPicPr>
        <p:blipFill>
          <a:blip r:embed="rId3" cstate="print"/>
          <a:srcRect/>
          <a:stretch>
            <a:fillRect/>
          </a:stretch>
        </p:blipFill>
        <p:spPr bwMode="auto">
          <a:xfrm>
            <a:off x="904875" y="979488"/>
            <a:ext cx="4965700" cy="4979987"/>
          </a:xfrm>
          <a:prstGeom prst="rect">
            <a:avLst/>
          </a:prstGeom>
          <a:noFill/>
        </p:spPr>
      </p:pic>
      <p:sp>
        <p:nvSpPr>
          <p:cNvPr id="2487300"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87301" name="Text Box 5"/>
          <p:cNvSpPr txBox="1">
            <a:spLocks noChangeArrowheads="1"/>
          </p:cNvSpPr>
          <p:nvPr/>
        </p:nvSpPr>
        <p:spPr bwMode="auto">
          <a:xfrm>
            <a:off x="6300788" y="2655888"/>
            <a:ext cx="2254250" cy="1027112"/>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1800" b="0">
                <a:solidFill>
                  <a:schemeClr val="tx1"/>
                </a:solidFill>
              </a:rPr>
              <a:t>A better solution:</a:t>
            </a:r>
          </a:p>
          <a:p>
            <a:pPr marL="381000" indent="-381000" algn="l">
              <a:buFontTx/>
              <a:buNone/>
            </a:pPr>
            <a:r>
              <a:rPr lang="de-CH" sz="1800" b="0">
                <a:solidFill>
                  <a:schemeClr val="tx1"/>
                </a:solidFill>
              </a:rPr>
              <a:t>cost 2!</a:t>
            </a:r>
          </a:p>
          <a:p>
            <a:pPr marL="381000" indent="-381000" algn="l">
              <a:buFontTx/>
              <a:buNone/>
            </a:pPr>
            <a:endParaRPr lang="en-US" sz="1800" b="0">
              <a:solidFill>
                <a:schemeClr val="tx1"/>
              </a:solidFill>
            </a:endParaRPr>
          </a:p>
        </p:txBody>
      </p:sp>
      <p:sp>
        <p:nvSpPr>
          <p:cNvPr id="2487305" name="Text Box 9"/>
          <p:cNvSpPr txBox="1">
            <a:spLocks noChangeArrowheads="1"/>
          </p:cNvSpPr>
          <p:nvPr/>
        </p:nvSpPr>
        <p:spPr bwMode="auto">
          <a:xfrm>
            <a:off x="4841875" y="4903788"/>
            <a:ext cx="322263"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solidFill>
                  <a:srgbClr val="FF0000"/>
                </a:solidFill>
              </a:rPr>
              <a:t>1</a:t>
            </a:r>
            <a:endParaRPr lang="en-US">
              <a:solidFill>
                <a:srgbClr val="FF0000"/>
              </a:solidFill>
            </a:endParaRPr>
          </a:p>
        </p:txBody>
      </p:sp>
      <p:sp>
        <p:nvSpPr>
          <p:cNvPr id="2487306" name="Line 10"/>
          <p:cNvSpPr>
            <a:spLocks noChangeShapeType="1"/>
          </p:cNvSpPr>
          <p:nvPr/>
        </p:nvSpPr>
        <p:spPr bwMode="auto">
          <a:xfrm>
            <a:off x="4692650" y="5064125"/>
            <a:ext cx="238125" cy="161925"/>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7307" name="Line 11"/>
          <p:cNvSpPr>
            <a:spLocks noChangeShapeType="1"/>
          </p:cNvSpPr>
          <p:nvPr/>
        </p:nvSpPr>
        <p:spPr bwMode="auto">
          <a:xfrm flipV="1">
            <a:off x="4708525" y="5080000"/>
            <a:ext cx="190500" cy="171450"/>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7308" name="Text Box 12"/>
          <p:cNvSpPr txBox="1">
            <a:spLocks noChangeArrowheads="1"/>
          </p:cNvSpPr>
          <p:nvPr/>
        </p:nvSpPr>
        <p:spPr bwMode="auto">
          <a:xfrm>
            <a:off x="4813300" y="3894138"/>
            <a:ext cx="341313" cy="396875"/>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a:solidFill>
                  <a:srgbClr val="FF0000"/>
                </a:solidFill>
              </a:rPr>
              <a:t>1</a:t>
            </a:r>
            <a:endParaRPr lang="en-US">
              <a:solidFill>
                <a:srgbClr val="FF0000"/>
              </a:solidFill>
            </a:endParaRPr>
          </a:p>
        </p:txBody>
      </p:sp>
      <p:sp>
        <p:nvSpPr>
          <p:cNvPr id="2487309" name="Line 13"/>
          <p:cNvSpPr>
            <a:spLocks noChangeShapeType="1"/>
          </p:cNvSpPr>
          <p:nvPr/>
        </p:nvSpPr>
        <p:spPr bwMode="auto">
          <a:xfrm>
            <a:off x="4668838" y="4054475"/>
            <a:ext cx="252412" cy="161925"/>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
        <p:nvSpPr>
          <p:cNvPr id="2487310" name="Line 14"/>
          <p:cNvSpPr>
            <a:spLocks noChangeShapeType="1"/>
          </p:cNvSpPr>
          <p:nvPr/>
        </p:nvSpPr>
        <p:spPr bwMode="auto">
          <a:xfrm flipV="1">
            <a:off x="4687888" y="4070350"/>
            <a:ext cx="201612" cy="171450"/>
          </a:xfrm>
          <a:prstGeom prst="line">
            <a:avLst/>
          </a:prstGeom>
          <a:noFill/>
          <a:ln w="25400">
            <a:solidFill>
              <a:srgbClr val="FF0000"/>
            </a:solidFill>
            <a:round/>
            <a:headEnd/>
            <a:tailEnd/>
          </a:ln>
          <a:effectLst/>
        </p:spPr>
        <p:txBody>
          <a:bodyPr lIns="90000" tIns="46800" rIns="90000" bIns="46800" anchor="ctr">
            <a:spAutoFit/>
          </a:bodyPr>
          <a:lstStyle/>
          <a:p>
            <a:endParaRPr 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0"/>
          </p:nvPr>
        </p:nvSpPr>
        <p:spPr/>
        <p:txBody>
          <a:bodyPr/>
          <a:lstStyle/>
          <a:p>
            <a:r>
              <a:rPr lang="en-US"/>
              <a:t>Stefan Schmid @ ISAAC 2007</a:t>
            </a:r>
            <a:endParaRPr lang="de-CH"/>
          </a:p>
        </p:txBody>
      </p:sp>
      <p:sp>
        <p:nvSpPr>
          <p:cNvPr id="10" name="Slide Number Placeholder 6"/>
          <p:cNvSpPr>
            <a:spLocks noGrp="1"/>
          </p:cNvSpPr>
          <p:nvPr>
            <p:ph type="sldNum" sz="quarter" idx="11"/>
          </p:nvPr>
        </p:nvSpPr>
        <p:spPr/>
        <p:txBody>
          <a:bodyPr/>
          <a:lstStyle/>
          <a:p>
            <a:fld id="{9F6031BE-60B2-4890-AEAC-FB6DBADDFC16}" type="slidenum">
              <a:rPr lang="de-CH"/>
              <a:pPr/>
              <a:t>32</a:t>
            </a:fld>
            <a:endParaRPr lang="de-CH"/>
          </a:p>
        </p:txBody>
      </p:sp>
      <p:sp>
        <p:nvSpPr>
          <p:cNvPr id="2489346" name="Rectangle 2"/>
          <p:cNvSpPr>
            <a:spLocks noGrp="1" noChangeArrowheads="1"/>
          </p:cNvSpPr>
          <p:nvPr>
            <p:ph type="title"/>
          </p:nvPr>
        </p:nvSpPr>
        <p:spPr/>
        <p:txBody>
          <a:bodyPr/>
          <a:lstStyle/>
          <a:p>
            <a:r>
              <a:rPr lang="en-US"/>
              <a:t>Sample Result: NP-hardness (4)</a:t>
            </a:r>
          </a:p>
        </p:txBody>
      </p:sp>
      <p:sp>
        <p:nvSpPr>
          <p:cNvPr id="2489348" name="Rectangle 4"/>
          <p:cNvSpPr>
            <a:spLocks noChangeArrowheads="1"/>
          </p:cNvSpPr>
          <p:nvPr/>
        </p:nvSpPr>
        <p:spPr bwMode="auto">
          <a:xfrm>
            <a:off x="2705100" y="6419850"/>
            <a:ext cx="3590925" cy="247650"/>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89356" name="Text Box 12"/>
          <p:cNvSpPr txBox="1">
            <a:spLocks noChangeArrowheads="1"/>
          </p:cNvSpPr>
          <p:nvPr/>
        </p:nvSpPr>
        <p:spPr bwMode="auto">
          <a:xfrm>
            <a:off x="428625" y="1125538"/>
            <a:ext cx="7848600" cy="112712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A similar thing works for non-exact implementations!</a:t>
            </a:r>
          </a:p>
          <a:p>
            <a:pPr marL="381000" indent="-381000" algn="l"/>
            <a:endParaRPr lang="de-CH" b="0">
              <a:solidFill>
                <a:schemeClr val="tx1"/>
              </a:solidFill>
            </a:endParaRPr>
          </a:p>
          <a:p>
            <a:pPr marL="381000" indent="-381000" algn="l"/>
            <a:endParaRPr lang="de-CH" b="0">
              <a:solidFill>
                <a:schemeClr val="tx1"/>
              </a:solidFill>
            </a:endParaRPr>
          </a:p>
        </p:txBody>
      </p:sp>
      <p:pic>
        <p:nvPicPr>
          <p:cNvPr id="2489357" name="Picture 13"/>
          <p:cNvPicPr>
            <a:picLocks noChangeAspect="1" noChangeArrowheads="1"/>
          </p:cNvPicPr>
          <p:nvPr/>
        </p:nvPicPr>
        <p:blipFill>
          <a:blip r:embed="rId3" cstate="print"/>
          <a:srcRect/>
          <a:stretch>
            <a:fillRect/>
          </a:stretch>
        </p:blipFill>
        <p:spPr bwMode="auto">
          <a:xfrm>
            <a:off x="661988" y="1641475"/>
            <a:ext cx="7593012" cy="2725738"/>
          </a:xfrm>
          <a:prstGeom prst="rect">
            <a:avLst/>
          </a:prstGeom>
          <a:noFill/>
        </p:spPr>
      </p:pic>
      <p:sp>
        <p:nvSpPr>
          <p:cNvPr id="2489358" name="Text Box 14"/>
          <p:cNvSpPr txBox="1">
            <a:spLocks noChangeArrowheads="1"/>
          </p:cNvSpPr>
          <p:nvPr/>
        </p:nvSpPr>
        <p:spPr bwMode="auto">
          <a:xfrm>
            <a:off x="425450" y="4513263"/>
            <a:ext cx="7848600" cy="112712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From hardness of </a:t>
            </a:r>
            <a:r>
              <a:rPr lang="de-CH" b="0">
                <a:solidFill>
                  <a:srgbClr val="FF0000"/>
                </a:solidFill>
              </a:rPr>
              <a:t>costs</a:t>
            </a:r>
            <a:r>
              <a:rPr lang="de-CH" b="0">
                <a:solidFill>
                  <a:schemeClr val="tx1"/>
                </a:solidFill>
              </a:rPr>
              <a:t> follows hardness of </a:t>
            </a:r>
            <a:r>
              <a:rPr lang="de-CH" b="0">
                <a:solidFill>
                  <a:srgbClr val="FF0000"/>
                </a:solidFill>
              </a:rPr>
              <a:t>leverage</a:t>
            </a:r>
            <a:r>
              <a:rPr lang="de-CH" b="0">
                <a:solidFill>
                  <a:schemeClr val="tx1"/>
                </a:solidFill>
              </a:rPr>
              <a:t>!</a:t>
            </a:r>
          </a:p>
          <a:p>
            <a:pPr marL="381000" indent="-381000" algn="l"/>
            <a:endParaRPr lang="de-CH" b="0">
              <a:solidFill>
                <a:schemeClr val="tx1"/>
              </a:solidFill>
            </a:endParaRPr>
          </a:p>
          <a:p>
            <a:pPr marL="381000" indent="-381000" algn="l"/>
            <a:endParaRPr lang="de-CH" b="0">
              <a:solidFill>
                <a:schemeClr val="tx1"/>
              </a:solidFill>
            </a:endParaRPr>
          </a:p>
        </p:txBody>
      </p:sp>
      <p:pic>
        <p:nvPicPr>
          <p:cNvPr id="2489359" name="Picture 15"/>
          <p:cNvPicPr>
            <a:picLocks noChangeAspect="1" noChangeArrowheads="1"/>
          </p:cNvPicPr>
          <p:nvPr/>
        </p:nvPicPr>
        <p:blipFill>
          <a:blip r:embed="rId4" cstate="print"/>
          <a:srcRect/>
          <a:stretch>
            <a:fillRect/>
          </a:stretch>
        </p:blipFill>
        <p:spPr bwMode="auto">
          <a:xfrm>
            <a:off x="1423988" y="4994275"/>
            <a:ext cx="4038600" cy="220663"/>
          </a:xfrm>
          <a:prstGeom prst="rect">
            <a:avLst/>
          </a:prstGeom>
          <a:noFill/>
        </p:spPr>
      </p:pic>
      <p:pic>
        <p:nvPicPr>
          <p:cNvPr id="2489361" name="Picture 17"/>
          <p:cNvPicPr>
            <a:picLocks noChangeAspect="1" noChangeArrowheads="1"/>
          </p:cNvPicPr>
          <p:nvPr/>
        </p:nvPicPr>
        <p:blipFill>
          <a:blip r:embed="rId5" cstate="print"/>
          <a:srcRect/>
          <a:stretch>
            <a:fillRect/>
          </a:stretch>
        </p:blipFill>
        <p:spPr bwMode="auto">
          <a:xfrm>
            <a:off x="1392238" y="5214938"/>
            <a:ext cx="5751512" cy="1266825"/>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0CB5119C-4563-4330-8E63-C6F49B82E7FB}" type="slidenum">
              <a:rPr lang="de-CH"/>
              <a:pPr/>
              <a:t>33</a:t>
            </a:fld>
            <a:endParaRPr lang="de-CH"/>
          </a:p>
        </p:txBody>
      </p:sp>
      <p:sp>
        <p:nvSpPr>
          <p:cNvPr id="2460674" name="Rectangle 2"/>
          <p:cNvSpPr>
            <a:spLocks noGrp="1" noChangeArrowheads="1"/>
          </p:cNvSpPr>
          <p:nvPr>
            <p:ph type="title"/>
          </p:nvPr>
        </p:nvSpPr>
        <p:spPr/>
        <p:txBody>
          <a:bodyPr/>
          <a:lstStyle/>
          <a:p>
            <a:r>
              <a:rPr lang="en-US"/>
              <a:t>Talk Overview</a:t>
            </a:r>
          </a:p>
        </p:txBody>
      </p:sp>
      <p:sp>
        <p:nvSpPr>
          <p:cNvPr id="2460675"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b="0">
                <a:solidFill>
                  <a:schemeClr val="tx1"/>
                </a:solidFill>
              </a:rPr>
              <a:t>Discussion</a:t>
            </a:r>
          </a:p>
          <a:p>
            <a:pPr marL="381000" indent="-381000" algn="l">
              <a:buFontTx/>
              <a:buNone/>
            </a:pPr>
            <a:endParaRPr lang="de-CH" b="0">
              <a:solidFill>
                <a:schemeClr val="tx1"/>
              </a:solidFill>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6212B01F-3C1E-4BB4-B582-059AD1B1AE90}" type="slidenum">
              <a:rPr lang="de-CH"/>
              <a:pPr/>
              <a:t>34</a:t>
            </a:fld>
            <a:endParaRPr lang="de-CH"/>
          </a:p>
        </p:txBody>
      </p:sp>
      <p:sp>
        <p:nvSpPr>
          <p:cNvPr id="2462722" name="Rectangle 2"/>
          <p:cNvSpPr>
            <a:spLocks noGrp="1" noChangeArrowheads="1"/>
          </p:cNvSpPr>
          <p:nvPr>
            <p:ph type="title"/>
          </p:nvPr>
        </p:nvSpPr>
        <p:spPr/>
        <p:txBody>
          <a:bodyPr/>
          <a:lstStyle/>
          <a:p>
            <a:r>
              <a:rPr lang="en-US"/>
              <a:t>Talk Overview</a:t>
            </a:r>
          </a:p>
        </p:txBody>
      </p:sp>
      <p:sp>
        <p:nvSpPr>
          <p:cNvPr id="2462723" name="Text Box 3"/>
          <p:cNvSpPr txBox="1">
            <a:spLocks noChangeArrowheads="1"/>
          </p:cNvSpPr>
          <p:nvPr/>
        </p:nvSpPr>
        <p:spPr bwMode="auto">
          <a:xfrm>
            <a:off x="647700" y="1458913"/>
            <a:ext cx="6486525" cy="2952750"/>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Definitions and Models</a:t>
            </a:r>
          </a:p>
          <a:p>
            <a:pPr marL="381000" indent="-381000" algn="l"/>
            <a:endParaRPr lang="de-CH" b="0">
              <a:solidFill>
                <a:schemeClr val="tx1"/>
              </a:solidFill>
            </a:endParaRPr>
          </a:p>
          <a:p>
            <a:pPr marL="381000" indent="-381000" algn="l"/>
            <a:r>
              <a:rPr lang="de-CH" b="0">
                <a:solidFill>
                  <a:schemeClr val="tx1"/>
                </a:solidFill>
              </a:rPr>
              <a:t>Overview of Results</a:t>
            </a:r>
          </a:p>
          <a:p>
            <a:pPr marL="381000" indent="-381000" algn="l"/>
            <a:endParaRPr lang="de-CH" b="0">
              <a:solidFill>
                <a:schemeClr val="tx1"/>
              </a:solidFill>
            </a:endParaRPr>
          </a:p>
          <a:p>
            <a:pPr marL="381000" indent="-381000" algn="l"/>
            <a:r>
              <a:rPr lang="de-CH" b="0">
                <a:solidFill>
                  <a:schemeClr val="tx1"/>
                </a:solidFill>
              </a:rPr>
              <a:t>Sample result: NP-hardness</a:t>
            </a:r>
          </a:p>
          <a:p>
            <a:pPr marL="381000" indent="-381000" algn="l"/>
            <a:endParaRPr lang="de-CH" b="0">
              <a:solidFill>
                <a:schemeClr val="tx1"/>
              </a:solidFill>
            </a:endParaRPr>
          </a:p>
          <a:p>
            <a:pPr marL="381000" indent="-381000" algn="l"/>
            <a:r>
              <a:rPr lang="de-CH">
                <a:solidFill>
                  <a:schemeClr val="tx1"/>
                </a:solidFill>
              </a:rPr>
              <a:t>Discussion</a:t>
            </a:r>
          </a:p>
          <a:p>
            <a:pPr marL="381000" indent="-381000" algn="l">
              <a:buFontTx/>
              <a:buNone/>
            </a:pPr>
            <a:endParaRPr lang="de-CH">
              <a:solidFill>
                <a:schemeClr val="tx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0"/>
          </p:nvPr>
        </p:nvSpPr>
        <p:spPr/>
        <p:txBody>
          <a:bodyPr/>
          <a:lstStyle/>
          <a:p>
            <a:r>
              <a:rPr lang="en-US"/>
              <a:t>Stefan Schmid @ ISAAC 2007</a:t>
            </a:r>
            <a:endParaRPr lang="de-CH"/>
          </a:p>
        </p:txBody>
      </p:sp>
      <p:sp>
        <p:nvSpPr>
          <p:cNvPr id="7" name="Slide Number Placeholder 6"/>
          <p:cNvSpPr>
            <a:spLocks noGrp="1"/>
          </p:cNvSpPr>
          <p:nvPr>
            <p:ph type="sldNum" sz="quarter" idx="11"/>
          </p:nvPr>
        </p:nvSpPr>
        <p:spPr/>
        <p:txBody>
          <a:bodyPr/>
          <a:lstStyle/>
          <a:p>
            <a:fld id="{4DE6FB04-23E4-47D5-925F-CE68C4F31167}" type="slidenum">
              <a:rPr lang="de-CH"/>
              <a:pPr/>
              <a:t>35</a:t>
            </a:fld>
            <a:endParaRPr lang="de-CH"/>
          </a:p>
        </p:txBody>
      </p:sp>
      <p:sp>
        <p:nvSpPr>
          <p:cNvPr id="2491394" name="Rectangle 2"/>
          <p:cNvSpPr>
            <a:spLocks noGrp="1" noChangeArrowheads="1"/>
          </p:cNvSpPr>
          <p:nvPr>
            <p:ph type="title"/>
          </p:nvPr>
        </p:nvSpPr>
        <p:spPr/>
        <p:txBody>
          <a:bodyPr/>
          <a:lstStyle/>
          <a:p>
            <a:r>
              <a:rPr lang="en-US"/>
              <a:t>Discussion</a:t>
            </a:r>
          </a:p>
        </p:txBody>
      </p:sp>
      <p:sp>
        <p:nvSpPr>
          <p:cNvPr id="2491395" name="Text Box 3"/>
          <p:cNvSpPr txBox="1">
            <a:spLocks noChangeArrowheads="1"/>
          </p:cNvSpPr>
          <p:nvPr/>
        </p:nvSpPr>
        <p:spPr bwMode="auto">
          <a:xfrm>
            <a:off x="762000" y="1354138"/>
            <a:ext cx="7153275" cy="42322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Both benevolent and malicious mechanism designers can influence the outcome of games at low costs (sometimes even if they are </a:t>
            </a:r>
            <a:r>
              <a:rPr lang="de-CH" b="0">
                <a:solidFill>
                  <a:srgbClr val="FF0000"/>
                </a:solidFill>
              </a:rPr>
              <a:t>bankrupt</a:t>
            </a:r>
            <a:r>
              <a:rPr lang="de-CH" b="0">
                <a:solidFill>
                  <a:schemeClr val="tx1"/>
                </a:solidFill>
              </a:rPr>
              <a:t>!)</a:t>
            </a:r>
          </a:p>
          <a:p>
            <a:pPr marL="381000" indent="-381000" algn="l"/>
            <a:endParaRPr lang="de-CH" b="0">
              <a:solidFill>
                <a:schemeClr val="tx1"/>
              </a:solidFill>
            </a:endParaRPr>
          </a:p>
          <a:p>
            <a:pPr marL="381000" indent="-381000" algn="l"/>
            <a:r>
              <a:rPr lang="de-CH" b="0">
                <a:solidFill>
                  <a:schemeClr val="tx1"/>
                </a:solidFill>
              </a:rPr>
              <a:t>Finding the leverage (or potential) of desired regions is often computationally </a:t>
            </a:r>
            <a:r>
              <a:rPr lang="de-CH" b="0">
                <a:solidFill>
                  <a:srgbClr val="FF0000"/>
                </a:solidFill>
              </a:rPr>
              <a:t>hard</a:t>
            </a:r>
            <a:r>
              <a:rPr lang="de-CH" b="0">
                <a:solidFill>
                  <a:schemeClr val="tx1"/>
                </a:solidFill>
              </a:rPr>
              <a:t>.</a:t>
            </a:r>
          </a:p>
          <a:p>
            <a:pPr marL="381000" indent="-381000" algn="l"/>
            <a:endParaRPr lang="de-CH" b="0">
              <a:solidFill>
                <a:schemeClr val="tx1"/>
              </a:solidFill>
            </a:endParaRPr>
          </a:p>
          <a:p>
            <a:pPr marL="381000" indent="-381000" algn="l"/>
            <a:r>
              <a:rPr lang="de-CH" b="0">
                <a:solidFill>
                  <a:schemeClr val="tx1"/>
                </a:solidFill>
              </a:rPr>
              <a:t>Many interesting threads for future research!</a:t>
            </a:r>
          </a:p>
          <a:p>
            <a:pPr lvl="1" algn="l">
              <a:buFontTx/>
              <a:buChar char="-"/>
            </a:pPr>
            <a:r>
              <a:rPr lang="de-CH" b="0">
                <a:solidFill>
                  <a:schemeClr val="tx1"/>
                </a:solidFill>
              </a:rPr>
              <a:t> </a:t>
            </a:r>
            <a:r>
              <a:rPr lang="de-CH" b="0" i="1">
                <a:solidFill>
                  <a:srgbClr val="FF0000"/>
                </a:solidFill>
              </a:rPr>
              <a:t>NP</a:t>
            </a:r>
            <a:r>
              <a:rPr lang="de-CH" b="0">
                <a:solidFill>
                  <a:srgbClr val="FF0000"/>
                </a:solidFill>
              </a:rPr>
              <a:t>-hardness</a:t>
            </a:r>
            <a:r>
              <a:rPr lang="de-CH" b="0">
                <a:solidFill>
                  <a:schemeClr val="tx1"/>
                </a:solidFill>
              </a:rPr>
              <a:t> for worst-case implementation cost?</a:t>
            </a:r>
          </a:p>
          <a:p>
            <a:pPr lvl="1" algn="l">
              <a:buFontTx/>
              <a:buChar char="-"/>
            </a:pPr>
            <a:r>
              <a:rPr lang="de-CH" b="0">
                <a:solidFill>
                  <a:schemeClr val="tx1"/>
                </a:solidFill>
              </a:rPr>
              <a:t> </a:t>
            </a:r>
            <a:r>
              <a:rPr lang="de-CH" b="0">
                <a:solidFill>
                  <a:srgbClr val="FF0000"/>
                </a:solidFill>
              </a:rPr>
              <a:t>Approximation</a:t>
            </a:r>
            <a:r>
              <a:rPr lang="de-CH" b="0">
                <a:solidFill>
                  <a:schemeClr val="tx1"/>
                </a:solidFill>
              </a:rPr>
              <a:t> algorithms for costs and leverage? </a:t>
            </a:r>
          </a:p>
          <a:p>
            <a:pPr lvl="1" algn="l">
              <a:buFontTx/>
              <a:buChar char="-"/>
            </a:pPr>
            <a:r>
              <a:rPr lang="de-CH" b="0">
                <a:solidFill>
                  <a:schemeClr val="tx1"/>
                </a:solidFill>
              </a:rPr>
              <a:t> Mixed (randomized) strategies?</a:t>
            </a:r>
          </a:p>
          <a:p>
            <a:pPr lvl="1" algn="l">
              <a:buFontTx/>
              <a:buChar char="-"/>
            </a:pPr>
            <a:r>
              <a:rPr lang="de-CH" b="0">
                <a:solidFill>
                  <a:schemeClr val="tx1"/>
                </a:solidFill>
              </a:rPr>
              <a:t> Test in practice? </a:t>
            </a:r>
            <a:r>
              <a:rPr lang="de-CH" b="0">
                <a:solidFill>
                  <a:schemeClr val="tx1"/>
                </a:solidFill>
                <a:sym typeface="Wingdings" pitchFamily="2" charset="2"/>
              </a:rPr>
              <a:t></a:t>
            </a:r>
            <a:endParaRPr lang="de-CH" b="0">
              <a:solidFill>
                <a:schemeClr val="tx1"/>
              </a:solidFill>
            </a:endParaRPr>
          </a:p>
        </p:txBody>
      </p:sp>
      <p:pic>
        <p:nvPicPr>
          <p:cNvPr id="2491396" name="Picture 4"/>
          <p:cNvPicPr>
            <a:picLocks noChangeAspect="1" noChangeArrowheads="1"/>
          </p:cNvPicPr>
          <p:nvPr/>
        </p:nvPicPr>
        <p:blipFill>
          <a:blip r:embed="rId3" cstate="print"/>
          <a:srcRect/>
          <a:stretch>
            <a:fillRect/>
          </a:stretch>
        </p:blipFill>
        <p:spPr bwMode="auto">
          <a:xfrm>
            <a:off x="7796213" y="1243013"/>
            <a:ext cx="1187450" cy="1238250"/>
          </a:xfrm>
          <a:prstGeom prst="rect">
            <a:avLst/>
          </a:prstGeom>
          <a:noFill/>
        </p:spPr>
      </p:pic>
      <p:pic>
        <p:nvPicPr>
          <p:cNvPr id="2491397" name="Picture 5"/>
          <p:cNvPicPr>
            <a:picLocks noChangeAspect="1" noChangeArrowheads="1"/>
          </p:cNvPicPr>
          <p:nvPr/>
        </p:nvPicPr>
        <p:blipFill>
          <a:blip r:embed="rId4" cstate="print"/>
          <a:srcRect/>
          <a:stretch>
            <a:fillRect/>
          </a:stretch>
        </p:blipFill>
        <p:spPr bwMode="auto">
          <a:xfrm>
            <a:off x="7291388" y="3546475"/>
            <a:ext cx="1390650" cy="2039938"/>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0"/>
          </p:nvPr>
        </p:nvSpPr>
        <p:spPr/>
        <p:txBody>
          <a:bodyPr/>
          <a:lstStyle/>
          <a:p>
            <a:r>
              <a:rPr lang="en-US"/>
              <a:t>Stefan Schmid @ ISAAC 2007</a:t>
            </a:r>
            <a:endParaRPr lang="de-CH"/>
          </a:p>
        </p:txBody>
      </p:sp>
      <p:sp>
        <p:nvSpPr>
          <p:cNvPr id="10" name="Slide Number Placeholder 6"/>
          <p:cNvSpPr>
            <a:spLocks noGrp="1"/>
          </p:cNvSpPr>
          <p:nvPr>
            <p:ph type="sldNum" sz="quarter" idx="11"/>
          </p:nvPr>
        </p:nvSpPr>
        <p:spPr/>
        <p:txBody>
          <a:bodyPr/>
          <a:lstStyle/>
          <a:p>
            <a:fld id="{36D649E2-794A-428B-B2AE-0133B142B122}" type="slidenum">
              <a:rPr lang="de-CH"/>
              <a:pPr/>
              <a:t>36</a:t>
            </a:fld>
            <a:endParaRPr lang="de-CH"/>
          </a:p>
        </p:txBody>
      </p:sp>
      <p:sp>
        <p:nvSpPr>
          <p:cNvPr id="2493450" name="AutoShape 10"/>
          <p:cNvSpPr>
            <a:spLocks noChangeArrowheads="1"/>
          </p:cNvSpPr>
          <p:nvPr/>
        </p:nvSpPr>
        <p:spPr bwMode="auto">
          <a:xfrm>
            <a:off x="409575" y="1571625"/>
            <a:ext cx="4314825" cy="1552575"/>
          </a:xfrm>
          <a:prstGeom prst="cloudCallout">
            <a:avLst>
              <a:gd name="adj1" fmla="val -28588"/>
              <a:gd name="adj2" fmla="val 88648"/>
            </a:avLst>
          </a:prstGeom>
          <a:solidFill>
            <a:schemeClr val="bg1">
              <a:alpha val="20000"/>
            </a:schemeClr>
          </a:solidFill>
          <a:ln w="25400">
            <a:solidFill>
              <a:schemeClr val="tx1"/>
            </a:solidFill>
            <a:round/>
            <a:headEnd/>
            <a:tailEnd/>
          </a:ln>
          <a:effectLst/>
        </p:spPr>
        <p:txBody>
          <a:bodyPr lIns="90000" tIns="46800" rIns="90000" bIns="46800" anchor="ctr"/>
          <a:lstStyle/>
          <a:p>
            <a:pPr marL="381000" indent="-381000" algn="ctr"/>
            <a:endParaRPr lang="en-US"/>
          </a:p>
        </p:txBody>
      </p:sp>
      <p:sp>
        <p:nvSpPr>
          <p:cNvPr id="2493443" name="Text Box 3"/>
          <p:cNvSpPr txBox="1">
            <a:spLocks noChangeArrowheads="1"/>
          </p:cNvSpPr>
          <p:nvPr/>
        </p:nvSpPr>
        <p:spPr bwMode="auto">
          <a:xfrm>
            <a:off x="1333500" y="1897063"/>
            <a:ext cx="6486525" cy="1260475"/>
          </a:xfrm>
          <a:prstGeom prst="rect">
            <a:avLst/>
          </a:prstGeom>
          <a:noFill/>
          <a:ln w="25400" algn="ctr">
            <a:noFill/>
            <a:miter lim="800000"/>
            <a:headEnd/>
            <a:tailEnd/>
          </a:ln>
          <a:effectLst/>
        </p:spPr>
        <p:txBody>
          <a:bodyPr lIns="90000" tIns="46800" rIns="90000" bIns="46800">
            <a:spAutoFit/>
          </a:bodyPr>
          <a:lstStyle/>
          <a:p>
            <a:pPr marL="381000" indent="-381000" algn="l">
              <a:buFontTx/>
              <a:buNone/>
            </a:pPr>
            <a:r>
              <a:rPr lang="de-CH" sz="2400">
                <a:solidFill>
                  <a:srgbClr val="333399"/>
                </a:solidFill>
              </a:rPr>
              <a:t>Thank you for </a:t>
            </a:r>
          </a:p>
          <a:p>
            <a:pPr marL="381000" indent="-381000" algn="l">
              <a:buFontTx/>
              <a:buNone/>
            </a:pPr>
            <a:r>
              <a:rPr lang="de-CH" sz="2400">
                <a:solidFill>
                  <a:srgbClr val="333399"/>
                </a:solidFill>
              </a:rPr>
              <a:t>your interest!</a:t>
            </a:r>
          </a:p>
          <a:p>
            <a:pPr marL="381000" indent="-381000" algn="l"/>
            <a:endParaRPr lang="de-CH" b="0">
              <a:solidFill>
                <a:schemeClr val="tx1"/>
              </a:solidFill>
            </a:endParaRPr>
          </a:p>
        </p:txBody>
      </p:sp>
      <p:sp>
        <p:nvSpPr>
          <p:cNvPr id="2493445" name="Rectangle 5"/>
          <p:cNvSpPr>
            <a:spLocks noChangeArrowheads="1"/>
          </p:cNvSpPr>
          <p:nvPr/>
        </p:nvSpPr>
        <p:spPr bwMode="auto">
          <a:xfrm>
            <a:off x="314325" y="571500"/>
            <a:ext cx="8439150" cy="390525"/>
          </a:xfrm>
          <a:prstGeom prst="rect">
            <a:avLst/>
          </a:prstGeom>
          <a:solidFill>
            <a:schemeClr val="bg1"/>
          </a:solidFill>
          <a:ln w="25400" algn="ctr">
            <a:noFill/>
            <a:miter lim="800000"/>
            <a:headEnd/>
            <a:tailEnd/>
          </a:ln>
          <a:effectLst/>
        </p:spPr>
        <p:txBody>
          <a:bodyPr wrap="none" lIns="90000" tIns="46800" rIns="90000" bIns="46800" anchor="ctr">
            <a:spAutoFit/>
          </a:bodyPr>
          <a:lstStyle/>
          <a:p>
            <a:endParaRPr lang="en-US"/>
          </a:p>
        </p:txBody>
      </p:sp>
      <p:sp>
        <p:nvSpPr>
          <p:cNvPr id="2493446" name="Rectangle 6"/>
          <p:cNvSpPr>
            <a:spLocks noChangeArrowheads="1"/>
          </p:cNvSpPr>
          <p:nvPr/>
        </p:nvSpPr>
        <p:spPr bwMode="auto">
          <a:xfrm>
            <a:off x="0" y="6026150"/>
            <a:ext cx="8982075" cy="831850"/>
          </a:xfrm>
          <a:prstGeom prst="rect">
            <a:avLst/>
          </a:prstGeom>
          <a:solidFill>
            <a:schemeClr val="bg1"/>
          </a:solidFill>
          <a:ln w="25400" algn="ctr">
            <a:noFill/>
            <a:miter lim="800000"/>
            <a:headEnd/>
            <a:tailEnd/>
          </a:ln>
          <a:effectLst/>
        </p:spPr>
        <p:txBody>
          <a:bodyPr lIns="90000" tIns="46800" rIns="90000" bIns="46800" anchor="ctr">
            <a:spAutoFit/>
          </a:bodyPr>
          <a:lstStyle/>
          <a:p>
            <a:endParaRPr lang="en-US"/>
          </a:p>
        </p:txBody>
      </p:sp>
      <p:pic>
        <p:nvPicPr>
          <p:cNvPr id="2493447" name="Picture 7"/>
          <p:cNvPicPr>
            <a:picLocks noChangeAspect="1" noChangeArrowheads="1"/>
          </p:cNvPicPr>
          <p:nvPr/>
        </p:nvPicPr>
        <p:blipFill>
          <a:blip r:embed="rId3" cstate="print"/>
          <a:srcRect/>
          <a:stretch>
            <a:fillRect/>
          </a:stretch>
        </p:blipFill>
        <p:spPr bwMode="auto">
          <a:xfrm>
            <a:off x="2168525" y="5148263"/>
            <a:ext cx="6694488" cy="1038225"/>
          </a:xfrm>
          <a:prstGeom prst="rect">
            <a:avLst/>
          </a:prstGeom>
          <a:noFill/>
        </p:spPr>
      </p:pic>
      <p:pic>
        <p:nvPicPr>
          <p:cNvPr id="2493448" name="Picture 8" descr="devil"/>
          <p:cNvPicPr>
            <a:picLocks noChangeAspect="1" noChangeArrowheads="1"/>
          </p:cNvPicPr>
          <p:nvPr/>
        </p:nvPicPr>
        <p:blipFill>
          <a:blip r:embed="rId4" cstate="print"/>
          <a:srcRect/>
          <a:stretch>
            <a:fillRect/>
          </a:stretch>
        </p:blipFill>
        <p:spPr bwMode="auto">
          <a:xfrm>
            <a:off x="1466850" y="3811588"/>
            <a:ext cx="779463" cy="790575"/>
          </a:xfrm>
          <a:prstGeom prst="rect">
            <a:avLst/>
          </a:prstGeom>
          <a:noFill/>
        </p:spPr>
      </p:pic>
      <p:pic>
        <p:nvPicPr>
          <p:cNvPr id="2493449" name="Picture 9" descr="angel"/>
          <p:cNvPicPr>
            <a:picLocks noChangeAspect="1" noChangeArrowheads="1"/>
          </p:cNvPicPr>
          <p:nvPr/>
        </p:nvPicPr>
        <p:blipFill>
          <a:blip r:embed="rId5" cstate="print"/>
          <a:srcRect/>
          <a:stretch>
            <a:fillRect/>
          </a:stretch>
        </p:blipFill>
        <p:spPr bwMode="auto">
          <a:xfrm>
            <a:off x="509588" y="3794125"/>
            <a:ext cx="730250" cy="701675"/>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5"/>
          <p:cNvSpPr>
            <a:spLocks noGrp="1"/>
          </p:cNvSpPr>
          <p:nvPr>
            <p:ph type="ftr" sz="quarter" idx="10"/>
          </p:nvPr>
        </p:nvSpPr>
        <p:spPr/>
        <p:txBody>
          <a:bodyPr/>
          <a:lstStyle/>
          <a:p>
            <a:r>
              <a:rPr lang="en-US"/>
              <a:t>Stefan Schmid @ ISAAC 2007</a:t>
            </a:r>
            <a:endParaRPr lang="de-CH"/>
          </a:p>
        </p:txBody>
      </p:sp>
      <p:sp>
        <p:nvSpPr>
          <p:cNvPr id="4" name="Slide Number Placeholder 6"/>
          <p:cNvSpPr>
            <a:spLocks noGrp="1"/>
          </p:cNvSpPr>
          <p:nvPr>
            <p:ph type="sldNum" sz="quarter" idx="11"/>
          </p:nvPr>
        </p:nvSpPr>
        <p:spPr/>
        <p:txBody>
          <a:bodyPr/>
          <a:lstStyle/>
          <a:p>
            <a:fld id="{695BD285-17B3-49D6-9871-900D82C5B7CD}" type="slidenum">
              <a:rPr lang="de-CH"/>
              <a:pPr/>
              <a:t>37</a:t>
            </a:fld>
            <a:endParaRPr lang="de-CH"/>
          </a:p>
        </p:txBody>
      </p:sp>
      <p:sp>
        <p:nvSpPr>
          <p:cNvPr id="2503682" name="Rectangle 2"/>
          <p:cNvSpPr>
            <a:spLocks noGrp="1" noChangeArrowheads="1"/>
          </p:cNvSpPr>
          <p:nvPr>
            <p:ph type="title"/>
          </p:nvPr>
        </p:nvSpPr>
        <p:spPr/>
        <p:txBody>
          <a:bodyPr/>
          <a:lstStyle/>
          <a:p>
            <a:r>
              <a:rPr lang="en-US"/>
              <a:t>Extra Slides…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oter Placeholder 5"/>
          <p:cNvSpPr>
            <a:spLocks noGrp="1"/>
          </p:cNvSpPr>
          <p:nvPr>
            <p:ph type="ftr" sz="quarter" idx="10"/>
          </p:nvPr>
        </p:nvSpPr>
        <p:spPr/>
        <p:txBody>
          <a:bodyPr/>
          <a:lstStyle/>
          <a:p>
            <a:r>
              <a:rPr lang="en-US"/>
              <a:t>Stefan Schmid @ ISAAC 2007</a:t>
            </a:r>
            <a:endParaRPr lang="de-CH"/>
          </a:p>
        </p:txBody>
      </p:sp>
      <p:sp>
        <p:nvSpPr>
          <p:cNvPr id="9" name="Slide Number Placeholder 6"/>
          <p:cNvSpPr>
            <a:spLocks noGrp="1"/>
          </p:cNvSpPr>
          <p:nvPr>
            <p:ph type="sldNum" sz="quarter" idx="11"/>
          </p:nvPr>
        </p:nvSpPr>
        <p:spPr/>
        <p:txBody>
          <a:bodyPr/>
          <a:lstStyle/>
          <a:p>
            <a:fld id="{9CF5BBDB-EF6A-40A9-8B6D-CC69A8D14534}" type="slidenum">
              <a:rPr lang="de-CH"/>
              <a:pPr/>
              <a:t>38</a:t>
            </a:fld>
            <a:endParaRPr lang="de-CH"/>
          </a:p>
        </p:txBody>
      </p:sp>
      <p:pic>
        <p:nvPicPr>
          <p:cNvPr id="2505742" name="Picture 14"/>
          <p:cNvPicPr>
            <a:picLocks noChangeAspect="1" noChangeArrowheads="1"/>
          </p:cNvPicPr>
          <p:nvPr/>
        </p:nvPicPr>
        <p:blipFill>
          <a:blip r:embed="rId3" cstate="print"/>
          <a:srcRect/>
          <a:stretch>
            <a:fillRect/>
          </a:stretch>
        </p:blipFill>
        <p:spPr bwMode="auto">
          <a:xfrm>
            <a:off x="4029075" y="2808288"/>
            <a:ext cx="2190750" cy="1187450"/>
          </a:xfrm>
          <a:prstGeom prst="rect">
            <a:avLst/>
          </a:prstGeom>
          <a:noFill/>
        </p:spPr>
      </p:pic>
      <p:sp>
        <p:nvSpPr>
          <p:cNvPr id="2505730" name="Rectangle 2"/>
          <p:cNvSpPr>
            <a:spLocks noGrp="1" noChangeArrowheads="1"/>
          </p:cNvSpPr>
          <p:nvPr>
            <p:ph type="title"/>
          </p:nvPr>
        </p:nvSpPr>
        <p:spPr/>
        <p:txBody>
          <a:bodyPr/>
          <a:lstStyle/>
          <a:p>
            <a:r>
              <a:rPr lang="de-CH"/>
              <a:t>Q&amp;A (1)</a:t>
            </a:r>
            <a:endParaRPr lang="en-US"/>
          </a:p>
        </p:txBody>
      </p:sp>
      <p:sp>
        <p:nvSpPr>
          <p:cNvPr id="2505736" name="Text Box 8"/>
          <p:cNvSpPr txBox="1">
            <a:spLocks noChangeArrowheads="1"/>
          </p:cNvSpPr>
          <p:nvPr/>
        </p:nvSpPr>
        <p:spPr bwMode="auto">
          <a:xfrm>
            <a:off x="781050" y="1020763"/>
            <a:ext cx="7153275" cy="56292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Assumptions</a:t>
            </a:r>
          </a:p>
          <a:p>
            <a:pPr marL="381000" indent="-381000" algn="l">
              <a:buFontTx/>
              <a:buChar char="-"/>
            </a:pPr>
            <a:r>
              <a:rPr lang="de-CH" sz="1400" b="0">
                <a:solidFill>
                  <a:schemeClr val="tx1"/>
                </a:solidFill>
              </a:rPr>
              <a:t>Players do </a:t>
            </a:r>
            <a:r>
              <a:rPr lang="de-CH" sz="1400" b="0">
                <a:solidFill>
                  <a:srgbClr val="FF0000"/>
                </a:solidFill>
              </a:rPr>
              <a:t>not know</a:t>
            </a:r>
            <a:r>
              <a:rPr lang="de-CH" sz="1400" b="0">
                <a:solidFill>
                  <a:schemeClr val="tx1"/>
                </a:solidFill>
              </a:rPr>
              <a:t> about other players‘ payoffs.</a:t>
            </a:r>
          </a:p>
          <a:p>
            <a:pPr marL="381000" indent="-381000" algn="l">
              <a:buFontTx/>
              <a:buChar char="-"/>
            </a:pPr>
            <a:r>
              <a:rPr lang="de-CH" sz="1400" b="0">
                <a:solidFill>
                  <a:schemeClr val="tx1"/>
                </a:solidFill>
              </a:rPr>
              <a:t>Choice of non-dominated strategies: </a:t>
            </a:r>
            <a:r>
              <a:rPr lang="de-CH" sz="1400" b="0">
                <a:solidFill>
                  <a:srgbClr val="FF0000"/>
                </a:solidFill>
              </a:rPr>
              <a:t>weakest reasonable assumption</a:t>
            </a:r>
            <a:r>
              <a:rPr lang="de-CH" sz="1400" b="0">
                <a:solidFill>
                  <a:schemeClr val="tx1"/>
                </a:solidFill>
              </a:rPr>
              <a:t> </a:t>
            </a:r>
          </a:p>
          <a:p>
            <a:pPr marL="381000" indent="-381000" algn="l">
              <a:buFontTx/>
              <a:buChar char="-"/>
            </a:pPr>
            <a:r>
              <a:rPr lang="de-CH" sz="1400" b="0">
                <a:solidFill>
                  <a:schemeClr val="tx1"/>
                </a:solidFill>
              </a:rPr>
              <a:t>Alternatives: </a:t>
            </a:r>
            <a:r>
              <a:rPr lang="de-CH" sz="1400" b="0">
                <a:solidFill>
                  <a:srgbClr val="FF0000"/>
                </a:solidFill>
              </a:rPr>
              <a:t>Nash equilibria</a:t>
            </a:r>
            <a:r>
              <a:rPr lang="de-CH" sz="1400" b="0">
                <a:solidFill>
                  <a:schemeClr val="tx1"/>
                </a:solidFill>
              </a:rPr>
              <a:t> (NEs can be outside „non-dominated region“, but not a meaningful solution concept for „one shot games“ =&gt; implementing a good NE could be a goal for the designer as players will remain with their choices!), </a:t>
            </a:r>
            <a:r>
              <a:rPr lang="de-CH" sz="1400" b="0">
                <a:solidFill>
                  <a:srgbClr val="FF0000"/>
                </a:solidFill>
              </a:rPr>
              <a:t>dominant strategies</a:t>
            </a:r>
            <a:r>
              <a:rPr lang="de-CH" sz="1400" b="0">
                <a:solidFill>
                  <a:schemeClr val="tx1"/>
                </a:solidFill>
              </a:rPr>
              <a:t> (do not always exist? =&gt; could be </a:t>
            </a:r>
            <a:r>
              <a:rPr lang="de-CH" sz="1400" b="0">
                <a:solidFill>
                  <a:srgbClr val="FF0000"/>
                </a:solidFill>
              </a:rPr>
              <a:t>goal of mechanism though</a:t>
            </a:r>
            <a:r>
              <a:rPr lang="de-CH" sz="1400" b="0">
                <a:solidFill>
                  <a:schemeClr val="tx1"/>
                </a:solidFill>
              </a:rPr>
              <a:t>!!), etc.</a:t>
            </a:r>
          </a:p>
          <a:p>
            <a:pPr marL="381000" indent="-381000" algn="l">
              <a:buFontTx/>
              <a:buChar char="-"/>
            </a:pPr>
            <a:endParaRPr lang="de-CH" sz="1400" b="0">
              <a:solidFill>
                <a:schemeClr val="tx1"/>
              </a:solidFill>
            </a:endParaRPr>
          </a:p>
          <a:p>
            <a:pPr marL="381000" indent="-381000" algn="l">
              <a:buFontTx/>
              <a:buChar char="-"/>
            </a:pPr>
            <a:endParaRPr lang="de-CH" sz="1400" b="0">
              <a:solidFill>
                <a:schemeClr val="tx1"/>
              </a:solidFill>
            </a:endParaRPr>
          </a:p>
          <a:p>
            <a:pPr marL="381000" indent="-381000" algn="l">
              <a:buFontTx/>
              <a:buChar char="-"/>
            </a:pPr>
            <a:endParaRPr lang="de-CH" sz="1400" b="0">
              <a:solidFill>
                <a:schemeClr val="tx1"/>
              </a:solidFill>
            </a:endParaRPr>
          </a:p>
          <a:p>
            <a:pPr marL="381000" indent="-381000" algn="l">
              <a:buFontTx/>
              <a:buChar char="-"/>
            </a:pPr>
            <a:endParaRPr lang="de-CH" b="0">
              <a:solidFill>
                <a:schemeClr val="tx1"/>
              </a:solidFill>
            </a:endParaRPr>
          </a:p>
          <a:p>
            <a:pPr marL="381000" indent="-381000" algn="l"/>
            <a:r>
              <a:rPr lang="de-CH" b="0">
                <a:solidFill>
                  <a:schemeClr val="tx1"/>
                </a:solidFill>
              </a:rPr>
              <a:t>Worst-case leverage?</a:t>
            </a:r>
          </a:p>
          <a:p>
            <a:pPr marL="381000" indent="-381000" algn="l">
              <a:buFontTx/>
              <a:buChar char="-"/>
            </a:pPr>
            <a:r>
              <a:rPr lang="de-CH" sz="1400" b="0">
                <a:solidFill>
                  <a:schemeClr val="tx1"/>
                </a:solidFill>
              </a:rPr>
              <a:t>Hardness more difficult: Only </a:t>
            </a:r>
            <a:r>
              <a:rPr lang="de-CH" sz="1400" b="0">
                <a:solidFill>
                  <a:srgbClr val="FF0000"/>
                </a:solidFill>
              </a:rPr>
              <a:t>one profile</a:t>
            </a:r>
            <a:r>
              <a:rPr lang="de-CH" sz="1400" b="0">
                <a:solidFill>
                  <a:schemeClr val="tx1"/>
                </a:solidFill>
              </a:rPr>
              <a:t> counts! No easy reduction from Set Cover. </a:t>
            </a:r>
          </a:p>
          <a:p>
            <a:pPr marL="381000" indent="-381000" algn="l">
              <a:buFontTx/>
              <a:buChar char="-"/>
            </a:pPr>
            <a:r>
              <a:rPr lang="de-CH" sz="1400" b="0">
                <a:solidFill>
                  <a:schemeClr val="tx1"/>
                </a:solidFill>
              </a:rPr>
              <a:t>But maybe </a:t>
            </a:r>
            <a:r>
              <a:rPr lang="de-CH" sz="1400" b="0">
                <a:solidFill>
                  <a:srgbClr val="FF0000"/>
                </a:solidFill>
              </a:rPr>
              <a:t>SAT</a:t>
            </a:r>
            <a:r>
              <a:rPr lang="de-CH" sz="1400" b="0">
                <a:solidFill>
                  <a:schemeClr val="tx1"/>
                </a:solidFill>
              </a:rPr>
              <a:t>? -&gt; See Monderer and Tennenholtz!</a:t>
            </a:r>
          </a:p>
          <a:p>
            <a:pPr marL="381000" indent="-381000" algn="l"/>
            <a:endParaRPr lang="de-CH" b="0">
              <a:solidFill>
                <a:schemeClr val="tx1"/>
              </a:solidFill>
            </a:endParaRPr>
          </a:p>
          <a:p>
            <a:pPr marL="381000" indent="-381000" algn="l"/>
            <a:r>
              <a:rPr lang="de-CH" b="0">
                <a:solidFill>
                  <a:schemeClr val="tx1"/>
                </a:solidFill>
              </a:rPr>
              <a:t>Related Work?</a:t>
            </a:r>
          </a:p>
          <a:p>
            <a:pPr marL="381000" indent="-381000" algn="l">
              <a:buFontTx/>
              <a:buChar char="-"/>
            </a:pPr>
            <a:r>
              <a:rPr lang="de-CH" sz="1400" b="0">
                <a:solidFill>
                  <a:schemeClr val="tx1"/>
                </a:solidFill>
              </a:rPr>
              <a:t>Monderer and Tennenholtz: „k-Implementation“. EC 2003</a:t>
            </a:r>
          </a:p>
          <a:p>
            <a:pPr marL="381000" indent="-381000" algn="l">
              <a:buFontTx/>
              <a:buChar char="-"/>
            </a:pPr>
            <a:r>
              <a:rPr lang="de-CH" sz="1400" b="0">
                <a:solidFill>
                  <a:schemeClr val="tx1"/>
                </a:solidFill>
              </a:rPr>
              <a:t>Eidenbenz, Oswald, Schmid, Wattenhofer: „Mechanism Design by Creditability“. COCOA 2007</a:t>
            </a:r>
          </a:p>
          <a:p>
            <a:pPr marL="381000" indent="-381000" algn="l"/>
            <a:endParaRPr lang="de-CH" b="0">
              <a:solidFill>
                <a:schemeClr val="tx1"/>
              </a:solidFill>
            </a:endParaRPr>
          </a:p>
        </p:txBody>
      </p:sp>
      <p:sp>
        <p:nvSpPr>
          <p:cNvPr id="2505738" name="Line 10"/>
          <p:cNvSpPr>
            <a:spLocks noChangeShapeType="1"/>
          </p:cNvSpPr>
          <p:nvPr/>
        </p:nvSpPr>
        <p:spPr bwMode="auto">
          <a:xfrm flipH="1">
            <a:off x="5781675" y="3286125"/>
            <a:ext cx="990600" cy="409575"/>
          </a:xfrm>
          <a:prstGeom prst="line">
            <a:avLst/>
          </a:prstGeom>
          <a:noFill/>
          <a:ln w="25400">
            <a:solidFill>
              <a:srgbClr val="0000FF"/>
            </a:solidFill>
            <a:round/>
            <a:headEnd/>
            <a:tailEnd type="triangle" w="med" len="med"/>
          </a:ln>
          <a:effectLst/>
        </p:spPr>
        <p:txBody>
          <a:bodyPr lIns="90000" tIns="46800" rIns="90000" bIns="46800" anchor="ctr">
            <a:spAutoFit/>
          </a:bodyPr>
          <a:lstStyle/>
          <a:p>
            <a:endParaRPr lang="en-US"/>
          </a:p>
        </p:txBody>
      </p:sp>
      <p:sp>
        <p:nvSpPr>
          <p:cNvPr id="2505740" name="Line 12"/>
          <p:cNvSpPr>
            <a:spLocks noChangeShapeType="1"/>
          </p:cNvSpPr>
          <p:nvPr/>
        </p:nvSpPr>
        <p:spPr bwMode="auto">
          <a:xfrm flipH="1">
            <a:off x="5168900" y="3159125"/>
            <a:ext cx="1552575" cy="238125"/>
          </a:xfrm>
          <a:prstGeom prst="line">
            <a:avLst/>
          </a:prstGeom>
          <a:noFill/>
          <a:ln w="25400">
            <a:solidFill>
              <a:srgbClr val="0000FF"/>
            </a:solidFill>
            <a:round/>
            <a:headEnd/>
            <a:tailEnd type="triangle" w="med" len="med"/>
          </a:ln>
          <a:effectLst/>
        </p:spPr>
        <p:txBody>
          <a:bodyPr lIns="90000" tIns="46800" rIns="90000" bIns="46800" anchor="ctr">
            <a:spAutoFit/>
          </a:bodyPr>
          <a:lstStyle/>
          <a:p>
            <a:endParaRPr lang="en-US"/>
          </a:p>
        </p:txBody>
      </p:sp>
      <p:sp>
        <p:nvSpPr>
          <p:cNvPr id="2505741" name="Text Box 13"/>
          <p:cNvSpPr txBox="1">
            <a:spLocks noChangeArrowheads="1"/>
          </p:cNvSpPr>
          <p:nvPr/>
        </p:nvSpPr>
        <p:spPr bwMode="auto">
          <a:xfrm>
            <a:off x="6723063" y="2992438"/>
            <a:ext cx="1958975" cy="396875"/>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a:solidFill>
                  <a:srgbClr val="0000FF"/>
                </a:solidFill>
              </a:rPr>
              <a:t>Nash Equlibria</a:t>
            </a:r>
            <a:endParaRPr lang="en-US">
              <a:solidFill>
                <a:srgbClr val="0000FF"/>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0"/>
          </p:nvPr>
        </p:nvSpPr>
        <p:spPr/>
        <p:txBody>
          <a:bodyPr/>
          <a:lstStyle/>
          <a:p>
            <a:r>
              <a:rPr lang="en-US"/>
              <a:t>Stefan Schmid @ ISAAC 2007</a:t>
            </a:r>
            <a:endParaRPr lang="de-CH"/>
          </a:p>
        </p:txBody>
      </p:sp>
      <p:sp>
        <p:nvSpPr>
          <p:cNvPr id="6" name="Slide Number Placeholder 6"/>
          <p:cNvSpPr>
            <a:spLocks noGrp="1"/>
          </p:cNvSpPr>
          <p:nvPr>
            <p:ph type="sldNum" sz="quarter" idx="11"/>
          </p:nvPr>
        </p:nvSpPr>
        <p:spPr/>
        <p:txBody>
          <a:bodyPr/>
          <a:lstStyle/>
          <a:p>
            <a:fld id="{6DE52D24-6CB5-4F74-8BF0-D6E08711B9AC}" type="slidenum">
              <a:rPr lang="de-CH"/>
              <a:pPr/>
              <a:t>39</a:t>
            </a:fld>
            <a:endParaRPr lang="de-CH"/>
          </a:p>
        </p:txBody>
      </p:sp>
      <p:sp>
        <p:nvSpPr>
          <p:cNvPr id="2519042" name="Rectangle 2"/>
          <p:cNvSpPr>
            <a:spLocks noGrp="1" noChangeArrowheads="1"/>
          </p:cNvSpPr>
          <p:nvPr>
            <p:ph type="title"/>
          </p:nvPr>
        </p:nvSpPr>
        <p:spPr/>
        <p:txBody>
          <a:bodyPr/>
          <a:lstStyle/>
          <a:p>
            <a:r>
              <a:rPr lang="de-CH"/>
              <a:t>Q&amp;A (2)</a:t>
            </a:r>
            <a:endParaRPr lang="en-US"/>
          </a:p>
        </p:txBody>
      </p:sp>
      <p:sp>
        <p:nvSpPr>
          <p:cNvPr id="2519043" name="Text Box 3"/>
          <p:cNvSpPr txBox="1">
            <a:spLocks noChangeArrowheads="1"/>
          </p:cNvSpPr>
          <p:nvPr/>
        </p:nvSpPr>
        <p:spPr bwMode="auto">
          <a:xfrm>
            <a:off x="809625" y="906463"/>
            <a:ext cx="7972425" cy="2763837"/>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Exact hardness -&gt; non-exact hardness?</a:t>
            </a:r>
          </a:p>
          <a:p>
            <a:pPr marL="381000" indent="-381000" algn="l">
              <a:buFontTx/>
              <a:buChar char="-"/>
            </a:pPr>
            <a:r>
              <a:rPr lang="de-CH" sz="1400" b="0">
                <a:solidFill>
                  <a:schemeClr val="tx1"/>
                </a:solidFill>
              </a:rPr>
              <a:t>Non-exact implementation might be cheaper and look different! (cannot prove that payments are only „1“s in that column)</a:t>
            </a:r>
          </a:p>
          <a:p>
            <a:pPr marL="381000" indent="-381000" algn="l">
              <a:buFontTx/>
              <a:buChar char="-"/>
            </a:pPr>
            <a:r>
              <a:rPr lang="de-CH" sz="1400" b="0">
                <a:solidFill>
                  <a:schemeClr val="tx1"/>
                </a:solidFill>
              </a:rPr>
              <a:t>Need other game!</a:t>
            </a:r>
          </a:p>
          <a:p>
            <a:pPr marL="381000" indent="-381000" algn="l"/>
            <a:endParaRPr lang="de-CH" sz="1400" b="0">
              <a:solidFill>
                <a:schemeClr val="tx1"/>
              </a:solidFill>
            </a:endParaRPr>
          </a:p>
          <a:p>
            <a:pPr marL="381000" indent="-381000" algn="l"/>
            <a:r>
              <a:rPr lang="de-CH" b="0">
                <a:solidFill>
                  <a:schemeClr val="tx1"/>
                </a:solidFill>
              </a:rPr>
              <a:t>Potential of </a:t>
            </a:r>
            <a:r>
              <a:rPr lang="de-CH" b="0" i="1">
                <a:solidFill>
                  <a:schemeClr val="tx1"/>
                </a:solidFill>
              </a:rPr>
              <a:t>Entire</a:t>
            </a:r>
            <a:r>
              <a:rPr lang="de-CH" b="0">
                <a:solidFill>
                  <a:schemeClr val="tx1"/>
                </a:solidFill>
              </a:rPr>
              <a:t> Games</a:t>
            </a:r>
          </a:p>
          <a:p>
            <a:pPr marL="381000" indent="-381000" algn="l">
              <a:buFontTx/>
              <a:buChar char="-"/>
            </a:pPr>
            <a:r>
              <a:rPr lang="de-CH" sz="1400" b="0">
                <a:solidFill>
                  <a:schemeClr val="tx1"/>
                </a:solidFill>
              </a:rPr>
              <a:t>I.e.: No goal of what the players do, just maximize / minimize overall efficiency / potential</a:t>
            </a:r>
          </a:p>
          <a:p>
            <a:pPr marL="381000" indent="-381000" algn="l">
              <a:buFontTx/>
              <a:buChar char="-"/>
            </a:pPr>
            <a:r>
              <a:rPr lang="de-CH" sz="1400" b="0">
                <a:solidFill>
                  <a:schemeClr val="tx1"/>
                </a:solidFill>
              </a:rPr>
              <a:t>Our </a:t>
            </a:r>
            <a:r>
              <a:rPr lang="de-CH" sz="1400" b="0">
                <a:solidFill>
                  <a:srgbClr val="FF0000"/>
                </a:solidFill>
              </a:rPr>
              <a:t>algorithms</a:t>
            </a:r>
            <a:r>
              <a:rPr lang="de-CH" sz="1400" b="0">
                <a:solidFill>
                  <a:schemeClr val="tx1"/>
                </a:solidFill>
              </a:rPr>
              <a:t> also applicable! Exact case however needs extra column. Exact interesting?</a:t>
            </a:r>
          </a:p>
          <a:p>
            <a:pPr marL="381000" indent="-381000" algn="l">
              <a:buFontTx/>
              <a:buChar char="-"/>
            </a:pPr>
            <a:r>
              <a:rPr lang="de-CH" sz="1400" b="0">
                <a:solidFill>
                  <a:srgbClr val="FF0000"/>
                </a:solidFill>
              </a:rPr>
              <a:t>NP-hardness proof may not hold</a:t>
            </a:r>
            <a:r>
              <a:rPr lang="de-CH" sz="1400" b="0">
                <a:solidFill>
                  <a:schemeClr val="tx1"/>
                </a:solidFill>
              </a:rPr>
              <a:t> for these special Os! (In our reduction, O is only subset!)</a:t>
            </a:r>
          </a:p>
          <a:p>
            <a:pPr marL="381000" indent="-381000" algn="l">
              <a:buFontTx/>
              <a:buChar char="-"/>
            </a:pPr>
            <a:endParaRPr lang="de-CH" sz="1400" b="0">
              <a:solidFill>
                <a:schemeClr val="tx1"/>
              </a:solidFill>
            </a:endParaRPr>
          </a:p>
        </p:txBody>
      </p:sp>
      <p:sp>
        <p:nvSpPr>
          <p:cNvPr id="2519044" name="Text Box 4"/>
          <p:cNvSpPr txBox="1">
            <a:spLocks noChangeArrowheads="1"/>
          </p:cNvSpPr>
          <p:nvPr/>
        </p:nvSpPr>
        <p:spPr bwMode="auto">
          <a:xfrm>
            <a:off x="768350" y="3522663"/>
            <a:ext cx="7972425" cy="301942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Malicious Mechanism Designer?</a:t>
            </a:r>
          </a:p>
          <a:p>
            <a:pPr marL="381000" indent="-381000" algn="l">
              <a:buFontTx/>
              <a:buNone/>
            </a:pPr>
            <a:r>
              <a:rPr lang="de-CH" sz="1400" b="0">
                <a:solidFill>
                  <a:schemeClr val="tx1"/>
                </a:solidFill>
              </a:rPr>
              <a:t>- 	Initial motivation: Monderer et al. only gave „positive example“, kind of „</a:t>
            </a:r>
            <a:r>
              <a:rPr lang="de-CH" sz="1400" b="0">
                <a:solidFill>
                  <a:srgbClr val="FF0000"/>
                </a:solidFill>
              </a:rPr>
              <a:t>insurance</a:t>
            </a:r>
            <a:r>
              <a:rPr lang="de-CH" sz="1400" b="0">
                <a:solidFill>
                  <a:schemeClr val="tx1"/>
                </a:solidFill>
              </a:rPr>
              <a:t>“; but also works here!</a:t>
            </a:r>
          </a:p>
          <a:p>
            <a:pPr marL="381000" indent="-381000" algn="l"/>
            <a:endParaRPr lang="de-CH" sz="1400" b="0">
              <a:solidFill>
                <a:schemeClr val="tx1"/>
              </a:solidFill>
            </a:endParaRPr>
          </a:p>
          <a:p>
            <a:pPr marL="381000" indent="-381000" algn="l"/>
            <a:r>
              <a:rPr lang="de-CH" b="0">
                <a:solidFill>
                  <a:schemeClr val="tx1"/>
                </a:solidFill>
              </a:rPr>
              <a:t>COCOA Results</a:t>
            </a:r>
          </a:p>
          <a:p>
            <a:pPr marL="381000" indent="-381000" algn="l">
              <a:buFontTx/>
              <a:buChar char="-"/>
            </a:pPr>
            <a:r>
              <a:rPr lang="de-CH" sz="1400" b="0">
                <a:solidFill>
                  <a:schemeClr val="tx1"/>
                </a:solidFill>
              </a:rPr>
              <a:t>No notion of potential: Only implementation cost, does </a:t>
            </a:r>
            <a:r>
              <a:rPr lang="de-CH" sz="1400" b="0">
                <a:solidFill>
                  <a:srgbClr val="FF0000"/>
                </a:solidFill>
              </a:rPr>
              <a:t>not consider gain</a:t>
            </a:r>
            <a:r>
              <a:rPr lang="de-CH" sz="1400" b="0">
                <a:solidFill>
                  <a:schemeClr val="tx1"/>
                </a:solidFill>
              </a:rPr>
              <a:t>!</a:t>
            </a:r>
          </a:p>
          <a:p>
            <a:pPr marL="381000" indent="-381000" algn="l">
              <a:buFontTx/>
              <a:buChar char="-"/>
            </a:pPr>
            <a:r>
              <a:rPr lang="de-CH" sz="1400" b="0">
                <a:solidFill>
                  <a:schemeClr val="tx1"/>
                </a:solidFill>
              </a:rPr>
              <a:t>Characterization of 0-implementable games (e.g., Nash equilibria)</a:t>
            </a:r>
          </a:p>
          <a:p>
            <a:pPr marL="381000" indent="-381000" algn="l">
              <a:buFontTx/>
              <a:buChar char="-"/>
            </a:pPr>
            <a:r>
              <a:rPr lang="de-CH" sz="1400" b="0">
                <a:solidFill>
                  <a:srgbClr val="FF0000"/>
                </a:solidFill>
              </a:rPr>
              <a:t>Algorithms</a:t>
            </a:r>
            <a:r>
              <a:rPr lang="de-CH" sz="1400" b="0">
                <a:solidFill>
                  <a:schemeClr val="tx1"/>
                </a:solidFill>
              </a:rPr>
              <a:t> for cost (exact ones and heuristics)</a:t>
            </a:r>
          </a:p>
          <a:p>
            <a:pPr marL="381000" indent="-381000" algn="l">
              <a:buFontTx/>
              <a:buChar char="-"/>
            </a:pPr>
            <a:r>
              <a:rPr lang="de-CH" sz="1400" b="0">
                <a:solidFill>
                  <a:schemeClr val="tx1"/>
                </a:solidFill>
              </a:rPr>
              <a:t>Error in Monderer et al.‘s hardness proof</a:t>
            </a:r>
          </a:p>
          <a:p>
            <a:pPr marL="381000" indent="-381000" algn="l">
              <a:buFontTx/>
              <a:buChar char="-"/>
            </a:pPr>
            <a:r>
              <a:rPr lang="de-CH" sz="1400" b="0">
                <a:solidFill>
                  <a:schemeClr val="tx1"/>
                </a:solidFill>
              </a:rPr>
              <a:t>Other models of players‘ rationality, e.g., </a:t>
            </a:r>
            <a:r>
              <a:rPr lang="de-CH" sz="1400" b="0">
                <a:solidFill>
                  <a:srgbClr val="FF0000"/>
                </a:solidFill>
              </a:rPr>
              <a:t>risk-averse</a:t>
            </a:r>
          </a:p>
          <a:p>
            <a:pPr marL="381000" indent="-381000" algn="l">
              <a:buFontTx/>
              <a:buChar char="-"/>
            </a:pPr>
            <a:r>
              <a:rPr lang="de-CH" sz="1400" b="0">
                <a:solidFill>
                  <a:srgbClr val="FF0000"/>
                </a:solidFill>
              </a:rPr>
              <a:t>Dynamic games</a:t>
            </a:r>
            <a:r>
              <a:rPr lang="de-CH" sz="1400" b="0">
                <a:solidFill>
                  <a:schemeClr val="tx1"/>
                </a:solidFill>
              </a:rPr>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5"/>
          <p:cNvSpPr>
            <a:spLocks noGrp="1"/>
          </p:cNvSpPr>
          <p:nvPr>
            <p:ph type="ftr" sz="quarter" idx="10"/>
          </p:nvPr>
        </p:nvSpPr>
        <p:spPr/>
        <p:txBody>
          <a:bodyPr/>
          <a:lstStyle/>
          <a:p>
            <a:r>
              <a:rPr lang="en-US"/>
              <a:t>Stefan Schmid @ ISAAC 2007</a:t>
            </a:r>
            <a:endParaRPr lang="de-CH"/>
          </a:p>
        </p:txBody>
      </p:sp>
      <p:sp>
        <p:nvSpPr>
          <p:cNvPr id="5" name="Slide Number Placeholder 6"/>
          <p:cNvSpPr>
            <a:spLocks noGrp="1"/>
          </p:cNvSpPr>
          <p:nvPr>
            <p:ph type="sldNum" sz="quarter" idx="11"/>
          </p:nvPr>
        </p:nvSpPr>
        <p:spPr/>
        <p:txBody>
          <a:bodyPr/>
          <a:lstStyle/>
          <a:p>
            <a:fld id="{E506CD3E-CFE8-4DA7-92AE-9DB2D9834CF7}" type="slidenum">
              <a:rPr lang="de-CH"/>
              <a:pPr/>
              <a:t>40</a:t>
            </a:fld>
            <a:endParaRPr lang="de-CH"/>
          </a:p>
        </p:txBody>
      </p:sp>
      <p:sp>
        <p:nvSpPr>
          <p:cNvPr id="2521090" name="Rectangle 2"/>
          <p:cNvSpPr>
            <a:spLocks noGrp="1" noChangeArrowheads="1"/>
          </p:cNvSpPr>
          <p:nvPr>
            <p:ph type="title"/>
          </p:nvPr>
        </p:nvSpPr>
        <p:spPr/>
        <p:txBody>
          <a:bodyPr/>
          <a:lstStyle/>
          <a:p>
            <a:r>
              <a:rPr lang="de-CH"/>
              <a:t>Q&amp;A (3)</a:t>
            </a:r>
            <a:endParaRPr lang="en-US"/>
          </a:p>
        </p:txBody>
      </p:sp>
      <p:sp>
        <p:nvSpPr>
          <p:cNvPr id="2521091" name="Text Box 3"/>
          <p:cNvSpPr txBox="1">
            <a:spLocks noChangeArrowheads="1"/>
          </p:cNvSpPr>
          <p:nvPr/>
        </p:nvSpPr>
        <p:spPr bwMode="auto">
          <a:xfrm>
            <a:off x="809625" y="906463"/>
            <a:ext cx="7972425" cy="1844675"/>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Monderer and Tennenholtz, EC 2003</a:t>
            </a:r>
          </a:p>
          <a:p>
            <a:pPr marL="381000" indent="-381000" algn="l">
              <a:buFontTx/>
              <a:buChar char="-"/>
            </a:pPr>
            <a:r>
              <a:rPr lang="de-CH" sz="1400" b="0">
                <a:solidFill>
                  <a:schemeClr val="tx1"/>
                </a:solidFill>
              </a:rPr>
              <a:t>K-implementation</a:t>
            </a:r>
          </a:p>
          <a:p>
            <a:pPr marL="381000" indent="-381000" algn="l">
              <a:buFontTx/>
              <a:buChar char="-"/>
            </a:pPr>
            <a:r>
              <a:rPr lang="de-CH" sz="1400" b="0">
                <a:solidFill>
                  <a:schemeClr val="tx1"/>
                </a:solidFill>
              </a:rPr>
              <a:t>Complete information and </a:t>
            </a:r>
            <a:r>
              <a:rPr lang="de-CH" sz="1400" b="0">
                <a:solidFill>
                  <a:srgbClr val="FF0000"/>
                </a:solidFill>
              </a:rPr>
              <a:t>incomplete information</a:t>
            </a:r>
            <a:r>
              <a:rPr lang="de-CH" sz="1400" b="0">
                <a:solidFill>
                  <a:schemeClr val="tx1"/>
                </a:solidFill>
              </a:rPr>
              <a:t> games (combinatorial auction / VCG games), including study of mixed strategies</a:t>
            </a:r>
          </a:p>
          <a:p>
            <a:pPr marL="381000" indent="-381000" algn="l">
              <a:buFontTx/>
              <a:buChar char="-"/>
            </a:pPr>
            <a:r>
              <a:rPr lang="de-CH" sz="1400" b="0">
                <a:solidFill>
                  <a:schemeClr val="tx1"/>
                </a:solidFill>
              </a:rPr>
              <a:t>Complete information (our model!): Polynomial time algo for exact costs, and NP-hardness proof for non-exact case (wrong)</a:t>
            </a:r>
          </a:p>
          <a:p>
            <a:pPr marL="381000" indent="-381000" algn="l">
              <a:buFontTx/>
              <a:buChar char="-"/>
            </a:pPr>
            <a:r>
              <a:rPr lang="de-CH" sz="1400" b="0">
                <a:solidFill>
                  <a:schemeClr val="tx1"/>
                </a:solidFill>
              </a:rPr>
              <a:t>Incomplete information = </a:t>
            </a:r>
            <a:r>
              <a:rPr lang="de-CH" sz="1400" b="0">
                <a:solidFill>
                  <a:srgbClr val="FF0000"/>
                </a:solidFill>
              </a:rPr>
              <a:t>Mechanism designer</a:t>
            </a:r>
            <a:r>
              <a:rPr lang="de-CH" sz="1400" b="0">
                <a:solidFill>
                  <a:schemeClr val="tx1"/>
                </a:solidFill>
              </a:rPr>
              <a:t> does not see players‘ types!</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oter Placeholder 5"/>
          <p:cNvSpPr>
            <a:spLocks noGrp="1"/>
          </p:cNvSpPr>
          <p:nvPr>
            <p:ph type="ftr" sz="quarter" idx="10"/>
          </p:nvPr>
        </p:nvSpPr>
        <p:spPr/>
        <p:txBody>
          <a:bodyPr/>
          <a:lstStyle/>
          <a:p>
            <a:r>
              <a:rPr lang="en-US"/>
              <a:t>Stefan Schmid @ ISAAC 2007</a:t>
            </a:r>
            <a:endParaRPr lang="de-CH"/>
          </a:p>
        </p:txBody>
      </p:sp>
      <p:sp>
        <p:nvSpPr>
          <p:cNvPr id="10" name="Slide Number Placeholder 6"/>
          <p:cNvSpPr>
            <a:spLocks noGrp="1"/>
          </p:cNvSpPr>
          <p:nvPr>
            <p:ph type="sldNum" sz="quarter" idx="11"/>
          </p:nvPr>
        </p:nvSpPr>
        <p:spPr/>
        <p:txBody>
          <a:bodyPr/>
          <a:lstStyle/>
          <a:p>
            <a:fld id="{B60B8B78-5577-4FDE-97C7-6A56F3FCA2F5}" type="slidenum">
              <a:rPr lang="de-CH"/>
              <a:pPr/>
              <a:t>41</a:t>
            </a:fld>
            <a:endParaRPr lang="de-CH"/>
          </a:p>
        </p:txBody>
      </p:sp>
      <p:sp>
        <p:nvSpPr>
          <p:cNvPr id="2516994" name="Rectangle 2"/>
          <p:cNvSpPr>
            <a:spLocks noGrp="1" noChangeArrowheads="1"/>
          </p:cNvSpPr>
          <p:nvPr>
            <p:ph type="title"/>
          </p:nvPr>
        </p:nvSpPr>
        <p:spPr/>
        <p:txBody>
          <a:bodyPr/>
          <a:lstStyle/>
          <a:p>
            <a:r>
              <a:rPr lang="en-US"/>
              <a:t>Definitions</a:t>
            </a:r>
          </a:p>
        </p:txBody>
      </p:sp>
      <p:pic>
        <p:nvPicPr>
          <p:cNvPr id="2516995" name="Picture 3"/>
          <p:cNvPicPr>
            <a:picLocks noChangeAspect="1" noChangeArrowheads="1"/>
          </p:cNvPicPr>
          <p:nvPr/>
        </p:nvPicPr>
        <p:blipFill>
          <a:blip r:embed="rId3" cstate="print"/>
          <a:srcRect/>
          <a:stretch>
            <a:fillRect/>
          </a:stretch>
        </p:blipFill>
        <p:spPr bwMode="auto">
          <a:xfrm>
            <a:off x="547688" y="954088"/>
            <a:ext cx="7905750" cy="1169987"/>
          </a:xfrm>
          <a:prstGeom prst="rect">
            <a:avLst/>
          </a:prstGeom>
          <a:noFill/>
        </p:spPr>
      </p:pic>
      <p:pic>
        <p:nvPicPr>
          <p:cNvPr id="2516996" name="Picture 4"/>
          <p:cNvPicPr>
            <a:picLocks noChangeAspect="1" noChangeArrowheads="1"/>
          </p:cNvPicPr>
          <p:nvPr/>
        </p:nvPicPr>
        <p:blipFill>
          <a:blip r:embed="rId4" cstate="print"/>
          <a:srcRect/>
          <a:stretch>
            <a:fillRect/>
          </a:stretch>
        </p:blipFill>
        <p:spPr bwMode="auto">
          <a:xfrm>
            <a:off x="528638" y="2147888"/>
            <a:ext cx="7734300" cy="1381125"/>
          </a:xfrm>
          <a:prstGeom prst="rect">
            <a:avLst/>
          </a:prstGeom>
          <a:noFill/>
        </p:spPr>
      </p:pic>
      <p:pic>
        <p:nvPicPr>
          <p:cNvPr id="2516997" name="Picture 5"/>
          <p:cNvPicPr>
            <a:picLocks noChangeAspect="1" noChangeArrowheads="1"/>
          </p:cNvPicPr>
          <p:nvPr/>
        </p:nvPicPr>
        <p:blipFill>
          <a:blip r:embed="rId5" cstate="print"/>
          <a:srcRect/>
          <a:stretch>
            <a:fillRect/>
          </a:stretch>
        </p:blipFill>
        <p:spPr bwMode="auto">
          <a:xfrm>
            <a:off x="576263" y="3586163"/>
            <a:ext cx="7810500" cy="1295400"/>
          </a:xfrm>
          <a:prstGeom prst="rect">
            <a:avLst/>
          </a:prstGeom>
          <a:noFill/>
        </p:spPr>
      </p:pic>
      <p:pic>
        <p:nvPicPr>
          <p:cNvPr id="2516998" name="Picture 6"/>
          <p:cNvPicPr>
            <a:picLocks noChangeAspect="1" noChangeArrowheads="1"/>
          </p:cNvPicPr>
          <p:nvPr/>
        </p:nvPicPr>
        <p:blipFill>
          <a:blip r:embed="rId6" cstate="print"/>
          <a:srcRect/>
          <a:stretch>
            <a:fillRect/>
          </a:stretch>
        </p:blipFill>
        <p:spPr bwMode="auto">
          <a:xfrm>
            <a:off x="538163" y="4975225"/>
            <a:ext cx="7991475" cy="1320800"/>
          </a:xfrm>
          <a:prstGeom prst="rect">
            <a:avLst/>
          </a:prstGeom>
          <a:noFill/>
        </p:spPr>
      </p:pic>
      <p:sp>
        <p:nvSpPr>
          <p:cNvPr id="2516999" name="Line 7"/>
          <p:cNvSpPr>
            <a:spLocks noChangeShapeType="1"/>
          </p:cNvSpPr>
          <p:nvPr/>
        </p:nvSpPr>
        <p:spPr bwMode="auto">
          <a:xfrm flipH="1" flipV="1">
            <a:off x="5772150" y="4343400"/>
            <a:ext cx="371475" cy="495300"/>
          </a:xfrm>
          <a:prstGeom prst="line">
            <a:avLst/>
          </a:prstGeom>
          <a:noFill/>
          <a:ln w="25400">
            <a:solidFill>
              <a:srgbClr val="0000FF"/>
            </a:solidFill>
            <a:prstDash val="sysDot"/>
            <a:round/>
            <a:headEnd/>
            <a:tailEnd type="triangle" w="med" len="med"/>
          </a:ln>
          <a:effectLst/>
        </p:spPr>
        <p:txBody>
          <a:bodyPr lIns="90000" tIns="46800" rIns="90000" bIns="46800" anchor="ctr">
            <a:spAutoFit/>
          </a:bodyPr>
          <a:lstStyle/>
          <a:p>
            <a:endParaRPr lang="en-US"/>
          </a:p>
        </p:txBody>
      </p:sp>
      <p:sp>
        <p:nvSpPr>
          <p:cNvPr id="2517000" name="Text Box 8"/>
          <p:cNvSpPr txBox="1">
            <a:spLocks noChangeArrowheads="1"/>
          </p:cNvSpPr>
          <p:nvPr/>
        </p:nvSpPr>
        <p:spPr bwMode="auto">
          <a:xfrm>
            <a:off x="6072188" y="4611688"/>
            <a:ext cx="2219325" cy="427037"/>
          </a:xfrm>
          <a:prstGeom prst="rect">
            <a:avLst/>
          </a:prstGeom>
          <a:noFill/>
          <a:ln w="25400" algn="ctr">
            <a:noFill/>
            <a:miter lim="800000"/>
            <a:headEnd/>
            <a:tailEnd/>
          </a:ln>
          <a:effectLst/>
        </p:spPr>
        <p:txBody>
          <a:bodyPr wrap="none" lIns="90000" tIns="46800" rIns="90000" bIns="46800">
            <a:spAutoFit/>
          </a:bodyPr>
          <a:lstStyle/>
          <a:p>
            <a:pPr marL="381000" indent="-381000">
              <a:buFontTx/>
              <a:buNone/>
            </a:pPr>
            <a:r>
              <a:rPr lang="de-CH" sz="1000">
                <a:solidFill>
                  <a:srgbClr val="0000FF"/>
                </a:solidFill>
              </a:rPr>
              <a:t>Subtracted twice, as money spent</a:t>
            </a:r>
          </a:p>
          <a:p>
            <a:pPr marL="381000" indent="-381000">
              <a:buFontTx/>
              <a:buNone/>
            </a:pPr>
            <a:r>
              <a:rPr lang="de-CH" sz="1000">
                <a:solidFill>
                  <a:srgbClr val="0000FF"/>
                </a:solidFill>
              </a:rPr>
              <a:t> on players is considered a loss!</a:t>
            </a:r>
            <a:endParaRPr lang="en-US" sz="1000">
              <a:solidFill>
                <a:srgbClr val="0000FF"/>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0"/>
          </p:nvPr>
        </p:nvSpPr>
        <p:spPr/>
        <p:txBody>
          <a:bodyPr/>
          <a:lstStyle/>
          <a:p>
            <a:r>
              <a:rPr lang="en-US"/>
              <a:t>Stefan Schmid @ ISAAC 2007</a:t>
            </a:r>
            <a:endParaRPr lang="de-CH"/>
          </a:p>
        </p:txBody>
      </p:sp>
      <p:sp>
        <p:nvSpPr>
          <p:cNvPr id="6" name="Slide Number Placeholder 6"/>
          <p:cNvSpPr>
            <a:spLocks noGrp="1"/>
          </p:cNvSpPr>
          <p:nvPr>
            <p:ph type="sldNum" sz="quarter" idx="11"/>
          </p:nvPr>
        </p:nvSpPr>
        <p:spPr/>
        <p:txBody>
          <a:bodyPr/>
          <a:lstStyle/>
          <a:p>
            <a:fld id="{7BE0C572-F6F7-4AF1-8A69-E3CA050D532C}" type="slidenum">
              <a:rPr lang="de-CH"/>
              <a:pPr/>
              <a:t>42</a:t>
            </a:fld>
            <a:endParaRPr lang="de-CH"/>
          </a:p>
        </p:txBody>
      </p:sp>
      <p:sp>
        <p:nvSpPr>
          <p:cNvPr id="2507778" name="Rectangle 2"/>
          <p:cNvSpPr>
            <a:spLocks noGrp="1" noChangeArrowheads="1"/>
          </p:cNvSpPr>
          <p:nvPr>
            <p:ph type="title"/>
          </p:nvPr>
        </p:nvSpPr>
        <p:spPr/>
        <p:txBody>
          <a:bodyPr/>
          <a:lstStyle/>
          <a:p>
            <a:r>
              <a:rPr lang="en-US"/>
              <a:t>Algorithms</a:t>
            </a:r>
          </a:p>
        </p:txBody>
      </p:sp>
      <p:pic>
        <p:nvPicPr>
          <p:cNvPr id="2507783" name="Picture 7"/>
          <p:cNvPicPr>
            <a:picLocks noChangeAspect="1" noChangeArrowheads="1"/>
          </p:cNvPicPr>
          <p:nvPr/>
        </p:nvPicPr>
        <p:blipFill>
          <a:blip r:embed="rId3" cstate="print"/>
          <a:srcRect/>
          <a:stretch>
            <a:fillRect/>
          </a:stretch>
        </p:blipFill>
        <p:spPr bwMode="auto">
          <a:xfrm>
            <a:off x="557213" y="1090613"/>
            <a:ext cx="3535362" cy="3209925"/>
          </a:xfrm>
          <a:prstGeom prst="rect">
            <a:avLst/>
          </a:prstGeom>
          <a:noFill/>
        </p:spPr>
      </p:pic>
      <p:pic>
        <p:nvPicPr>
          <p:cNvPr id="2507784" name="Picture 8"/>
          <p:cNvPicPr>
            <a:picLocks noChangeAspect="1" noChangeArrowheads="1"/>
          </p:cNvPicPr>
          <p:nvPr/>
        </p:nvPicPr>
        <p:blipFill>
          <a:blip r:embed="rId4" cstate="print"/>
          <a:srcRect/>
          <a:stretch>
            <a:fillRect/>
          </a:stretch>
        </p:blipFill>
        <p:spPr bwMode="auto">
          <a:xfrm>
            <a:off x="4486275" y="2287588"/>
            <a:ext cx="3105150" cy="3527425"/>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5"/>
          <p:cNvSpPr>
            <a:spLocks noGrp="1"/>
          </p:cNvSpPr>
          <p:nvPr>
            <p:ph type="ftr" sz="quarter" idx="10"/>
          </p:nvPr>
        </p:nvSpPr>
        <p:spPr/>
        <p:txBody>
          <a:bodyPr/>
          <a:lstStyle/>
          <a:p>
            <a:r>
              <a:rPr lang="en-US"/>
              <a:t>Stefan Schmid @ ISAAC 2007</a:t>
            </a:r>
            <a:endParaRPr lang="de-CH"/>
          </a:p>
        </p:txBody>
      </p:sp>
      <p:sp>
        <p:nvSpPr>
          <p:cNvPr id="6" name="Slide Number Placeholder 6"/>
          <p:cNvSpPr>
            <a:spLocks noGrp="1"/>
          </p:cNvSpPr>
          <p:nvPr>
            <p:ph type="sldNum" sz="quarter" idx="11"/>
          </p:nvPr>
        </p:nvSpPr>
        <p:spPr/>
        <p:txBody>
          <a:bodyPr/>
          <a:lstStyle/>
          <a:p>
            <a:fld id="{ABD43E50-FB1F-4792-A909-EA13273563D7}" type="slidenum">
              <a:rPr lang="de-CH"/>
              <a:pPr/>
              <a:t>43</a:t>
            </a:fld>
            <a:endParaRPr lang="de-CH"/>
          </a:p>
        </p:txBody>
      </p:sp>
      <p:sp>
        <p:nvSpPr>
          <p:cNvPr id="2509826" name="Rectangle 2"/>
          <p:cNvSpPr>
            <a:spLocks noGrp="1" noChangeArrowheads="1"/>
          </p:cNvSpPr>
          <p:nvPr>
            <p:ph type="title"/>
          </p:nvPr>
        </p:nvSpPr>
        <p:spPr/>
        <p:txBody>
          <a:bodyPr/>
          <a:lstStyle/>
          <a:p>
            <a:r>
              <a:rPr lang="de-CH"/>
              <a:t>O Wins (Worst-case Cost)</a:t>
            </a:r>
            <a:endParaRPr lang="en-US"/>
          </a:p>
        </p:txBody>
      </p:sp>
      <p:pic>
        <p:nvPicPr>
          <p:cNvPr id="2509829" name="Picture 5"/>
          <p:cNvPicPr>
            <a:picLocks noChangeAspect="1" noChangeArrowheads="1"/>
          </p:cNvPicPr>
          <p:nvPr/>
        </p:nvPicPr>
        <p:blipFill>
          <a:blip r:embed="rId3" cstate="print"/>
          <a:srcRect/>
          <a:stretch>
            <a:fillRect/>
          </a:stretch>
        </p:blipFill>
        <p:spPr bwMode="auto">
          <a:xfrm>
            <a:off x="847725" y="3219450"/>
            <a:ext cx="7373938" cy="2743200"/>
          </a:xfrm>
          <a:prstGeom prst="rect">
            <a:avLst/>
          </a:prstGeom>
          <a:noFill/>
        </p:spPr>
      </p:pic>
      <p:sp>
        <p:nvSpPr>
          <p:cNvPr id="2509830" name="Text Box 6"/>
          <p:cNvSpPr txBox="1">
            <a:spLocks noChangeArrowheads="1"/>
          </p:cNvSpPr>
          <p:nvPr/>
        </p:nvSpPr>
        <p:spPr bwMode="auto">
          <a:xfrm>
            <a:off x="623888" y="1144588"/>
            <a:ext cx="7899400" cy="1697037"/>
          </a:xfrm>
          <a:prstGeom prst="rect">
            <a:avLst/>
          </a:prstGeom>
          <a:noFill/>
          <a:ln w="25400" algn="ctr">
            <a:noFill/>
            <a:miter lim="800000"/>
            <a:headEnd/>
            <a:tailEnd/>
          </a:ln>
          <a:effectLst/>
        </p:spPr>
        <p:txBody>
          <a:bodyPr lIns="90000" tIns="46800" rIns="90000" bIns="46800">
            <a:spAutoFit/>
          </a:bodyPr>
          <a:lstStyle/>
          <a:p>
            <a:pPr marL="381000" indent="-381000" algn="l"/>
            <a:r>
              <a:rPr lang="de-CH" b="0">
                <a:solidFill>
                  <a:schemeClr val="tx1"/>
                </a:solidFill>
              </a:rPr>
              <a:t>Sometimes implementing a singleton is not optimal!</a:t>
            </a:r>
          </a:p>
          <a:p>
            <a:pPr marL="381000" indent="-381000" algn="l">
              <a:buFontTx/>
              <a:buNone/>
            </a:pPr>
            <a:r>
              <a:rPr lang="de-CH" b="0">
                <a:solidFill>
                  <a:schemeClr val="tx1"/>
                </a:solidFill>
              </a:rPr>
              <a:t>	</a:t>
            </a:r>
            <a:r>
              <a:rPr lang="de-CH" sz="1800" b="0">
                <a:solidFill>
                  <a:schemeClr val="tx1"/>
                </a:solidFill>
              </a:rPr>
              <a:t>- Exact implementation costs 2, for all possible outcomes</a:t>
            </a:r>
          </a:p>
          <a:p>
            <a:pPr marL="381000" indent="-381000" algn="l">
              <a:buFontTx/>
              <a:buNone/>
            </a:pPr>
            <a:r>
              <a:rPr lang="de-CH" sz="1800" b="0">
                <a:solidFill>
                  <a:schemeClr val="tx1"/>
                </a:solidFill>
              </a:rPr>
              <a:t>	- Singleton is more expensive: e.g., profile (3,1) costs </a:t>
            </a:r>
          </a:p>
          <a:p>
            <a:pPr marL="381000" indent="-381000" algn="l">
              <a:buFontTx/>
              <a:buNone/>
            </a:pPr>
            <a:r>
              <a:rPr lang="de-CH" sz="1800" b="0">
                <a:solidFill>
                  <a:schemeClr val="tx1"/>
                </a:solidFill>
              </a:rPr>
              <a:t>	1 (Player 1) + 10 (Player 2), but new social welfare is the same as in exact case!</a:t>
            </a:r>
            <a:endParaRPr lang="en-US" sz="1800" b="0">
              <a:solidFill>
                <a:schemeClr val="tx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ooter Placeholder 5"/>
          <p:cNvSpPr>
            <a:spLocks noGrp="1"/>
          </p:cNvSpPr>
          <p:nvPr>
            <p:ph type="ftr" sz="quarter" idx="10"/>
          </p:nvPr>
        </p:nvSpPr>
        <p:spPr/>
        <p:txBody>
          <a:bodyPr/>
          <a:lstStyle/>
          <a:p>
            <a:r>
              <a:rPr lang="en-US"/>
              <a:t>Stefan Schmid @ ISAAC 2007</a:t>
            </a:r>
            <a:endParaRPr lang="de-CH"/>
          </a:p>
        </p:txBody>
      </p:sp>
      <p:sp>
        <p:nvSpPr>
          <p:cNvPr id="11" name="Slide Number Placeholder 6"/>
          <p:cNvSpPr>
            <a:spLocks noGrp="1"/>
          </p:cNvSpPr>
          <p:nvPr>
            <p:ph type="sldNum" sz="quarter" idx="11"/>
          </p:nvPr>
        </p:nvSpPr>
        <p:spPr/>
        <p:txBody>
          <a:bodyPr/>
          <a:lstStyle/>
          <a:p>
            <a:fld id="{8C026777-BD89-477B-A736-CD90D8CABACA}" type="slidenum">
              <a:rPr lang="de-CH"/>
              <a:pPr/>
              <a:t>44</a:t>
            </a:fld>
            <a:endParaRPr lang="de-CH"/>
          </a:p>
        </p:txBody>
      </p:sp>
      <p:pic>
        <p:nvPicPr>
          <p:cNvPr id="2512908" name="Picture 12"/>
          <p:cNvPicPr>
            <a:picLocks noChangeAspect="1" noChangeArrowheads="1"/>
          </p:cNvPicPr>
          <p:nvPr/>
        </p:nvPicPr>
        <p:blipFill>
          <a:blip r:embed="rId3" cstate="print"/>
          <a:srcRect/>
          <a:stretch>
            <a:fillRect/>
          </a:stretch>
        </p:blipFill>
        <p:spPr bwMode="auto">
          <a:xfrm>
            <a:off x="1404938" y="1093788"/>
            <a:ext cx="5878512" cy="4344987"/>
          </a:xfrm>
          <a:prstGeom prst="rect">
            <a:avLst/>
          </a:prstGeom>
          <a:noFill/>
        </p:spPr>
      </p:pic>
      <p:sp>
        <p:nvSpPr>
          <p:cNvPr id="2512898" name="Rectangle 2"/>
          <p:cNvSpPr>
            <a:spLocks noGrp="1" noChangeArrowheads="1"/>
          </p:cNvSpPr>
          <p:nvPr>
            <p:ph type="title"/>
          </p:nvPr>
        </p:nvSpPr>
        <p:spPr/>
        <p:txBody>
          <a:bodyPr/>
          <a:lstStyle/>
          <a:p>
            <a:r>
              <a:rPr lang="de-CH"/>
              <a:t>Authors at Conference...</a:t>
            </a:r>
            <a:endParaRPr lang="en-US"/>
          </a:p>
        </p:txBody>
      </p:sp>
      <p:sp>
        <p:nvSpPr>
          <p:cNvPr id="2512902" name="Line 6"/>
          <p:cNvSpPr>
            <a:spLocks noChangeShapeType="1"/>
          </p:cNvSpPr>
          <p:nvPr/>
        </p:nvSpPr>
        <p:spPr bwMode="auto">
          <a:xfrm>
            <a:off x="1028700" y="2647950"/>
            <a:ext cx="2581275" cy="695325"/>
          </a:xfrm>
          <a:prstGeom prst="line">
            <a:avLst/>
          </a:prstGeom>
          <a:noFill/>
          <a:ln w="38100">
            <a:solidFill>
              <a:schemeClr val="tx1"/>
            </a:solidFill>
            <a:prstDash val="dash"/>
            <a:round/>
            <a:headEnd/>
            <a:tailEnd type="triangle" w="med" len="med"/>
          </a:ln>
          <a:effectLst/>
        </p:spPr>
        <p:txBody>
          <a:bodyPr lIns="90000" tIns="46800" rIns="90000" bIns="46800" anchor="ctr">
            <a:spAutoFit/>
          </a:bodyPr>
          <a:lstStyle/>
          <a:p>
            <a:endParaRPr lang="en-US"/>
          </a:p>
        </p:txBody>
      </p:sp>
      <p:sp>
        <p:nvSpPr>
          <p:cNvPr id="2512903" name="Line 7"/>
          <p:cNvSpPr>
            <a:spLocks noChangeShapeType="1"/>
          </p:cNvSpPr>
          <p:nvPr/>
        </p:nvSpPr>
        <p:spPr bwMode="auto">
          <a:xfrm flipH="1" flipV="1">
            <a:off x="6019800" y="3686175"/>
            <a:ext cx="1514475" cy="409575"/>
          </a:xfrm>
          <a:prstGeom prst="line">
            <a:avLst/>
          </a:prstGeom>
          <a:noFill/>
          <a:ln w="38100">
            <a:solidFill>
              <a:schemeClr val="tx1"/>
            </a:solidFill>
            <a:prstDash val="dash"/>
            <a:round/>
            <a:headEnd/>
            <a:tailEnd type="triangle" w="med" len="med"/>
          </a:ln>
          <a:effectLst/>
        </p:spPr>
        <p:txBody>
          <a:bodyPr lIns="90000" tIns="46800" rIns="90000" bIns="46800" anchor="ctr">
            <a:spAutoFit/>
          </a:bodyPr>
          <a:lstStyle/>
          <a:p>
            <a:endParaRPr lang="en-US"/>
          </a:p>
        </p:txBody>
      </p:sp>
      <p:sp>
        <p:nvSpPr>
          <p:cNvPr id="2512904" name="Line 8"/>
          <p:cNvSpPr>
            <a:spLocks noChangeShapeType="1"/>
          </p:cNvSpPr>
          <p:nvPr/>
        </p:nvSpPr>
        <p:spPr bwMode="auto">
          <a:xfrm flipH="1" flipV="1">
            <a:off x="4895850" y="3371850"/>
            <a:ext cx="1095375" cy="2447925"/>
          </a:xfrm>
          <a:prstGeom prst="line">
            <a:avLst/>
          </a:prstGeom>
          <a:noFill/>
          <a:ln w="38100">
            <a:solidFill>
              <a:schemeClr val="tx1"/>
            </a:solidFill>
            <a:prstDash val="dash"/>
            <a:round/>
            <a:headEnd/>
            <a:tailEnd type="triangle" w="med" len="med"/>
          </a:ln>
          <a:effectLst/>
        </p:spPr>
        <p:txBody>
          <a:bodyPr lIns="90000" tIns="46800" rIns="90000" bIns="46800" anchor="ctr">
            <a:spAutoFit/>
          </a:bodyPr>
          <a:lstStyle/>
          <a:p>
            <a:endParaRPr lang="en-US"/>
          </a:p>
        </p:txBody>
      </p:sp>
      <p:sp>
        <p:nvSpPr>
          <p:cNvPr id="2512905" name="Text Box 9"/>
          <p:cNvSpPr txBox="1">
            <a:spLocks noChangeArrowheads="1"/>
          </p:cNvSpPr>
          <p:nvPr/>
        </p:nvSpPr>
        <p:spPr bwMode="auto">
          <a:xfrm>
            <a:off x="0" y="2030413"/>
            <a:ext cx="1363663" cy="517525"/>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400">
                <a:solidFill>
                  <a:schemeClr val="tx1"/>
                </a:solidFill>
              </a:rPr>
              <a:t>Yvonne Anne Oswald</a:t>
            </a:r>
            <a:endParaRPr lang="en-US" sz="1400">
              <a:solidFill>
                <a:schemeClr val="tx1"/>
              </a:solidFill>
            </a:endParaRPr>
          </a:p>
        </p:txBody>
      </p:sp>
      <p:sp>
        <p:nvSpPr>
          <p:cNvPr id="2512906" name="Text Box 10"/>
          <p:cNvSpPr txBox="1">
            <a:spLocks noChangeArrowheads="1"/>
          </p:cNvSpPr>
          <p:nvPr/>
        </p:nvSpPr>
        <p:spPr bwMode="auto">
          <a:xfrm>
            <a:off x="7245350" y="3827463"/>
            <a:ext cx="1363663" cy="560387"/>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400">
                <a:solidFill>
                  <a:schemeClr val="tx1"/>
                </a:solidFill>
              </a:rPr>
              <a:t>Raphael</a:t>
            </a:r>
          </a:p>
          <a:p>
            <a:pPr marL="381000" indent="-381000">
              <a:buFontTx/>
              <a:buNone/>
            </a:pPr>
            <a:r>
              <a:rPr lang="de-CH" sz="1400">
                <a:solidFill>
                  <a:schemeClr val="tx1"/>
                </a:solidFill>
              </a:rPr>
              <a:t>Eidenbenz</a:t>
            </a:r>
            <a:endParaRPr lang="en-US" sz="1400">
              <a:solidFill>
                <a:schemeClr val="tx1"/>
              </a:solidFill>
            </a:endParaRPr>
          </a:p>
        </p:txBody>
      </p:sp>
      <p:sp>
        <p:nvSpPr>
          <p:cNvPr id="2512907" name="Text Box 11"/>
          <p:cNvSpPr txBox="1">
            <a:spLocks noChangeArrowheads="1"/>
          </p:cNvSpPr>
          <p:nvPr/>
        </p:nvSpPr>
        <p:spPr bwMode="auto">
          <a:xfrm>
            <a:off x="5480050" y="5595938"/>
            <a:ext cx="1363663" cy="560387"/>
          </a:xfrm>
          <a:prstGeom prst="rect">
            <a:avLst/>
          </a:prstGeom>
          <a:noFill/>
          <a:ln w="25400" algn="ctr">
            <a:noFill/>
            <a:miter lim="800000"/>
            <a:headEnd/>
            <a:tailEnd/>
          </a:ln>
          <a:effectLst/>
        </p:spPr>
        <p:txBody>
          <a:bodyPr lIns="90000" tIns="46800" rIns="90000" bIns="46800">
            <a:spAutoFit/>
          </a:bodyPr>
          <a:lstStyle/>
          <a:p>
            <a:pPr marL="381000" indent="-381000">
              <a:buFontTx/>
              <a:buNone/>
            </a:pPr>
            <a:r>
              <a:rPr lang="de-CH" sz="1400">
                <a:solidFill>
                  <a:schemeClr val="tx1"/>
                </a:solidFill>
              </a:rPr>
              <a:t>Stefan</a:t>
            </a:r>
          </a:p>
          <a:p>
            <a:pPr marL="381000" indent="-381000">
              <a:buFontTx/>
              <a:buNone/>
            </a:pPr>
            <a:r>
              <a:rPr lang="de-CH" sz="1400">
                <a:solidFill>
                  <a:schemeClr val="tx1"/>
                </a:solidFill>
              </a:rPr>
              <a:t>Schmid</a:t>
            </a:r>
            <a:endParaRPr lang="en-US" sz="1400">
              <a:solidFill>
                <a:schemeClr val="tx1"/>
              </a:solidFill>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EXPOINTINIT" val=""/>
  <p:tag name="USEAMSFONTS" val="True"/>
  <p:tag name="EMBEDFONTS" val="False"/>
  <p:tag name="USEBOLDAMS" val="False"/>
  <p:tag name="DEFAULTDISPLAYSOURCE" val="\documentclass{slides}\pagestyle{empty}&#10;\begin{document}&#10;&#10;\end{document}&#10;"/>
  <p:tag name="TEX2PS" val="latex $(base).tex; dvips -D $(res) -E -o $(base).ps $(base).dvi"/>
  <p:tag name="EXTERNALEDITCOMMAND" val="notepad %"/>
  <p:tag name="GHOSTSCRIPTCOMMAND" val="c:\gs\gs8.14\bin\gswin32c"/>
  <p:tag name="DEFAULTBITMAP" val="pngmono"/>
  <p:tag name="DEFAULTBLEND" val="False"/>
  <p:tag name="DEFAULTTRANSPARENT" val="False"/>
  <p:tag name="DEFAULTWORKAROUNDTRANSPARENCYBUG" val="False"/>
  <p:tag name="DEFAULTRESOLUTION" val="1200"/>
  <p:tag name="DEFAULTMAGNIFICATION" val="2"/>
  <p:tag name="DEFAULTFONTSIZE" val="10"/>
  <p:tag name="DEFAULTWIDTH" val="536"/>
  <p:tag name="DEFAULTHEIGHT" val="417"/>
</p:tagLst>
</file>

<file path=ppt/theme/theme1.xml><?xml version="1.0" encoding="utf-8"?>
<a:theme xmlns:a="http://schemas.openxmlformats.org/drawingml/2006/main" name="Template">
  <a:themeElements>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alpha val="20000"/>
          </a:schemeClr>
        </a:solidFill>
        <a:ln w="25400" cap="flat" cmpd="sng" algn="ctr">
          <a:solidFill>
            <a:schemeClr val="tx1"/>
          </a:solidFill>
          <a:prstDash val="solid"/>
          <a:round/>
          <a:headEnd type="none" w="med" len="med"/>
          <a:tailEnd type="none" w="med" len="med"/>
        </a:ln>
        <a:effectLst/>
      </a:spPr>
      <a:bodyPr vert="horz" wrap="square" lIns="90000" tIns="46800" rIns="90000" bIns="46800" numCol="1" anchor="ctr" anchorCtr="0" compatLnSpc="1">
        <a:prstTxWarp prst="textNoShape">
          <a:avLst/>
        </a:prstTxWarp>
        <a:spAutoFit/>
      </a:bodyPr>
      <a:lstStyle>
        <a:defPPr marL="381000" marR="0" indent="-381000" algn="r" defTabSz="914400" rtl="0" eaLnBrk="1" fontAlgn="base" latinLnBrk="0" hangingPunct="1">
          <a:lnSpc>
            <a:spcPct val="100000"/>
          </a:lnSpc>
          <a:spcBef>
            <a:spcPct val="20000"/>
          </a:spcBef>
          <a:spcAft>
            <a:spcPct val="0"/>
          </a:spcAft>
          <a:buClrTx/>
          <a:buSzTx/>
          <a:buFontTx/>
          <a:buChar char="•"/>
          <a:tabLst/>
          <a:defRPr kumimoji="0" lang="de-DE" sz="2000" b="1" i="0" u="none" strike="noStrike" cap="none" normalizeH="0" baseline="0" smtClean="0">
            <a:ln>
              <a:noFill/>
            </a:ln>
            <a:solidFill>
              <a:srgbClr val="009900"/>
            </a:solidFill>
            <a:effectLst/>
            <a:latin typeface="Arial" pitchFamily="34" charset="0"/>
          </a:defRPr>
        </a:defPPr>
      </a:lstStyle>
    </a:spDef>
    <a:lnDef>
      <a:spPr bwMode="auto">
        <a:xfrm>
          <a:off x="0" y="0"/>
          <a:ext cx="1" cy="1"/>
        </a:xfrm>
        <a:custGeom>
          <a:avLst/>
          <a:gdLst/>
          <a:ahLst/>
          <a:cxnLst/>
          <a:rect l="0" t="0" r="0" b="0"/>
          <a:pathLst/>
        </a:custGeom>
        <a:solidFill>
          <a:schemeClr val="bg1">
            <a:alpha val="20000"/>
          </a:schemeClr>
        </a:solidFill>
        <a:ln w="25400" cap="flat" cmpd="sng" algn="ctr">
          <a:solidFill>
            <a:schemeClr val="tx1"/>
          </a:solidFill>
          <a:prstDash val="solid"/>
          <a:round/>
          <a:headEnd type="none" w="med" len="med"/>
          <a:tailEnd type="none" w="med" len="med"/>
        </a:ln>
        <a:effectLst/>
      </a:spPr>
      <a:bodyPr vert="horz" wrap="square" lIns="90000" tIns="46800" rIns="90000" bIns="46800" numCol="1" anchor="ctr" anchorCtr="0" compatLnSpc="1">
        <a:prstTxWarp prst="textNoShape">
          <a:avLst/>
        </a:prstTxWarp>
        <a:spAutoFit/>
      </a:bodyPr>
      <a:lstStyle>
        <a:defPPr marL="381000" marR="0" indent="-381000" algn="r" defTabSz="914400" rtl="0" eaLnBrk="1" fontAlgn="base" latinLnBrk="0" hangingPunct="1">
          <a:lnSpc>
            <a:spcPct val="100000"/>
          </a:lnSpc>
          <a:spcBef>
            <a:spcPct val="20000"/>
          </a:spcBef>
          <a:spcAft>
            <a:spcPct val="0"/>
          </a:spcAft>
          <a:buClrTx/>
          <a:buSzTx/>
          <a:buFontTx/>
          <a:buChar char="•"/>
          <a:tabLst/>
          <a:defRPr kumimoji="0" lang="de-DE" sz="2000" b="1" i="0" u="none" strike="noStrike" cap="none" normalizeH="0" baseline="0" smtClean="0">
            <a:ln>
              <a:noFill/>
            </a:ln>
            <a:solidFill>
              <a:srgbClr val="009900"/>
            </a:solidFill>
            <a:effectLst/>
            <a:latin typeface="Arial" pitchFamily="34" charset="0"/>
          </a:defRPr>
        </a:defPPr>
      </a:lstStyle>
    </a:lnDef>
  </a:objectDefaults>
  <a:extraClrSchemeLst>
    <a:extraClrScheme>
      <a:clrScheme name="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alpha val="20000"/>
          </a:schemeClr>
        </a:solidFill>
        <a:ln w="25400" cap="flat" cmpd="sng" algn="ctr">
          <a:solidFill>
            <a:schemeClr val="tx1"/>
          </a:solidFill>
          <a:prstDash val="solid"/>
          <a:round/>
          <a:headEnd type="none" w="med" len="med"/>
          <a:tailEnd type="none" w="med" len="med"/>
        </a:ln>
        <a:effectLst/>
      </a:spPr>
      <a:bodyPr vert="horz" wrap="square" lIns="90000" tIns="46800" rIns="90000" bIns="46800" numCol="1" anchor="ctr" anchorCtr="0" compatLnSpc="1">
        <a:prstTxWarp prst="textNoShape">
          <a:avLst/>
        </a:prstTxWarp>
        <a:spAutoFit/>
      </a:bodyPr>
      <a:lstStyle>
        <a:defPPr marL="381000" marR="0" indent="-381000" algn="r" defTabSz="914400" rtl="0" eaLnBrk="1" fontAlgn="base" latinLnBrk="0" hangingPunct="1">
          <a:lnSpc>
            <a:spcPct val="100000"/>
          </a:lnSpc>
          <a:spcBef>
            <a:spcPct val="20000"/>
          </a:spcBef>
          <a:spcAft>
            <a:spcPct val="0"/>
          </a:spcAft>
          <a:buClrTx/>
          <a:buSzTx/>
          <a:buFontTx/>
          <a:buChar char="•"/>
          <a:tabLst/>
          <a:defRPr kumimoji="0" lang="de-DE" sz="2000" b="1" i="0" u="none" strike="noStrike" cap="none" normalizeH="0" baseline="0" smtClean="0">
            <a:ln>
              <a:noFill/>
            </a:ln>
            <a:solidFill>
              <a:srgbClr val="009900"/>
            </a:solidFill>
            <a:effectLst/>
            <a:latin typeface="Arial" pitchFamily="34" charset="0"/>
          </a:defRPr>
        </a:defPPr>
      </a:lstStyle>
    </a:spDef>
    <a:lnDef>
      <a:spPr bwMode="auto">
        <a:xfrm>
          <a:off x="0" y="0"/>
          <a:ext cx="1" cy="1"/>
        </a:xfrm>
        <a:custGeom>
          <a:avLst/>
          <a:gdLst/>
          <a:ahLst/>
          <a:cxnLst/>
          <a:rect l="0" t="0" r="0" b="0"/>
          <a:pathLst/>
        </a:custGeom>
        <a:solidFill>
          <a:schemeClr val="bg1">
            <a:alpha val="20000"/>
          </a:schemeClr>
        </a:solidFill>
        <a:ln w="25400" cap="flat" cmpd="sng" algn="ctr">
          <a:solidFill>
            <a:schemeClr val="tx1"/>
          </a:solidFill>
          <a:prstDash val="solid"/>
          <a:round/>
          <a:headEnd type="none" w="med" len="med"/>
          <a:tailEnd type="none" w="med" len="med"/>
        </a:ln>
        <a:effectLst/>
      </a:spPr>
      <a:bodyPr vert="horz" wrap="square" lIns="90000" tIns="46800" rIns="90000" bIns="46800" numCol="1" anchor="ctr" anchorCtr="0" compatLnSpc="1">
        <a:prstTxWarp prst="textNoShape">
          <a:avLst/>
        </a:prstTxWarp>
        <a:spAutoFit/>
      </a:bodyPr>
      <a:lstStyle>
        <a:defPPr marL="381000" marR="0" indent="-381000" algn="r" defTabSz="914400" rtl="0" eaLnBrk="1" fontAlgn="base" latinLnBrk="0" hangingPunct="1">
          <a:lnSpc>
            <a:spcPct val="100000"/>
          </a:lnSpc>
          <a:spcBef>
            <a:spcPct val="20000"/>
          </a:spcBef>
          <a:spcAft>
            <a:spcPct val="0"/>
          </a:spcAft>
          <a:buClrTx/>
          <a:buSzTx/>
          <a:buFontTx/>
          <a:buChar char="•"/>
          <a:tabLst/>
          <a:defRPr kumimoji="0" lang="de-DE" sz="2000" b="1" i="0" u="none" strike="noStrike" cap="none" normalizeH="0" baseline="0" smtClean="0">
            <a:ln>
              <a:noFill/>
            </a:ln>
            <a:solidFill>
              <a:srgbClr val="009900"/>
            </a:solidFill>
            <a:effectLst/>
            <a:latin typeface="Arial" pitchFamily="34" charset="0"/>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2438</Words>
  <Application>Microsoft Office PowerPoint</Application>
  <PresentationFormat>On-screen Show (4:3)</PresentationFormat>
  <Paragraphs>643</Paragraphs>
  <Slides>44</Slides>
  <Notes>42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44</vt:i4>
      </vt:variant>
    </vt:vector>
  </HeadingPairs>
  <TitlesOfParts>
    <vt:vector size="51" baseType="lpstr">
      <vt:lpstr>Times New Roman</vt:lpstr>
      <vt:lpstr>Arial</vt:lpstr>
      <vt:lpstr>cmsy10</vt:lpstr>
      <vt:lpstr>Symbol</vt:lpstr>
      <vt:lpstr>Wingdings</vt:lpstr>
      <vt:lpstr>Template</vt:lpstr>
      <vt:lpstr>1_Default Design</vt:lpstr>
      <vt:lpstr>Manipulation in Games </vt:lpstr>
      <vt:lpstr>Manipulation in Games </vt:lpstr>
      <vt:lpstr>Manipulation in Games </vt:lpstr>
      <vt:lpstr>Extended Prisoners’ Dilemma (1)</vt:lpstr>
      <vt:lpstr>Extended Prisoners’ Dilemma (2)</vt:lpstr>
      <vt:lpstr>Extended Prisoners’ Dilemma (3)</vt:lpstr>
      <vt:lpstr>Mechanism Design by Al Capone (1) </vt:lpstr>
      <vt:lpstr>Mechanism Design by Al Capone (2) </vt:lpstr>
      <vt:lpstr>Slide 9</vt:lpstr>
      <vt:lpstr>Mechanism Design by the Police</vt:lpstr>
      <vt:lpstr>Slide 11</vt:lpstr>
      <vt:lpstr>Slide 12</vt:lpstr>
      <vt:lpstr>Talk Overview</vt:lpstr>
      <vt:lpstr>Talk Overview</vt:lpstr>
      <vt:lpstr>Exact vs Non-Exact (1)</vt:lpstr>
      <vt:lpstr>Exact vs Non-Exact (2)</vt:lpstr>
      <vt:lpstr>Worst-Case vs Uniform Cost</vt:lpstr>
      <vt:lpstr>Talk Overview</vt:lpstr>
      <vt:lpstr>Talk Overview</vt:lpstr>
      <vt:lpstr>Overview of Results</vt:lpstr>
      <vt:lpstr>Talk Overview</vt:lpstr>
      <vt:lpstr>Talk Overview</vt:lpstr>
      <vt:lpstr>Sample Result: NP-hardness (1)</vt:lpstr>
      <vt:lpstr>Sample Result: NP-hardness (2)</vt:lpstr>
      <vt:lpstr>Sample Result: NP-hardness (3)</vt:lpstr>
      <vt:lpstr>Sample Result: NP-hardness (3)</vt:lpstr>
      <vt:lpstr>Sample Result: NP-hardness (3)</vt:lpstr>
      <vt:lpstr>Sample Result: NP-hardness (3)</vt:lpstr>
      <vt:lpstr>Sample Result: NP-hardness (3)</vt:lpstr>
      <vt:lpstr>Sample Result: NP-hardness (3)</vt:lpstr>
      <vt:lpstr>Sample Result: NP-hardness (3)</vt:lpstr>
      <vt:lpstr>Sample Result: NP-hardness (4)</vt:lpstr>
      <vt:lpstr>Talk Overview</vt:lpstr>
      <vt:lpstr>Talk Overview</vt:lpstr>
      <vt:lpstr>Discussion</vt:lpstr>
      <vt:lpstr>Slide 36</vt:lpstr>
      <vt:lpstr>Extra Slides…</vt:lpstr>
      <vt:lpstr>Q&amp;A (1)</vt:lpstr>
      <vt:lpstr>Q&amp;A (2)</vt:lpstr>
      <vt:lpstr>Q&amp;A (3)</vt:lpstr>
      <vt:lpstr>Definitions</vt:lpstr>
      <vt:lpstr>Algorithms</vt:lpstr>
      <vt:lpstr>O Wins (Worst-case Cost)</vt:lpstr>
      <vt:lpstr>Authors at Conference...</vt:lpstr>
    </vt:vector>
  </TitlesOfParts>
  <Company>ETHZ</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Introduction</dc:subject>
  <dc:creator>Roger Wattenhofer</dc:creator>
  <cp:keywords>mobile communication, introduction, overview</cp:keywords>
  <cp:lastModifiedBy>user</cp:lastModifiedBy>
  <cp:revision>925</cp:revision>
  <cp:lastPrinted>1999-03-21T16:18:22Z</cp:lastPrinted>
  <dcterms:created xsi:type="dcterms:W3CDTF">2002-03-06T09:03:01Z</dcterms:created>
  <dcterms:modified xsi:type="dcterms:W3CDTF">2012-06-18T09:00:06Z</dcterms:modified>
</cp:coreProperties>
</file>