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63" r:id="rId5"/>
    <p:sldId id="276" r:id="rId6"/>
    <p:sldId id="277" r:id="rId7"/>
    <p:sldId id="260" r:id="rId8"/>
    <p:sldId id="274" r:id="rId9"/>
    <p:sldId id="262" r:id="rId10"/>
    <p:sldId id="273" r:id="rId11"/>
    <p:sldId id="278" r:id="rId12"/>
    <p:sldId id="266" r:id="rId13"/>
    <p:sldId id="267" r:id="rId14"/>
    <p:sldId id="268" r:id="rId15"/>
    <p:sldId id="279" r:id="rId16"/>
    <p:sldId id="269" r:id="rId17"/>
    <p:sldId id="270" r:id="rId18"/>
    <p:sldId id="271" r:id="rId19"/>
    <p:sldId id="272" r:id="rId20"/>
  </p:sldIdLst>
  <p:sldSz cx="12192000" cy="68580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9" autoAdjust="0"/>
    <p:restoredTop sz="94660"/>
  </p:normalViewPr>
  <p:slideViewPr>
    <p:cSldViewPr snapToGrid="0">
      <p:cViewPr varScale="1">
        <p:scale>
          <a:sx n="141" d="100"/>
          <a:sy n="141" d="100"/>
        </p:scale>
        <p:origin x="76" y="6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AAEA81-65C5-4BB1-9AB4-29E4444FBCCD}" type="datetimeFigureOut">
              <a:rPr lang="zh-CN" altLang="en-US" smtClean="0"/>
              <a:t>2021/3/4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67021D-C77E-4629-972B-F13848CF93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162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4AC371-341D-47DC-B0AB-7C4BD5C70A36}" type="slidenum">
              <a:rPr lang="en-US"/>
              <a:pPr/>
              <a:t>19</a:t>
            </a:fld>
            <a:endParaRPr lang="en-US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7788" y="728663"/>
            <a:ext cx="6915150" cy="3890962"/>
          </a:xfrm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1" y="4862514"/>
            <a:ext cx="5186363" cy="4619625"/>
          </a:xfrm>
        </p:spPr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63010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ormal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67746"/>
            <a:ext cx="10972800" cy="4905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/>
            </a:lvl1pPr>
          </a:lstStyle>
          <a:p>
            <a:pPr lvl="0"/>
            <a:r>
              <a:rPr lang="en-US" altLang="zh-CN" smtClean="0"/>
              <a:t>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5072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sco_titl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3296" y="450692"/>
            <a:ext cx="10363200" cy="1470025"/>
          </a:xfrm>
        </p:spPr>
        <p:txBody>
          <a:bodyPr/>
          <a:lstStyle>
            <a:lvl1pPr algn="r">
              <a:defRPr sz="4000" i="1">
                <a:solidFill>
                  <a:schemeClr val="bg1"/>
                </a:solidFill>
              </a:defRPr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69477"/>
            <a:ext cx="1219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ETH </a:t>
            </a:r>
            <a:r>
              <a:rPr lang="de-CH" sz="1200" i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Zurich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–</a:t>
            </a:r>
            <a:r>
              <a:rPr lang="de-CH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Distributed Computing –</a:t>
            </a:r>
            <a:r>
              <a:rPr lang="de-CH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www.disco.ethz.ch</a:t>
            </a:r>
          </a:p>
        </p:txBody>
      </p:sp>
    </p:spTree>
    <p:extLst>
      <p:ext uri="{BB962C8B-B14F-4D97-AF65-F5344CB8AC3E}">
        <p14:creationId xmlns:p14="http://schemas.microsoft.com/office/powerpoint/2010/main" val="42225751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 smtClean="0"/>
              <a:t>Click to edit Master subtitle style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1BEDB-ACA5-4A00-87C8-3C6001B93B09}" type="datetimeFigureOut">
              <a:rPr lang="zh-CN" altLang="en-US" smtClean="0"/>
              <a:t>2021/3/4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2F84-E053-489C-96D7-EEB17BD9A9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699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altLang="zh-CN" smtClean="0"/>
              <a:t>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altLang="zh-CN" smtClean="0"/>
              <a:t>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2C65F-3837-4BFC-B53A-98721F46C0D0}" type="datetimeFigureOut">
              <a:rPr lang="zh-CN" altLang="en-US" smtClean="0"/>
              <a:t>2021/3/4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8A16-84E4-4D12-A8DB-522CDF4389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73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altLang="zh-CN" smtClean="0"/>
              <a:t>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altLang="zh-CN" smtClean="0"/>
              <a:t>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2C65F-3837-4BFC-B53A-98721F46C0D0}" type="datetimeFigureOut">
              <a:rPr lang="zh-CN" altLang="en-US" smtClean="0"/>
              <a:t>2021/3/4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8A16-84E4-4D12-A8DB-522CDF4389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386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sco_title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1200" y="416826"/>
            <a:ext cx="10363200" cy="1470025"/>
          </a:xfrm>
          <a:prstGeom prst="rect">
            <a:avLst/>
          </a:prstGeom>
        </p:spPr>
        <p:txBody>
          <a:bodyPr/>
          <a:lstStyle>
            <a:lvl1pPr algn="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6318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8" y="986400"/>
            <a:ext cx="10943167" cy="51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 smtClean="0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67746"/>
            <a:ext cx="109728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noProof="0" smtClean="0"/>
              <a:t>Click to edit Master title style</a:t>
            </a:r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281235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+mj-ea"/>
          <a:cs typeface="Calibri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Calibri" pitchFamily="34" charset="0"/>
          <a:ea typeface="+mn-ea"/>
          <a:cs typeface="Calibri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Calibri" pitchFamily="34" charset="0"/>
          <a:cs typeface="Calibri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>
          <a:solidFill>
            <a:schemeClr val="tx1"/>
          </a:solidFill>
          <a:latin typeface="Calibri" pitchFamily="34" charset="0"/>
          <a:cs typeface="Calibri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zh-CN" dirty="0"/>
              <a:t>Cyclic Arbitrage </a:t>
            </a:r>
            <a:r>
              <a:rPr lang="en-GB" altLang="zh-CN" dirty="0" smtClean="0"/>
              <a:t/>
            </a:r>
            <a:br>
              <a:rPr lang="en-GB" altLang="zh-CN" dirty="0" smtClean="0"/>
            </a:br>
            <a:r>
              <a:rPr lang="en-GB" altLang="zh-CN" dirty="0" smtClean="0"/>
              <a:t>in Decentralized </a:t>
            </a:r>
            <a:r>
              <a:rPr lang="en-GB" altLang="zh-CN" dirty="0"/>
              <a:t>Exchange Markets</a:t>
            </a:r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914623" y="5657671"/>
            <a:ext cx="72773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 </a:t>
            </a:r>
            <a:r>
              <a:rPr lang="en-US" altLang="zh-CN" i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Wang,</a:t>
            </a:r>
            <a:r>
              <a:rPr lang="en-US" altLang="zh-CN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Yan </a:t>
            </a:r>
            <a:r>
              <a:rPr lang="en-US" altLang="zh-CN" i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Chen,</a:t>
            </a:r>
            <a:r>
              <a:rPr lang="en-US" altLang="zh-CN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US" altLang="zh-CN" i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Shuiguang</a:t>
            </a:r>
            <a:r>
              <a:rPr lang="en-US" altLang="zh-CN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zh-CN" i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Deng,</a:t>
            </a:r>
            <a:r>
              <a:rPr lang="en-US" altLang="zh-CN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Roger </a:t>
            </a:r>
            <a:r>
              <a:rPr lang="en-US" altLang="zh-CN" i="1" dirty="0" err="1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Wattenhofer</a:t>
            </a:r>
            <a:endParaRPr lang="en-US" altLang="zh-CN" i="1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en-US" altLang="zh-CN" i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ETH Zurich</a:t>
            </a:r>
          </a:p>
          <a:p>
            <a:pPr algn="r"/>
            <a:r>
              <a:rPr lang="en-US" altLang="zh-CN" i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Zhejiang University</a:t>
            </a:r>
            <a:endParaRPr lang="en-US" altLang="zh-CN" i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98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Decentralized Exchanges</a:t>
            </a:r>
            <a:endParaRPr lang="zh-CN" altLang="en-US" dirty="0"/>
          </a:p>
        </p:txBody>
      </p:sp>
      <p:sp>
        <p:nvSpPr>
          <p:cNvPr id="6" name="Vertical Scroll 5"/>
          <p:cNvSpPr/>
          <p:nvPr/>
        </p:nvSpPr>
        <p:spPr bwMode="auto">
          <a:xfrm>
            <a:off x="5061005" y="1125110"/>
            <a:ext cx="1595731" cy="1765189"/>
          </a:xfrm>
          <a:prstGeom prst="verticalScrol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DEX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Smart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1800" dirty="0" smtClean="0"/>
              <a:t>Contracts</a:t>
            </a: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6" name="Picture 2" descr="People Icon&quot; photos, royalty-free images, graphics, vectors &amp; videos |  Adobe 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810" y="4275654"/>
            <a:ext cx="6574141" cy="175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Up-Down Arrow 10"/>
          <p:cNvSpPr/>
          <p:nvPr/>
        </p:nvSpPr>
        <p:spPr bwMode="auto">
          <a:xfrm rot="2781910">
            <a:off x="4118942" y="2938007"/>
            <a:ext cx="373711" cy="1645920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Up-Down Arrow 12"/>
          <p:cNvSpPr/>
          <p:nvPr/>
        </p:nvSpPr>
        <p:spPr bwMode="auto">
          <a:xfrm>
            <a:off x="5672014" y="3165944"/>
            <a:ext cx="373711" cy="1163541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Up-Down Arrow 13"/>
          <p:cNvSpPr/>
          <p:nvPr/>
        </p:nvSpPr>
        <p:spPr bwMode="auto">
          <a:xfrm rot="18818090" flipV="1">
            <a:off x="7225087" y="2938007"/>
            <a:ext cx="373711" cy="1645920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Flowchart: Multidocument 14"/>
          <p:cNvSpPr/>
          <p:nvPr/>
        </p:nvSpPr>
        <p:spPr bwMode="auto">
          <a:xfrm>
            <a:off x="3832694" y="3429000"/>
            <a:ext cx="946205" cy="663934"/>
          </a:xfrm>
          <a:prstGeom prst="flowChartMultidocumen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Buy/Sell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1200" dirty="0" smtClean="0"/>
              <a:t>Orders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7" name="Flowchart: Multidocument 16"/>
          <p:cNvSpPr/>
          <p:nvPr/>
        </p:nvSpPr>
        <p:spPr bwMode="auto">
          <a:xfrm>
            <a:off x="5420555" y="3429000"/>
            <a:ext cx="946205" cy="663934"/>
          </a:xfrm>
          <a:prstGeom prst="flowChartMultidocumen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Buy/Sell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1200" dirty="0" smtClean="0"/>
              <a:t>Orders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8" name="Flowchart: Multidocument 17"/>
          <p:cNvSpPr/>
          <p:nvPr/>
        </p:nvSpPr>
        <p:spPr bwMode="auto">
          <a:xfrm>
            <a:off x="7000422" y="3429000"/>
            <a:ext cx="946205" cy="663934"/>
          </a:xfrm>
          <a:prstGeom prst="flowChartMultidocumen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Buy/Sell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1200" dirty="0" smtClean="0"/>
              <a:t>Orders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6" name="Right Arrow 15"/>
          <p:cNvSpPr/>
          <p:nvPr/>
        </p:nvSpPr>
        <p:spPr bwMode="auto">
          <a:xfrm>
            <a:off x="7000422" y="1792949"/>
            <a:ext cx="1494845" cy="43732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59436" y="1592205"/>
            <a:ext cx="30444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On-chain Exchanges</a:t>
            </a:r>
          </a:p>
          <a:p>
            <a:r>
              <a:rPr lang="en-US" altLang="zh-CN" dirty="0" smtClean="0"/>
              <a:t>Between Accounts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2671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>
          <a:xfrm>
            <a:off x="839788" y="1212034"/>
            <a:ext cx="5157787" cy="540000"/>
          </a:xfrm>
        </p:spPr>
        <p:txBody>
          <a:bodyPr/>
          <a:lstStyle/>
          <a:p>
            <a:r>
              <a:rPr lang="en-US" altLang="zh-CN" dirty="0" err="1" smtClean="0"/>
              <a:t>Uniswap</a:t>
            </a:r>
            <a:r>
              <a:rPr lang="en-US" altLang="zh-CN" dirty="0" smtClean="0"/>
              <a:t> V1</a:t>
            </a:r>
            <a:endParaRPr lang="zh-CN" alt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3"/>
          </p:nvPr>
        </p:nvSpPr>
        <p:spPr>
          <a:xfrm>
            <a:off x="6172200" y="1212034"/>
            <a:ext cx="5183188" cy="540000"/>
          </a:xfrm>
        </p:spPr>
        <p:txBody>
          <a:bodyPr/>
          <a:lstStyle/>
          <a:p>
            <a:r>
              <a:rPr lang="en-US" altLang="zh-CN" dirty="0" err="1"/>
              <a:t>Uniswap</a:t>
            </a:r>
            <a:r>
              <a:rPr lang="en-US" altLang="zh-CN" dirty="0"/>
              <a:t> </a:t>
            </a:r>
            <a:r>
              <a:rPr lang="en-US" altLang="zh-CN" dirty="0" smtClean="0"/>
              <a:t>V2</a:t>
            </a:r>
            <a:endParaRPr lang="zh-CN" altLang="en-US" dirty="0"/>
          </a:p>
        </p:txBody>
      </p:sp>
      <p:sp>
        <p:nvSpPr>
          <p:cNvPr id="8" name="Title 2"/>
          <p:cNvSpPr txBox="1">
            <a:spLocks/>
          </p:cNvSpPr>
          <p:nvPr/>
        </p:nvSpPr>
        <p:spPr bwMode="auto">
          <a:xfrm>
            <a:off x="609600" y="167746"/>
            <a:ext cx="109728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zh-CN" kern="0" smtClean="0"/>
              <a:t>Decentralized Exchanges</a:t>
            </a:r>
            <a:endParaRPr lang="zh-CN" altLang="en-US" kern="0" dirty="0"/>
          </a:p>
        </p:txBody>
      </p:sp>
      <p:pic>
        <p:nvPicPr>
          <p:cNvPr id="14" name="Picture 10" descr="Playing around with putting some ether in the Ethereum logo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145" y="4081653"/>
            <a:ext cx="931070" cy="67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0540" y="2496616"/>
            <a:ext cx="1096278" cy="863548"/>
          </a:xfrm>
          <a:prstGeom prst="rect">
            <a:avLst/>
          </a:prstGeom>
        </p:spPr>
      </p:pic>
      <p:pic>
        <p:nvPicPr>
          <p:cNvPr id="16" name="Picture 6" descr="如何购买USD Coin (USDC) | 分步指南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135" y="5268277"/>
            <a:ext cx="682467" cy="68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9639" y="5422164"/>
            <a:ext cx="1519648" cy="431252"/>
          </a:xfrm>
          <a:prstGeom prst="rect">
            <a:avLst/>
          </a:prstGeom>
        </p:spPr>
      </p:pic>
      <p:pic>
        <p:nvPicPr>
          <p:cNvPr id="24" name="Picture 10" descr="Playing around with putting some ether in the Ethereum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844" y="4081653"/>
            <a:ext cx="931070" cy="6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9239" y="2496616"/>
            <a:ext cx="1096278" cy="863548"/>
          </a:xfrm>
          <a:prstGeom prst="rect">
            <a:avLst/>
          </a:prstGeom>
        </p:spPr>
      </p:pic>
      <p:pic>
        <p:nvPicPr>
          <p:cNvPr id="26" name="Picture 6" descr="如何购买USD Coin (USDC) | 分步指南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834" y="5268277"/>
            <a:ext cx="682467" cy="68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18338" y="5422164"/>
            <a:ext cx="1519648" cy="431252"/>
          </a:xfrm>
          <a:prstGeom prst="rect">
            <a:avLst/>
          </a:prstGeom>
        </p:spPr>
      </p:pic>
      <p:sp>
        <p:nvSpPr>
          <p:cNvPr id="28" name="Up-Down Arrow 27"/>
          <p:cNvSpPr/>
          <p:nvPr/>
        </p:nvSpPr>
        <p:spPr bwMode="auto">
          <a:xfrm>
            <a:off x="3316679" y="3128838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Up-Down Arrow 28"/>
          <p:cNvSpPr/>
          <p:nvPr/>
        </p:nvSpPr>
        <p:spPr bwMode="auto">
          <a:xfrm rot="3600000">
            <a:off x="2350860" y="4698720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Up-Down Arrow 29"/>
          <p:cNvSpPr/>
          <p:nvPr/>
        </p:nvSpPr>
        <p:spPr bwMode="auto">
          <a:xfrm rot="7200000">
            <a:off x="4282499" y="4698719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Up-Down Arrow 30"/>
          <p:cNvSpPr/>
          <p:nvPr/>
        </p:nvSpPr>
        <p:spPr bwMode="auto">
          <a:xfrm>
            <a:off x="8661801" y="3128838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2" name="Up-Down Arrow 31"/>
          <p:cNvSpPr/>
          <p:nvPr/>
        </p:nvSpPr>
        <p:spPr bwMode="auto">
          <a:xfrm rot="3600000">
            <a:off x="7695982" y="4698720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3" name="Up-Down Arrow 32"/>
          <p:cNvSpPr/>
          <p:nvPr/>
        </p:nvSpPr>
        <p:spPr bwMode="auto">
          <a:xfrm rot="7200000">
            <a:off x="9627621" y="4698719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Up-Down Arrow 33"/>
          <p:cNvSpPr/>
          <p:nvPr/>
        </p:nvSpPr>
        <p:spPr bwMode="auto">
          <a:xfrm rot="5400000">
            <a:off x="8661794" y="4991263"/>
            <a:ext cx="203999" cy="123649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5" name="Up-Down Arrow 34"/>
          <p:cNvSpPr/>
          <p:nvPr/>
        </p:nvSpPr>
        <p:spPr bwMode="auto">
          <a:xfrm rot="9000000">
            <a:off x="9677498" y="3463406"/>
            <a:ext cx="203999" cy="123649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Up-Down Arrow 35"/>
          <p:cNvSpPr/>
          <p:nvPr/>
        </p:nvSpPr>
        <p:spPr bwMode="auto">
          <a:xfrm rot="12600000">
            <a:off x="7646090" y="3458028"/>
            <a:ext cx="203999" cy="123649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93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 txBox="1">
            <a:spLocks/>
          </p:cNvSpPr>
          <p:nvPr/>
        </p:nvSpPr>
        <p:spPr bwMode="auto">
          <a:xfrm>
            <a:off x="609600" y="167746"/>
            <a:ext cx="109728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zh-CN" kern="0" dirty="0" smtClean="0"/>
              <a:t>Cyclic Arbitrage</a:t>
            </a:r>
            <a:endParaRPr lang="zh-CN" altLang="en-US" kern="0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8459" y="4115650"/>
            <a:ext cx="955043" cy="834473"/>
          </a:xfrm>
          <a:prstGeom prst="rect">
            <a:avLst/>
          </a:prstGeom>
        </p:spPr>
      </p:pic>
      <p:pic>
        <p:nvPicPr>
          <p:cNvPr id="25" name="Picture 4" descr="Earn up to 150% APR with Uniswap - really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702" y="3193130"/>
            <a:ext cx="1258061" cy="705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4361807" y="2827099"/>
            <a:ext cx="11304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285.71 USDC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029790" y="2192062"/>
            <a:ext cx="8915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283.709…</a:t>
            </a:r>
          </a:p>
          <a:p>
            <a:r>
              <a:rPr lang="en-US" altLang="zh-CN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USDT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475586" y="3817828"/>
            <a:ext cx="6367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2.13…</a:t>
            </a:r>
          </a:p>
          <a:p>
            <a:r>
              <a:rPr lang="en-US" altLang="zh-CN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Seal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057623" y="4839995"/>
            <a:ext cx="636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200" b="1" i="0" dirty="0" smtClean="0">
                <a:solidFill>
                  <a:srgbClr val="1E20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1.55…</a:t>
            </a:r>
          </a:p>
          <a:p>
            <a:r>
              <a:rPr lang="en-US" altLang="zh-CN" sz="1200" b="1" i="0" dirty="0" smtClean="0">
                <a:solidFill>
                  <a:srgbClr val="1E20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KP3R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Down Arrow 32"/>
          <p:cNvSpPr/>
          <p:nvPr/>
        </p:nvSpPr>
        <p:spPr>
          <a:xfrm rot="18521031">
            <a:off x="7811647" y="2621369"/>
            <a:ext cx="297637" cy="755999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Down Arrow 33"/>
          <p:cNvSpPr/>
          <p:nvPr/>
        </p:nvSpPr>
        <p:spPr>
          <a:xfrm rot="2778356">
            <a:off x="7799676" y="3717896"/>
            <a:ext cx="297637" cy="755999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Down Arrow 34"/>
          <p:cNvSpPr/>
          <p:nvPr/>
        </p:nvSpPr>
        <p:spPr>
          <a:xfrm rot="8144775">
            <a:off x="6597418" y="3670662"/>
            <a:ext cx="297637" cy="755999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Down Arrow 35"/>
          <p:cNvSpPr/>
          <p:nvPr/>
        </p:nvSpPr>
        <p:spPr>
          <a:xfrm rot="13775843">
            <a:off x="6518884" y="2607388"/>
            <a:ext cx="297637" cy="755999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Down Arrow 37"/>
          <p:cNvSpPr/>
          <p:nvPr/>
        </p:nvSpPr>
        <p:spPr>
          <a:xfrm rot="16200000">
            <a:off x="4816262" y="2908147"/>
            <a:ext cx="297637" cy="755999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Down Arrow 38"/>
          <p:cNvSpPr/>
          <p:nvPr/>
        </p:nvSpPr>
        <p:spPr>
          <a:xfrm rot="5400000">
            <a:off x="4778208" y="3272242"/>
            <a:ext cx="297637" cy="755999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4284863" y="3848327"/>
            <a:ext cx="12843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303.68… USDC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9274" y="3056357"/>
            <a:ext cx="581025" cy="59055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3338035" y="3674065"/>
            <a:ext cx="84350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0xfea39…</a:t>
            </a:r>
            <a:endParaRPr lang="zh-CN" altLang="en-US" sz="12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3" name="Picture 6" descr="如何购买USD Coin (USDC) | 分步指南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132" y="3137328"/>
            <a:ext cx="682467" cy="68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6908" y="2193934"/>
            <a:ext cx="1519648" cy="431252"/>
          </a:xfrm>
          <a:prstGeom prst="rect">
            <a:avLst/>
          </a:prstGeom>
        </p:spPr>
      </p:pic>
      <p:pic>
        <p:nvPicPr>
          <p:cNvPr id="45" name="Picture 8" descr="seal.finance (@seal_finance) | Twit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533" y="3145954"/>
            <a:ext cx="673841" cy="67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Box 45"/>
          <p:cNvSpPr txBox="1"/>
          <p:nvPr/>
        </p:nvSpPr>
        <p:spPr>
          <a:xfrm>
            <a:off x="5314646" y="5441476"/>
            <a:ext cx="20613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Transaction 0xcf70944a…</a:t>
            </a:r>
            <a:endParaRPr lang="zh-CN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0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 txBox="1">
            <a:spLocks/>
          </p:cNvSpPr>
          <p:nvPr/>
        </p:nvSpPr>
        <p:spPr bwMode="auto">
          <a:xfrm>
            <a:off x="609600" y="167746"/>
            <a:ext cx="109728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zh-CN" kern="0" dirty="0" smtClean="0"/>
              <a:t>Cyclic Arbitrage</a:t>
            </a:r>
            <a:endParaRPr lang="zh-CN" altLang="en-US" kern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Why there exist cyclic arbitrage opportunities?</a:t>
            </a:r>
          </a:p>
          <a:p>
            <a:r>
              <a:rPr lang="en-US" altLang="zh-CN" dirty="0" smtClean="0"/>
              <a:t>How frequently cyclic arbitrage happens?</a:t>
            </a:r>
          </a:p>
          <a:p>
            <a:r>
              <a:rPr lang="en-GB" altLang="zh-CN" dirty="0" smtClean="0"/>
              <a:t>What are the revenue and cost of cyclic arbitrage?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2396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 txBox="1">
            <a:spLocks/>
          </p:cNvSpPr>
          <p:nvPr/>
        </p:nvSpPr>
        <p:spPr bwMode="auto">
          <a:xfrm>
            <a:off x="609600" y="167746"/>
            <a:ext cx="109728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zh-CN" kern="0" dirty="0" smtClean="0"/>
              <a:t>Cyclic Arbitrage</a:t>
            </a:r>
            <a:endParaRPr lang="zh-CN" altLang="en-US" kern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Why there exist cyclic arbitrage opportunities?</a:t>
            </a:r>
          </a:p>
          <a:p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</a:rPr>
              <a:t>How frequently cyclic arbitrage happens?</a:t>
            </a:r>
          </a:p>
          <a:p>
            <a:r>
              <a:rPr lang="en-GB" altLang="zh-CN" dirty="0" smtClean="0">
                <a:solidFill>
                  <a:schemeClr val="bg1">
                    <a:lumMod val="75000"/>
                  </a:schemeClr>
                </a:solidFill>
              </a:rPr>
              <a:t>What are the revenue and cost of cyclic arbitrage?</a:t>
            </a:r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56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Cyclic Arbitrage</a:t>
            </a:r>
            <a:endParaRPr lang="zh-CN" altLang="en-US" dirty="0"/>
          </a:p>
        </p:txBody>
      </p:sp>
      <p:pic>
        <p:nvPicPr>
          <p:cNvPr id="21" name="Picture 10" descr="Playing around with putting some ether in the Ethereum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12" y="2829073"/>
            <a:ext cx="931070" cy="6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770" y="1509523"/>
            <a:ext cx="1096278" cy="8635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9299" y="2898003"/>
            <a:ext cx="1519648" cy="431252"/>
          </a:xfrm>
          <a:prstGeom prst="rect">
            <a:avLst/>
          </a:prstGeom>
        </p:spPr>
      </p:pic>
      <p:sp>
        <p:nvSpPr>
          <p:cNvPr id="26" name="Up-Down Arrow 25"/>
          <p:cNvSpPr/>
          <p:nvPr/>
        </p:nvSpPr>
        <p:spPr bwMode="auto">
          <a:xfrm rot="1800000">
            <a:off x="2304464" y="2121957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Up-Down Arrow 26"/>
          <p:cNvSpPr/>
          <p:nvPr/>
        </p:nvSpPr>
        <p:spPr bwMode="auto">
          <a:xfrm rot="5400000">
            <a:off x="2669355" y="2720506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Up-Down Arrow 30"/>
          <p:cNvSpPr/>
          <p:nvPr/>
        </p:nvSpPr>
        <p:spPr bwMode="auto">
          <a:xfrm rot="9000000">
            <a:off x="3034451" y="2122012"/>
            <a:ext cx="203999" cy="846000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2" name="Picture 2" descr="Cycle line refresh rotate icon - Simple Arr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42638">
            <a:off x="2523526" y="2479488"/>
            <a:ext cx="460766" cy="46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017512" y="2123801"/>
            <a:ext cx="10711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13.396 WBTC</a:t>
            </a:r>
            <a:endParaRPr lang="zh-CN" altLang="en-US" sz="1050" dirty="0"/>
          </a:p>
        </p:txBody>
      </p:sp>
      <p:sp>
        <p:nvSpPr>
          <p:cNvPr id="42" name="TextBox 41"/>
          <p:cNvSpPr txBox="1"/>
          <p:nvPr/>
        </p:nvSpPr>
        <p:spPr>
          <a:xfrm>
            <a:off x="1495437" y="2119155"/>
            <a:ext cx="95571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3,720 WBTC</a:t>
            </a:r>
            <a:endParaRPr lang="zh-CN" altLang="en-US" sz="1050" dirty="0"/>
          </a:p>
        </p:txBody>
      </p:sp>
      <p:sp>
        <p:nvSpPr>
          <p:cNvPr id="43" name="TextBox 42"/>
          <p:cNvSpPr txBox="1"/>
          <p:nvPr/>
        </p:nvSpPr>
        <p:spPr>
          <a:xfrm>
            <a:off x="3375200" y="2702115"/>
            <a:ext cx="107753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658,796 USDT</a:t>
            </a:r>
            <a:endParaRPr lang="zh-CN" altLang="en-US" sz="1050" dirty="0"/>
          </a:p>
        </p:txBody>
      </p:sp>
      <p:sp>
        <p:nvSpPr>
          <p:cNvPr id="44" name="TextBox 43"/>
          <p:cNvSpPr txBox="1"/>
          <p:nvPr/>
        </p:nvSpPr>
        <p:spPr>
          <a:xfrm>
            <a:off x="3107824" y="3134230"/>
            <a:ext cx="12650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88,638,132 USDT</a:t>
            </a:r>
            <a:endParaRPr lang="zh-CN" altLang="en-US" sz="1050" dirty="0"/>
          </a:p>
        </p:txBody>
      </p:sp>
      <p:sp>
        <p:nvSpPr>
          <p:cNvPr id="45" name="TextBox 44"/>
          <p:cNvSpPr txBox="1"/>
          <p:nvPr/>
        </p:nvSpPr>
        <p:spPr>
          <a:xfrm>
            <a:off x="1212299" y="2702115"/>
            <a:ext cx="97975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118,107 ETH</a:t>
            </a:r>
            <a:endParaRPr lang="zh-CN" altLang="en-US" sz="1050" dirty="0"/>
          </a:p>
        </p:txBody>
      </p:sp>
      <p:sp>
        <p:nvSpPr>
          <p:cNvPr id="46" name="TextBox 45"/>
          <p:cNvSpPr txBox="1"/>
          <p:nvPr/>
        </p:nvSpPr>
        <p:spPr>
          <a:xfrm>
            <a:off x="1490303" y="3134230"/>
            <a:ext cx="9044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57,374 ETH</a:t>
            </a:r>
            <a:endParaRPr lang="zh-CN" altLang="en-US" sz="1050" dirty="0"/>
          </a:p>
        </p:txBody>
      </p:sp>
      <p:pic>
        <p:nvPicPr>
          <p:cNvPr id="47" name="Picture 10" descr="Playing around with putting some ether in the Ethereum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964" y="2760143"/>
            <a:ext cx="931070" cy="6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5022" y="1440593"/>
            <a:ext cx="1096278" cy="86354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8551" y="2829073"/>
            <a:ext cx="1519648" cy="431252"/>
          </a:xfrm>
          <a:prstGeom prst="rect">
            <a:avLst/>
          </a:prstGeom>
        </p:spPr>
      </p:pic>
      <p:sp>
        <p:nvSpPr>
          <p:cNvPr id="50" name="Up-Down Arrow 49"/>
          <p:cNvSpPr/>
          <p:nvPr/>
        </p:nvSpPr>
        <p:spPr bwMode="auto">
          <a:xfrm rot="1800000">
            <a:off x="7893716" y="2053027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1" name="Up-Down Arrow 50"/>
          <p:cNvSpPr/>
          <p:nvPr/>
        </p:nvSpPr>
        <p:spPr bwMode="auto">
          <a:xfrm rot="5400000">
            <a:off x="8258607" y="2651576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Up-Down Arrow 51"/>
          <p:cNvSpPr/>
          <p:nvPr/>
        </p:nvSpPr>
        <p:spPr bwMode="auto">
          <a:xfrm rot="9000000">
            <a:off x="8623703" y="2053082"/>
            <a:ext cx="203999" cy="846000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3" name="Picture 2" descr="Cycle line refresh rotate icon - Simple Arr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88446" flipV="1">
            <a:off x="8112778" y="2410558"/>
            <a:ext cx="460766" cy="46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/>
          <p:cNvSpPr txBox="1"/>
          <p:nvPr/>
        </p:nvSpPr>
        <p:spPr>
          <a:xfrm>
            <a:off x="8606764" y="2054871"/>
            <a:ext cx="10711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13.396 WBTC</a:t>
            </a:r>
            <a:endParaRPr lang="zh-CN" altLang="en-US" sz="1050" dirty="0"/>
          </a:p>
        </p:txBody>
      </p:sp>
      <p:sp>
        <p:nvSpPr>
          <p:cNvPr id="55" name="TextBox 54"/>
          <p:cNvSpPr txBox="1"/>
          <p:nvPr/>
        </p:nvSpPr>
        <p:spPr>
          <a:xfrm>
            <a:off x="7084689" y="2050225"/>
            <a:ext cx="95571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3,720 WBTC</a:t>
            </a:r>
            <a:endParaRPr lang="zh-CN" altLang="en-US" sz="1050" dirty="0"/>
          </a:p>
        </p:txBody>
      </p:sp>
      <p:sp>
        <p:nvSpPr>
          <p:cNvPr id="56" name="TextBox 55"/>
          <p:cNvSpPr txBox="1"/>
          <p:nvPr/>
        </p:nvSpPr>
        <p:spPr>
          <a:xfrm>
            <a:off x="8964452" y="2633185"/>
            <a:ext cx="107753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658,796 USDT</a:t>
            </a:r>
            <a:endParaRPr lang="zh-CN" altLang="en-US" sz="1050" dirty="0"/>
          </a:p>
        </p:txBody>
      </p:sp>
      <p:sp>
        <p:nvSpPr>
          <p:cNvPr id="57" name="TextBox 56"/>
          <p:cNvSpPr txBox="1"/>
          <p:nvPr/>
        </p:nvSpPr>
        <p:spPr>
          <a:xfrm>
            <a:off x="8697076" y="3065300"/>
            <a:ext cx="12650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88,638,132 USDT</a:t>
            </a:r>
            <a:endParaRPr lang="zh-CN" altLang="en-US" sz="1050" dirty="0"/>
          </a:p>
        </p:txBody>
      </p:sp>
      <p:sp>
        <p:nvSpPr>
          <p:cNvPr id="58" name="TextBox 57"/>
          <p:cNvSpPr txBox="1"/>
          <p:nvPr/>
        </p:nvSpPr>
        <p:spPr>
          <a:xfrm>
            <a:off x="6801551" y="2633185"/>
            <a:ext cx="97975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118,107 ETH</a:t>
            </a:r>
            <a:endParaRPr lang="zh-CN" altLang="en-US" sz="1050" dirty="0"/>
          </a:p>
        </p:txBody>
      </p:sp>
      <p:sp>
        <p:nvSpPr>
          <p:cNvPr id="59" name="TextBox 58"/>
          <p:cNvSpPr txBox="1"/>
          <p:nvPr/>
        </p:nvSpPr>
        <p:spPr>
          <a:xfrm>
            <a:off x="7079555" y="3065300"/>
            <a:ext cx="9044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57,374 ETH</a:t>
            </a:r>
            <a:endParaRPr lang="zh-CN" altLang="en-US" sz="1050" dirty="0"/>
          </a:p>
        </p:txBody>
      </p:sp>
      <p:sp>
        <p:nvSpPr>
          <p:cNvPr id="19" name="TextBox 18"/>
          <p:cNvSpPr txBox="1"/>
          <p:nvPr/>
        </p:nvSpPr>
        <p:spPr>
          <a:xfrm>
            <a:off x="6680177" y="4170501"/>
            <a:ext cx="3360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00" dirty="0" smtClean="0"/>
              <a:t>ETH→ </a:t>
            </a:r>
            <a:r>
              <a:rPr lang="en-US" altLang="zh-CN" sz="1800" dirty="0"/>
              <a:t>USDT </a:t>
            </a:r>
            <a:r>
              <a:rPr lang="en-US" altLang="zh-CN" sz="1800" dirty="0" smtClean="0"/>
              <a:t>→ </a:t>
            </a:r>
            <a:r>
              <a:rPr lang="en-US" altLang="zh-CN" sz="1800" dirty="0"/>
              <a:t>WBTC</a:t>
            </a:r>
            <a:r>
              <a:rPr lang="en-US" altLang="zh-CN" sz="1800" dirty="0" smtClean="0"/>
              <a:t> →ETH</a:t>
            </a:r>
            <a:endParaRPr lang="zh-CN" altLang="en-US" sz="1800" dirty="0"/>
          </a:p>
        </p:txBody>
      </p:sp>
      <p:sp>
        <p:nvSpPr>
          <p:cNvPr id="61" name="TextBox 60"/>
          <p:cNvSpPr txBox="1"/>
          <p:nvPr/>
        </p:nvSpPr>
        <p:spPr>
          <a:xfrm>
            <a:off x="1439202" y="4169249"/>
            <a:ext cx="3232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00" dirty="0" smtClean="0"/>
              <a:t>ETH→WBTC</a:t>
            </a:r>
            <a:r>
              <a:rPr lang="en-US" altLang="zh-CN" sz="1800" dirty="0"/>
              <a:t> </a:t>
            </a:r>
            <a:r>
              <a:rPr lang="en-US" altLang="zh-CN" sz="1800" dirty="0" smtClean="0"/>
              <a:t>→USDT →ETH</a:t>
            </a:r>
            <a:endParaRPr lang="zh-CN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68247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Unbalanced Exchange Rates</a:t>
            </a:r>
            <a:endParaRPr lang="zh-CN" altLang="en-US" dirty="0"/>
          </a:p>
        </p:txBody>
      </p:sp>
      <p:pic>
        <p:nvPicPr>
          <p:cNvPr id="21" name="Picture 10" descr="Playing around with putting some ether in the Ethereum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12" y="2829073"/>
            <a:ext cx="931070" cy="6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770" y="1509523"/>
            <a:ext cx="1096278" cy="8635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9299" y="2898003"/>
            <a:ext cx="1519648" cy="431252"/>
          </a:xfrm>
          <a:prstGeom prst="rect">
            <a:avLst/>
          </a:prstGeom>
        </p:spPr>
      </p:pic>
      <p:sp>
        <p:nvSpPr>
          <p:cNvPr id="26" name="Up-Down Arrow 25"/>
          <p:cNvSpPr/>
          <p:nvPr/>
        </p:nvSpPr>
        <p:spPr bwMode="auto">
          <a:xfrm rot="1800000">
            <a:off x="2304464" y="2121957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Up-Down Arrow 26"/>
          <p:cNvSpPr/>
          <p:nvPr/>
        </p:nvSpPr>
        <p:spPr bwMode="auto">
          <a:xfrm rot="5400000">
            <a:off x="2669355" y="2720506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Up-Down Arrow 30"/>
          <p:cNvSpPr/>
          <p:nvPr/>
        </p:nvSpPr>
        <p:spPr bwMode="auto">
          <a:xfrm rot="9000000">
            <a:off x="3034451" y="2122012"/>
            <a:ext cx="203999" cy="846000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2" name="Picture 2" descr="Cycle line refresh rotate icon - Simple Arr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42638">
            <a:off x="2523526" y="2479488"/>
            <a:ext cx="460766" cy="46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017512" y="2123801"/>
            <a:ext cx="10711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13.396 WBTC</a:t>
            </a:r>
            <a:endParaRPr lang="zh-CN" altLang="en-US" sz="1050" dirty="0"/>
          </a:p>
        </p:txBody>
      </p:sp>
      <p:sp>
        <p:nvSpPr>
          <p:cNvPr id="42" name="TextBox 41"/>
          <p:cNvSpPr txBox="1"/>
          <p:nvPr/>
        </p:nvSpPr>
        <p:spPr>
          <a:xfrm>
            <a:off x="1495437" y="2119155"/>
            <a:ext cx="95571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3,720 WBTC</a:t>
            </a:r>
            <a:endParaRPr lang="zh-CN" altLang="en-US" sz="1050" dirty="0"/>
          </a:p>
        </p:txBody>
      </p:sp>
      <p:sp>
        <p:nvSpPr>
          <p:cNvPr id="43" name="TextBox 42"/>
          <p:cNvSpPr txBox="1"/>
          <p:nvPr/>
        </p:nvSpPr>
        <p:spPr>
          <a:xfrm>
            <a:off x="3375200" y="2702115"/>
            <a:ext cx="107753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658,796 USDT</a:t>
            </a:r>
            <a:endParaRPr lang="zh-CN" altLang="en-US" sz="1050" dirty="0"/>
          </a:p>
        </p:txBody>
      </p:sp>
      <p:sp>
        <p:nvSpPr>
          <p:cNvPr id="44" name="TextBox 43"/>
          <p:cNvSpPr txBox="1"/>
          <p:nvPr/>
        </p:nvSpPr>
        <p:spPr>
          <a:xfrm>
            <a:off x="3107824" y="3134230"/>
            <a:ext cx="12650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88,638,132 USDT</a:t>
            </a:r>
            <a:endParaRPr lang="zh-CN" altLang="en-US" sz="1050" dirty="0"/>
          </a:p>
        </p:txBody>
      </p:sp>
      <p:sp>
        <p:nvSpPr>
          <p:cNvPr id="45" name="TextBox 44"/>
          <p:cNvSpPr txBox="1"/>
          <p:nvPr/>
        </p:nvSpPr>
        <p:spPr>
          <a:xfrm>
            <a:off x="1212299" y="2702115"/>
            <a:ext cx="97975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118,107 ETH</a:t>
            </a:r>
            <a:endParaRPr lang="zh-CN" altLang="en-US" sz="1050" dirty="0"/>
          </a:p>
        </p:txBody>
      </p:sp>
      <p:sp>
        <p:nvSpPr>
          <p:cNvPr id="46" name="TextBox 45"/>
          <p:cNvSpPr txBox="1"/>
          <p:nvPr/>
        </p:nvSpPr>
        <p:spPr>
          <a:xfrm>
            <a:off x="1490303" y="3134230"/>
            <a:ext cx="9044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57,374 ETH</a:t>
            </a:r>
            <a:endParaRPr lang="zh-CN" altLang="en-US" sz="1050" dirty="0"/>
          </a:p>
        </p:txBody>
      </p:sp>
      <p:pic>
        <p:nvPicPr>
          <p:cNvPr id="47" name="Picture 10" descr="Playing around with putting some ether in the Ethereum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964" y="2760143"/>
            <a:ext cx="931070" cy="6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5022" y="1440593"/>
            <a:ext cx="1096278" cy="86354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8551" y="2829073"/>
            <a:ext cx="1519648" cy="431252"/>
          </a:xfrm>
          <a:prstGeom prst="rect">
            <a:avLst/>
          </a:prstGeom>
        </p:spPr>
      </p:pic>
      <p:sp>
        <p:nvSpPr>
          <p:cNvPr id="50" name="Up-Down Arrow 49"/>
          <p:cNvSpPr/>
          <p:nvPr/>
        </p:nvSpPr>
        <p:spPr bwMode="auto">
          <a:xfrm rot="1800000">
            <a:off x="7893716" y="2053027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1" name="Up-Down Arrow 50"/>
          <p:cNvSpPr/>
          <p:nvPr/>
        </p:nvSpPr>
        <p:spPr bwMode="auto">
          <a:xfrm rot="5400000">
            <a:off x="8258607" y="2651576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Up-Down Arrow 51"/>
          <p:cNvSpPr/>
          <p:nvPr/>
        </p:nvSpPr>
        <p:spPr bwMode="auto">
          <a:xfrm rot="9000000">
            <a:off x="8623703" y="2053082"/>
            <a:ext cx="203999" cy="846000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3" name="Picture 2" descr="Cycle line refresh rotate icon - Simple Arr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88446" flipV="1">
            <a:off x="8112778" y="2410558"/>
            <a:ext cx="460766" cy="46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/>
          <p:cNvSpPr txBox="1"/>
          <p:nvPr/>
        </p:nvSpPr>
        <p:spPr>
          <a:xfrm>
            <a:off x="8606764" y="2054871"/>
            <a:ext cx="10711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13.396 WBTC</a:t>
            </a:r>
            <a:endParaRPr lang="zh-CN" altLang="en-US" sz="1050" dirty="0"/>
          </a:p>
        </p:txBody>
      </p:sp>
      <p:sp>
        <p:nvSpPr>
          <p:cNvPr id="55" name="TextBox 54"/>
          <p:cNvSpPr txBox="1"/>
          <p:nvPr/>
        </p:nvSpPr>
        <p:spPr>
          <a:xfrm>
            <a:off x="7084689" y="2050225"/>
            <a:ext cx="95571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3,720 WBTC</a:t>
            </a:r>
            <a:endParaRPr lang="zh-CN" altLang="en-US" sz="1050" dirty="0"/>
          </a:p>
        </p:txBody>
      </p:sp>
      <p:sp>
        <p:nvSpPr>
          <p:cNvPr id="56" name="TextBox 55"/>
          <p:cNvSpPr txBox="1"/>
          <p:nvPr/>
        </p:nvSpPr>
        <p:spPr>
          <a:xfrm>
            <a:off x="8964452" y="2633185"/>
            <a:ext cx="107753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658,796 USDT</a:t>
            </a:r>
            <a:endParaRPr lang="zh-CN" altLang="en-US" sz="1050" dirty="0"/>
          </a:p>
        </p:txBody>
      </p:sp>
      <p:sp>
        <p:nvSpPr>
          <p:cNvPr id="57" name="TextBox 56"/>
          <p:cNvSpPr txBox="1"/>
          <p:nvPr/>
        </p:nvSpPr>
        <p:spPr>
          <a:xfrm>
            <a:off x="8697076" y="3065300"/>
            <a:ext cx="12650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88,638,132 USDT</a:t>
            </a:r>
            <a:endParaRPr lang="zh-CN" altLang="en-US" sz="1050" dirty="0"/>
          </a:p>
        </p:txBody>
      </p:sp>
      <p:sp>
        <p:nvSpPr>
          <p:cNvPr id="58" name="TextBox 57"/>
          <p:cNvSpPr txBox="1"/>
          <p:nvPr/>
        </p:nvSpPr>
        <p:spPr>
          <a:xfrm>
            <a:off x="6801551" y="2633185"/>
            <a:ext cx="97975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118,107 ETH</a:t>
            </a:r>
            <a:endParaRPr lang="zh-CN" altLang="en-US" sz="1050" dirty="0"/>
          </a:p>
        </p:txBody>
      </p:sp>
      <p:sp>
        <p:nvSpPr>
          <p:cNvPr id="59" name="TextBox 58"/>
          <p:cNvSpPr txBox="1"/>
          <p:nvPr/>
        </p:nvSpPr>
        <p:spPr>
          <a:xfrm>
            <a:off x="7079555" y="3065300"/>
            <a:ext cx="9044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57,374 ETH</a:t>
            </a:r>
            <a:endParaRPr lang="zh-CN" altLang="en-US" sz="105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/>
              <p:cNvSpPr txBox="1"/>
              <p:nvPr/>
            </p:nvSpPr>
            <p:spPr>
              <a:xfrm>
                <a:off x="450238" y="4644071"/>
                <a:ext cx="4642233" cy="40908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𝐸𝑥𝑐h𝑎𝑛𝑔𝑒</m:t>
                      </m:r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𝑟𝑎𝑡𝑒</m:t>
                      </m:r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</a:rPr>
                            <m:t>3720</m:t>
                          </m:r>
                        </m:num>
                        <m:den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</a:rPr>
                            <m:t>118107</m:t>
                          </m:r>
                        </m:den>
                      </m:f>
                      <m:r>
                        <a:rPr lang="en-US" altLang="zh-CN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658796</m:t>
                          </m:r>
                        </m:num>
                        <m:den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13.396</m:t>
                          </m:r>
                        </m:den>
                      </m:f>
                      <m:r>
                        <a:rPr lang="en-US" altLang="zh-CN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57374</m:t>
                          </m:r>
                        </m:num>
                        <m:den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88638132</m:t>
                          </m:r>
                        </m:den>
                      </m:f>
                      <m:r>
                        <a:rPr lang="en-US" altLang="zh-CN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=1.0026</m:t>
                      </m:r>
                    </m:oMath>
                  </m:oMathPara>
                </a14:m>
                <a:endParaRPr lang="zh-CN" altLang="en-US" sz="1400" dirty="0"/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238" y="4644071"/>
                <a:ext cx="4642233" cy="409086"/>
              </a:xfrm>
              <a:prstGeom prst="rect">
                <a:avLst/>
              </a:prstGeom>
              <a:blipFill>
                <a:blip r:embed="rId6"/>
                <a:stretch>
                  <a:fillRect l="-1314" t="-1493" b="-134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0" name="TextBox 59"/>
              <p:cNvSpPr txBox="1"/>
              <p:nvPr/>
            </p:nvSpPr>
            <p:spPr>
              <a:xfrm>
                <a:off x="6039492" y="4644071"/>
                <a:ext cx="4642233" cy="4047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𝐸𝑥𝑐h𝑎𝑛𝑔𝑒</m:t>
                      </m:r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𝑟𝑎𝑡𝑒</m:t>
                      </m:r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88638132</m:t>
                          </m:r>
                        </m:num>
                        <m:den>
                          <m:r>
                            <a:rPr lang="en-US" altLang="zh-CN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57374</m:t>
                          </m:r>
                        </m:den>
                      </m:f>
                      <m:r>
                        <a:rPr lang="en-US" altLang="zh-CN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13.396</m:t>
                          </m:r>
                        </m:num>
                        <m:den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658796</m:t>
                          </m:r>
                        </m:den>
                      </m:f>
                      <m:r>
                        <a:rPr lang="en-US" altLang="zh-CN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118107</m:t>
                          </m:r>
                        </m:num>
                        <m:den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3720</m:t>
                          </m:r>
                        </m:den>
                      </m:f>
                      <m:r>
                        <a:rPr lang="en-US" altLang="zh-CN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=0.9974</m:t>
                      </m:r>
                    </m:oMath>
                  </m:oMathPara>
                </a14:m>
                <a:endParaRPr lang="zh-CN" altLang="en-US" sz="1400" dirty="0"/>
              </a:p>
            </p:txBody>
          </p:sp>
        </mc:Choice>
        <mc:Fallback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9492" y="4644071"/>
                <a:ext cx="4642233" cy="404726"/>
              </a:xfrm>
              <a:prstGeom prst="rect">
                <a:avLst/>
              </a:prstGeom>
              <a:blipFill>
                <a:blip r:embed="rId7"/>
                <a:stretch>
                  <a:fillRect l="-1314" b="-136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6680177" y="4170501"/>
            <a:ext cx="3360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00" dirty="0" smtClean="0"/>
              <a:t>ETH→ </a:t>
            </a:r>
            <a:r>
              <a:rPr lang="en-US" altLang="zh-CN" sz="1800" dirty="0"/>
              <a:t>USDT </a:t>
            </a:r>
            <a:r>
              <a:rPr lang="en-US" altLang="zh-CN" sz="1800" dirty="0" smtClean="0"/>
              <a:t>→ </a:t>
            </a:r>
            <a:r>
              <a:rPr lang="en-US" altLang="zh-CN" sz="1800" dirty="0"/>
              <a:t>WBTC</a:t>
            </a:r>
            <a:r>
              <a:rPr lang="en-US" altLang="zh-CN" sz="1800" dirty="0" smtClean="0"/>
              <a:t> →ETH</a:t>
            </a:r>
            <a:endParaRPr lang="zh-CN" altLang="en-US" sz="1800" dirty="0"/>
          </a:p>
        </p:txBody>
      </p:sp>
      <p:sp>
        <p:nvSpPr>
          <p:cNvPr id="61" name="TextBox 60"/>
          <p:cNvSpPr txBox="1"/>
          <p:nvPr/>
        </p:nvSpPr>
        <p:spPr>
          <a:xfrm>
            <a:off x="1439202" y="4169249"/>
            <a:ext cx="3232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00" dirty="0" smtClean="0"/>
              <a:t>ETH→WBTC</a:t>
            </a:r>
            <a:r>
              <a:rPr lang="en-US" altLang="zh-CN" sz="1800" dirty="0"/>
              <a:t> </a:t>
            </a:r>
            <a:r>
              <a:rPr lang="en-US" altLang="zh-CN" sz="1800" dirty="0" smtClean="0"/>
              <a:t>→USDT →ETH</a:t>
            </a:r>
            <a:endParaRPr lang="zh-CN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4643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 txBox="1">
            <a:spLocks/>
          </p:cNvSpPr>
          <p:nvPr/>
        </p:nvSpPr>
        <p:spPr bwMode="auto">
          <a:xfrm>
            <a:off x="609600" y="167746"/>
            <a:ext cx="109728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zh-CN" dirty="0"/>
              <a:t>Unbalanced Exchange Rates</a:t>
            </a:r>
            <a:endParaRPr lang="zh-CN" altLang="en-US" kern="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88" y="2273802"/>
            <a:ext cx="10944225" cy="2612021"/>
          </a:xfrm>
        </p:spPr>
      </p:pic>
    </p:spTree>
    <p:extLst>
      <p:ext uri="{BB962C8B-B14F-4D97-AF65-F5344CB8AC3E}">
        <p14:creationId xmlns:p14="http://schemas.microsoft.com/office/powerpoint/2010/main" val="389428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Transaction Fees</a:t>
            </a:r>
            <a:endParaRPr lang="zh-CN" altLang="en-US" dirty="0"/>
          </a:p>
        </p:txBody>
      </p:sp>
      <p:pic>
        <p:nvPicPr>
          <p:cNvPr id="21" name="Picture 10" descr="Playing around with putting some ether in the Ethereum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305" y="3585810"/>
            <a:ext cx="931070" cy="6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1363" y="2266260"/>
            <a:ext cx="1096278" cy="8635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4892" y="3654740"/>
            <a:ext cx="1519648" cy="431252"/>
          </a:xfrm>
          <a:prstGeom prst="rect">
            <a:avLst/>
          </a:prstGeom>
        </p:spPr>
      </p:pic>
      <p:sp>
        <p:nvSpPr>
          <p:cNvPr id="26" name="Up-Down Arrow 25"/>
          <p:cNvSpPr/>
          <p:nvPr/>
        </p:nvSpPr>
        <p:spPr bwMode="auto">
          <a:xfrm rot="1800000">
            <a:off x="5980057" y="2878694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Up-Down Arrow 26"/>
          <p:cNvSpPr/>
          <p:nvPr/>
        </p:nvSpPr>
        <p:spPr bwMode="auto">
          <a:xfrm rot="5400000">
            <a:off x="6344948" y="3477243"/>
            <a:ext cx="203999" cy="846814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Up-Down Arrow 30"/>
          <p:cNvSpPr/>
          <p:nvPr/>
        </p:nvSpPr>
        <p:spPr bwMode="auto">
          <a:xfrm rot="9000000">
            <a:off x="6710044" y="2878749"/>
            <a:ext cx="203999" cy="846000"/>
          </a:xfrm>
          <a:prstGeom prst="upDownArrow">
            <a:avLst>
              <a:gd name="adj1" fmla="val 50000"/>
              <a:gd name="adj2" fmla="val 48936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2" name="Picture 2" descr="Cycle line refresh rotate icon - Simple Arr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42638">
            <a:off x="6199119" y="3236225"/>
            <a:ext cx="460766" cy="46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693105" y="2880538"/>
            <a:ext cx="10711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13.396 WBTC</a:t>
            </a:r>
            <a:endParaRPr lang="zh-CN" altLang="en-US" sz="1050" dirty="0"/>
          </a:p>
        </p:txBody>
      </p:sp>
      <p:sp>
        <p:nvSpPr>
          <p:cNvPr id="42" name="TextBox 41"/>
          <p:cNvSpPr txBox="1"/>
          <p:nvPr/>
        </p:nvSpPr>
        <p:spPr>
          <a:xfrm>
            <a:off x="5171030" y="2875892"/>
            <a:ext cx="95571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3,720 WBTC</a:t>
            </a:r>
            <a:endParaRPr lang="zh-CN" altLang="en-US" sz="1050" dirty="0"/>
          </a:p>
        </p:txBody>
      </p:sp>
      <p:sp>
        <p:nvSpPr>
          <p:cNvPr id="43" name="TextBox 42"/>
          <p:cNvSpPr txBox="1"/>
          <p:nvPr/>
        </p:nvSpPr>
        <p:spPr>
          <a:xfrm>
            <a:off x="7050793" y="3458852"/>
            <a:ext cx="107753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658,796 USDT</a:t>
            </a:r>
            <a:endParaRPr lang="zh-CN" altLang="en-US" sz="1050" dirty="0"/>
          </a:p>
        </p:txBody>
      </p:sp>
      <p:sp>
        <p:nvSpPr>
          <p:cNvPr id="44" name="TextBox 43"/>
          <p:cNvSpPr txBox="1"/>
          <p:nvPr/>
        </p:nvSpPr>
        <p:spPr>
          <a:xfrm>
            <a:off x="6783417" y="3890967"/>
            <a:ext cx="12650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88,638,132 USDT</a:t>
            </a:r>
            <a:endParaRPr lang="zh-CN" altLang="en-US" sz="1050" dirty="0"/>
          </a:p>
        </p:txBody>
      </p:sp>
      <p:sp>
        <p:nvSpPr>
          <p:cNvPr id="45" name="TextBox 44"/>
          <p:cNvSpPr txBox="1"/>
          <p:nvPr/>
        </p:nvSpPr>
        <p:spPr>
          <a:xfrm>
            <a:off x="4887892" y="3458852"/>
            <a:ext cx="97975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118,107 ETH</a:t>
            </a:r>
            <a:endParaRPr lang="zh-CN" altLang="en-US" sz="1050" dirty="0"/>
          </a:p>
        </p:txBody>
      </p:sp>
      <p:sp>
        <p:nvSpPr>
          <p:cNvPr id="46" name="TextBox 45"/>
          <p:cNvSpPr txBox="1"/>
          <p:nvPr/>
        </p:nvSpPr>
        <p:spPr>
          <a:xfrm>
            <a:off x="5165896" y="3890967"/>
            <a:ext cx="9044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 smtClean="0"/>
              <a:t>57,374 ETH</a:t>
            </a:r>
            <a:endParaRPr lang="zh-CN" altLang="en-US" sz="105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/>
              <p:cNvSpPr txBox="1"/>
              <p:nvPr/>
            </p:nvSpPr>
            <p:spPr>
              <a:xfrm>
                <a:off x="3727582" y="4644071"/>
                <a:ext cx="5438733" cy="40908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𝐸𝑥𝑐h𝑎𝑛𝑔𝑒</m:t>
                      </m:r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𝑟𝑎𝑡𝑒</m:t>
                      </m:r>
                      <m:r>
                        <a:rPr lang="en-US" altLang="zh-CN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</a:rPr>
                            <m:t>3720</m:t>
                          </m:r>
                        </m:num>
                        <m:den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</a:rPr>
                            <m:t>118107</m:t>
                          </m:r>
                        </m:den>
                      </m:f>
                      <m:r>
                        <a:rPr lang="en-US" altLang="zh-CN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658796</m:t>
                          </m:r>
                        </m:num>
                        <m:den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13.396</m:t>
                          </m:r>
                        </m:den>
                      </m:f>
                      <m:r>
                        <a:rPr lang="en-US" altLang="zh-CN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57374</m:t>
                          </m:r>
                        </m:num>
                        <m:den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88638132</m:t>
                          </m:r>
                        </m:den>
                      </m:f>
                      <m:r>
                        <a:rPr lang="en-US" altLang="zh-CN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=1.0026≤</m:t>
                      </m:r>
                      <m:sSup>
                        <m:sSupPr>
                          <m:ctrlP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1.003</m:t>
                          </m:r>
                        </m:e>
                        <m:sup>
                          <m:r>
                            <a:rPr lang="en-US" altLang="zh-CN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zh-CN" altLang="en-US" sz="1400" dirty="0"/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7582" y="4644071"/>
                <a:ext cx="5438733" cy="409086"/>
              </a:xfrm>
              <a:prstGeom prst="rect">
                <a:avLst/>
              </a:prstGeom>
              <a:blipFill>
                <a:blip r:embed="rId6"/>
                <a:stretch>
                  <a:fillRect l="-560" t="-1493" b="-134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738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 txBox="1">
            <a:spLocks/>
          </p:cNvSpPr>
          <p:nvPr/>
        </p:nvSpPr>
        <p:spPr bwMode="auto">
          <a:xfrm>
            <a:off x="609600" y="167746"/>
            <a:ext cx="109728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zh-CN" kern="0" dirty="0" smtClean="0"/>
              <a:t>Cyclic Arbitrage</a:t>
            </a:r>
            <a:endParaRPr lang="zh-CN" altLang="en-US" kern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</a:rPr>
              <a:t>Why there exist cyclic arbitrage opportunities?</a:t>
            </a:r>
          </a:p>
          <a:p>
            <a:r>
              <a:rPr lang="en-US" altLang="zh-CN" dirty="0" smtClean="0"/>
              <a:t>How frequently cyclic arbitrage happens?</a:t>
            </a:r>
          </a:p>
          <a:p>
            <a:r>
              <a:rPr lang="en-GB" altLang="zh-CN" dirty="0" smtClean="0">
                <a:solidFill>
                  <a:schemeClr val="bg1">
                    <a:lumMod val="75000"/>
                  </a:schemeClr>
                </a:solidFill>
              </a:rPr>
              <a:t>What are the revenue and cost of cyclic arbitrage?</a:t>
            </a:r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2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Cyclic </a:t>
            </a:r>
            <a:r>
              <a:rPr lang="en-US" altLang="zh-CN" dirty="0" smtClean="0"/>
              <a:t>Arbitrage</a:t>
            </a:r>
            <a:endParaRPr lang="zh-CN" altLang="en-US" dirty="0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85899" y="985838"/>
            <a:ext cx="7020202" cy="518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22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Cyclic </a:t>
            </a:r>
            <a:r>
              <a:rPr lang="en-US" altLang="zh-CN" dirty="0" smtClean="0"/>
              <a:t>Arbitrage – Market Size</a:t>
            </a:r>
            <a:endParaRPr lang="zh-CN" alt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1879181"/>
            <a:ext cx="5181600" cy="4244225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210251" y="1825625"/>
            <a:ext cx="510549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96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Cyclic </a:t>
            </a:r>
            <a:r>
              <a:rPr lang="en-US" altLang="zh-CN" dirty="0" smtClean="0"/>
              <a:t>Arbitrage – Single Cycle</a:t>
            </a:r>
            <a:endParaRPr lang="zh-CN" alt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128557"/>
            <a:ext cx="5181600" cy="3745474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2172909"/>
            <a:ext cx="5181600" cy="365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5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 txBox="1">
            <a:spLocks/>
          </p:cNvSpPr>
          <p:nvPr/>
        </p:nvSpPr>
        <p:spPr bwMode="auto">
          <a:xfrm>
            <a:off x="609600" y="167746"/>
            <a:ext cx="109728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zh-CN" kern="0" dirty="0" smtClean="0"/>
              <a:t>Cyclic Arbitrage</a:t>
            </a:r>
            <a:endParaRPr lang="zh-CN" altLang="en-US" kern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</a:rPr>
              <a:t>Why there exist cyclic arbitrage opportunities?</a:t>
            </a:r>
          </a:p>
          <a:p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</a:rPr>
              <a:t>How frequently cyclic arbitrage happens?</a:t>
            </a:r>
          </a:p>
          <a:p>
            <a:r>
              <a:rPr lang="en-GB" altLang="zh-CN" dirty="0" smtClean="0"/>
              <a:t>What are the revenue and cost of cyclic arbitrage?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1895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Revenue, Cost, and Profit</a:t>
            </a:r>
            <a:endParaRPr lang="zh-CN" alt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156686"/>
            <a:ext cx="5181600" cy="3689215"/>
          </a:xfrm>
          <a:prstGeom prst="rect">
            <a:avLst/>
          </a:prstGeom>
        </p:spPr>
      </p:pic>
      <p:pic>
        <p:nvPicPr>
          <p:cNvPr id="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134433"/>
            <a:ext cx="5181600" cy="373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5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Gas Fee</a:t>
            </a:r>
            <a:endParaRPr lang="zh-CN" alt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173242"/>
            <a:ext cx="5181600" cy="3656104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2203029"/>
            <a:ext cx="5181600" cy="359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15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Failed Transactions</a:t>
            </a:r>
            <a:endParaRPr lang="zh-CN" altLang="en-US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64148"/>
            <a:ext cx="5181600" cy="3874291"/>
          </a:xfrm>
          <a:prstGeom prst="rect">
            <a:avLst/>
          </a:prstGeo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109556"/>
            <a:ext cx="5181600" cy="378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22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2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601999" y="1382064"/>
            <a:ext cx="7772400" cy="1470025"/>
          </a:xfrm>
        </p:spPr>
        <p:txBody>
          <a:bodyPr/>
          <a:lstStyle/>
          <a:p>
            <a:pPr algn="r"/>
            <a:r>
              <a:rPr lang="en-US" sz="6000" dirty="0"/>
              <a:t>Thanks!</a:t>
            </a:r>
            <a:br>
              <a:rPr lang="en-US" sz="6000" dirty="0"/>
            </a:br>
            <a:r>
              <a:rPr lang="en-US" sz="2700" dirty="0"/>
              <a:t>Questions &amp; Comments?</a:t>
            </a:r>
            <a:br>
              <a:rPr lang="en-US" sz="27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de-CH" sz="28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86341" y="5657671"/>
            <a:ext cx="24056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i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Speaker: Ye Wang</a:t>
            </a:r>
            <a:endParaRPr lang="en-US" altLang="zh-CN" i="1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en-US" altLang="zh-CN" i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ETH </a:t>
            </a:r>
            <a:r>
              <a:rPr lang="en-US" altLang="zh-CN" i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Zurich</a:t>
            </a:r>
            <a:endParaRPr lang="en-US" altLang="zh-CN" i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8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">
  <a:themeElements>
    <a:clrScheme name="1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1" id="{59407868-9A87-4B6E-A36A-BC55782F2219}" vid="{93AD417E-4D05-4F8A-81AB-751366CF525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disco-template</Template>
  <TotalTime>1731</TotalTime>
  <Words>383</Words>
  <Application>Microsoft Office PowerPoint</Application>
  <PresentationFormat>Widescreen</PresentationFormat>
  <Paragraphs>97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等线</vt:lpstr>
      <vt:lpstr>Arial</vt:lpstr>
      <vt:lpstr>Calibri</vt:lpstr>
      <vt:lpstr>Cambria Math</vt:lpstr>
      <vt:lpstr>template</vt:lpstr>
      <vt:lpstr>Cyclic Arbitrage  in Decentralized Exchange Markets</vt:lpstr>
      <vt:lpstr>Decentralized Exchanges</vt:lpstr>
      <vt:lpstr>PowerPoint Presentation</vt:lpstr>
      <vt:lpstr>PowerPoint Presentation</vt:lpstr>
      <vt:lpstr>PowerPoint Presentation</vt:lpstr>
      <vt:lpstr>PowerPoint Presentation</vt:lpstr>
      <vt:lpstr>Cyclic Arbitrage</vt:lpstr>
      <vt:lpstr>Unbalanced Exchange Rates</vt:lpstr>
      <vt:lpstr>PowerPoint Presentation</vt:lpstr>
      <vt:lpstr>Transaction Fees</vt:lpstr>
      <vt:lpstr>PowerPoint Presentation</vt:lpstr>
      <vt:lpstr>Cyclic Arbitrage</vt:lpstr>
      <vt:lpstr>Cyclic Arbitrage – Market Size</vt:lpstr>
      <vt:lpstr>Cyclic Arbitrage – Single Cycle</vt:lpstr>
      <vt:lpstr>PowerPoint Presentation</vt:lpstr>
      <vt:lpstr>Revenue, Cost, and Profit</vt:lpstr>
      <vt:lpstr>Gas Fee</vt:lpstr>
      <vt:lpstr>Failed Transactions</vt:lpstr>
      <vt:lpstr>Thanks! Questions &amp; Comments?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28</cp:revision>
  <dcterms:created xsi:type="dcterms:W3CDTF">2021-02-28T14:20:54Z</dcterms:created>
  <dcterms:modified xsi:type="dcterms:W3CDTF">2021-03-05T12:38:12Z</dcterms:modified>
</cp:coreProperties>
</file>