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650" r:id="rId1"/>
  </p:sldMasterIdLst>
  <p:notesMasterIdLst>
    <p:notesMasterId r:id="rId15"/>
  </p:notesMasterIdLst>
  <p:handoutMasterIdLst>
    <p:handoutMasterId r:id="rId16"/>
  </p:handoutMasterIdLst>
  <p:sldIdLst>
    <p:sldId id="418" r:id="rId2"/>
    <p:sldId id="1571" r:id="rId3"/>
    <p:sldId id="1572" r:id="rId4"/>
    <p:sldId id="1573" r:id="rId5"/>
    <p:sldId id="1574" r:id="rId6"/>
    <p:sldId id="1581" r:id="rId7"/>
    <p:sldId id="1575" r:id="rId8"/>
    <p:sldId id="1576" r:id="rId9"/>
    <p:sldId id="1578" r:id="rId10"/>
    <p:sldId id="1577" r:id="rId11"/>
    <p:sldId id="1579" r:id="rId12"/>
    <p:sldId id="1580" r:id="rId13"/>
    <p:sldId id="1524" r:id="rId14"/>
  </p:sldIdLst>
  <p:sldSz cx="9144000" cy="6858000" type="screen4x3"/>
  <p:notesSz cx="7099300" cy="10234613"/>
  <p:embeddedFontLst>
    <p:embeddedFont>
      <p:font typeface="cmex10" panose="020B0500000000000000" pitchFamily="34" charset="0"/>
      <p:regular r:id="rId17"/>
    </p:embeddedFont>
    <p:embeddedFont>
      <p:font typeface="cmsy10" panose="020B0500000000000000" pitchFamily="34" charset="0"/>
      <p:regular r:id="rId18"/>
    </p:embeddedFont>
    <p:embeddedFont>
      <p:font typeface="cmsy7" panose="020B0500000000000000" pitchFamily="34" charset="0"/>
      <p:regular r:id="rId19"/>
    </p:embeddedFont>
    <p:embeddedFont>
      <p:font typeface="CMR10" panose="020B0500000000000000" pitchFamily="34" charset="0"/>
      <p:regular r:id="rId20"/>
    </p:embeddedFont>
    <p:embeddedFont>
      <p:font typeface="cmmi10" panose="020B0500000000000000" pitchFamily="34" charset="0"/>
      <p:regular r:id="rId21"/>
    </p:embeddedFont>
    <p:embeddedFont>
      <p:font typeface="CMR7" panose="020B0500000000000000" pitchFamily="34" charset="0"/>
      <p:regular r:id="rId22"/>
    </p:embeddedFont>
    <p:embeddedFont>
      <p:font typeface="CMMI7" panose="020B0500000000000000" pitchFamily="34" charset="0"/>
      <p:regular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</p:embeddedFontLst>
  <p:custDataLst>
    <p:tags r:id="rId28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FBC9"/>
    <a:srgbClr val="E7F4F5"/>
    <a:srgbClr val="FFE575"/>
    <a:srgbClr val="FFDA3B"/>
    <a:srgbClr val="FFFFFF"/>
    <a:srgbClr val="33CC33"/>
    <a:srgbClr val="D4E4FC"/>
    <a:srgbClr val="FBD5D5"/>
    <a:srgbClr val="3366F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791" autoAdjust="0"/>
    <p:restoredTop sz="97276" autoAdjust="0"/>
  </p:normalViewPr>
  <p:slideViewPr>
    <p:cSldViewPr snapToGrid="0">
      <p:cViewPr varScale="1">
        <p:scale>
          <a:sx n="189" d="100"/>
          <a:sy n="189" d="100"/>
        </p:scale>
        <p:origin x="-1314" y="-108"/>
      </p:cViewPr>
      <p:guideLst>
        <p:guide orient="horz" pos="3422"/>
        <p:guide orient="horz" pos="2299"/>
        <p:guide pos="5445"/>
        <p:guide pos="5759"/>
        <p:guide pos="2878"/>
        <p:guide pos="322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viewProps" Target="viewProps.xml"/></Relationships>
</file>

<file path=ppt/_rels/viewProps.xml.rels><?xml version="1.0" encoding="UTF-8" standalone="yes"?>
<Relationships xmlns="http://schemas.openxmlformats.org/package/2006/relationships"><Relationship Id="rId2" Type="http://schemas.openxmlformats.org/officeDocument/2006/relationships/slide" Target="slides/slide13.xml"/><Relationship Id="rId1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 algn="l">
              <a:defRPr sz="11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00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1138" y="0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 algn="r">
              <a:defRPr sz="11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00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0263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 algn="l">
              <a:defRPr sz="11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00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1138" y="9720263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 algn="r">
              <a:defRPr sz="11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9815E8B7-2FA7-4559-BC46-CF08136855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19414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 algn="l">
              <a:defRPr sz="11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8" y="0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 algn="r">
              <a:defRPr sz="11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75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3" y="4862513"/>
            <a:ext cx="5680075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0263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 algn="l">
              <a:defRPr sz="11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8" y="9720263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 algn="r">
              <a:defRPr sz="11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2A55B50F-3113-473B-BCA3-7E0C5D765F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23394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5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hangingPunct="1"/>
            <a:fld id="{EB0133FB-25DB-415B-AD44-CF7E87D6D91C}" type="slidenum">
              <a:rPr lang="en-US" sz="1100" smtClean="0"/>
              <a:pPr algn="r" eaLnBrk="1" hangingPunct="1"/>
              <a:t>1</a:t>
            </a:fld>
            <a:endParaRPr lang="en-US" sz="1100" smtClean="0"/>
          </a:p>
        </p:txBody>
      </p:sp>
      <p:sp>
        <p:nvSpPr>
          <p:cNvPr id="2385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1388" y="728663"/>
            <a:ext cx="5187950" cy="3890962"/>
          </a:xfrm>
          <a:ln/>
        </p:spPr>
      </p:sp>
      <p:sp>
        <p:nvSpPr>
          <p:cNvPr id="2385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9800" y="4862513"/>
            <a:ext cx="5186363" cy="4619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CH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22" name="Rectangle 2"/>
          <p:cNvSpPr>
            <a:spLocks noGrp="1" noChangeArrowheads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l" eaLnBrk="1" hangingPunct="1"/>
            <a:r>
              <a:rPr lang="en-US" sz="1100" smtClean="0"/>
              <a:t>Mobile Computing</a:t>
            </a:r>
          </a:p>
        </p:txBody>
      </p:sp>
      <p:sp>
        <p:nvSpPr>
          <p:cNvPr id="286723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hangingPunct="1"/>
            <a:r>
              <a:rPr lang="en-US" sz="1100" smtClean="0"/>
              <a:t>Summer 2002</a:t>
            </a:r>
          </a:p>
        </p:txBody>
      </p:sp>
      <p:sp>
        <p:nvSpPr>
          <p:cNvPr id="286724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l" eaLnBrk="1" hangingPunct="1"/>
            <a:r>
              <a:rPr lang="en-US" sz="1100" smtClean="0"/>
              <a:t>Distributed Computing Group, Roger Wattenhofer</a:t>
            </a:r>
          </a:p>
        </p:txBody>
      </p:sp>
      <p:sp>
        <p:nvSpPr>
          <p:cNvPr id="28672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hangingPunct="1"/>
            <a:fld id="{859E0A29-AB80-4D23-B96A-EDB7084A8432}" type="slidenum">
              <a:rPr lang="en-US" sz="1100" smtClean="0"/>
              <a:pPr algn="r" eaLnBrk="1" hangingPunct="1"/>
              <a:t>2</a:t>
            </a:fld>
            <a:endParaRPr lang="en-US" sz="1100" smtClean="0"/>
          </a:p>
        </p:txBody>
      </p:sp>
      <p:sp>
        <p:nvSpPr>
          <p:cNvPr id="2867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baseline="0" dirty="0" smtClean="0">
              <a:latin typeface="Arial" pitchFamily="34" charset="0"/>
            </a:endParaRPr>
          </a:p>
          <a:p>
            <a:pPr eaLnBrk="1" hangingPunct="1"/>
            <a:endParaRPr lang="de-DE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hangingPunct="1"/>
            <a:fld id="{4CDCC5AA-8700-445A-8AE1-0E19A24E3080}" type="slidenum">
              <a:rPr lang="en-US" sz="1100" smtClean="0"/>
              <a:pPr algn="r" eaLnBrk="1" hangingPunct="1"/>
              <a:t>13</a:t>
            </a:fld>
            <a:endParaRPr lang="en-US" sz="1100" smtClean="0"/>
          </a:p>
        </p:txBody>
      </p:sp>
      <p:sp>
        <p:nvSpPr>
          <p:cNvPr id="292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1388" y="728663"/>
            <a:ext cx="5187950" cy="3890962"/>
          </a:xfrm>
          <a:ln/>
        </p:spPr>
      </p:sp>
      <p:sp>
        <p:nvSpPr>
          <p:cNvPr id="2928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9800" y="4862513"/>
            <a:ext cx="5186363" cy="4619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CH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disco_title1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7"/>
          <p:cNvSpPr txBox="1">
            <a:spLocks noChangeArrowheads="1"/>
          </p:cNvSpPr>
          <p:nvPr userDrawn="1"/>
        </p:nvSpPr>
        <p:spPr bwMode="auto">
          <a:xfrm>
            <a:off x="0" y="6569075"/>
            <a:ext cx="914400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l" eaLnBrk="1" hangingPunct="1"/>
            <a:r>
              <a:rPr lang="de-CH" sz="1200" i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ETH Zurich – Distributed Computing – www.disco.ethz.ch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 bwMode="auto">
          <a:xfrm>
            <a:off x="882598" y="5114925"/>
            <a:ext cx="7772400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hangingPunct="1"/>
            <a:r>
              <a:rPr lang="de-CH" sz="2000" b="1" i="1" dirty="0" smtClean="0">
                <a:solidFill>
                  <a:schemeClr val="bg2">
                    <a:lumMod val="40000"/>
                    <a:lumOff val="60000"/>
                  </a:schemeClr>
                </a:solidFill>
                <a:latin typeface="Calibri" pitchFamily="34" charset="0"/>
                <a:cs typeface="Calibri" pitchFamily="34" charset="0"/>
              </a:rPr>
              <a:t>Stephan Holzer</a:t>
            </a:r>
          </a:p>
          <a:p>
            <a:pPr algn="r" eaLnBrk="1" hangingPunct="1"/>
            <a:r>
              <a:rPr lang="de-CH" sz="1800" i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Yvonne</a:t>
            </a:r>
            <a:r>
              <a:rPr lang="de-CH" sz="1800" i="1" baseline="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Anne Pignolet</a:t>
            </a:r>
          </a:p>
          <a:p>
            <a:pPr algn="r" eaLnBrk="1" hangingPunct="1"/>
            <a:r>
              <a:rPr lang="de-CH" sz="1800" i="1" baseline="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Jasmin Smula</a:t>
            </a:r>
            <a:endParaRPr lang="en-US" sz="1800" i="1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algn="r" eaLnBrk="1" hangingPunct="1"/>
            <a:r>
              <a:rPr lang="en-US" sz="1800" i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Roger </a:t>
            </a:r>
            <a:r>
              <a:rPr lang="en-US" sz="1800" i="1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Wattenhofer</a:t>
            </a:r>
            <a:endParaRPr lang="en-US" sz="1800" i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44972" y="450691"/>
            <a:ext cx="7772400" cy="1470025"/>
          </a:xfrm>
          <a:prstGeom prst="rect">
            <a:avLst/>
          </a:prstGeom>
        </p:spPr>
        <p:txBody>
          <a:bodyPr/>
          <a:lstStyle>
            <a:lvl1pPr algn="r">
              <a:defRPr sz="4000" i="1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918107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rmal wit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4" name="Picture 6" descr="disco_title1.jpg"/>
          <p:cNvPicPr>
            <a:picLocks noChangeAspect="1"/>
          </p:cNvPicPr>
          <p:nvPr userDrawn="1"/>
        </p:nvPicPr>
        <p:blipFill>
          <a:blip r:embed="rId2" cstate="print"/>
          <a:srcRect t="38730" r="130" b="24191"/>
          <a:stretch>
            <a:fillRect/>
          </a:stretch>
        </p:blipFill>
        <p:spPr bwMode="auto">
          <a:xfrm>
            <a:off x="6129494" y="1"/>
            <a:ext cx="3014505" cy="839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092255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rmal 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67745"/>
            <a:ext cx="82296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>
              <a:defRPr sz="3200"/>
            </a:lvl1pPr>
          </a:lstStyle>
          <a:p>
            <a:pPr lvl="0"/>
            <a:r>
              <a:rPr lang="en-US" noProof="0" dirty="0" smtClean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531865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4" descr="disco_title1.jpg"/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4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8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985838"/>
            <a:ext cx="8207375" cy="518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pic>
        <p:nvPicPr>
          <p:cNvPr id="1029" name="Picture 5" descr="disco_title1.jpg"/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577013"/>
            <a:ext cx="9144000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TextBox 9"/>
          <p:cNvSpPr txBox="1">
            <a:spLocks noChangeArrowheads="1"/>
          </p:cNvSpPr>
          <p:nvPr userDrawn="1"/>
        </p:nvSpPr>
        <p:spPr bwMode="auto">
          <a:xfrm>
            <a:off x="0" y="6569075"/>
            <a:ext cx="91440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l" eaLnBrk="1" hangingPunct="1"/>
            <a:r>
              <a:rPr lang="en-US" sz="1200" i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ETH Zurich – Distributed Computing Group	             	                  </a:t>
            </a:r>
            <a:r>
              <a:rPr lang="en-US" sz="1200" i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Stephan </a:t>
            </a:r>
            <a:r>
              <a:rPr lang="en-US" sz="1200" i="1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Holzer</a:t>
            </a:r>
            <a:r>
              <a:rPr lang="en-US" sz="1200" i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			                                         </a:t>
            </a:r>
            <a:fld id="{48B98704-0B65-4B38-B4B8-791CD5BEEB85}" type="slidenum">
              <a:rPr lang="en-US" sz="1200" i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pPr algn="l" eaLnBrk="1" hangingPunct="1"/>
              <a:t>‹#›</a:t>
            </a:fld>
            <a:endParaRPr lang="en-US" sz="1200" i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7" r:id="rId1"/>
    <p:sldLayoutId id="2147483777" r:id="rId2"/>
    <p:sldLayoutId id="2147483778" r:id="rId3"/>
  </p:sldLayoutIdLst>
  <p:transition/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Calibri" pitchFamily="34" charset="0"/>
          <a:ea typeface="+mj-ea"/>
          <a:cs typeface="Calibri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bg1"/>
          </a:solidFill>
          <a:latin typeface="Calibri" pitchFamily="34" charset="0"/>
          <a:cs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bg1"/>
          </a:solidFill>
          <a:latin typeface="Calibri" pitchFamily="34" charset="0"/>
          <a:cs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bg1"/>
          </a:solidFill>
          <a:latin typeface="Calibri" pitchFamily="34" charset="0"/>
          <a:cs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bg1"/>
          </a:solidFill>
          <a:latin typeface="Calibri" pitchFamily="34" charset="0"/>
          <a:cs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000000"/>
          </a:solidFill>
          <a:latin typeface="Calibri" pitchFamily="34" charset="0"/>
          <a:ea typeface="+mn-ea"/>
          <a:cs typeface="Calibri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Calibri" pitchFamily="34" charset="0"/>
          <a:cs typeface="Calibri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1600">
          <a:solidFill>
            <a:schemeClr val="tx1"/>
          </a:solidFill>
          <a:latin typeface="Calibri" pitchFamily="34" charset="0"/>
          <a:cs typeface="Calibri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Calibri" pitchFamily="34" charset="0"/>
          <a:cs typeface="Calibri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Calibri" pitchFamily="34" charset="0"/>
          <a:cs typeface="Calibri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4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0" y="711200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dirty="0" err="1"/>
              <a:t>TexPoint</a:t>
            </a:r>
            <a:r>
              <a:rPr lang="en-US" dirty="0"/>
              <a:t> fonts used in EMF. </a:t>
            </a:r>
          </a:p>
          <a:p>
            <a:pPr eaLnBrk="1" hangingPunct="1"/>
            <a:r>
              <a:rPr lang="en-US" dirty="0"/>
              <a:t>Read the </a:t>
            </a:r>
            <a:r>
              <a:rPr lang="en-US" dirty="0" err="1"/>
              <a:t>TexPoint</a:t>
            </a:r>
            <a:r>
              <a:rPr lang="en-US" dirty="0"/>
              <a:t> manual before you delete this box.: </a:t>
            </a:r>
            <a:r>
              <a:rPr lang="en-US" dirty="0">
                <a:latin typeface="cmmi10" pitchFamily="34" charset="0"/>
              </a:rPr>
              <a:t>A</a:t>
            </a:r>
            <a:r>
              <a:rPr lang="en-US" dirty="0">
                <a:latin typeface="CMMI7" pitchFamily="34" charset="0"/>
              </a:rPr>
              <a:t>A</a:t>
            </a:r>
            <a:r>
              <a:rPr lang="en-US" dirty="0">
                <a:latin typeface="CMR10" pitchFamily="34" charset="0"/>
              </a:rPr>
              <a:t>A</a:t>
            </a:r>
            <a:r>
              <a:rPr lang="en-US" dirty="0">
                <a:latin typeface="CMR7" pitchFamily="34" charset="0"/>
              </a:rPr>
              <a:t>A</a:t>
            </a:r>
            <a:r>
              <a:rPr lang="en-US" dirty="0">
                <a:latin typeface="cmsy7" pitchFamily="34" charset="0"/>
              </a:rPr>
              <a:t>A</a:t>
            </a:r>
            <a:r>
              <a:rPr lang="en-US" dirty="0">
                <a:latin typeface="cmex10" pitchFamily="34" charset="0"/>
              </a:rPr>
              <a:t>A</a:t>
            </a:r>
            <a:r>
              <a:rPr lang="en-US" dirty="0">
                <a:latin typeface="cmsy10" pitchFamily="34" charset="0"/>
              </a:rPr>
              <a:t>A</a:t>
            </a:r>
            <a:endParaRPr lang="en-US" dirty="0"/>
          </a:p>
        </p:txBody>
      </p:sp>
      <p:sp>
        <p:nvSpPr>
          <p:cNvPr id="6" name="Rectangle 4"/>
          <p:cNvSpPr txBox="1">
            <a:spLocks noChangeArrowheads="1"/>
          </p:cNvSpPr>
          <p:nvPr/>
        </p:nvSpPr>
        <p:spPr bwMode="auto">
          <a:xfrm>
            <a:off x="372849" y="557213"/>
            <a:ext cx="8315325" cy="95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r">
              <a:defRPr/>
            </a:pPr>
            <a:r>
              <a:rPr lang="en-US" sz="4800" i="1" kern="0" dirty="0">
                <a:solidFill>
                  <a:schemeClr val="bg1"/>
                </a:solidFill>
                <a:latin typeface="Calibri" pitchFamily="34" charset="0"/>
                <a:ea typeface="+mj-ea"/>
                <a:cs typeface="Calibri" pitchFamily="34" charset="0"/>
              </a:rPr>
              <a:t> </a:t>
            </a:r>
            <a:r>
              <a:rPr lang="en-US" sz="4800" i="1" kern="0" dirty="0" smtClean="0">
                <a:solidFill>
                  <a:schemeClr val="bg1"/>
                </a:solidFill>
                <a:latin typeface="Calibri" pitchFamily="34" charset="0"/>
                <a:ea typeface="+mj-ea"/>
                <a:cs typeface="Calibri" pitchFamily="34" charset="0"/>
              </a:rPr>
              <a:t>Self-Monitoring in Dynamic Wireless Networks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Oval 44"/>
          <p:cNvSpPr/>
          <p:nvPr/>
        </p:nvSpPr>
        <p:spPr bwMode="auto">
          <a:xfrm>
            <a:off x="3474720" y="2484120"/>
            <a:ext cx="4419600" cy="414528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0" y="944978"/>
            <a:ext cx="57625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4000" dirty="0" smtClean="0">
                <a:latin typeface="Calibri" pitchFamily="34" charset="0"/>
              </a:rPr>
              <a:t>Problem</a:t>
            </a:r>
            <a:r>
              <a:rPr lang="de-CH" sz="3600" dirty="0" smtClean="0">
                <a:latin typeface="Calibri" pitchFamily="34" charset="0"/>
              </a:rPr>
              <a:t>: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24287" y="-43130"/>
            <a:ext cx="58314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i="1" kern="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Self-Monitoring in </a:t>
            </a:r>
          </a:p>
          <a:p>
            <a:r>
              <a:rPr lang="en-US" sz="2800" i="1" kern="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       Dynamic Wireless Networks</a:t>
            </a:r>
            <a:endParaRPr lang="de-CH" sz="2800" dirty="0"/>
          </a:p>
        </p:txBody>
      </p:sp>
      <p:sp>
        <p:nvSpPr>
          <p:cNvPr id="17" name="Oval 16"/>
          <p:cNvSpPr/>
          <p:nvPr/>
        </p:nvSpPr>
        <p:spPr bwMode="auto">
          <a:xfrm>
            <a:off x="2104845" y="2130725"/>
            <a:ext cx="232913" cy="22428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8" name="Oval 17"/>
          <p:cNvSpPr/>
          <p:nvPr/>
        </p:nvSpPr>
        <p:spPr bwMode="auto">
          <a:xfrm>
            <a:off x="2788892" y="1804660"/>
            <a:ext cx="232913" cy="22428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9" name="Oval 18"/>
          <p:cNvSpPr/>
          <p:nvPr/>
        </p:nvSpPr>
        <p:spPr bwMode="auto">
          <a:xfrm>
            <a:off x="2267878" y="3059334"/>
            <a:ext cx="232913" cy="22428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0" name="Oval 19"/>
          <p:cNvSpPr/>
          <p:nvPr/>
        </p:nvSpPr>
        <p:spPr bwMode="auto">
          <a:xfrm>
            <a:off x="3713966" y="2283125"/>
            <a:ext cx="232913" cy="22428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1" name="Oval 20"/>
          <p:cNvSpPr/>
          <p:nvPr/>
        </p:nvSpPr>
        <p:spPr bwMode="auto">
          <a:xfrm>
            <a:off x="3866366" y="3062872"/>
            <a:ext cx="232913" cy="22428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2" name="Oval 21"/>
          <p:cNvSpPr/>
          <p:nvPr/>
        </p:nvSpPr>
        <p:spPr bwMode="auto">
          <a:xfrm>
            <a:off x="4344851" y="2435525"/>
            <a:ext cx="232913" cy="22428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2824357" y="3158562"/>
            <a:ext cx="232913" cy="22428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4" name="Oval 23"/>
          <p:cNvSpPr/>
          <p:nvPr/>
        </p:nvSpPr>
        <p:spPr bwMode="auto">
          <a:xfrm>
            <a:off x="3866366" y="3679586"/>
            <a:ext cx="232913" cy="22428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5" name="Oval 24"/>
          <p:cNvSpPr/>
          <p:nvPr/>
        </p:nvSpPr>
        <p:spPr bwMode="auto">
          <a:xfrm>
            <a:off x="2912980" y="4278553"/>
            <a:ext cx="232913" cy="22428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6" name="Oval 25"/>
          <p:cNvSpPr/>
          <p:nvPr/>
        </p:nvSpPr>
        <p:spPr bwMode="auto">
          <a:xfrm>
            <a:off x="4234962" y="4888153"/>
            <a:ext cx="232913" cy="22428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3065380" y="4430953"/>
            <a:ext cx="232913" cy="22428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8" name="Oval 27"/>
          <p:cNvSpPr/>
          <p:nvPr/>
        </p:nvSpPr>
        <p:spPr bwMode="auto">
          <a:xfrm>
            <a:off x="3217780" y="4583353"/>
            <a:ext cx="232913" cy="22428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4" name="Oval 33"/>
          <p:cNvSpPr/>
          <p:nvPr/>
        </p:nvSpPr>
        <p:spPr bwMode="auto">
          <a:xfrm>
            <a:off x="7176584" y="6745857"/>
            <a:ext cx="232913" cy="22428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6" name="Oval 35"/>
          <p:cNvSpPr/>
          <p:nvPr/>
        </p:nvSpPr>
        <p:spPr bwMode="auto">
          <a:xfrm>
            <a:off x="7807450" y="7014604"/>
            <a:ext cx="232913" cy="22428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6680398" y="7035869"/>
            <a:ext cx="232913" cy="22428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0" name="Oval 39"/>
          <p:cNvSpPr/>
          <p:nvPr/>
        </p:nvSpPr>
        <p:spPr bwMode="auto">
          <a:xfrm>
            <a:off x="2866864" y="2435525"/>
            <a:ext cx="232913" cy="22428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1" name="Oval 40"/>
          <p:cNvSpPr/>
          <p:nvPr/>
        </p:nvSpPr>
        <p:spPr bwMode="auto">
          <a:xfrm>
            <a:off x="3019264" y="2587925"/>
            <a:ext cx="232913" cy="22428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2" name="Oval 41"/>
          <p:cNvSpPr/>
          <p:nvPr/>
        </p:nvSpPr>
        <p:spPr bwMode="auto">
          <a:xfrm>
            <a:off x="3299260" y="2144877"/>
            <a:ext cx="232913" cy="22428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3" name="Oval 42"/>
          <p:cNvSpPr/>
          <p:nvPr/>
        </p:nvSpPr>
        <p:spPr bwMode="auto">
          <a:xfrm>
            <a:off x="3451660" y="2892725"/>
            <a:ext cx="232913" cy="22428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44" name="Picture 2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5927275">
            <a:off x="3379673" y="946026"/>
            <a:ext cx="7461096" cy="7710881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5" name="Oval Callout 54"/>
          <p:cNvSpPr/>
          <p:nvPr/>
        </p:nvSpPr>
        <p:spPr bwMode="auto">
          <a:xfrm>
            <a:off x="5305644" y="542259"/>
            <a:ext cx="4412511" cy="2169042"/>
          </a:xfrm>
          <a:prstGeom prst="wedgeEllipseCallout">
            <a:avLst>
              <a:gd name="adj1" fmla="val -27620"/>
              <a:gd name="adj2" fmla="val 85120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CH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Who </a:t>
            </a:r>
            <a:r>
              <a:rPr kumimoji="0" lang="de-CH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is</a:t>
            </a:r>
            <a:r>
              <a:rPr kumimoji="0" lang="de-CH" sz="4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in </a:t>
            </a:r>
            <a:r>
              <a:rPr kumimoji="0" lang="de-CH" sz="40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the</a:t>
            </a:r>
            <a:r>
              <a:rPr kumimoji="0" lang="de-CH" sz="4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  <a:r>
              <a:rPr kumimoji="0" lang="de-CH" sz="40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network</a:t>
            </a:r>
            <a:r>
              <a:rPr kumimoji="0" lang="de-CH" sz="4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?</a:t>
            </a:r>
            <a:endParaRPr kumimoji="0" lang="de-CH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6" name="Oval Callout 55"/>
          <p:cNvSpPr/>
          <p:nvPr/>
        </p:nvSpPr>
        <p:spPr bwMode="auto">
          <a:xfrm>
            <a:off x="6458485" y="5343786"/>
            <a:ext cx="2542902" cy="1265177"/>
          </a:xfrm>
          <a:prstGeom prst="wedgeEllipseCallout">
            <a:avLst>
              <a:gd name="adj1" fmla="val -65182"/>
              <a:gd name="adj2" fmla="val -156460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de-CH" sz="4000" dirty="0" smtClean="0">
                <a:latin typeface="Arial" charset="0"/>
              </a:rPr>
              <a:t>O(1)?</a:t>
            </a:r>
            <a:endParaRPr kumimoji="0" lang="de-CH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35" name="Straight Connector 34"/>
          <p:cNvCxnSpPr/>
          <p:nvPr/>
        </p:nvCxnSpPr>
        <p:spPr bwMode="auto">
          <a:xfrm>
            <a:off x="5161879" y="2549940"/>
            <a:ext cx="243852" cy="233086"/>
          </a:xfrm>
          <a:prstGeom prst="line">
            <a:avLst/>
          </a:prstGeom>
          <a:solidFill>
            <a:schemeClr val="accent1"/>
          </a:solidFill>
          <a:ln w="635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8" name="Straight Connector 37"/>
          <p:cNvCxnSpPr/>
          <p:nvPr/>
        </p:nvCxnSpPr>
        <p:spPr bwMode="auto">
          <a:xfrm rot="5400000">
            <a:off x="5159026" y="2574225"/>
            <a:ext cx="241323" cy="192753"/>
          </a:xfrm>
          <a:prstGeom prst="line">
            <a:avLst/>
          </a:prstGeom>
          <a:solidFill>
            <a:schemeClr val="accent1"/>
          </a:solidFill>
          <a:ln w="635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9" name="Straight Connector 38"/>
          <p:cNvCxnSpPr/>
          <p:nvPr/>
        </p:nvCxnSpPr>
        <p:spPr bwMode="auto">
          <a:xfrm>
            <a:off x="5525294" y="2236348"/>
            <a:ext cx="243852" cy="233086"/>
          </a:xfrm>
          <a:prstGeom prst="line">
            <a:avLst/>
          </a:prstGeom>
          <a:solidFill>
            <a:schemeClr val="accent1"/>
          </a:solidFill>
          <a:ln w="635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6" name="Straight Connector 45"/>
          <p:cNvCxnSpPr/>
          <p:nvPr/>
        </p:nvCxnSpPr>
        <p:spPr bwMode="auto">
          <a:xfrm rot="5400000">
            <a:off x="5522441" y="2260633"/>
            <a:ext cx="241323" cy="192753"/>
          </a:xfrm>
          <a:prstGeom prst="line">
            <a:avLst/>
          </a:prstGeom>
          <a:solidFill>
            <a:schemeClr val="accent1"/>
          </a:solidFill>
          <a:ln w="635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9" name="Straight Connector 48"/>
          <p:cNvCxnSpPr/>
          <p:nvPr/>
        </p:nvCxnSpPr>
        <p:spPr bwMode="auto">
          <a:xfrm>
            <a:off x="6055763" y="2300825"/>
            <a:ext cx="243852" cy="233086"/>
          </a:xfrm>
          <a:prstGeom prst="line">
            <a:avLst/>
          </a:prstGeom>
          <a:solidFill>
            <a:schemeClr val="accent1"/>
          </a:solidFill>
          <a:ln w="635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7" name="Straight Connector 56"/>
          <p:cNvCxnSpPr/>
          <p:nvPr/>
        </p:nvCxnSpPr>
        <p:spPr bwMode="auto">
          <a:xfrm rot="5400000">
            <a:off x="6052910" y="2325110"/>
            <a:ext cx="241323" cy="192753"/>
          </a:xfrm>
          <a:prstGeom prst="line">
            <a:avLst/>
          </a:prstGeom>
          <a:solidFill>
            <a:schemeClr val="accent1"/>
          </a:solidFill>
          <a:ln w="635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9" name="Oval Callout 58"/>
          <p:cNvSpPr/>
          <p:nvPr/>
        </p:nvSpPr>
        <p:spPr bwMode="auto">
          <a:xfrm>
            <a:off x="6601098" y="3341197"/>
            <a:ext cx="2714018" cy="1265177"/>
          </a:xfrm>
          <a:prstGeom prst="wedgeEllipseCallout">
            <a:avLst>
              <a:gd name="adj1" fmla="val -60556"/>
              <a:gd name="adj2" fmla="val -20787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de-CH" sz="4000" dirty="0" smtClean="0">
                <a:latin typeface="Arial" charset="0"/>
              </a:rPr>
              <a:t>U</a:t>
            </a:r>
            <a:r>
              <a:rPr kumimoji="0" lang="de-CH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pdate</a:t>
            </a:r>
          </a:p>
        </p:txBody>
      </p:sp>
    </p:spTree>
    <p:extLst>
      <p:ext uri="{BB962C8B-B14F-4D97-AF65-F5344CB8AC3E}">
        <p14:creationId xmlns:p14="http://schemas.microsoft.com/office/powerpoint/2010/main" val="282730766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834 -0.08055 C 0.05139 -0.06643 0.0434 -0.05208 0.03993 -0.03356 C 0.03629 -0.01389 0.03455 0.00972 0.03281 0.0331 C 0.03108 0.05671 0.03281 0.07639 0.03455 0.09815 C 0.03629 0.11806 0.03889 0.13959 0.04514 0.15741 C 0.05035 0.17593 0.05938 0.19028 0.06893 0.20139 C 0.07795 0.21181 0.08854 0.21921 0.09896 0.22292 C 0.10972 0.22662 0.12031 0.22662 0.13004 0.22292 C 0.14063 0.21921 0.15035 0.20996 0.15834 0.1956 C 0.16632 0.18287 0.17327 0.16667 0.17691 0.14699 C 0.18143 0.12894 0.18299 0.10371 0.18299 0.0838 C 0.18403 0.06366 0.18299 0.04028 0.17865 0.02037 C 0.17431 0.00232 0.16632 -0.01204 0.15573 -0.01921 C 0.14497 -0.02477 0.13438 -0.01736 0.12726 -0.00509 C 0.12118 0.00764 0.11667 0.02778 0.1158 0.05093 C 0.1158 0.07454 0.11667 0.09607 0.12118 0.11435 C 0.12552 0.13241 0.12465 0.13588 0.14236 0.15949 C 0.15834 0.18496 0.17431 0.17778 0.18403 0.17917 C 0.19358 0.17917 0.20156 0.17222 0.21129 0.16482 C 0.22205 0.15602 0.23073 0.13959 0.23715 0.12546 C 0.24323 0.11065 0.24584 0.09259 0.24931 0.06366 C 0.25209 0.03519 0.25209 0.02037 0.25209 -0.00139 C 0.25209 -0.02315 0.25209 -0.04467 0.25209 -0.06643 " pathEditMode="relative" rAng="0" ptsTypes="fffffffffffffffffffffff">
                                      <p:cBhvr>
                                        <p:cTn id="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" y="15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8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6701 0.09468 C 0.38264 0.1132 0.40034 0.13195 0.40833 0.15533 C 0.41614 0.18102 0.42014 0.21135 0.42396 0.2419 C 0.42812 0.27223 0.42396 0.29792 0.42014 0.32593 C 0.41614 0.35186 0.41024 0.37987 0.39635 0.40301 C 0.38472 0.42639 0.36493 0.44514 0.34357 0.45926 C 0.32378 0.47315 0.30017 0.48241 0.27673 0.48727 C 0.25312 0.4919 0.22969 0.4919 0.20781 0.48727 C 0.18437 0.48241 0.16284 0.47061 0.14514 0.45209 C 0.12743 0.43588 0.1118 0.41459 0.10399 0.38912 C 0.09409 0.36551 0.09028 0.33311 0.09028 0.30718 C 0.08819 0.28172 0.09028 0.25116 0.10017 0.2257 C 0.10972 0.20209 0.12743 0.18334 0.15087 0.17408 C 0.17482 0.16713 0.19826 0.17662 0.21406 0.19283 C 0.2276 0.20903 0.2375 0.23496 0.23958 0.26505 C 0.23958 0.29537 0.2375 0.32338 0.2276 0.347 C 0.21771 0.37037 0.21979 0.375 0.18055 0.40533 C 0.14514 0.4382 0.10972 0.42894 0.08819 0.43102 C 0.06684 0.43102 0.04896 0.42153 0.0276 0.41227 C 0.00364 0.40093 -0.0158 0.37987 -0.02969 0.36112 C -0.04341 0.34237 -0.04913 0.31899 -0.05695 0.28172 C -0.06268 0.24422 -0.06268 0.2257 -0.06268 0.19723 C -0.06268 0.16922 -0.06268 0.14121 -0.06268 0.1132 " pathEditMode="relative" rAng="0" ptsTypes="fffffffffffffffffffffff">
                                      <p:cBhvr>
                                        <p:cTn id="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" y="19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8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951 -0.1257 C -0.01423 -0.09815 0.00365 -0.06968 0.01129 -0.03403 C 0.01893 0.00486 0.02292 0.05069 0.02657 0.09722 C 0.03108 0.14305 0.02657 0.18194 0.02292 0.2243 C 0.01893 0.26342 0.0132 0.30602 -0.00069 0.34097 C -0.01198 0.37685 -0.03177 0.40486 -0.05295 0.42662 C -0.07257 0.44768 -0.09583 0.46157 -0.11927 0.46898 C -0.14218 0.47616 -0.16562 0.47616 -0.18715 0.46898 C -0.21041 0.46157 -0.23194 0.44398 -0.24948 0.41574 C -0.26684 0.39097 -0.28246 0.35903 -0.2901 0.32014 C -0.3 0.28449 -0.30364 0.23518 -0.30364 0.19583 C -0.30538 0.15741 -0.30364 0.11111 -0.29375 0.07245 C -0.2842 0.0368 -0.26684 0.00856 -0.24357 -0.00579 C -0.21996 -0.01621 -0.19652 -0.00208 -0.18125 0.02245 C -0.1677 0.04699 -0.15798 0.08657 -0.15573 0.13194 C -0.15573 0.17824 -0.15798 0.2206 -0.1677 0.25625 C -0.1776 0.2919 -0.17534 0.29884 -0.21441 0.34491 C -0.24948 0.39467 -0.2842 0.38032 -0.30538 0.38356 C -0.32691 0.38356 -0.34444 0.36944 -0.36562 0.35555 C -0.38923 0.33819 -0.40868 0.30602 -0.42257 0.27801 C -0.43593 0.24954 -0.44149 0.21389 -0.44948 0.15741 C -0.45503 0.10092 -0.45503 0.07245 -0.45503 0.0294 C -0.45503 -0.0132 -0.45503 -0.05533 -0.45503 -0.09815 " pathEditMode="relative" rAng="0" ptsTypes="fffffffffffffffffffffff">
                                      <p:cBhvr>
                                        <p:cTn id="1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" y="301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-0.35347 -0.44027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" y="-22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-0.00121 -0.57824 " pathEditMode="relative" rAng="0" ptsTypes="AA">
                                      <p:cBhvr>
                                        <p:cTn id="1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" y="-289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037E-6 L 0.27656 -0.02153 " pathEditMode="relative" rAng="0" ptsTypes="AA">
                                      <p:cBhvr>
                                        <p:cTn id="1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" y="-11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96296E-6 L 0.13246 0.6419 " pathEditMode="relative" rAng="0" ptsTypes="AA">
                                      <p:cBhvr>
                                        <p:cTn id="1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" y="321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-0.00121 -0.57824 " pathEditMode="relative" rAng="0" ptsTypes="AA">
                                      <p:cBhvr>
                                        <p:cTn id="2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" y="-289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264 -0.01389 C 0.08542 -0.02084 0.08993 -0.02986 0.09549 -0.03241 C 0.10069 -0.03912 0.10278 -0.04259 0.10938 -0.04491 C 0.11823 -0.05602 0.13819 -0.0544 0.14896 -0.05556 C 0.15208 -0.05972 0.15521 -0.06019 0.15938 -0.06181 C 0.16302 -0.06505 0.16389 -0.06806 0.16649 -0.07269 C 0.16823 -0.0757 0.17101 -0.08195 0.17101 -0.08172 C 0.17344 -0.09792 0.17674 -0.1257 0.16528 -0.13634 C 0.16285 -0.14908 0.16597 -0.13588 0.15938 -0.15023 C 0.15504 -0.15926 0.15938 -0.15741 0.14896 -0.15949 C 0.14601 -0.16551 0.1434 -0.16505 0.13854 -0.16736 C 0.13594 -0.17755 0.13872 -0.17107 0.12465 -0.175 C 0.11181 -0.17871 0.09809 -0.1794 0.08507 -0.18125 C 0.07188 -0.18056 0.05573 -0.18935 0.04549 -0.17824 C 0.04236 -0.17477 0.04115 -0.1706 0.03733 -0.16736 C 0.03663 -0.16574 0.03611 -0.16412 0.03507 -0.16273 C 0.03403 -0.16134 0.03247 -0.16088 0.0316 -0.15949 C 0.02448 -0.14815 0.03385 -0.15718 0.02569 -0.15023 C 0.02274 -0.1375 0.02795 -0.15741 0.01875 -0.13773 C 0.01701 -0.13403 0.01649 -0.1294 0.01528 -0.12547 C 0.01458 -0.12338 0.01389 -0.12107 0.01302 -0.11922 C 0.01129 -0.11551 0.00712 -0.10834 0.00712 -0.1081 C 0.00799 -0.09815 0.00833 -0.07963 0.01754 -0.07593 C 0.03542 -0.05209 0.0625 -0.06551 0.08733 -0.06505 C 0.09514 -0.06389 0.10208 -0.06227 0.10938 -0.0588 C 0.11285 -0.05209 0.11632 -0.05255 0.12222 -0.05093 C 0.12517 -0.04722 0.12778 -0.04514 0.1316 -0.04329 C 0.13229 -0.04213 0.13299 -0.04074 0.13385 -0.04005 C 0.1349 -0.03912 0.13629 -0.03959 0.13733 -0.03866 C 0.14063 -0.03542 0.14132 -0.03125 0.14549 -0.02778 C 0.14774 -0.01922 0.15347 -0.01922 0.15833 -0.01389 C 0.16163 -0.01042 0.16233 -0.00787 0.16649 -0.00602 C 0.16927 -0.00023 0.17101 -0.00023 0.17569 0.00162 C 0.1776 0.00416 0.17899 0.00833 0.1816 0.00949 C 0.1974 0.0169 0.21424 0.01944 0.23038 0.025 C 0.24965 0.02407 0.2559 0.02592 0.26997 0.02037 C 0.27396 0.01458 0.2816 0.01342 0.28733 0.01111 C 0.2941 0.00208 0.29063 0.0044 0.2967 0.00162 C 0.29931 -0.00394 0.29896 -0.00718 0.30365 -0.00926 C 0.30556 -0.01644 0.30712 -0.01852 0.31181 -0.02315 C 0.31406 -0.03172 0.31771 -0.03681 0.32222 -0.04329 C 0.32587 -0.05695 0.31979 -0.03658 0.32813 -0.05255 C 0.33733 -0.07014 0.32257 -0.05047 0.3316 -0.06181 C 0.33368 -0.07778 0.33056 -0.06297 0.33629 -0.07431 C 0.33698 -0.0757 0.33681 -0.07755 0.33733 -0.07894 C 0.33976 -0.08542 0.34271 -0.09259 0.3467 -0.09746 C 0.34792 -0.10463 0.34792 -0.10741 0.35243 -0.11158 C 0.35451 -0.11968 0.35504 -0.12361 0.36059 -0.12847 C 0.36337 -0.13935 0.36076 -0.13658 0.36649 -0.13935 C 0.36771 -0.14097 0.36858 -0.14283 0.36997 -0.14398 C 0.37101 -0.14491 0.37257 -0.14468 0.37344 -0.1456 C 0.3809 -0.15371 0.37031 -0.14769 0.37917 -0.15185 C 0.38212 -0.15556 0.38056 -0.15486 0.38385 -0.15486 " pathEditMode="relative" rAng="0" ptsTypes="ffffffffffffffffffffffffffffffffffffffffffffffffffffA">
                                      <p:cBhvr>
                                        <p:cTn id="2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" y="-68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5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01 0.03333  0.06 0.06267  0.137 0.064  C 0.198 0.06667  0.248 0.05067  0.249 0.03067  C 0.249 0.01067  0.2 -0.008  0.138 -0.00933  C 0.107 -0.00933  0.079 -0.00667  0.059 0  C 0.03 0.00933  0.013 0.024  0.013 0.04133  C 0.013 0.05067  0.018 0.06  0.027 0.068  C 0.048 0.08533  0.089 0.09733  0.136 0.09867  C 0.191 0.10133  0.236 0.08667  0.236 0.06933  C 0.237 0.05067  0.192 0.03467  0.137 0.032  C 0.109 0.032  0.084 0.03467  0.065 0.04  C 0.04 0.04933  0.024 0.064  0.024 0.07867  C 0.024 0.08667  0.029 0.09467  0.037 0.10267  C 0.056 0.11733  0.092 0.12933  0.135 0.13067  C 0.185 0.132  0.225 0.11867  0.225 0.10267  C 0.226 0.08667  0.186 0.072  0.136 0.07067  C 0.111 0.06933  0.088 0.072  0.071 0.07733  C 0.048 0.08533  0.035 0.09733  0.035 0.112  C 0.035 0.11867  0.039 0.12667  0.046 0.13333  C 0.063 0.14667  0.096 0.15733  0.134 0.15867  C 0.179 0.15867  0.215 0.148  0.215 0.13333  C 0.215 0.11867  0.18 0.10533  0.135 0.104  C 0.113 0.104  0.092 0.10667  0.077 0.11067  C 0.056 0.11733  0.044 0.12933  0.043 0.14133  C 0.043 0.148  0.048 0.15467  0.054 0.16  C 0.069 0.17333  0.099 0.18267  0.133 0.18267  C 0.173 0.184  0.206 0.17467  0.206 0.16133  C 0.207 0.148  0.174 0.136  0.134 0.13467  C 0.114 0.13467  0.095 0.136  0.082 0.14133  C 0.063 0.14667  0.052 0.15733  0.052 0.168  C 0.052 0.17467  0.055 0.18  0.061 0.18533  C 0.075 0.19733  0.101 0.20533  0.132 0.20667  C 0.169 0.20667  0.198 0.19867  0.198 0.18667  C 0.199 0.17467  0.17 0.164  0.133 0.16267  C 0.115 0.16267  0.099 0.164  0.087 0.168  C 0.07 0.17333  0.06 0.18267  0.06 0.19333  C 0.06 0.19867  0.063 0.20267  0.068 0.208  C 0.08 0.21867  0.104 0.22533  0.132 0.22667  C 0.165 0.228  0.191 0.22  0.191 0.208  C 0.191 0.19867  0.166 0.188  0.133 0.188  C 0.116 0.18667  0.101 0.18933  0.09 0.192  C 0.075 0.19733  0.066 0.20533  0.066 0.21467  C 0.066 0.22  0.069 0.224  0.074 0.228  C 0.085 0.23733  0.107 0.244  0.131 0.24533  C 0.161 0.24667  0.185 0.23867  0.185 0.22933  C 0.185 0.21867  0.161 0.21067  0.132 0.20933  C 0.118 0.20933  0.104 0.21067  0.094 0.21467  C 0.08 0.21867  0.072 0.22533  0.072 0.23467  C 0.072 0.23867  0.075 0.24267  0.079 0.24667  C 0.089 0.25467  0.108 0.26133  0.131 0.26133  C 0.157 0.26267  0.179 0.256  0.179 0.24667  C 0.179 0.23867  0.158 0.23067  0.131 0.23067  C 0.119 0.22933  0.106 0.23067  0.097 0.23333  C 0.085 0.23867  0.078 0.24533  0.078 0.252  C 0.078 0.256  0.08 0.26  0.084 0.26267  C 0.093 0.27067  0.11 0.276  0.131 0.27733  C 0.155 0.27733  0.174 0.27067  0.174 0.264  C 0.174 0.256  0.155 0.248  0.131 0.248  C 0.119 0.248  0.108 0.24933  0.101 0.252  C 0.089 0.25467  0.083 0.26133  0.083 0.268  C 0.083 0.27067  0.085 0.27467  0.088 0.27733  C 0.096 0.28533  0.112 0.28933  0.13 0.29067  C 0.152 0.29067  0.169 0.28533  0.169 0.27867  C 0.169 0.27067  0.152 0.26533  0.131 0.264  C 0.12 0.264  0.11 0.26533  0.103 0.268  C 0.093 0.27067  0.087 0.276  0.087 0.28267  C 0.087 0.28533  0.089 0.288  0.092 0.29067  E" pathEditMode="relative" ptsTypes="">
                                      <p:cBhvr>
                                        <p:cTn id="2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5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01 0.03333  0.06 0.06267  0.137 0.064  C 0.198 0.06667  0.248 0.05067  0.249 0.03067  C 0.249 0.01067  0.2 -0.008  0.138 -0.00933  C 0.107 -0.00933  0.079 -0.00667  0.059 0  C 0.03 0.00933  0.013 0.024  0.013 0.04133  C 0.013 0.05067  0.018 0.06  0.027 0.068  C 0.048 0.08533  0.089 0.09733  0.136 0.09867  C 0.191 0.10133  0.236 0.08667  0.236 0.06933  C 0.237 0.05067  0.192 0.03467  0.137 0.032  C 0.109 0.032  0.084 0.03467  0.065 0.04  C 0.04 0.04933  0.024 0.064  0.024 0.07867  C 0.024 0.08667  0.029 0.09467  0.037 0.10267  C 0.056 0.11733  0.092 0.12933  0.135 0.13067  C 0.185 0.132  0.225 0.11867  0.225 0.10267  C 0.226 0.08667  0.186 0.072  0.136 0.07067  C 0.111 0.06933  0.088 0.072  0.071 0.07733  C 0.048 0.08533  0.035 0.09733  0.035 0.112  C 0.035 0.11867  0.039 0.12667  0.046 0.13333  C 0.063 0.14667  0.096 0.15733  0.134 0.15867  C 0.179 0.15867  0.215 0.148  0.215 0.13333  C 0.215 0.11867  0.18 0.10533  0.135 0.104  C 0.113 0.104  0.092 0.10667  0.077 0.11067  C 0.056 0.11733  0.044 0.12933  0.043 0.14133  C 0.043 0.148  0.048 0.15467  0.054 0.16  C 0.069 0.17333  0.099 0.18267  0.133 0.18267  C 0.173 0.184  0.206 0.17467  0.206 0.16133  C 0.207 0.148  0.174 0.136  0.134 0.13467  C 0.114 0.13467  0.095 0.136  0.082 0.14133  C 0.063 0.14667  0.052 0.15733  0.052 0.168  C 0.052 0.17467  0.055 0.18  0.061 0.18533  C 0.075 0.19733  0.101 0.20533  0.132 0.20667  C 0.169 0.20667  0.198 0.19867  0.198 0.18667  C 0.199 0.17467  0.17 0.164  0.133 0.16267  C 0.115 0.16267  0.099 0.164  0.087 0.168  C 0.07 0.17333  0.06 0.18267  0.06 0.19333  C 0.06 0.19867  0.063 0.20267  0.068 0.208  C 0.08 0.21867  0.104 0.22533  0.132 0.22667  C 0.165 0.228  0.191 0.22  0.191 0.208  C 0.191 0.19867  0.166 0.188  0.133 0.188  C 0.116 0.18667  0.101 0.18933  0.09 0.192  C 0.075 0.19733  0.066 0.20533  0.066 0.21467  C 0.066 0.22  0.069 0.224  0.074 0.228  C 0.085 0.23733  0.107 0.244  0.131 0.24533  C 0.161 0.24667  0.185 0.23867  0.185 0.22933  C 0.185 0.21867  0.161 0.21067  0.132 0.20933  C 0.118 0.20933  0.104 0.21067  0.094 0.21467  C 0.08 0.21867  0.072 0.22533  0.072 0.23467  C 0.072 0.23867  0.075 0.24267  0.079 0.24667  C 0.089 0.25467  0.108 0.26133  0.131 0.26133  C 0.157 0.26267  0.179 0.256  0.179 0.24667  C 0.179 0.23867  0.158 0.23067  0.131 0.23067  C 0.119 0.22933  0.106 0.23067  0.097 0.23333  C 0.085 0.23867  0.078 0.24533  0.078 0.252  C 0.078 0.256  0.08 0.26  0.084 0.26267  C 0.093 0.27067  0.11 0.276  0.131 0.27733  C 0.155 0.27733  0.174 0.27067  0.174 0.264  C 0.174 0.256  0.155 0.248  0.131 0.248  C 0.119 0.248  0.108 0.24933  0.101 0.252  C 0.089 0.25467  0.083 0.26133  0.083 0.268  C 0.083 0.27067  0.085 0.27467  0.088 0.27733  C 0.096 0.28533  0.112 0.28933  0.13 0.29067  C 0.152 0.29067  0.169 0.28533  0.169 0.27867  C 0.169 0.27067  0.152 0.26533  0.131 0.264  C 0.12 0.264  0.11 0.26533  0.103 0.268  C 0.093 0.27067  0.087 0.276  0.087 0.28267  C 0.087 0.28533  0.089 0.288  0.092 0.29067  E" pathEditMode="relative" ptsTypes="">
                                      <p:cBhvr>
                                        <p:cTn id="2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17 0  C 0.025 0  0.034 -0.01867  0.042 -0.02133  C 0.048 -0.02133  0.059 -0.004  0.064 -0.004  C 0.071 -0.004  0.078 -0.00933  0.091 -0.00933  L 0.1 -0.216  L 0.11 0.03333  L 0.122 0  L 0.132 -0.00933  L 0.156 -0.00133  C 0.167 -0.00533  0.176 -0.02267  0.187 -0.02933  C 0.191 -0.03067  0.2 -0.032  0.206 -0.02933  C 0.212 -0.02667  0.217 -0.008  0.219 -0.00667  C 0.222 -0.00133  0.229 -0.00667  0.233 -0.004  L 0.239 0  L 0.25 0  E" pathEditMode="relative" ptsTypes="">
                                      <p:cBhvr>
                                        <p:cTn id="2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5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64 -0.94167 C 0.00139 -0.79884 0.14201 -0.67269 0.31909 -0.66783 C 0.45937 -0.65625 0.57448 -0.72431 0.57691 -0.81065 C 0.57691 -0.89607 0.46406 -0.97639 0.32135 -0.98148 C 0.24982 -0.98148 0.18559 -0.97037 0.13958 -0.94167 C 0.07291 -0.90208 0.03368 -0.83843 0.03368 -0.76412 C 0.03368 -0.72431 0.04531 -0.68472 0.06597 -0.65 C 0.11406 -0.57616 0.20868 -0.525 0.31666 -0.51968 C 0.4434 -0.50718 0.54687 -0.57083 0.54687 -0.64421 C 0.5493 -0.72431 0.44566 -0.79283 0.31909 -0.80463 C 0.25468 -0.80463 0.19722 -0.79283 0.15312 -0.76991 C 0.09566 -0.73033 0.05885 -0.66783 0.05885 -0.60463 C 0.05885 -0.57083 0.07048 -0.53611 0.08889 -0.50139 C 0.13281 -0.43866 0.21545 -0.38727 0.31458 -0.38218 C 0.42968 -0.37616 0.5217 -0.4331 0.5217 -0.50139 C 0.52413 -0.57083 0.43177 -0.63333 0.31666 -0.63912 C 0.25902 -0.64421 0.20625 -0.63333 0.16718 -0.61088 C 0.11406 -0.57616 0.08437 -0.525 0.08437 -0.46158 C 0.08437 -0.4331 0.09357 -0.39908 0.10955 -0.37037 C 0.14878 -0.31273 0.22465 -0.26713 0.31232 -0.26204 C 0.4158 -0.26204 0.49843 -0.30787 0.49843 -0.37037 C 0.49843 -0.4331 0.41823 -0.49028 0.31458 -0.4963 C 0.26389 -0.4963 0.21545 -0.48449 0.18107 -0.46759 C 0.13281 -0.43866 0.10486 -0.38727 0.10277 -0.33565 C 0.10277 -0.30787 0.11406 -0.27917 0.12795 -0.25648 C 0.16232 -0.19884 0.23159 -0.15926 0.30989 -0.15926 C 0.40173 -0.15324 0.47812 -0.19283 0.47812 -0.25046 C 0.48003 -0.30787 0.40416 -0.35833 0.31232 -0.36435 C 0.26632 -0.36435 0.22239 -0.35833 0.19236 -0.33565 C 0.14878 -0.31273 0.12361 -0.26713 0.12361 -0.22153 C 0.12361 -0.19283 0.13038 -0.17014 0.14392 -0.14722 C 0.17639 -0.0963 0.23628 -0.06158 0.30746 -0.05602 C 0.39253 -0.05602 0.45937 -0.09074 0.45937 -0.14236 C 0.4618 -0.19283 0.39496 -0.23958 0.30989 -0.24445 C 0.26823 -0.24445 0.23159 -0.23958 0.20399 -0.22153 C 0.16475 -0.19884 0.14201 -0.15926 0.14201 -0.1132 C 0.14201 -0.09074 0.14878 -0.07292 0.16041 -0.05 C 0.18802 -0.00417 0.24305 0.02361 0.30746 0.02963 C 0.38333 0.03565 0.4434 0.00092 0.4434 -0.05 C 0.4434 -0.09074 0.38576 -0.13634 0.30989 -0.13634 C 0.27066 -0.14236 0.23628 -0.13033 0.21076 -0.11945 C 0.17639 -0.0963 0.15555 -0.06158 0.15555 -0.02199 C 0.15555 0.00092 0.16232 0.01875 0.17396 0.03565 C 0.19948 0.07523 0.24982 0.10417 0.30538 0.10995 C 0.37413 0.11597 0.42968 0.08125 0.42968 0.04143 C 0.42968 -0.00417 0.37413 -0.03912 0.30746 -0.04514 C 0.27552 -0.04514 0.24305 -0.03912 0.21996 -0.02199 C 0.18802 -0.00417 0.16961 0.02361 0.16961 0.06435 C 0.16961 0.08125 0.17639 0.09815 0.18559 0.11597 C 0.20868 0.14977 0.25225 0.17847 0.30538 0.17847 C 0.36493 0.18449 0.4158 0.15555 0.4158 0.11597 C 0.4158 0.08125 0.36736 0.04653 0.30538 0.04653 C 0.27743 0.04143 0.24791 0.04653 0.22708 0.05833 C 0.19948 0.08125 0.18316 0.10995 0.18316 0.13889 C 0.18316 0.15555 0.18802 0.17245 0.19722 0.18449 C 0.21788 0.21829 0.25711 0.24097 0.30538 0.24699 C 0.36059 0.24699 0.40416 0.21829 0.40416 0.18935 C 0.40416 0.15555 0.36059 0.12083 0.30538 0.12083 C 0.27743 0.12083 0.25225 0.12685 0.23628 0.13889 C 0.20868 0.14977 0.19479 0.17847 0.19479 0.20717 C 0.19479 0.21829 0.19948 0.23611 0.20625 0.24699 C 0.22465 0.28171 0.26146 0.29861 0.30312 0.30463 C 0.35382 0.30463 0.39253 0.28171 0.39253 0.25301 C 0.39253 0.21829 0.35382 0.19537 0.30538 0.18935 C 0.27986 0.18935 0.25711 0.19537 0.24062 0.20717 C 0.21788 0.21829 0.20399 0.24097 0.20399 0.26967 C 0.20399 0.28171 0.20868 0.29259 0.21545 0.30463 " pathEditMode="relative" rAng="0" ptsTypes="fffffffffffffffffffffffffffffffffffffffffffffffffffffffffffffffffff">
                                      <p:cBhvr>
                                        <p:cTn id="3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5" y="603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17 0  C 0.025 0  0.034 -0.01867  0.042 -0.02133  C 0.048 -0.02133  0.059 -0.004  0.064 -0.004  C 0.071 -0.004  0.078 -0.00933  0.091 -0.00933  L 0.1 -0.216  L 0.11 0.03333  L 0.122 0  L 0.132 -0.00933  L 0.156 -0.00133  C 0.167 -0.00533  0.176 -0.02267  0.187 -0.02933  C 0.191 -0.03067  0.2 -0.032  0.206 -0.02933  C 0.212 -0.02667  0.217 -0.008  0.219 -0.00667  C 0.222 -0.00133  0.229 -0.00667  0.233 -0.004  L 0.239 0  L 0.25 0  E" pathEditMode="relative" ptsTypes="">
                                      <p:cBhvr>
                                        <p:cTn id="3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5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8229 -0.28819 C -0.28333 -0.30903 -0.22222 -0.32731 -0.14531 -0.32801 C -0.08437 -0.32986 -0.03437 -0.31991 -0.03333 -0.30741 C -0.03333 -0.29491 -0.08229 -0.28333 -0.14427 -0.28241 C -0.17534 -0.28241 -0.2033 -0.28403 -0.22326 -0.28819 C -0.25225 -0.29398 -0.26927 -0.30324 -0.26927 -0.31412 C -0.26927 -0.31991 -0.26423 -0.32569 -0.2552 -0.33055 C -0.23437 -0.34143 -0.19323 -0.34884 -0.14635 -0.34977 C -0.09132 -0.35139 -0.04635 -0.34213 -0.04635 -0.33148 C -0.04531 -0.31991 -0.09027 -0.30995 -0.14531 -0.3081 C -0.17326 -0.3081 -0.19826 -0.30995 -0.21736 -0.31319 C -0.24236 -0.31898 -0.25833 -0.32801 -0.25833 -0.33727 C -0.25833 -0.34213 -0.2533 -0.34722 -0.24531 -0.35231 C -0.22621 -0.36134 -0.19027 -0.36875 -0.14722 -0.36968 C -0.09722 -0.37037 -0.05729 -0.36227 -0.05729 -0.35231 C -0.05625 -0.34213 -0.09635 -0.3331 -0.14635 -0.33218 C -0.17135 -0.33148 -0.19427 -0.3331 -0.21128 -0.33634 C -0.23437 -0.34143 -0.24722 -0.34884 -0.24722 -0.3581 C -0.24722 -0.36227 -0.24323 -0.36713 -0.23628 -0.3713 C -0.21927 -0.37963 -0.18628 -0.38634 -0.14826 -0.38704 C -0.1033 -0.38704 -0.06736 -0.38032 -0.06736 -0.3713 C -0.06736 -0.36227 -0.10225 -0.35393 -0.14722 -0.35301 C -0.16927 -0.35301 -0.19027 -0.35463 -0.2052 -0.35718 C -0.22621 -0.36134 -0.23836 -0.36875 -0.23923 -0.37639 C -0.23923 -0.38032 -0.23437 -0.38449 -0.2283 -0.38796 C -0.21336 -0.3963 -0.18333 -0.40208 -0.1493 -0.40208 C -0.10937 -0.40278 -0.07621 -0.39722 -0.07621 -0.38866 C -0.07534 -0.38032 -0.10833 -0.37315 -0.14826 -0.37222 C -0.16823 -0.37222 -0.18732 -0.37315 -0.20034 -0.37639 C -0.21927 -0.37963 -0.2302 -0.38634 -0.2302 -0.39282 C -0.2302 -0.39722 -0.22725 -0.40046 -0.22135 -0.4037 C -0.20729 -0.41111 -0.18125 -0.4162 -0.15034 -0.4169 C -0.11336 -0.4169 -0.08437 -0.41204 -0.08437 -0.4044 C -0.08333 -0.39722 -0.11232 -0.39028 -0.1493 -0.38958 C -0.16736 -0.38958 -0.18333 -0.39028 -0.19531 -0.39282 C -0.21232 -0.3963 -0.22222 -0.40208 -0.22222 -0.40856 C -0.22222 -0.41204 -0.21927 -0.41458 -0.21423 -0.41782 C -0.20225 -0.42454 -0.1783 -0.42847 -0.15034 -0.4294 C -0.11736 -0.43032 -0.09132 -0.42523 -0.09132 -0.41782 C -0.09132 -0.41204 -0.11632 -0.40532 -0.1493 -0.40532 C -0.16632 -0.4044 -0.18125 -0.40625 -0.19236 -0.40787 C -0.20729 -0.41111 -0.21632 -0.4162 -0.21632 -0.42199 C -0.21632 -0.42523 -0.21336 -0.42778 -0.20833 -0.43032 C -0.19722 -0.43611 -0.17534 -0.44028 -0.15121 -0.44097 C -0.12135 -0.4419 -0.09722 -0.4368 -0.09722 -0.43102 C -0.09722 -0.42454 -0.12135 -0.41944 -0.15034 -0.41852 C -0.16423 -0.41852 -0.1783 -0.41944 -0.18836 -0.42199 C -0.20225 -0.42454 -0.21024 -0.42847 -0.21024 -0.43449 C -0.21024 -0.4368 -0.20729 -0.43935 -0.2033 -0.4419 C -0.19323 -0.44676 -0.1743 -0.45093 -0.15121 -0.45093 C -0.12534 -0.45185 -0.1033 -0.44768 -0.1033 -0.4419 C -0.1033 -0.4368 -0.1243 -0.43194 -0.15121 -0.43194 C -0.16336 -0.43102 -0.17621 -0.43194 -0.18524 -0.43356 C -0.19722 -0.4368 -0.20434 -0.44097 -0.20434 -0.44537 C -0.20434 -0.44768 -0.20225 -0.45023 -0.19826 -0.45185 C -0.18923 -0.45671 -0.17222 -0.46018 -0.15121 -0.46088 C -0.12725 -0.46088 -0.10833 -0.45671 -0.10833 -0.45255 C -0.10833 -0.44768 -0.12725 -0.44259 -0.15121 -0.44259 C -0.16336 -0.44259 -0.1743 -0.44352 -0.18125 -0.44537 C -0.19323 -0.44676 -0.1993 -0.45093 -0.1993 -0.45509 C -0.1993 -0.45671 -0.19722 -0.45949 -0.19427 -0.46088 C -0.18628 -0.46597 -0.17031 -0.46852 -0.15225 -0.46921 C -0.1302 -0.46921 -0.11336 -0.46597 -0.11336 -0.4618 C -0.11336 -0.45671 -0.1302 -0.45347 -0.15121 -0.45255 C -0.16232 -0.45255 -0.17222 -0.45347 -0.17934 -0.45509 C -0.18923 -0.45671 -0.19531 -0.46018 -0.19531 -0.46435 C -0.19531 -0.46597 -0.19323 -0.46759 -0.19027 -0.46921 " pathEditMode="relative" rAng="0" ptsTypes="fffffffffffffffffffffffffffffffffffffffffffffffffffffffffffffffffff">
                                      <p:cBhvr>
                                        <p:cTn id="3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" y="-88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27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225 0.1213 C -0.02448 0.1213 -0.00173 0.1419 -0.00173 0.16736 C -0.00173 0.18403 -0.01128 0.19884 -0.02517 0.20764 C -0.02517 0.20764 -0.02586 0.20764 -0.02586 0.20764 C -0.03107 0.21088 -0.03402 0.2162 -0.03402 0.22222 C -0.03402 0.22755 -0.03107 0.23218 -0.02725 0.23565 C -0.02152 0.24097 -0.01788 0.24907 -0.01788 0.25695 C -0.01788 0.27454 -0.03316 0.28866 -0.05225 0.28866 C -0.07118 0.28866 -0.08663 0.27454 -0.08663 0.25695 C -0.08663 0.24907 -0.08298 0.24097 -0.07708 0.23565 C -0.07343 0.23218 -0.07118 0.22755 -0.07118 0.22222 C -0.07118 0.2162 -0.07413 0.21088 -0.07847 0.20764 C -0.07847 0.20764 -0.07934 0.20764 -0.07934 0.20764 C -0.09392 0.19884 -0.1033 0.18403 -0.1033 0.16736 C -0.1033 0.1419 -0.08073 0.1213 -0.05225 0.1213 C -0.05225 0.1213 -0.05225 0.1213 -0.05225 0.1213 Z " pathEditMode="relative" rAng="0" ptsTypes="ffffffffffffffff">
                                      <p:cBhvr>
                                        <p:cTn id="3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4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.56372 0.7375 L 0.5474 0.03079 " pathEditMode="relative" rAng="0" ptsTypes="AA">
                                      <p:cBhvr>
                                        <p:cTn id="38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" y="-353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.56372 0.7375 L 0.5474 0.03079 " pathEditMode="relative" rAng="0" ptsTypes="AA">
                                      <p:cBhvr>
                                        <p:cTn id="4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" y="-353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.56372 0.7375 L 0.5474 0.03079 " pathEditMode="relative" rAng="0" ptsTypes="AA">
                                      <p:cBhvr>
                                        <p:cTn id="4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" y="-353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8.33333E-7 3.7037E-7 L -0.16979 -0.65278 " pathEditMode="relative" rAng="0" ptsTypes="AA">
                                      <p:cBhvr>
                                        <p:cTn id="44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5" y="-326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4.16667E-6 0 L -0.17795 -0.67755 " pathEditMode="relative" rAng="0" ptsTypes="AA">
                                      <p:cBhvr>
                                        <p:cTn id="4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" y="-339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.00816 -0.00926 L -0.18836 -0.69005 " pathEditMode="relative" rAng="0" ptsTypes="AA">
                                      <p:cBhvr>
                                        <p:cTn id="4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" y="-3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xit" presetSubtype="1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6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6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4" grpId="1" animBg="1"/>
      <p:bldP spid="25" grpId="0" animBg="1"/>
      <p:bldP spid="25" grpId="1" animBg="1"/>
      <p:bldP spid="26" grpId="0" animBg="1"/>
      <p:bldP spid="27" grpId="0" animBg="1"/>
      <p:bldP spid="27" grpId="1" animBg="1"/>
      <p:bldP spid="28" grpId="0" animBg="1"/>
      <p:bldP spid="28" grpId="1" animBg="1"/>
      <p:bldP spid="34" grpId="0" animBg="1"/>
      <p:bldP spid="34" grpId="1" animBg="1"/>
      <p:bldP spid="34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40" grpId="0" animBg="1"/>
      <p:bldP spid="43" grpId="0" animBg="1"/>
      <p:bldP spid="55" grpId="0" animBg="1"/>
      <p:bldP spid="56" grpId="0" animBg="1"/>
      <p:bldP spid="59" grpId="0" animBg="1"/>
      <p:bldP spid="59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24287" y="-43130"/>
            <a:ext cx="58314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i="1" kern="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Self-Monitoring in </a:t>
            </a:r>
          </a:p>
          <a:p>
            <a:r>
              <a:rPr lang="en-US" sz="2800" i="1" kern="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       Dynamic Wireless Networks</a:t>
            </a:r>
            <a:endParaRPr lang="de-CH" sz="2800" dirty="0"/>
          </a:p>
        </p:txBody>
      </p:sp>
      <p:sp>
        <p:nvSpPr>
          <p:cNvPr id="18" name="Oval Callout 17"/>
          <p:cNvSpPr/>
          <p:nvPr/>
        </p:nvSpPr>
        <p:spPr bwMode="auto">
          <a:xfrm>
            <a:off x="1903226" y="308343"/>
            <a:ext cx="2190309" cy="1084522"/>
          </a:xfrm>
          <a:prstGeom prst="wedgeEllipseCallout">
            <a:avLst>
              <a:gd name="adj1" fmla="val -85872"/>
              <a:gd name="adj2" fmla="val 62571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CH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I 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can</a:t>
            </a:r>
            <a:r>
              <a:rPr kumimoji="0" lang="de-CH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:</a:t>
            </a:r>
          </a:p>
        </p:txBody>
      </p:sp>
      <p:sp>
        <p:nvSpPr>
          <p:cNvPr id="19" name="Oval Callout 18"/>
          <p:cNvSpPr/>
          <p:nvPr/>
        </p:nvSpPr>
        <p:spPr bwMode="auto">
          <a:xfrm>
            <a:off x="1329070" y="1566530"/>
            <a:ext cx="3466214" cy="772633"/>
          </a:xfrm>
          <a:prstGeom prst="wedgeEllipseCallout">
            <a:avLst>
              <a:gd name="adj1" fmla="val -56138"/>
              <a:gd name="adj2" fmla="val -42242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de-CH" sz="2800" dirty="0" smtClean="0">
                <a:latin typeface="Arial" charset="0"/>
              </a:rPr>
              <a:t>send / </a:t>
            </a:r>
            <a:r>
              <a:rPr lang="de-CH" sz="2800" dirty="0" err="1" smtClean="0">
                <a:latin typeface="Arial" charset="0"/>
              </a:rPr>
              <a:t>receive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0" name="Oval Callout 19"/>
          <p:cNvSpPr/>
          <p:nvPr/>
        </p:nvSpPr>
        <p:spPr bwMode="auto">
          <a:xfrm>
            <a:off x="1041991" y="2441944"/>
            <a:ext cx="3799367" cy="772633"/>
          </a:xfrm>
          <a:prstGeom prst="wedgeEllipseCallout">
            <a:avLst>
              <a:gd name="adj1" fmla="val -53371"/>
              <a:gd name="adj2" fmla="val -142700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de-CH" sz="2800" dirty="0" err="1" smtClean="0">
                <a:latin typeface="Arial" charset="0"/>
              </a:rPr>
              <a:t>hear</a:t>
            </a:r>
            <a:r>
              <a:rPr lang="de-CH" sz="2800" dirty="0" smtClean="0">
                <a:latin typeface="Arial" charset="0"/>
              </a:rPr>
              <a:t> </a:t>
            </a:r>
            <a:r>
              <a:rPr lang="de-CH" sz="2800" dirty="0" err="1" smtClean="0">
                <a:latin typeface="Arial" charset="0"/>
              </a:rPr>
              <a:t>each</a:t>
            </a:r>
            <a:r>
              <a:rPr lang="de-CH" sz="2800" dirty="0" smtClean="0">
                <a:latin typeface="Arial" charset="0"/>
              </a:rPr>
              <a:t> </a:t>
            </a:r>
            <a:r>
              <a:rPr lang="de-CH" sz="2800" dirty="0" err="1" smtClean="0">
                <a:latin typeface="Arial" charset="0"/>
              </a:rPr>
              <a:t>node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1" name="Oval 20"/>
          <p:cNvSpPr/>
          <p:nvPr/>
        </p:nvSpPr>
        <p:spPr bwMode="auto">
          <a:xfrm>
            <a:off x="6701679" y="1730208"/>
            <a:ext cx="232913" cy="22428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2" name="Oval 21"/>
          <p:cNvSpPr/>
          <p:nvPr/>
        </p:nvSpPr>
        <p:spPr bwMode="auto">
          <a:xfrm>
            <a:off x="6014107" y="3147883"/>
            <a:ext cx="232913" cy="22428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6357894" y="2098804"/>
            <a:ext cx="232913" cy="22428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4" name="Oval 23"/>
          <p:cNvSpPr/>
          <p:nvPr/>
        </p:nvSpPr>
        <p:spPr bwMode="auto">
          <a:xfrm>
            <a:off x="7233307" y="2655241"/>
            <a:ext cx="232913" cy="22428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5" name="Oval 24"/>
          <p:cNvSpPr/>
          <p:nvPr/>
        </p:nvSpPr>
        <p:spPr bwMode="auto">
          <a:xfrm>
            <a:off x="6577633" y="2999026"/>
            <a:ext cx="232913" cy="22428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6" name="Oval 25"/>
          <p:cNvSpPr/>
          <p:nvPr/>
        </p:nvSpPr>
        <p:spPr bwMode="auto">
          <a:xfrm>
            <a:off x="5921959" y="2577268"/>
            <a:ext cx="232913" cy="22428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7552283" y="3410151"/>
            <a:ext cx="232913" cy="22428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8" name="Oval 27"/>
          <p:cNvSpPr/>
          <p:nvPr/>
        </p:nvSpPr>
        <p:spPr bwMode="auto">
          <a:xfrm>
            <a:off x="6811549" y="2201585"/>
            <a:ext cx="232913" cy="22428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7442414" y="2268924"/>
            <a:ext cx="232913" cy="22428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0" name="Oval 29"/>
          <p:cNvSpPr/>
          <p:nvPr/>
        </p:nvSpPr>
        <p:spPr bwMode="auto">
          <a:xfrm>
            <a:off x="7552283" y="3420784"/>
            <a:ext cx="232913" cy="224286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5263116" y="1318437"/>
            <a:ext cx="4752753" cy="4497572"/>
          </a:xfrm>
          <a:prstGeom prst="ellipse">
            <a:avLst/>
          </a:prstGeom>
          <a:solidFill>
            <a:srgbClr val="FF0000">
              <a:alpha val="10000"/>
            </a:srgbClr>
          </a:solidFill>
          <a:ln w="412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2" name="Oval 41"/>
          <p:cNvSpPr/>
          <p:nvPr/>
        </p:nvSpPr>
        <p:spPr bwMode="auto">
          <a:xfrm>
            <a:off x="-8838094" y="-7536491"/>
            <a:ext cx="19610869" cy="19395115"/>
          </a:xfrm>
          <a:prstGeom prst="ellipse">
            <a:avLst/>
          </a:prstGeom>
          <a:noFill/>
          <a:ln w="5715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4" name="Oval 43"/>
          <p:cNvSpPr/>
          <p:nvPr/>
        </p:nvSpPr>
        <p:spPr bwMode="auto">
          <a:xfrm>
            <a:off x="-2227744" y="-4755191"/>
            <a:ext cx="19610869" cy="19395115"/>
          </a:xfrm>
          <a:prstGeom prst="ellipse">
            <a:avLst/>
          </a:prstGeom>
          <a:noFill/>
          <a:ln w="5715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5" name="Oval 44"/>
          <p:cNvSpPr/>
          <p:nvPr/>
        </p:nvSpPr>
        <p:spPr bwMode="auto">
          <a:xfrm>
            <a:off x="-8942869" y="-7469816"/>
            <a:ext cx="19610869" cy="19395115"/>
          </a:xfrm>
          <a:prstGeom prst="ellipse">
            <a:avLst/>
          </a:prstGeom>
          <a:noFill/>
          <a:ln w="5715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6" name="Oval 45"/>
          <p:cNvSpPr/>
          <p:nvPr/>
        </p:nvSpPr>
        <p:spPr bwMode="auto">
          <a:xfrm>
            <a:off x="-2332519" y="-4688516"/>
            <a:ext cx="19610869" cy="19395115"/>
          </a:xfrm>
          <a:prstGeom prst="ellipse">
            <a:avLst/>
          </a:prstGeom>
          <a:noFill/>
          <a:ln w="5715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30" grpId="1" animBg="1"/>
      <p:bldP spid="31" grpId="0" animBg="1"/>
      <p:bldP spid="42" grpId="1" animBg="1"/>
      <p:bldP spid="44" grpId="0" animBg="1"/>
      <p:bldP spid="45" grpId="0" animBg="1"/>
      <p:bldP spid="4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24287" y="-43130"/>
            <a:ext cx="58314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i="1" kern="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Self-Monitoring in </a:t>
            </a:r>
          </a:p>
          <a:p>
            <a:r>
              <a:rPr lang="en-US" sz="2800" i="1" kern="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       Dynamic Wireless Networks</a:t>
            </a:r>
            <a:endParaRPr lang="de-CH" sz="2800" dirty="0"/>
          </a:p>
        </p:txBody>
      </p:sp>
      <p:sp>
        <p:nvSpPr>
          <p:cNvPr id="18" name="Oval Callout 17"/>
          <p:cNvSpPr/>
          <p:nvPr/>
        </p:nvSpPr>
        <p:spPr bwMode="auto">
          <a:xfrm>
            <a:off x="1903226" y="308343"/>
            <a:ext cx="2190309" cy="1084522"/>
          </a:xfrm>
          <a:prstGeom prst="wedgeEllipseCallout">
            <a:avLst>
              <a:gd name="adj1" fmla="val -85872"/>
              <a:gd name="adj2" fmla="val 62571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CH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I 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can</a:t>
            </a:r>
            <a:r>
              <a:rPr kumimoji="0" lang="de-CH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:</a:t>
            </a:r>
          </a:p>
        </p:txBody>
      </p:sp>
      <p:sp>
        <p:nvSpPr>
          <p:cNvPr id="19" name="Oval Callout 18"/>
          <p:cNvSpPr/>
          <p:nvPr/>
        </p:nvSpPr>
        <p:spPr bwMode="auto">
          <a:xfrm>
            <a:off x="1329070" y="1566530"/>
            <a:ext cx="3466214" cy="772633"/>
          </a:xfrm>
          <a:prstGeom prst="wedgeEllipseCallout">
            <a:avLst>
              <a:gd name="adj1" fmla="val -56138"/>
              <a:gd name="adj2" fmla="val -42242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de-CH" sz="2800" dirty="0" smtClean="0">
                <a:latin typeface="Arial" charset="0"/>
              </a:rPr>
              <a:t>send / </a:t>
            </a:r>
            <a:r>
              <a:rPr lang="de-CH" sz="2800" dirty="0" err="1" smtClean="0">
                <a:latin typeface="Arial" charset="0"/>
              </a:rPr>
              <a:t>receive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1" name="Oval 20"/>
          <p:cNvSpPr/>
          <p:nvPr/>
        </p:nvSpPr>
        <p:spPr bwMode="auto">
          <a:xfrm>
            <a:off x="6701679" y="1730208"/>
            <a:ext cx="232913" cy="22428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2" name="Oval 21"/>
          <p:cNvSpPr/>
          <p:nvPr/>
        </p:nvSpPr>
        <p:spPr bwMode="auto">
          <a:xfrm>
            <a:off x="6014107" y="3147883"/>
            <a:ext cx="232913" cy="22428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6357894" y="2098804"/>
            <a:ext cx="232913" cy="22428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4" name="Oval 23"/>
          <p:cNvSpPr/>
          <p:nvPr/>
        </p:nvSpPr>
        <p:spPr bwMode="auto">
          <a:xfrm>
            <a:off x="7233307" y="2655241"/>
            <a:ext cx="232913" cy="22428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5" name="Oval 24"/>
          <p:cNvSpPr/>
          <p:nvPr/>
        </p:nvSpPr>
        <p:spPr bwMode="auto">
          <a:xfrm>
            <a:off x="6577633" y="2999026"/>
            <a:ext cx="232913" cy="22428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6" name="Oval 25"/>
          <p:cNvSpPr/>
          <p:nvPr/>
        </p:nvSpPr>
        <p:spPr bwMode="auto">
          <a:xfrm>
            <a:off x="5847101" y="2775107"/>
            <a:ext cx="232913" cy="22428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7552283" y="3410151"/>
            <a:ext cx="232913" cy="22428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8" name="Oval 27"/>
          <p:cNvSpPr/>
          <p:nvPr/>
        </p:nvSpPr>
        <p:spPr bwMode="auto">
          <a:xfrm>
            <a:off x="6811549" y="2201585"/>
            <a:ext cx="232913" cy="22428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7442414" y="2268924"/>
            <a:ext cx="232913" cy="22428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0" name="Oval 29"/>
          <p:cNvSpPr/>
          <p:nvPr/>
        </p:nvSpPr>
        <p:spPr bwMode="auto">
          <a:xfrm>
            <a:off x="7552283" y="3420784"/>
            <a:ext cx="232913" cy="224286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5263116" y="1318437"/>
            <a:ext cx="4752753" cy="4497572"/>
          </a:xfrm>
          <a:prstGeom prst="ellipse">
            <a:avLst/>
          </a:prstGeom>
          <a:solidFill>
            <a:srgbClr val="FF0000">
              <a:alpha val="10000"/>
            </a:srgbClr>
          </a:solidFill>
          <a:ln w="412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2" name="Oval 31"/>
          <p:cNvSpPr/>
          <p:nvPr/>
        </p:nvSpPr>
        <p:spPr bwMode="auto">
          <a:xfrm>
            <a:off x="5850645" y="2768018"/>
            <a:ext cx="232913" cy="224286"/>
          </a:xfrm>
          <a:prstGeom prst="ellipse">
            <a:avLst/>
          </a:prstGeom>
          <a:solidFill>
            <a:srgbClr val="00B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454502" y="946298"/>
            <a:ext cx="2534668" cy="4708981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 prstMaterial="matte">
            <a:bevelT/>
            <a:bevelB/>
          </a:sp3d>
        </p:spPr>
        <p:txBody>
          <a:bodyPr wrap="none" rtlCol="0">
            <a:spAutoFit/>
          </a:bodyPr>
          <a:lstStyle/>
          <a:p>
            <a:r>
              <a:rPr lang="en-US" sz="30000" b="1" dirty="0" smtClean="0"/>
              <a:t>?</a:t>
            </a:r>
            <a:endParaRPr lang="en-US" sz="30000" b="1" dirty="0"/>
          </a:p>
        </p:txBody>
      </p:sp>
      <p:sp>
        <p:nvSpPr>
          <p:cNvPr id="20" name="Oval Callout 19"/>
          <p:cNvSpPr/>
          <p:nvPr/>
        </p:nvSpPr>
        <p:spPr bwMode="auto">
          <a:xfrm>
            <a:off x="1041991" y="2441944"/>
            <a:ext cx="3799367" cy="772633"/>
          </a:xfrm>
          <a:prstGeom prst="wedgeEllipseCallout">
            <a:avLst>
              <a:gd name="adj1" fmla="val -53371"/>
              <a:gd name="adj2" fmla="val -142700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de-CH" sz="2800" dirty="0" err="1" smtClean="0">
                <a:latin typeface="Arial" charset="0"/>
              </a:rPr>
              <a:t>hear</a:t>
            </a:r>
            <a:r>
              <a:rPr lang="de-CH" sz="2800" dirty="0" smtClean="0">
                <a:latin typeface="Arial" charset="0"/>
              </a:rPr>
              <a:t> </a:t>
            </a:r>
            <a:r>
              <a:rPr lang="de-CH" sz="2800" dirty="0" err="1" smtClean="0">
                <a:latin typeface="Arial" charset="0"/>
              </a:rPr>
              <a:t>each</a:t>
            </a:r>
            <a:r>
              <a:rPr lang="de-CH" sz="2800" dirty="0" smtClean="0">
                <a:latin typeface="Arial" charset="0"/>
              </a:rPr>
              <a:t> </a:t>
            </a:r>
            <a:r>
              <a:rPr lang="de-CH" sz="2800" dirty="0" err="1" smtClean="0">
                <a:latin typeface="Arial" charset="0"/>
              </a:rPr>
              <a:t>node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3682032" y="620929"/>
            <a:ext cx="4752753" cy="4497572"/>
          </a:xfrm>
          <a:prstGeom prst="ellipse">
            <a:avLst/>
          </a:prstGeom>
          <a:solidFill>
            <a:srgbClr val="00B050">
              <a:alpha val="10000"/>
            </a:srgbClr>
          </a:solidFill>
          <a:ln w="4127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30000" dirty="0" smtClean="0"/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3" presetClass="emph" presetSubtype="2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" presetClass="emph" presetSubtype="2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3" presetClass="emph" presetSubtype="2" fill="hold" grpId="4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1"/>
      <p:bldP spid="35" grpId="2"/>
      <p:bldP spid="35" grpId="3"/>
      <p:bldP spid="35" grpId="4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Oval Callout 35"/>
          <p:cNvSpPr/>
          <p:nvPr/>
        </p:nvSpPr>
        <p:spPr bwMode="auto">
          <a:xfrm>
            <a:off x="1" y="3498111"/>
            <a:ext cx="5241850" cy="772633"/>
          </a:xfrm>
          <a:prstGeom prst="wedgeEllipseCallout">
            <a:avLst>
              <a:gd name="adj1" fmla="val -34707"/>
              <a:gd name="adj2" fmla="val -274810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de-CH" sz="2800" dirty="0" err="1" smtClean="0">
                <a:latin typeface="Arial" charset="0"/>
              </a:rPr>
              <a:t>no</a:t>
            </a:r>
            <a:r>
              <a:rPr lang="de-CH" sz="2800" dirty="0" smtClean="0">
                <a:latin typeface="Arial" charset="0"/>
              </a:rPr>
              <a:t> </a:t>
            </a:r>
            <a:r>
              <a:rPr lang="de-CH" sz="2800" dirty="0" err="1" smtClean="0">
                <a:latin typeface="Arial" charset="0"/>
              </a:rPr>
              <a:t>collsion</a:t>
            </a:r>
            <a:r>
              <a:rPr lang="de-CH" sz="2800" dirty="0" smtClean="0">
                <a:latin typeface="Arial" charset="0"/>
              </a:rPr>
              <a:t> </a:t>
            </a:r>
            <a:r>
              <a:rPr lang="de-CH" sz="2800" dirty="0" err="1" smtClean="0">
                <a:latin typeface="Arial" charset="0"/>
              </a:rPr>
              <a:t>detection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24287" y="-43130"/>
            <a:ext cx="58314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i="1" kern="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Self-Monitoring in </a:t>
            </a:r>
          </a:p>
          <a:p>
            <a:r>
              <a:rPr lang="en-US" sz="2800" i="1" kern="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       Dynamic Wireless Networks</a:t>
            </a:r>
            <a:endParaRPr lang="de-CH" sz="2800" dirty="0"/>
          </a:p>
        </p:txBody>
      </p:sp>
      <p:sp>
        <p:nvSpPr>
          <p:cNvPr id="18" name="Oval Callout 17"/>
          <p:cNvSpPr/>
          <p:nvPr/>
        </p:nvSpPr>
        <p:spPr bwMode="auto">
          <a:xfrm>
            <a:off x="1903226" y="308343"/>
            <a:ext cx="2190309" cy="1084522"/>
          </a:xfrm>
          <a:prstGeom prst="wedgeEllipseCallout">
            <a:avLst>
              <a:gd name="adj1" fmla="val -85872"/>
              <a:gd name="adj2" fmla="val 62571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CH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I 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can</a:t>
            </a:r>
            <a:r>
              <a:rPr kumimoji="0" lang="de-CH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:</a:t>
            </a:r>
          </a:p>
        </p:txBody>
      </p:sp>
      <p:sp>
        <p:nvSpPr>
          <p:cNvPr id="19" name="Oval Callout 18"/>
          <p:cNvSpPr/>
          <p:nvPr/>
        </p:nvSpPr>
        <p:spPr bwMode="auto">
          <a:xfrm>
            <a:off x="1329070" y="1566530"/>
            <a:ext cx="3466214" cy="772633"/>
          </a:xfrm>
          <a:prstGeom prst="wedgeEllipseCallout">
            <a:avLst>
              <a:gd name="adj1" fmla="val -56138"/>
              <a:gd name="adj2" fmla="val -42242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de-CH" sz="2800" dirty="0" smtClean="0">
                <a:latin typeface="Arial" charset="0"/>
              </a:rPr>
              <a:t>send / </a:t>
            </a:r>
            <a:r>
              <a:rPr lang="de-CH" sz="2800" dirty="0" err="1" smtClean="0">
                <a:latin typeface="Arial" charset="0"/>
              </a:rPr>
              <a:t>receive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0" name="Oval Callout 19"/>
          <p:cNvSpPr/>
          <p:nvPr/>
        </p:nvSpPr>
        <p:spPr bwMode="auto">
          <a:xfrm>
            <a:off x="1041991" y="2441944"/>
            <a:ext cx="3799367" cy="772633"/>
          </a:xfrm>
          <a:prstGeom prst="wedgeEllipseCallout">
            <a:avLst>
              <a:gd name="adj1" fmla="val -53371"/>
              <a:gd name="adj2" fmla="val -142700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de-CH" sz="2800" dirty="0" err="1" smtClean="0">
                <a:latin typeface="Arial" charset="0"/>
              </a:rPr>
              <a:t>hear</a:t>
            </a:r>
            <a:r>
              <a:rPr lang="de-CH" sz="2800" dirty="0" smtClean="0">
                <a:latin typeface="Arial" charset="0"/>
              </a:rPr>
              <a:t> </a:t>
            </a:r>
            <a:r>
              <a:rPr lang="de-CH" sz="2800" dirty="0" err="1" smtClean="0">
                <a:latin typeface="Arial" charset="0"/>
              </a:rPr>
              <a:t>each</a:t>
            </a:r>
            <a:r>
              <a:rPr lang="de-CH" sz="2800" dirty="0" smtClean="0">
                <a:latin typeface="Arial" charset="0"/>
              </a:rPr>
              <a:t> </a:t>
            </a:r>
            <a:r>
              <a:rPr lang="de-CH" sz="2800" dirty="0" err="1" smtClean="0">
                <a:latin typeface="Arial" charset="0"/>
              </a:rPr>
              <a:t>node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5263116" y="1318437"/>
            <a:ext cx="4752753" cy="4497572"/>
          </a:xfrm>
          <a:prstGeom prst="ellipse">
            <a:avLst/>
          </a:prstGeom>
          <a:solidFill>
            <a:srgbClr val="FF0000">
              <a:alpha val="10000"/>
            </a:srgbClr>
          </a:solidFill>
          <a:ln w="412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0" name="Oval 39"/>
          <p:cNvSpPr/>
          <p:nvPr/>
        </p:nvSpPr>
        <p:spPr bwMode="auto">
          <a:xfrm>
            <a:off x="3682032" y="620929"/>
            <a:ext cx="4752753" cy="4497572"/>
          </a:xfrm>
          <a:prstGeom prst="ellipse">
            <a:avLst/>
          </a:prstGeom>
          <a:solidFill>
            <a:srgbClr val="00B050">
              <a:alpha val="10000"/>
            </a:srgbClr>
          </a:solidFill>
          <a:ln w="4127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30000" dirty="0" smtClean="0"/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pSp>
        <p:nvGrpSpPr>
          <p:cNvPr id="39" name="Group 38"/>
          <p:cNvGrpSpPr/>
          <p:nvPr/>
        </p:nvGrpSpPr>
        <p:grpSpPr>
          <a:xfrm>
            <a:off x="5493228" y="1414366"/>
            <a:ext cx="2709379" cy="3623655"/>
            <a:chOff x="5493228" y="1414366"/>
            <a:chExt cx="2709379" cy="3623655"/>
          </a:xfrm>
        </p:grpSpPr>
        <p:sp>
          <p:nvSpPr>
            <p:cNvPr id="34" name="Oval 33"/>
            <p:cNvSpPr/>
            <p:nvPr/>
          </p:nvSpPr>
          <p:spPr bwMode="auto">
            <a:xfrm rot="2161621">
              <a:off x="5493228" y="1414366"/>
              <a:ext cx="2709379" cy="3623655"/>
            </a:xfrm>
            <a:prstGeom prst="ellipse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1" name="Oval 20"/>
            <p:cNvSpPr/>
            <p:nvPr/>
          </p:nvSpPr>
          <p:spPr bwMode="auto">
            <a:xfrm>
              <a:off x="6701679" y="1730208"/>
              <a:ext cx="232913" cy="224286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2" name="Oval 21"/>
            <p:cNvSpPr/>
            <p:nvPr/>
          </p:nvSpPr>
          <p:spPr bwMode="auto">
            <a:xfrm>
              <a:off x="6014107" y="3147883"/>
              <a:ext cx="232913" cy="224286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3" name="Oval 22"/>
            <p:cNvSpPr/>
            <p:nvPr/>
          </p:nvSpPr>
          <p:spPr bwMode="auto">
            <a:xfrm>
              <a:off x="6357894" y="2098804"/>
              <a:ext cx="232913" cy="224286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4" name="Oval 23"/>
            <p:cNvSpPr/>
            <p:nvPr/>
          </p:nvSpPr>
          <p:spPr bwMode="auto">
            <a:xfrm>
              <a:off x="7233307" y="2655241"/>
              <a:ext cx="232913" cy="224286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5" name="Oval 24"/>
            <p:cNvSpPr/>
            <p:nvPr/>
          </p:nvSpPr>
          <p:spPr bwMode="auto">
            <a:xfrm>
              <a:off x="6577633" y="2999026"/>
              <a:ext cx="232913" cy="224286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6" name="Oval 25"/>
            <p:cNvSpPr/>
            <p:nvPr/>
          </p:nvSpPr>
          <p:spPr bwMode="auto">
            <a:xfrm>
              <a:off x="5970082" y="2470328"/>
              <a:ext cx="232913" cy="224286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7" name="Oval 26"/>
            <p:cNvSpPr/>
            <p:nvPr/>
          </p:nvSpPr>
          <p:spPr bwMode="auto">
            <a:xfrm>
              <a:off x="7552283" y="3410151"/>
              <a:ext cx="232913" cy="224286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8" name="Oval 27"/>
            <p:cNvSpPr/>
            <p:nvPr/>
          </p:nvSpPr>
          <p:spPr bwMode="auto">
            <a:xfrm>
              <a:off x="6811549" y="2201585"/>
              <a:ext cx="232913" cy="224286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9" name="Oval 28"/>
            <p:cNvSpPr/>
            <p:nvPr/>
          </p:nvSpPr>
          <p:spPr bwMode="auto">
            <a:xfrm>
              <a:off x="7442414" y="2268924"/>
              <a:ext cx="232913" cy="224286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30" name="Oval 29"/>
            <p:cNvSpPr/>
            <p:nvPr/>
          </p:nvSpPr>
          <p:spPr bwMode="auto">
            <a:xfrm>
              <a:off x="7552283" y="3420784"/>
              <a:ext cx="232913" cy="224286"/>
            </a:xfrm>
            <a:prstGeom prst="ellipse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35" name="Oval 34"/>
            <p:cNvSpPr/>
            <p:nvPr/>
          </p:nvSpPr>
          <p:spPr bwMode="auto">
            <a:xfrm>
              <a:off x="5847101" y="2775107"/>
              <a:ext cx="232913" cy="224286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37" name="Oval 36"/>
            <p:cNvSpPr/>
            <p:nvPr/>
          </p:nvSpPr>
          <p:spPr bwMode="auto">
            <a:xfrm>
              <a:off x="5850645" y="2768018"/>
              <a:ext cx="232913" cy="224286"/>
            </a:xfrm>
            <a:prstGeom prst="ellipse">
              <a:avLst/>
            </a:prstGeom>
            <a:solidFill>
              <a:srgbClr val="00B05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Oval Callout 37"/>
          <p:cNvSpPr/>
          <p:nvPr/>
        </p:nvSpPr>
        <p:spPr bwMode="auto">
          <a:xfrm>
            <a:off x="-149602" y="4833359"/>
            <a:ext cx="5241850" cy="772633"/>
          </a:xfrm>
          <a:prstGeom prst="wedgeEllipseCallout">
            <a:avLst>
              <a:gd name="adj1" fmla="val -33427"/>
              <a:gd name="adj2" fmla="val -442018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800" dirty="0" smtClean="0">
                <a:latin typeface="Arial" charset="0"/>
              </a:rPr>
              <a:t>switch</a:t>
            </a:r>
            <a:r>
              <a:rPr lang="de-CH" sz="2800" dirty="0" smtClean="0">
                <a:latin typeface="Arial" charset="0"/>
              </a:rPr>
              <a:t> </a:t>
            </a:r>
            <a:r>
              <a:rPr lang="en-US" sz="2800" dirty="0" smtClean="0">
                <a:latin typeface="Arial" charset="0"/>
              </a:rPr>
              <a:t>channels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6" name="Oval Callout 35"/>
          <p:cNvSpPr/>
          <p:nvPr/>
        </p:nvSpPr>
        <p:spPr bwMode="auto">
          <a:xfrm>
            <a:off x="1" y="3498111"/>
            <a:ext cx="5241850" cy="772633"/>
          </a:xfrm>
          <a:prstGeom prst="wedgeEllipseCallout">
            <a:avLst>
              <a:gd name="adj1" fmla="val -34707"/>
              <a:gd name="adj2" fmla="val -274810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de-CH" sz="2800" dirty="0" err="1" smtClean="0">
                <a:latin typeface="Arial" charset="0"/>
              </a:rPr>
              <a:t>no</a:t>
            </a:r>
            <a:r>
              <a:rPr lang="de-CH" sz="2800" dirty="0" smtClean="0">
                <a:latin typeface="Arial" charset="0"/>
              </a:rPr>
              <a:t> </a:t>
            </a:r>
            <a:r>
              <a:rPr lang="de-CH" sz="2800" dirty="0" err="1" smtClean="0">
                <a:latin typeface="Arial" charset="0"/>
              </a:rPr>
              <a:t>collsion</a:t>
            </a:r>
            <a:r>
              <a:rPr lang="de-CH" sz="2800" dirty="0" smtClean="0">
                <a:latin typeface="Arial" charset="0"/>
              </a:rPr>
              <a:t> </a:t>
            </a:r>
            <a:r>
              <a:rPr lang="de-CH" sz="2800" dirty="0" err="1" smtClean="0">
                <a:latin typeface="Arial" charset="0"/>
              </a:rPr>
              <a:t>detection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24287" y="-43130"/>
            <a:ext cx="58314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i="1" kern="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Self-Monitoring in </a:t>
            </a:r>
          </a:p>
          <a:p>
            <a:r>
              <a:rPr lang="en-US" sz="2800" i="1" kern="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       Dynamic Wireless Networks</a:t>
            </a:r>
            <a:endParaRPr lang="de-CH" sz="2800" dirty="0"/>
          </a:p>
        </p:txBody>
      </p:sp>
      <p:sp>
        <p:nvSpPr>
          <p:cNvPr id="18" name="Oval Callout 17"/>
          <p:cNvSpPr/>
          <p:nvPr/>
        </p:nvSpPr>
        <p:spPr bwMode="auto">
          <a:xfrm>
            <a:off x="1903226" y="308343"/>
            <a:ext cx="2190309" cy="1084522"/>
          </a:xfrm>
          <a:prstGeom prst="wedgeEllipseCallout">
            <a:avLst>
              <a:gd name="adj1" fmla="val -85872"/>
              <a:gd name="adj2" fmla="val 62571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CH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I 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can</a:t>
            </a:r>
            <a:r>
              <a:rPr kumimoji="0" lang="de-CH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:</a:t>
            </a:r>
          </a:p>
        </p:txBody>
      </p:sp>
      <p:sp>
        <p:nvSpPr>
          <p:cNvPr id="19" name="Oval Callout 18"/>
          <p:cNvSpPr/>
          <p:nvPr/>
        </p:nvSpPr>
        <p:spPr bwMode="auto">
          <a:xfrm>
            <a:off x="1329070" y="1566530"/>
            <a:ext cx="3466214" cy="772633"/>
          </a:xfrm>
          <a:prstGeom prst="wedgeEllipseCallout">
            <a:avLst>
              <a:gd name="adj1" fmla="val -56138"/>
              <a:gd name="adj2" fmla="val -42242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de-CH" sz="2800" dirty="0" smtClean="0">
                <a:latin typeface="Arial" charset="0"/>
              </a:rPr>
              <a:t>send / </a:t>
            </a:r>
            <a:r>
              <a:rPr lang="de-CH" sz="2800" dirty="0" err="1" smtClean="0">
                <a:latin typeface="Arial" charset="0"/>
              </a:rPr>
              <a:t>receive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0" name="Oval Callout 19"/>
          <p:cNvSpPr/>
          <p:nvPr/>
        </p:nvSpPr>
        <p:spPr bwMode="auto">
          <a:xfrm>
            <a:off x="1041991" y="2441944"/>
            <a:ext cx="3799367" cy="772633"/>
          </a:xfrm>
          <a:prstGeom prst="wedgeEllipseCallout">
            <a:avLst>
              <a:gd name="adj1" fmla="val -53371"/>
              <a:gd name="adj2" fmla="val -142700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de-CH" sz="2800" dirty="0" err="1" smtClean="0">
                <a:latin typeface="Arial" charset="0"/>
              </a:rPr>
              <a:t>hear</a:t>
            </a:r>
            <a:r>
              <a:rPr lang="de-CH" sz="2800" dirty="0" smtClean="0">
                <a:latin typeface="Arial" charset="0"/>
              </a:rPr>
              <a:t> </a:t>
            </a:r>
            <a:r>
              <a:rPr lang="de-CH" sz="2800" dirty="0" err="1" smtClean="0">
                <a:latin typeface="Arial" charset="0"/>
              </a:rPr>
              <a:t>each</a:t>
            </a:r>
            <a:r>
              <a:rPr lang="de-CH" sz="2800" dirty="0" smtClean="0">
                <a:latin typeface="Arial" charset="0"/>
              </a:rPr>
              <a:t> </a:t>
            </a:r>
            <a:r>
              <a:rPr lang="de-CH" sz="2800" dirty="0" err="1" smtClean="0">
                <a:latin typeface="Arial" charset="0"/>
              </a:rPr>
              <a:t>node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4" name="Oval 33"/>
          <p:cNvSpPr/>
          <p:nvPr/>
        </p:nvSpPr>
        <p:spPr bwMode="auto">
          <a:xfrm rot="2161621">
            <a:off x="5519963" y="1318120"/>
            <a:ext cx="2709379" cy="3623655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1" name="Oval 20"/>
          <p:cNvSpPr/>
          <p:nvPr/>
        </p:nvSpPr>
        <p:spPr bwMode="auto">
          <a:xfrm>
            <a:off x="6701679" y="1730208"/>
            <a:ext cx="232913" cy="22428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2" name="Oval 21"/>
          <p:cNvSpPr/>
          <p:nvPr/>
        </p:nvSpPr>
        <p:spPr bwMode="auto">
          <a:xfrm>
            <a:off x="6014107" y="3147883"/>
            <a:ext cx="232913" cy="22428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6357894" y="2098804"/>
            <a:ext cx="232913" cy="22428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4" name="Oval 23"/>
          <p:cNvSpPr/>
          <p:nvPr/>
        </p:nvSpPr>
        <p:spPr bwMode="auto">
          <a:xfrm>
            <a:off x="7233307" y="2655241"/>
            <a:ext cx="232913" cy="22428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5" name="Oval 24"/>
          <p:cNvSpPr/>
          <p:nvPr/>
        </p:nvSpPr>
        <p:spPr bwMode="auto">
          <a:xfrm>
            <a:off x="6577633" y="2999026"/>
            <a:ext cx="232913" cy="22428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6" name="Oval 25"/>
          <p:cNvSpPr/>
          <p:nvPr/>
        </p:nvSpPr>
        <p:spPr bwMode="auto">
          <a:xfrm>
            <a:off x="5921959" y="2577268"/>
            <a:ext cx="232913" cy="22428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7552283" y="3410151"/>
            <a:ext cx="232913" cy="22428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8" name="Oval 27"/>
          <p:cNvSpPr/>
          <p:nvPr/>
        </p:nvSpPr>
        <p:spPr bwMode="auto">
          <a:xfrm>
            <a:off x="6811549" y="2201585"/>
            <a:ext cx="232913" cy="22428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7442414" y="2268924"/>
            <a:ext cx="232913" cy="22428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712902" y="4731391"/>
            <a:ext cx="136608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101 </a:t>
            </a:r>
            <a:r>
              <a:rPr lang="en-US" dirty="0" err="1" smtClean="0"/>
              <a:t>Mhz</a:t>
            </a:r>
            <a:endParaRPr lang="en-US" dirty="0" smtClean="0"/>
          </a:p>
          <a:p>
            <a:r>
              <a:rPr lang="en-US" dirty="0" smtClean="0"/>
              <a:t>117 </a:t>
            </a:r>
            <a:r>
              <a:rPr lang="en-US" dirty="0" err="1" smtClean="0"/>
              <a:t>Mhz</a:t>
            </a:r>
            <a:endParaRPr lang="en-US" dirty="0" smtClean="0"/>
          </a:p>
          <a:p>
            <a:r>
              <a:rPr lang="en-US" dirty="0" smtClean="0"/>
              <a:t>132 </a:t>
            </a:r>
            <a:r>
              <a:rPr lang="en-US" dirty="0" err="1" smtClean="0"/>
              <a:t>Mhz</a:t>
            </a:r>
            <a:endParaRPr lang="en-US" dirty="0" smtClean="0"/>
          </a:p>
          <a:p>
            <a:r>
              <a:rPr lang="en-US" dirty="0" smtClean="0"/>
              <a:t>     …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Oval Callout 44"/>
          <p:cNvSpPr/>
          <p:nvPr/>
        </p:nvSpPr>
        <p:spPr bwMode="auto">
          <a:xfrm>
            <a:off x="-149602" y="4833359"/>
            <a:ext cx="5241850" cy="772633"/>
          </a:xfrm>
          <a:prstGeom prst="wedgeEllipseCallout">
            <a:avLst>
              <a:gd name="adj1" fmla="val -33427"/>
              <a:gd name="adj2" fmla="val -442018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de-CH" sz="2800" dirty="0" err="1" smtClean="0">
                <a:latin typeface="Arial" charset="0"/>
              </a:rPr>
              <a:t>switch</a:t>
            </a:r>
            <a:r>
              <a:rPr lang="de-CH" sz="2800" dirty="0" smtClean="0">
                <a:latin typeface="Arial" charset="0"/>
              </a:rPr>
              <a:t> </a:t>
            </a:r>
            <a:r>
              <a:rPr lang="de-CH" sz="2800" dirty="0" err="1" smtClean="0">
                <a:latin typeface="Arial" charset="0"/>
              </a:rPr>
              <a:t>channels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4" name="Oval Callout 43"/>
          <p:cNvSpPr/>
          <p:nvPr/>
        </p:nvSpPr>
        <p:spPr bwMode="auto">
          <a:xfrm>
            <a:off x="1" y="3498111"/>
            <a:ext cx="5241850" cy="772633"/>
          </a:xfrm>
          <a:prstGeom prst="wedgeEllipseCallout">
            <a:avLst>
              <a:gd name="adj1" fmla="val -34707"/>
              <a:gd name="adj2" fmla="val -274810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de-CH" sz="2800" dirty="0" err="1" smtClean="0">
                <a:latin typeface="Arial" charset="0"/>
              </a:rPr>
              <a:t>no</a:t>
            </a:r>
            <a:r>
              <a:rPr lang="de-CH" sz="2800" dirty="0" smtClean="0">
                <a:latin typeface="Arial" charset="0"/>
              </a:rPr>
              <a:t> </a:t>
            </a:r>
            <a:r>
              <a:rPr lang="de-CH" sz="2800" dirty="0" err="1" smtClean="0">
                <a:latin typeface="Arial" charset="0"/>
              </a:rPr>
              <a:t>collsion</a:t>
            </a:r>
            <a:r>
              <a:rPr lang="de-CH" sz="2800" dirty="0" smtClean="0">
                <a:latin typeface="Arial" charset="0"/>
              </a:rPr>
              <a:t> </a:t>
            </a:r>
            <a:r>
              <a:rPr lang="de-CH" sz="2800" dirty="0" err="1" smtClean="0">
                <a:latin typeface="Arial" charset="0"/>
              </a:rPr>
              <a:t>detection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24287" y="-43130"/>
            <a:ext cx="58314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i="1" kern="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Self-Monitoring in </a:t>
            </a:r>
          </a:p>
          <a:p>
            <a:r>
              <a:rPr lang="en-US" sz="2800" i="1" kern="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       Dynamic Wireless Networks</a:t>
            </a:r>
            <a:endParaRPr lang="de-CH" sz="2800" dirty="0"/>
          </a:p>
        </p:txBody>
      </p:sp>
      <p:sp>
        <p:nvSpPr>
          <p:cNvPr id="18" name="Oval Callout 17"/>
          <p:cNvSpPr/>
          <p:nvPr/>
        </p:nvSpPr>
        <p:spPr bwMode="auto">
          <a:xfrm>
            <a:off x="1903226" y="308343"/>
            <a:ext cx="2190309" cy="1084522"/>
          </a:xfrm>
          <a:prstGeom prst="wedgeEllipseCallout">
            <a:avLst>
              <a:gd name="adj1" fmla="val -85872"/>
              <a:gd name="adj2" fmla="val 62571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CH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I 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can</a:t>
            </a:r>
            <a:r>
              <a:rPr kumimoji="0" lang="de-CH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:</a:t>
            </a:r>
          </a:p>
        </p:txBody>
      </p:sp>
      <p:sp>
        <p:nvSpPr>
          <p:cNvPr id="19" name="Oval Callout 18"/>
          <p:cNvSpPr/>
          <p:nvPr/>
        </p:nvSpPr>
        <p:spPr bwMode="auto">
          <a:xfrm>
            <a:off x="1329070" y="1566530"/>
            <a:ext cx="3466214" cy="772633"/>
          </a:xfrm>
          <a:prstGeom prst="wedgeEllipseCallout">
            <a:avLst>
              <a:gd name="adj1" fmla="val -56138"/>
              <a:gd name="adj2" fmla="val -42242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de-CH" sz="2800" dirty="0" smtClean="0">
                <a:latin typeface="Arial" charset="0"/>
              </a:rPr>
              <a:t>send / </a:t>
            </a:r>
            <a:r>
              <a:rPr lang="de-CH" sz="2800" dirty="0" err="1" smtClean="0">
                <a:latin typeface="Arial" charset="0"/>
              </a:rPr>
              <a:t>receive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0" name="Oval Callout 19"/>
          <p:cNvSpPr/>
          <p:nvPr/>
        </p:nvSpPr>
        <p:spPr bwMode="auto">
          <a:xfrm>
            <a:off x="1041991" y="2441944"/>
            <a:ext cx="3799367" cy="772633"/>
          </a:xfrm>
          <a:prstGeom prst="wedgeEllipseCallout">
            <a:avLst>
              <a:gd name="adj1" fmla="val -53371"/>
              <a:gd name="adj2" fmla="val -142700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de-CH" sz="2800" dirty="0" err="1" smtClean="0">
                <a:latin typeface="Arial" charset="0"/>
              </a:rPr>
              <a:t>hear</a:t>
            </a:r>
            <a:r>
              <a:rPr lang="de-CH" sz="2800" dirty="0" smtClean="0">
                <a:latin typeface="Arial" charset="0"/>
              </a:rPr>
              <a:t> </a:t>
            </a:r>
            <a:r>
              <a:rPr lang="de-CH" sz="2800" dirty="0" err="1" smtClean="0">
                <a:latin typeface="Arial" charset="0"/>
              </a:rPr>
              <a:t>each</a:t>
            </a:r>
            <a:r>
              <a:rPr lang="de-CH" sz="2800" dirty="0" smtClean="0">
                <a:latin typeface="Arial" charset="0"/>
              </a:rPr>
              <a:t> </a:t>
            </a:r>
            <a:r>
              <a:rPr lang="de-CH" sz="2800" dirty="0" err="1" smtClean="0">
                <a:latin typeface="Arial" charset="0"/>
              </a:rPr>
              <a:t>node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3" name="Oval Callout 42"/>
          <p:cNvSpPr/>
          <p:nvPr/>
        </p:nvSpPr>
        <p:spPr bwMode="auto">
          <a:xfrm>
            <a:off x="4944139" y="925033"/>
            <a:ext cx="4625163" cy="2775098"/>
          </a:xfrm>
          <a:prstGeom prst="wedgeEllipseCallout">
            <a:avLst>
              <a:gd name="adj1" fmla="val 13420"/>
              <a:gd name="adj2" fmla="val 77151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800" b="1" dirty="0" smtClean="0">
                <a:latin typeface="Arial" charset="0"/>
              </a:rPr>
              <a:t>complexity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800" dirty="0" smtClean="0">
                <a:latin typeface="Arial" charset="0"/>
              </a:rPr>
              <a:t>computation:   free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800" dirty="0" smtClean="0">
                <a:latin typeface="Arial" charset="0"/>
              </a:rPr>
              <a:t>radio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:            time 1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5" name="Picture 5" descr="C:\Users\Stephan Holzer\AppData\Local\Microsoft\Windows\Temporary Internet Files\Content.IE5\QGCYB8T2\MC900432589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88195" y="-552022"/>
            <a:ext cx="2397725" cy="2397725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224287" y="-43130"/>
            <a:ext cx="58314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i="1" kern="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Self-Monitoring in </a:t>
            </a:r>
          </a:p>
          <a:p>
            <a:r>
              <a:rPr lang="en-US" sz="2800" i="1" kern="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       Dynamic Wireless Networks</a:t>
            </a:r>
            <a:endParaRPr lang="de-CH" sz="2800" dirty="0"/>
          </a:p>
        </p:txBody>
      </p:sp>
      <p:sp>
        <p:nvSpPr>
          <p:cNvPr id="22" name="Oval Callout 21"/>
          <p:cNvSpPr/>
          <p:nvPr/>
        </p:nvSpPr>
        <p:spPr bwMode="auto">
          <a:xfrm>
            <a:off x="1499192" y="1456659"/>
            <a:ext cx="5241850" cy="776177"/>
          </a:xfrm>
          <a:prstGeom prst="wedgeEllipseCallout">
            <a:avLst>
              <a:gd name="adj1" fmla="val 69147"/>
              <a:gd name="adj2" fmla="val 349559"/>
            </a:avLst>
          </a:prstGeom>
          <a:solidFill>
            <a:schemeClr val="bg1">
              <a:alpha val="29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800" dirty="0" smtClean="0">
                <a:latin typeface="Arial" charset="0"/>
              </a:rPr>
              <a:t>One ID per message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-68979" y="4111949"/>
            <a:ext cx="5759910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CH" sz="12000" dirty="0" smtClean="0">
                <a:latin typeface="Calibri" pitchFamily="34" charset="0"/>
              </a:rPr>
              <a:t>=&gt; Ω(     )</a:t>
            </a:r>
            <a:endParaRPr lang="en-US" sz="12000" dirty="0"/>
          </a:p>
        </p:txBody>
      </p:sp>
      <p:sp>
        <p:nvSpPr>
          <p:cNvPr id="24" name="Cloud Callout 23"/>
          <p:cNvSpPr/>
          <p:nvPr/>
        </p:nvSpPr>
        <p:spPr bwMode="auto">
          <a:xfrm>
            <a:off x="7145080" y="2254102"/>
            <a:ext cx="1679944" cy="1116419"/>
          </a:xfrm>
          <a:prstGeom prst="cloudCallout">
            <a:avLst>
              <a:gd name="adj1" fmla="val 8619"/>
              <a:gd name="adj2" fmla="val 110887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O(1)</a:t>
            </a:r>
          </a:p>
        </p:txBody>
      </p:sp>
      <p:cxnSp>
        <p:nvCxnSpPr>
          <p:cNvPr id="26" name="Straight Connector 25"/>
          <p:cNvCxnSpPr/>
          <p:nvPr/>
        </p:nvCxnSpPr>
        <p:spPr bwMode="auto">
          <a:xfrm rot="16200000" flipH="1">
            <a:off x="7607595" y="2440172"/>
            <a:ext cx="616688" cy="520996"/>
          </a:xfrm>
          <a:prstGeom prst="line">
            <a:avLst/>
          </a:prstGeom>
          <a:solidFill>
            <a:schemeClr val="accent1"/>
          </a:solidFill>
          <a:ln w="635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7" name="Straight Connector 26"/>
          <p:cNvCxnSpPr/>
          <p:nvPr/>
        </p:nvCxnSpPr>
        <p:spPr bwMode="auto">
          <a:xfrm rot="10800000" flipV="1">
            <a:off x="7542029" y="2424226"/>
            <a:ext cx="708836" cy="556436"/>
          </a:xfrm>
          <a:prstGeom prst="line">
            <a:avLst/>
          </a:prstGeom>
          <a:solidFill>
            <a:schemeClr val="accent1"/>
          </a:solidFill>
          <a:ln w="635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6" name="TextBox 15"/>
          <p:cNvSpPr txBox="1"/>
          <p:nvPr/>
        </p:nvSpPr>
        <p:spPr>
          <a:xfrm>
            <a:off x="3382303" y="4529221"/>
            <a:ext cx="174438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/>
              <a:t>  crashes</a:t>
            </a:r>
          </a:p>
          <a:p>
            <a:pPr algn="ctr"/>
            <a:r>
              <a:rPr lang="en-US" sz="2800" b="1" dirty="0" smtClean="0"/>
              <a:t>+</a:t>
            </a:r>
          </a:p>
          <a:p>
            <a:pPr algn="ctr"/>
            <a:r>
              <a:rPr lang="en-US" sz="2800" b="1" dirty="0" smtClean="0"/>
              <a:t>  joins</a:t>
            </a:r>
            <a:endParaRPr lang="en-US" sz="28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3320724" y="4572014"/>
            <a:ext cx="68320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#</a:t>
            </a:r>
          </a:p>
          <a:p>
            <a:endParaRPr lang="en-US" sz="2800" dirty="0" smtClean="0"/>
          </a:p>
          <a:p>
            <a:r>
              <a:rPr lang="en-US" sz="2800" dirty="0" smtClean="0"/>
              <a:t>   #</a:t>
            </a:r>
            <a:endParaRPr lang="en-US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14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  <p:set>
                                      <p:cBhvr>
                                        <p:cTn id="17" dur="14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14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00"/>
                            </p:stCondLst>
                            <p:childTnLst>
                              <p:par>
                                <p:cTn id="2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3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4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3" grpId="0"/>
      <p:bldP spid="23" grpId="1"/>
      <p:bldP spid="24" grpId="0" animBg="1"/>
      <p:bldP spid="24" grpId="1" animBg="1"/>
      <p:bldP spid="16" grpId="0"/>
      <p:bldP spid="17" grpId="0"/>
      <p:bldP spid="17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24287" y="-43130"/>
            <a:ext cx="5831456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i="1" kern="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Self-Monitoring in </a:t>
            </a:r>
          </a:p>
          <a:p>
            <a:r>
              <a:rPr lang="en-US" sz="2800" i="1" kern="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       Dynamic Wireless Networks</a:t>
            </a:r>
            <a:endParaRPr lang="de-CH" sz="2800" dirty="0"/>
          </a:p>
        </p:txBody>
      </p:sp>
      <p:sp>
        <p:nvSpPr>
          <p:cNvPr id="29" name="Oval Callout 28"/>
          <p:cNvSpPr/>
          <p:nvPr/>
        </p:nvSpPr>
        <p:spPr bwMode="auto">
          <a:xfrm>
            <a:off x="1680424" y="937675"/>
            <a:ext cx="5241850" cy="776177"/>
          </a:xfrm>
          <a:prstGeom prst="wedgeEllipseCallout">
            <a:avLst>
              <a:gd name="adj1" fmla="val -60663"/>
              <a:gd name="adj2" fmla="val 35404"/>
            </a:avLst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800" dirty="0" smtClean="0">
                <a:latin typeface="Arial" charset="0"/>
              </a:rPr>
              <a:t>What can I do?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pSp>
        <p:nvGrpSpPr>
          <p:cNvPr id="79" name="Group 78"/>
          <p:cNvGrpSpPr/>
          <p:nvPr/>
        </p:nvGrpSpPr>
        <p:grpSpPr>
          <a:xfrm>
            <a:off x="4037047" y="3944085"/>
            <a:ext cx="871058" cy="877374"/>
            <a:chOff x="2933176" y="3952323"/>
            <a:chExt cx="871058" cy="877374"/>
          </a:xfrm>
        </p:grpSpPr>
        <p:sp>
          <p:nvSpPr>
            <p:cNvPr id="106" name="Oval 105"/>
            <p:cNvSpPr/>
            <p:nvPr/>
          </p:nvSpPr>
          <p:spPr bwMode="auto">
            <a:xfrm>
              <a:off x="3571321" y="4407511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07" name="Oval 106"/>
            <p:cNvSpPr/>
            <p:nvPr/>
          </p:nvSpPr>
          <p:spPr bwMode="auto">
            <a:xfrm>
              <a:off x="2941414" y="4515370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08" name="Oval 107"/>
            <p:cNvSpPr/>
            <p:nvPr/>
          </p:nvSpPr>
          <p:spPr bwMode="auto">
            <a:xfrm>
              <a:off x="3219298" y="3952323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09" name="Oval 108"/>
            <p:cNvSpPr/>
            <p:nvPr/>
          </p:nvSpPr>
          <p:spPr bwMode="auto">
            <a:xfrm>
              <a:off x="2933176" y="4080393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10" name="Oval 109"/>
            <p:cNvSpPr/>
            <p:nvPr/>
          </p:nvSpPr>
          <p:spPr bwMode="auto">
            <a:xfrm>
              <a:off x="3290756" y="4605411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11" name="Oval 110"/>
            <p:cNvSpPr/>
            <p:nvPr/>
          </p:nvSpPr>
          <p:spPr bwMode="auto">
            <a:xfrm>
              <a:off x="3269299" y="4244575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12" name="Oval 111"/>
            <p:cNvSpPr/>
            <p:nvPr/>
          </p:nvSpPr>
          <p:spPr bwMode="auto">
            <a:xfrm>
              <a:off x="3554175" y="4105967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grpSp>
        <p:nvGrpSpPr>
          <p:cNvPr id="76" name="Group 75"/>
          <p:cNvGrpSpPr/>
          <p:nvPr/>
        </p:nvGrpSpPr>
        <p:grpSpPr>
          <a:xfrm>
            <a:off x="5050301" y="3869945"/>
            <a:ext cx="871058" cy="877374"/>
            <a:chOff x="7455749" y="5443372"/>
            <a:chExt cx="871058" cy="877374"/>
          </a:xfrm>
        </p:grpSpPr>
        <p:sp>
          <p:nvSpPr>
            <p:cNvPr id="124" name="Oval 123"/>
            <p:cNvSpPr/>
            <p:nvPr/>
          </p:nvSpPr>
          <p:spPr bwMode="auto">
            <a:xfrm>
              <a:off x="8093894" y="5898560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25" name="Oval 124"/>
            <p:cNvSpPr/>
            <p:nvPr/>
          </p:nvSpPr>
          <p:spPr bwMode="auto">
            <a:xfrm>
              <a:off x="7463987" y="6006419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26" name="Oval 125"/>
            <p:cNvSpPr/>
            <p:nvPr/>
          </p:nvSpPr>
          <p:spPr bwMode="auto">
            <a:xfrm>
              <a:off x="7741871" y="5443372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27" name="Oval 126"/>
            <p:cNvSpPr/>
            <p:nvPr/>
          </p:nvSpPr>
          <p:spPr bwMode="auto">
            <a:xfrm>
              <a:off x="7455749" y="5571442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28" name="Oval 127"/>
            <p:cNvSpPr/>
            <p:nvPr/>
          </p:nvSpPr>
          <p:spPr bwMode="auto">
            <a:xfrm>
              <a:off x="7813329" y="6096460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29" name="Oval 128"/>
            <p:cNvSpPr/>
            <p:nvPr/>
          </p:nvSpPr>
          <p:spPr bwMode="auto">
            <a:xfrm>
              <a:off x="7791872" y="5735624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30" name="Oval 129"/>
            <p:cNvSpPr/>
            <p:nvPr/>
          </p:nvSpPr>
          <p:spPr bwMode="auto">
            <a:xfrm>
              <a:off x="8076748" y="5597016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grpSp>
        <p:nvGrpSpPr>
          <p:cNvPr id="77" name="Group 76"/>
          <p:cNvGrpSpPr/>
          <p:nvPr/>
        </p:nvGrpSpPr>
        <p:grpSpPr>
          <a:xfrm>
            <a:off x="4659003" y="2844333"/>
            <a:ext cx="871058" cy="877374"/>
            <a:chOff x="6619608" y="3939966"/>
            <a:chExt cx="871058" cy="877374"/>
          </a:xfrm>
        </p:grpSpPr>
        <p:sp>
          <p:nvSpPr>
            <p:cNvPr id="133" name="Oval 132"/>
            <p:cNvSpPr/>
            <p:nvPr/>
          </p:nvSpPr>
          <p:spPr bwMode="auto">
            <a:xfrm>
              <a:off x="7257753" y="4395154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34" name="Oval 133"/>
            <p:cNvSpPr/>
            <p:nvPr/>
          </p:nvSpPr>
          <p:spPr bwMode="auto">
            <a:xfrm>
              <a:off x="6627846" y="4503013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35" name="Oval 134"/>
            <p:cNvSpPr/>
            <p:nvPr/>
          </p:nvSpPr>
          <p:spPr bwMode="auto">
            <a:xfrm>
              <a:off x="6905730" y="3939966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36" name="Oval 135"/>
            <p:cNvSpPr/>
            <p:nvPr/>
          </p:nvSpPr>
          <p:spPr bwMode="auto">
            <a:xfrm>
              <a:off x="6619608" y="4068036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37" name="Oval 136"/>
            <p:cNvSpPr/>
            <p:nvPr/>
          </p:nvSpPr>
          <p:spPr bwMode="auto">
            <a:xfrm>
              <a:off x="6977188" y="4593054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38" name="Oval 137"/>
            <p:cNvSpPr/>
            <p:nvPr/>
          </p:nvSpPr>
          <p:spPr bwMode="auto">
            <a:xfrm>
              <a:off x="6955731" y="4232218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39" name="Oval 138"/>
            <p:cNvSpPr/>
            <p:nvPr/>
          </p:nvSpPr>
          <p:spPr bwMode="auto">
            <a:xfrm>
              <a:off x="7240607" y="4093610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grpSp>
        <p:nvGrpSpPr>
          <p:cNvPr id="78" name="Group 77"/>
          <p:cNvGrpSpPr/>
          <p:nvPr/>
        </p:nvGrpSpPr>
        <p:grpSpPr>
          <a:xfrm>
            <a:off x="3888766" y="3589858"/>
            <a:ext cx="871058" cy="877374"/>
            <a:chOff x="4770214" y="2461274"/>
            <a:chExt cx="871058" cy="877374"/>
          </a:xfrm>
        </p:grpSpPr>
        <p:sp>
          <p:nvSpPr>
            <p:cNvPr id="142" name="Oval 141"/>
            <p:cNvSpPr/>
            <p:nvPr/>
          </p:nvSpPr>
          <p:spPr bwMode="auto">
            <a:xfrm>
              <a:off x="5408359" y="2916462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43" name="Oval 142"/>
            <p:cNvSpPr/>
            <p:nvPr/>
          </p:nvSpPr>
          <p:spPr bwMode="auto">
            <a:xfrm>
              <a:off x="4778452" y="3024321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44" name="Oval 143"/>
            <p:cNvSpPr/>
            <p:nvPr/>
          </p:nvSpPr>
          <p:spPr bwMode="auto">
            <a:xfrm>
              <a:off x="5056336" y="2461274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45" name="Oval 144"/>
            <p:cNvSpPr/>
            <p:nvPr/>
          </p:nvSpPr>
          <p:spPr bwMode="auto">
            <a:xfrm>
              <a:off x="4770214" y="2589344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46" name="Oval 145"/>
            <p:cNvSpPr/>
            <p:nvPr/>
          </p:nvSpPr>
          <p:spPr bwMode="auto">
            <a:xfrm>
              <a:off x="5127794" y="3114362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47" name="Oval 146"/>
            <p:cNvSpPr/>
            <p:nvPr/>
          </p:nvSpPr>
          <p:spPr bwMode="auto">
            <a:xfrm>
              <a:off x="5106337" y="2753526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48" name="Oval 147"/>
            <p:cNvSpPr/>
            <p:nvPr/>
          </p:nvSpPr>
          <p:spPr bwMode="auto">
            <a:xfrm>
              <a:off x="5391213" y="2614918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grpSp>
        <p:nvGrpSpPr>
          <p:cNvPr id="75" name="Group 74"/>
          <p:cNvGrpSpPr/>
          <p:nvPr/>
        </p:nvGrpSpPr>
        <p:grpSpPr>
          <a:xfrm>
            <a:off x="3662195" y="2761959"/>
            <a:ext cx="871058" cy="877374"/>
            <a:chOff x="5787557" y="5447494"/>
            <a:chExt cx="871058" cy="877374"/>
          </a:xfrm>
        </p:grpSpPr>
        <p:sp>
          <p:nvSpPr>
            <p:cNvPr id="115" name="Oval 114"/>
            <p:cNvSpPr/>
            <p:nvPr/>
          </p:nvSpPr>
          <p:spPr bwMode="auto">
            <a:xfrm>
              <a:off x="6425702" y="5902682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16" name="Oval 115"/>
            <p:cNvSpPr/>
            <p:nvPr/>
          </p:nvSpPr>
          <p:spPr bwMode="auto">
            <a:xfrm>
              <a:off x="5795795" y="6010541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17" name="Oval 116"/>
            <p:cNvSpPr/>
            <p:nvPr/>
          </p:nvSpPr>
          <p:spPr bwMode="auto">
            <a:xfrm>
              <a:off x="6073679" y="5447494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18" name="Oval 117"/>
            <p:cNvSpPr/>
            <p:nvPr/>
          </p:nvSpPr>
          <p:spPr bwMode="auto">
            <a:xfrm>
              <a:off x="5787557" y="5575564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19" name="Oval 118"/>
            <p:cNvSpPr/>
            <p:nvPr/>
          </p:nvSpPr>
          <p:spPr bwMode="auto">
            <a:xfrm>
              <a:off x="6145137" y="6100582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20" name="Oval 119"/>
            <p:cNvSpPr/>
            <p:nvPr/>
          </p:nvSpPr>
          <p:spPr bwMode="auto">
            <a:xfrm>
              <a:off x="6123680" y="5739746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21" name="Oval 120"/>
            <p:cNvSpPr/>
            <p:nvPr/>
          </p:nvSpPr>
          <p:spPr bwMode="auto">
            <a:xfrm>
              <a:off x="6408556" y="5601138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grpSp>
        <p:nvGrpSpPr>
          <p:cNvPr id="73" name="Group 72"/>
          <p:cNvGrpSpPr/>
          <p:nvPr/>
        </p:nvGrpSpPr>
        <p:grpSpPr>
          <a:xfrm>
            <a:off x="3806357" y="3301538"/>
            <a:ext cx="871058" cy="877374"/>
            <a:chOff x="2101125" y="5459851"/>
            <a:chExt cx="871058" cy="877374"/>
          </a:xfrm>
        </p:grpSpPr>
        <p:sp>
          <p:nvSpPr>
            <p:cNvPr id="30" name="Oval 29"/>
            <p:cNvSpPr/>
            <p:nvPr/>
          </p:nvSpPr>
          <p:spPr bwMode="auto">
            <a:xfrm>
              <a:off x="2739270" y="5915039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31" name="Oval 30"/>
            <p:cNvSpPr/>
            <p:nvPr/>
          </p:nvSpPr>
          <p:spPr bwMode="auto">
            <a:xfrm>
              <a:off x="2109363" y="6022898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33" name="Oval 32"/>
            <p:cNvSpPr/>
            <p:nvPr/>
          </p:nvSpPr>
          <p:spPr bwMode="auto">
            <a:xfrm>
              <a:off x="2387247" y="5459851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34" name="Oval 33"/>
            <p:cNvSpPr/>
            <p:nvPr/>
          </p:nvSpPr>
          <p:spPr bwMode="auto">
            <a:xfrm>
              <a:off x="2101125" y="5587921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35" name="Oval 34"/>
            <p:cNvSpPr/>
            <p:nvPr/>
          </p:nvSpPr>
          <p:spPr bwMode="auto">
            <a:xfrm>
              <a:off x="2458705" y="6112939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36" name="Oval 35"/>
            <p:cNvSpPr/>
            <p:nvPr/>
          </p:nvSpPr>
          <p:spPr bwMode="auto">
            <a:xfrm>
              <a:off x="2437248" y="5752103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43" name="Oval 42"/>
            <p:cNvSpPr/>
            <p:nvPr/>
          </p:nvSpPr>
          <p:spPr bwMode="auto">
            <a:xfrm>
              <a:off x="2722124" y="5613495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4848474" y="3503361"/>
            <a:ext cx="871058" cy="877374"/>
            <a:chOff x="3769317" y="5455729"/>
            <a:chExt cx="871058" cy="877374"/>
          </a:xfrm>
        </p:grpSpPr>
        <p:sp>
          <p:nvSpPr>
            <p:cNvPr id="97" name="Oval 96"/>
            <p:cNvSpPr/>
            <p:nvPr/>
          </p:nvSpPr>
          <p:spPr bwMode="auto">
            <a:xfrm>
              <a:off x="4407462" y="5910917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98" name="Oval 97"/>
            <p:cNvSpPr/>
            <p:nvPr/>
          </p:nvSpPr>
          <p:spPr bwMode="auto">
            <a:xfrm>
              <a:off x="3777555" y="6018776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99" name="Oval 98"/>
            <p:cNvSpPr/>
            <p:nvPr/>
          </p:nvSpPr>
          <p:spPr bwMode="auto">
            <a:xfrm>
              <a:off x="4055439" y="5455729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00" name="Oval 99"/>
            <p:cNvSpPr/>
            <p:nvPr/>
          </p:nvSpPr>
          <p:spPr bwMode="auto">
            <a:xfrm>
              <a:off x="3769317" y="5583799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01" name="Oval 100"/>
            <p:cNvSpPr/>
            <p:nvPr/>
          </p:nvSpPr>
          <p:spPr bwMode="auto">
            <a:xfrm>
              <a:off x="4126897" y="6108817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02" name="Oval 101"/>
            <p:cNvSpPr/>
            <p:nvPr/>
          </p:nvSpPr>
          <p:spPr bwMode="auto">
            <a:xfrm>
              <a:off x="4105440" y="5747981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03" name="Oval 102"/>
            <p:cNvSpPr/>
            <p:nvPr/>
          </p:nvSpPr>
          <p:spPr bwMode="auto">
            <a:xfrm>
              <a:off x="4390316" y="5609373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08027E-6 L -0.12118 0.00116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" y="0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839E-6 L 0.26163 0.23756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" y="119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6.93963E-9 L 0.21128 0.15984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" y="80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57298E-7 L 0.09427 -0.16308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" y="-8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97409E-6 L 0.23368 0.3937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" y="197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97872E-6 L -0.18889 0.32177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" y="161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4508E-6 L -0.11928 0.29054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" y="1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24287" y="-43130"/>
            <a:ext cx="5831456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i="1" kern="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Self-Monitoring in </a:t>
            </a:r>
          </a:p>
          <a:p>
            <a:r>
              <a:rPr lang="en-US" sz="2800" i="1" kern="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       Dynamic Wireless Networks</a:t>
            </a:r>
            <a:endParaRPr lang="de-CH" sz="2800" dirty="0"/>
          </a:p>
        </p:txBody>
      </p:sp>
      <p:sp>
        <p:nvSpPr>
          <p:cNvPr id="29" name="Oval Callout 28"/>
          <p:cNvSpPr/>
          <p:nvPr/>
        </p:nvSpPr>
        <p:spPr bwMode="auto">
          <a:xfrm>
            <a:off x="1680424" y="937675"/>
            <a:ext cx="5241850" cy="776177"/>
          </a:xfrm>
          <a:prstGeom prst="wedgeEllipseCallout">
            <a:avLst>
              <a:gd name="adj1" fmla="val -60663"/>
              <a:gd name="adj2" fmla="val 35404"/>
            </a:avLst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800" dirty="0" smtClean="0">
                <a:latin typeface="Arial" charset="0"/>
              </a:rPr>
              <a:t>What can I do?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3" name="Oval 112"/>
          <p:cNvSpPr/>
          <p:nvPr/>
        </p:nvSpPr>
        <p:spPr bwMode="auto">
          <a:xfrm>
            <a:off x="2701179" y="3616403"/>
            <a:ext cx="1277728" cy="1244009"/>
          </a:xfrm>
          <a:prstGeom prst="ellipse">
            <a:avLst/>
          </a:prstGeom>
          <a:gradFill flip="none" rotWithShape="1">
            <a:gsLst>
              <a:gs pos="0">
                <a:srgbClr val="E7F4F5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 w="41275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1" name="Oval 130"/>
          <p:cNvSpPr/>
          <p:nvPr/>
        </p:nvSpPr>
        <p:spPr bwMode="auto">
          <a:xfrm>
            <a:off x="7223752" y="5107452"/>
            <a:ext cx="1277728" cy="1244009"/>
          </a:xfrm>
          <a:prstGeom prst="ellipse">
            <a:avLst/>
          </a:prstGeom>
          <a:gradFill flip="none" rotWithShape="1">
            <a:gsLst>
              <a:gs pos="0">
                <a:srgbClr val="E7F4F5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 w="41275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0" name="Oval 139"/>
          <p:cNvSpPr/>
          <p:nvPr/>
        </p:nvSpPr>
        <p:spPr bwMode="auto">
          <a:xfrm>
            <a:off x="6387611" y="3604046"/>
            <a:ext cx="1277728" cy="1244009"/>
          </a:xfrm>
          <a:prstGeom prst="ellipse">
            <a:avLst/>
          </a:prstGeom>
          <a:gradFill flip="none" rotWithShape="1">
            <a:gsLst>
              <a:gs pos="0">
                <a:srgbClr val="E7F4F5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 w="41275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9" name="Oval 148"/>
          <p:cNvSpPr/>
          <p:nvPr/>
        </p:nvSpPr>
        <p:spPr bwMode="auto">
          <a:xfrm>
            <a:off x="4538217" y="2125354"/>
            <a:ext cx="1277728" cy="1244009"/>
          </a:xfrm>
          <a:prstGeom prst="ellipse">
            <a:avLst/>
          </a:prstGeom>
          <a:gradFill flip="none" rotWithShape="1">
            <a:gsLst>
              <a:gs pos="0">
                <a:srgbClr val="E7F4F5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 w="41275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2" name="Oval 121"/>
          <p:cNvSpPr/>
          <p:nvPr/>
        </p:nvSpPr>
        <p:spPr bwMode="auto">
          <a:xfrm>
            <a:off x="5555560" y="5111574"/>
            <a:ext cx="1277728" cy="1244009"/>
          </a:xfrm>
          <a:prstGeom prst="ellipse">
            <a:avLst/>
          </a:prstGeom>
          <a:gradFill flip="none" rotWithShape="1">
            <a:gsLst>
              <a:gs pos="0">
                <a:srgbClr val="E7F4F5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 w="41275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3" name="Oval 92"/>
          <p:cNvSpPr/>
          <p:nvPr/>
        </p:nvSpPr>
        <p:spPr bwMode="auto">
          <a:xfrm>
            <a:off x="1869128" y="5123931"/>
            <a:ext cx="1277728" cy="1244009"/>
          </a:xfrm>
          <a:prstGeom prst="ellipse">
            <a:avLst/>
          </a:prstGeom>
          <a:gradFill flip="none" rotWithShape="1">
            <a:gsLst>
              <a:gs pos="0">
                <a:srgbClr val="E7F4F5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 w="41275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4" name="Oval 103"/>
          <p:cNvSpPr/>
          <p:nvPr/>
        </p:nvSpPr>
        <p:spPr bwMode="auto">
          <a:xfrm>
            <a:off x="3537320" y="5119809"/>
            <a:ext cx="1277728" cy="1244009"/>
          </a:xfrm>
          <a:prstGeom prst="ellipse">
            <a:avLst/>
          </a:prstGeom>
          <a:gradFill flip="none" rotWithShape="1">
            <a:gsLst>
              <a:gs pos="0">
                <a:srgbClr val="E7F4F5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 w="41275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6" name="Oval 105"/>
          <p:cNvSpPr/>
          <p:nvPr/>
        </p:nvSpPr>
        <p:spPr bwMode="auto">
          <a:xfrm>
            <a:off x="3571321" y="4242751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7" name="Oval 106"/>
          <p:cNvSpPr/>
          <p:nvPr/>
        </p:nvSpPr>
        <p:spPr bwMode="auto">
          <a:xfrm>
            <a:off x="2941414" y="4350610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8" name="Oval 107"/>
          <p:cNvSpPr/>
          <p:nvPr/>
        </p:nvSpPr>
        <p:spPr bwMode="auto">
          <a:xfrm>
            <a:off x="3219298" y="3787563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9" name="Oval 108"/>
          <p:cNvSpPr/>
          <p:nvPr/>
        </p:nvSpPr>
        <p:spPr bwMode="auto">
          <a:xfrm>
            <a:off x="2933176" y="3915633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0" name="Oval 109"/>
          <p:cNvSpPr/>
          <p:nvPr/>
        </p:nvSpPr>
        <p:spPr bwMode="auto">
          <a:xfrm>
            <a:off x="3290756" y="4440651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1" name="Oval 110"/>
          <p:cNvSpPr/>
          <p:nvPr/>
        </p:nvSpPr>
        <p:spPr bwMode="auto">
          <a:xfrm>
            <a:off x="3269299" y="4079815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2" name="Oval 111"/>
          <p:cNvSpPr/>
          <p:nvPr/>
        </p:nvSpPr>
        <p:spPr bwMode="auto">
          <a:xfrm>
            <a:off x="3554175" y="3941207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4" name="Oval 123"/>
          <p:cNvSpPr/>
          <p:nvPr/>
        </p:nvSpPr>
        <p:spPr bwMode="auto">
          <a:xfrm>
            <a:off x="8093894" y="5733800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5" name="Oval 124"/>
          <p:cNvSpPr/>
          <p:nvPr/>
        </p:nvSpPr>
        <p:spPr bwMode="auto">
          <a:xfrm>
            <a:off x="7463987" y="5841659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6" name="Oval 125"/>
          <p:cNvSpPr/>
          <p:nvPr/>
        </p:nvSpPr>
        <p:spPr bwMode="auto">
          <a:xfrm>
            <a:off x="7741871" y="5278612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7" name="Oval 126"/>
          <p:cNvSpPr/>
          <p:nvPr/>
        </p:nvSpPr>
        <p:spPr bwMode="auto">
          <a:xfrm>
            <a:off x="7455749" y="5406682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8" name="Oval 127"/>
          <p:cNvSpPr/>
          <p:nvPr/>
        </p:nvSpPr>
        <p:spPr bwMode="auto">
          <a:xfrm>
            <a:off x="7813329" y="5931700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9" name="Oval 128"/>
          <p:cNvSpPr/>
          <p:nvPr/>
        </p:nvSpPr>
        <p:spPr bwMode="auto">
          <a:xfrm>
            <a:off x="7791872" y="5570864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0" name="Oval 129"/>
          <p:cNvSpPr/>
          <p:nvPr/>
        </p:nvSpPr>
        <p:spPr bwMode="auto">
          <a:xfrm>
            <a:off x="8076748" y="5432256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3" name="Oval 132"/>
          <p:cNvSpPr/>
          <p:nvPr/>
        </p:nvSpPr>
        <p:spPr bwMode="auto">
          <a:xfrm>
            <a:off x="7257753" y="4230394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4" name="Oval 133"/>
          <p:cNvSpPr/>
          <p:nvPr/>
        </p:nvSpPr>
        <p:spPr bwMode="auto">
          <a:xfrm>
            <a:off x="6627846" y="4338253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5" name="Oval 134"/>
          <p:cNvSpPr/>
          <p:nvPr/>
        </p:nvSpPr>
        <p:spPr bwMode="auto">
          <a:xfrm>
            <a:off x="6905730" y="3775206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6" name="Oval 135"/>
          <p:cNvSpPr/>
          <p:nvPr/>
        </p:nvSpPr>
        <p:spPr bwMode="auto">
          <a:xfrm>
            <a:off x="6619608" y="3903276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7" name="Oval 136"/>
          <p:cNvSpPr/>
          <p:nvPr/>
        </p:nvSpPr>
        <p:spPr bwMode="auto">
          <a:xfrm>
            <a:off x="6977188" y="4428294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8" name="Oval 137"/>
          <p:cNvSpPr/>
          <p:nvPr/>
        </p:nvSpPr>
        <p:spPr bwMode="auto">
          <a:xfrm>
            <a:off x="6955731" y="4067458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9" name="Oval 138"/>
          <p:cNvSpPr/>
          <p:nvPr/>
        </p:nvSpPr>
        <p:spPr bwMode="auto">
          <a:xfrm>
            <a:off x="7240607" y="3928850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2" name="Oval 141"/>
          <p:cNvSpPr/>
          <p:nvPr/>
        </p:nvSpPr>
        <p:spPr bwMode="auto">
          <a:xfrm>
            <a:off x="5408359" y="2751702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3" name="Oval 142"/>
          <p:cNvSpPr/>
          <p:nvPr/>
        </p:nvSpPr>
        <p:spPr bwMode="auto">
          <a:xfrm>
            <a:off x="4778452" y="2859561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4" name="Oval 143"/>
          <p:cNvSpPr/>
          <p:nvPr/>
        </p:nvSpPr>
        <p:spPr bwMode="auto">
          <a:xfrm>
            <a:off x="5056336" y="2296514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5" name="Oval 144"/>
          <p:cNvSpPr/>
          <p:nvPr/>
        </p:nvSpPr>
        <p:spPr bwMode="auto">
          <a:xfrm>
            <a:off x="4770214" y="2424584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6" name="Oval 145"/>
          <p:cNvSpPr/>
          <p:nvPr/>
        </p:nvSpPr>
        <p:spPr bwMode="auto">
          <a:xfrm>
            <a:off x="5127794" y="2949602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7" name="Oval 146"/>
          <p:cNvSpPr/>
          <p:nvPr/>
        </p:nvSpPr>
        <p:spPr bwMode="auto">
          <a:xfrm>
            <a:off x="5106337" y="2588766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8" name="Oval 147"/>
          <p:cNvSpPr/>
          <p:nvPr/>
        </p:nvSpPr>
        <p:spPr bwMode="auto">
          <a:xfrm>
            <a:off x="5391213" y="2450158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5" name="Oval 114"/>
          <p:cNvSpPr/>
          <p:nvPr/>
        </p:nvSpPr>
        <p:spPr bwMode="auto">
          <a:xfrm>
            <a:off x="6425702" y="5737922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6" name="Oval 115"/>
          <p:cNvSpPr/>
          <p:nvPr/>
        </p:nvSpPr>
        <p:spPr bwMode="auto">
          <a:xfrm>
            <a:off x="5795795" y="5845781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7" name="Oval 116"/>
          <p:cNvSpPr/>
          <p:nvPr/>
        </p:nvSpPr>
        <p:spPr bwMode="auto">
          <a:xfrm>
            <a:off x="6073679" y="5282734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8" name="Oval 117"/>
          <p:cNvSpPr/>
          <p:nvPr/>
        </p:nvSpPr>
        <p:spPr bwMode="auto">
          <a:xfrm>
            <a:off x="5787557" y="5410804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9" name="Oval 118"/>
          <p:cNvSpPr/>
          <p:nvPr/>
        </p:nvSpPr>
        <p:spPr bwMode="auto">
          <a:xfrm>
            <a:off x="6145137" y="5935822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0" name="Oval 119"/>
          <p:cNvSpPr/>
          <p:nvPr/>
        </p:nvSpPr>
        <p:spPr bwMode="auto">
          <a:xfrm>
            <a:off x="6123680" y="5574986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1" name="Oval 120"/>
          <p:cNvSpPr/>
          <p:nvPr/>
        </p:nvSpPr>
        <p:spPr bwMode="auto">
          <a:xfrm>
            <a:off x="6408556" y="5436378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0" name="Oval 29"/>
          <p:cNvSpPr/>
          <p:nvPr/>
        </p:nvSpPr>
        <p:spPr bwMode="auto">
          <a:xfrm>
            <a:off x="2739270" y="5750279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2109363" y="5858138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2387247" y="5295091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4" name="Oval 33"/>
          <p:cNvSpPr/>
          <p:nvPr/>
        </p:nvSpPr>
        <p:spPr bwMode="auto">
          <a:xfrm>
            <a:off x="2101125" y="5423161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2458705" y="5948179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6" name="Oval 35"/>
          <p:cNvSpPr/>
          <p:nvPr/>
        </p:nvSpPr>
        <p:spPr bwMode="auto">
          <a:xfrm>
            <a:off x="2437248" y="5587343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3" name="Oval 42"/>
          <p:cNvSpPr/>
          <p:nvPr/>
        </p:nvSpPr>
        <p:spPr bwMode="auto">
          <a:xfrm>
            <a:off x="2722124" y="5448735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7" name="Oval 96"/>
          <p:cNvSpPr/>
          <p:nvPr/>
        </p:nvSpPr>
        <p:spPr bwMode="auto">
          <a:xfrm>
            <a:off x="4407462" y="5746157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8" name="Oval 97"/>
          <p:cNvSpPr/>
          <p:nvPr/>
        </p:nvSpPr>
        <p:spPr bwMode="auto">
          <a:xfrm>
            <a:off x="3777555" y="5854016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9" name="Oval 98"/>
          <p:cNvSpPr/>
          <p:nvPr/>
        </p:nvSpPr>
        <p:spPr bwMode="auto">
          <a:xfrm>
            <a:off x="4055439" y="5290969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0" name="Oval 99"/>
          <p:cNvSpPr/>
          <p:nvPr/>
        </p:nvSpPr>
        <p:spPr bwMode="auto">
          <a:xfrm>
            <a:off x="3769317" y="5419039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1" name="Oval 100"/>
          <p:cNvSpPr/>
          <p:nvPr/>
        </p:nvSpPr>
        <p:spPr bwMode="auto">
          <a:xfrm>
            <a:off x="4126897" y="5944057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2" name="Oval 101"/>
          <p:cNvSpPr/>
          <p:nvPr/>
        </p:nvSpPr>
        <p:spPr bwMode="auto">
          <a:xfrm>
            <a:off x="4105440" y="5583221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3" name="Oval 102"/>
          <p:cNvSpPr/>
          <p:nvPr/>
        </p:nvSpPr>
        <p:spPr bwMode="auto">
          <a:xfrm>
            <a:off x="4390316" y="5444613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82" name="Oval Callout 181"/>
          <p:cNvSpPr/>
          <p:nvPr/>
        </p:nvSpPr>
        <p:spPr bwMode="auto">
          <a:xfrm>
            <a:off x="1453883" y="2306595"/>
            <a:ext cx="2945122" cy="749643"/>
          </a:xfrm>
          <a:prstGeom prst="wedgeEllipseCallout">
            <a:avLst>
              <a:gd name="adj1" fmla="val 2272"/>
              <a:gd name="adj2" fmla="val 162877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800" dirty="0" smtClean="0">
                <a:latin typeface="Arial" charset="0"/>
              </a:rPr>
              <a:t>I am here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83" name="Oval Callout 182"/>
          <p:cNvSpPr/>
          <p:nvPr/>
        </p:nvSpPr>
        <p:spPr bwMode="auto">
          <a:xfrm>
            <a:off x="1812229" y="2195384"/>
            <a:ext cx="2945122" cy="749643"/>
          </a:xfrm>
          <a:prstGeom prst="wedgeEllipseCallout">
            <a:avLst>
              <a:gd name="adj1" fmla="val 2272"/>
              <a:gd name="adj2" fmla="val 162877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800" dirty="0" smtClean="0">
                <a:latin typeface="Arial" charset="0"/>
              </a:rPr>
              <a:t>I am here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84" name="Oval Callout 183"/>
          <p:cNvSpPr/>
          <p:nvPr/>
        </p:nvSpPr>
        <p:spPr bwMode="auto">
          <a:xfrm>
            <a:off x="2149980" y="2368379"/>
            <a:ext cx="2945122" cy="749643"/>
          </a:xfrm>
          <a:prstGeom prst="wedgeEllipseCallout">
            <a:avLst>
              <a:gd name="adj1" fmla="val 2272"/>
              <a:gd name="adj2" fmla="val 162877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800" dirty="0" smtClean="0">
                <a:latin typeface="Arial" charset="0"/>
              </a:rPr>
              <a:t>I am here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85" name="Oval Callout 184"/>
          <p:cNvSpPr/>
          <p:nvPr/>
        </p:nvSpPr>
        <p:spPr bwMode="auto">
          <a:xfrm>
            <a:off x="1836943" y="2491947"/>
            <a:ext cx="2945122" cy="749643"/>
          </a:xfrm>
          <a:prstGeom prst="wedgeEllipseCallout">
            <a:avLst>
              <a:gd name="adj1" fmla="val 2272"/>
              <a:gd name="adj2" fmla="val 162877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800" dirty="0" smtClean="0">
                <a:latin typeface="Arial" charset="0"/>
              </a:rPr>
              <a:t>I am here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86" name="Oval Callout 185"/>
          <p:cNvSpPr/>
          <p:nvPr/>
        </p:nvSpPr>
        <p:spPr bwMode="auto">
          <a:xfrm>
            <a:off x="1540380" y="2772032"/>
            <a:ext cx="2945122" cy="749643"/>
          </a:xfrm>
          <a:prstGeom prst="wedgeEllipseCallout">
            <a:avLst>
              <a:gd name="adj1" fmla="val 2272"/>
              <a:gd name="adj2" fmla="val 162877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800" dirty="0" smtClean="0">
                <a:latin typeface="Arial" charset="0"/>
              </a:rPr>
              <a:t>I am here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87" name="Oval Callout 186"/>
          <p:cNvSpPr/>
          <p:nvPr/>
        </p:nvSpPr>
        <p:spPr bwMode="auto">
          <a:xfrm>
            <a:off x="1878131" y="2879124"/>
            <a:ext cx="2945122" cy="749643"/>
          </a:xfrm>
          <a:prstGeom prst="wedgeEllipseCallout">
            <a:avLst>
              <a:gd name="adj1" fmla="val 2272"/>
              <a:gd name="adj2" fmla="val 162877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800" dirty="0" smtClean="0">
                <a:latin typeface="Arial" charset="0"/>
              </a:rPr>
              <a:t>I am here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88" name="Oval Callout 187"/>
          <p:cNvSpPr/>
          <p:nvPr/>
        </p:nvSpPr>
        <p:spPr bwMode="auto">
          <a:xfrm>
            <a:off x="2125266" y="2648466"/>
            <a:ext cx="2945122" cy="749643"/>
          </a:xfrm>
          <a:prstGeom prst="wedgeEllipseCallout">
            <a:avLst>
              <a:gd name="adj1" fmla="val 2272"/>
              <a:gd name="adj2" fmla="val 162877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800" dirty="0" smtClean="0">
                <a:latin typeface="Arial" charset="0"/>
              </a:rPr>
              <a:t>I am here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89" name="Oval 188"/>
          <p:cNvSpPr/>
          <p:nvPr/>
        </p:nvSpPr>
        <p:spPr bwMode="auto">
          <a:xfrm>
            <a:off x="1396532" y="4456935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91" name="Oval 190"/>
          <p:cNvSpPr/>
          <p:nvPr/>
        </p:nvSpPr>
        <p:spPr bwMode="auto">
          <a:xfrm>
            <a:off x="1044509" y="4001747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92" name="Oval 191"/>
          <p:cNvSpPr/>
          <p:nvPr/>
        </p:nvSpPr>
        <p:spPr bwMode="auto">
          <a:xfrm>
            <a:off x="758387" y="4129817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94" name="Oval 193"/>
          <p:cNvSpPr/>
          <p:nvPr/>
        </p:nvSpPr>
        <p:spPr bwMode="auto">
          <a:xfrm>
            <a:off x="1094510" y="4293999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95" name="Oval 194"/>
          <p:cNvSpPr/>
          <p:nvPr/>
        </p:nvSpPr>
        <p:spPr bwMode="auto">
          <a:xfrm>
            <a:off x="1379386" y="4155391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96" name="Oval Callout 195"/>
          <p:cNvSpPr/>
          <p:nvPr/>
        </p:nvSpPr>
        <p:spPr bwMode="auto">
          <a:xfrm>
            <a:off x="-745621" y="2586682"/>
            <a:ext cx="2945122" cy="749643"/>
          </a:xfrm>
          <a:prstGeom prst="wedgeEllipseCallout">
            <a:avLst>
              <a:gd name="adj1" fmla="val 2272"/>
              <a:gd name="adj2" fmla="val 162877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800" dirty="0" smtClean="0">
                <a:latin typeface="Arial" charset="0"/>
              </a:rPr>
              <a:t>I am here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97" name="Oval Callout 196"/>
          <p:cNvSpPr/>
          <p:nvPr/>
        </p:nvSpPr>
        <p:spPr bwMode="auto">
          <a:xfrm>
            <a:off x="0" y="2619633"/>
            <a:ext cx="2945122" cy="749643"/>
          </a:xfrm>
          <a:prstGeom prst="wedgeEllipseCallout">
            <a:avLst>
              <a:gd name="adj1" fmla="val 2272"/>
              <a:gd name="adj2" fmla="val 162877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800" dirty="0" smtClean="0">
                <a:latin typeface="Arial" charset="0"/>
              </a:rPr>
              <a:t>I am here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98" name="Oval Callout 197"/>
          <p:cNvSpPr/>
          <p:nvPr/>
        </p:nvSpPr>
        <p:spPr bwMode="auto">
          <a:xfrm>
            <a:off x="-350108" y="2714368"/>
            <a:ext cx="2945122" cy="749643"/>
          </a:xfrm>
          <a:prstGeom prst="wedgeEllipseCallout">
            <a:avLst>
              <a:gd name="adj1" fmla="val 2272"/>
              <a:gd name="adj2" fmla="val 162877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800" dirty="0" smtClean="0">
                <a:latin typeface="Arial" charset="0"/>
              </a:rPr>
              <a:t>I am here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00" name="TextBox 199"/>
          <p:cNvSpPr txBox="1"/>
          <p:nvPr/>
        </p:nvSpPr>
        <p:spPr>
          <a:xfrm>
            <a:off x="2471351" y="1886464"/>
            <a:ext cx="6085320" cy="1938992"/>
          </a:xfrm>
          <a:prstGeom prst="rect">
            <a:avLst/>
          </a:prstGeom>
          <a:solidFill>
            <a:srgbClr val="FFE575"/>
          </a:solidFill>
          <a:ln w="762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US" sz="12000" dirty="0" smtClean="0">
                <a:solidFill>
                  <a:srgbClr val="FF0000"/>
                </a:solidFill>
              </a:rPr>
              <a:t>collision!</a:t>
            </a:r>
            <a:endParaRPr lang="en-US" sz="12000" dirty="0">
              <a:solidFill>
                <a:srgbClr val="FF0000"/>
              </a:solidFill>
            </a:endParaRPr>
          </a:p>
        </p:txBody>
      </p:sp>
      <p:cxnSp>
        <p:nvCxnSpPr>
          <p:cNvPr id="201" name="Straight Connector 200"/>
          <p:cNvCxnSpPr/>
          <p:nvPr/>
        </p:nvCxnSpPr>
        <p:spPr bwMode="auto">
          <a:xfrm>
            <a:off x="2949146" y="4333103"/>
            <a:ext cx="243852" cy="233086"/>
          </a:xfrm>
          <a:prstGeom prst="line">
            <a:avLst/>
          </a:prstGeom>
          <a:solidFill>
            <a:schemeClr val="accent1"/>
          </a:solidFill>
          <a:ln w="635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02" name="Straight Connector 201"/>
          <p:cNvCxnSpPr/>
          <p:nvPr/>
        </p:nvCxnSpPr>
        <p:spPr bwMode="auto">
          <a:xfrm rot="5400000">
            <a:off x="2946293" y="4357388"/>
            <a:ext cx="241323" cy="192753"/>
          </a:xfrm>
          <a:prstGeom prst="line">
            <a:avLst/>
          </a:prstGeom>
          <a:solidFill>
            <a:schemeClr val="accent1"/>
          </a:solidFill>
          <a:ln w="635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07" name="Straight Connector 206"/>
          <p:cNvCxnSpPr/>
          <p:nvPr/>
        </p:nvCxnSpPr>
        <p:spPr bwMode="auto">
          <a:xfrm>
            <a:off x="3579338" y="4230115"/>
            <a:ext cx="243852" cy="233086"/>
          </a:xfrm>
          <a:prstGeom prst="line">
            <a:avLst/>
          </a:prstGeom>
          <a:solidFill>
            <a:schemeClr val="accent1"/>
          </a:solidFill>
          <a:ln w="635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08" name="Straight Connector 207"/>
          <p:cNvCxnSpPr/>
          <p:nvPr/>
        </p:nvCxnSpPr>
        <p:spPr bwMode="auto">
          <a:xfrm rot="5400000">
            <a:off x="3576485" y="4254400"/>
            <a:ext cx="241323" cy="192753"/>
          </a:xfrm>
          <a:prstGeom prst="line">
            <a:avLst/>
          </a:prstGeom>
          <a:solidFill>
            <a:schemeClr val="accent1"/>
          </a:solidFill>
          <a:ln w="635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09" name="TextBox 208"/>
          <p:cNvSpPr txBox="1"/>
          <p:nvPr/>
        </p:nvSpPr>
        <p:spPr>
          <a:xfrm>
            <a:off x="4166477" y="4300150"/>
            <a:ext cx="2087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/>
              <a:t>redundancy</a:t>
            </a:r>
            <a:endParaRPr lang="en-US" dirty="0"/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926048"/>
            <a:ext cx="714960" cy="784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33857" y="3960215"/>
            <a:ext cx="139037" cy="746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0" name="TextBox 209"/>
          <p:cNvSpPr txBox="1"/>
          <p:nvPr/>
        </p:nvSpPr>
        <p:spPr>
          <a:xfrm>
            <a:off x="402672" y="4764946"/>
            <a:ext cx="873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= ok</a:t>
            </a:r>
            <a:endParaRPr lang="en-US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10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9" dur="1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0"/>
                            </p:stCondLst>
                            <p:childTnLst>
                              <p:par>
                                <p:cTn id="101" presetID="35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2" dur="1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35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5" dur="1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00"/>
                            </p:stCondLst>
                            <p:childTnLst>
                              <p:par>
                                <p:cTn id="107" presetID="1" presetClass="exit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1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1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2" grpId="0" animBg="1"/>
      <p:bldP spid="182" grpId="2" animBg="1"/>
      <p:bldP spid="183" grpId="0" animBg="1"/>
      <p:bldP spid="183" grpId="2" animBg="1"/>
      <p:bldP spid="184" grpId="0" animBg="1"/>
      <p:bldP spid="184" grpId="2" animBg="1"/>
      <p:bldP spid="185" grpId="0" animBg="1"/>
      <p:bldP spid="185" grpId="2" animBg="1"/>
      <p:bldP spid="186" grpId="0" animBg="1"/>
      <p:bldP spid="186" grpId="2" animBg="1"/>
      <p:bldP spid="187" grpId="0" animBg="1"/>
      <p:bldP spid="187" grpId="2" animBg="1"/>
      <p:bldP spid="188" grpId="0" animBg="1"/>
      <p:bldP spid="188" grpId="2" animBg="1"/>
      <p:bldP spid="189" grpId="0" animBg="1"/>
      <p:bldP spid="191" grpId="0" animBg="1"/>
      <p:bldP spid="192" grpId="0" animBg="1"/>
      <p:bldP spid="194" grpId="0" animBg="1"/>
      <p:bldP spid="195" grpId="0" animBg="1"/>
      <p:bldP spid="196" grpId="0" animBg="1"/>
      <p:bldP spid="196" grpId="1" animBg="1"/>
      <p:bldP spid="197" grpId="0" animBg="1"/>
      <p:bldP spid="197" grpId="1" animBg="1"/>
      <p:bldP spid="198" grpId="0" animBg="1"/>
      <p:bldP spid="198" grpId="1" animBg="1"/>
      <p:bldP spid="200" grpId="0" animBg="1"/>
      <p:bldP spid="200" grpId="1" animBg="1"/>
      <p:bldP spid="200" grpId="2" animBg="1"/>
      <p:bldP spid="200" grpId="3" animBg="1"/>
      <p:bldP spid="200" grpId="4" animBg="1"/>
      <p:bldP spid="209" grpId="0"/>
      <p:bldP spid="2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1" name="Straight Connector 150"/>
          <p:cNvCxnSpPr/>
          <p:nvPr/>
        </p:nvCxnSpPr>
        <p:spPr bwMode="auto">
          <a:xfrm rot="5400000" flipH="1" flipV="1">
            <a:off x="2174790" y="4604950"/>
            <a:ext cx="1507522" cy="832021"/>
          </a:xfrm>
          <a:prstGeom prst="line">
            <a:avLst/>
          </a:prstGeom>
          <a:solidFill>
            <a:schemeClr val="accent1"/>
          </a:solidFill>
          <a:ln w="209550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</p:cxnSp>
      <p:cxnSp>
        <p:nvCxnSpPr>
          <p:cNvPr id="153" name="Straight Connector 152"/>
          <p:cNvCxnSpPr/>
          <p:nvPr/>
        </p:nvCxnSpPr>
        <p:spPr bwMode="auto">
          <a:xfrm rot="5400000" flipH="1" flipV="1">
            <a:off x="5873579" y="4547284"/>
            <a:ext cx="1474573" cy="815546"/>
          </a:xfrm>
          <a:prstGeom prst="line">
            <a:avLst/>
          </a:prstGeom>
          <a:solidFill>
            <a:schemeClr val="accent1"/>
          </a:solidFill>
          <a:ln w="209550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</p:cxnSp>
      <p:cxnSp>
        <p:nvCxnSpPr>
          <p:cNvPr id="154" name="Straight Connector 153"/>
          <p:cNvCxnSpPr/>
          <p:nvPr/>
        </p:nvCxnSpPr>
        <p:spPr bwMode="auto">
          <a:xfrm flipV="1">
            <a:off x="3344562" y="2726721"/>
            <a:ext cx="1812324" cy="1573427"/>
          </a:xfrm>
          <a:prstGeom prst="line">
            <a:avLst/>
          </a:prstGeom>
          <a:solidFill>
            <a:schemeClr val="accent1"/>
          </a:solidFill>
          <a:ln w="209550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</p:cxnSp>
      <p:cxnSp>
        <p:nvCxnSpPr>
          <p:cNvPr id="158" name="Straight Connector 157"/>
          <p:cNvCxnSpPr/>
          <p:nvPr/>
        </p:nvCxnSpPr>
        <p:spPr bwMode="auto">
          <a:xfrm rot="16200000" flipV="1">
            <a:off x="6693243" y="4543167"/>
            <a:ext cx="1491051" cy="856734"/>
          </a:xfrm>
          <a:prstGeom prst="line">
            <a:avLst/>
          </a:prstGeom>
          <a:solidFill>
            <a:schemeClr val="accent1"/>
          </a:solidFill>
          <a:ln w="209550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</p:cxnSp>
      <p:cxnSp>
        <p:nvCxnSpPr>
          <p:cNvPr id="159" name="Straight Connector 158"/>
          <p:cNvCxnSpPr/>
          <p:nvPr/>
        </p:nvCxnSpPr>
        <p:spPr bwMode="auto">
          <a:xfrm rot="16200000" flipV="1">
            <a:off x="2973860" y="4604949"/>
            <a:ext cx="1540476" cy="848496"/>
          </a:xfrm>
          <a:prstGeom prst="line">
            <a:avLst/>
          </a:prstGeom>
          <a:solidFill>
            <a:schemeClr val="accent1"/>
          </a:solidFill>
          <a:ln w="209550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</p:cxnSp>
      <p:cxnSp>
        <p:nvCxnSpPr>
          <p:cNvPr id="160" name="Straight Connector 159"/>
          <p:cNvCxnSpPr/>
          <p:nvPr/>
        </p:nvCxnSpPr>
        <p:spPr bwMode="auto">
          <a:xfrm rot="10800000">
            <a:off x="5156886" y="2726722"/>
            <a:ext cx="1869990" cy="1491049"/>
          </a:xfrm>
          <a:prstGeom prst="line">
            <a:avLst/>
          </a:prstGeom>
          <a:solidFill>
            <a:schemeClr val="accent1"/>
          </a:solidFill>
          <a:ln w="209550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</p:cxnSp>
      <p:sp>
        <p:nvSpPr>
          <p:cNvPr id="3" name="Rectangle 2"/>
          <p:cNvSpPr/>
          <p:nvPr/>
        </p:nvSpPr>
        <p:spPr>
          <a:xfrm>
            <a:off x="224287" y="-43130"/>
            <a:ext cx="5831456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i="1" kern="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Self-Monitoring in </a:t>
            </a:r>
          </a:p>
          <a:p>
            <a:r>
              <a:rPr lang="en-US" sz="2800" i="1" kern="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       Dynamic Wireless Networks</a:t>
            </a:r>
            <a:endParaRPr lang="de-CH" sz="2800" dirty="0"/>
          </a:p>
        </p:txBody>
      </p:sp>
      <p:sp>
        <p:nvSpPr>
          <p:cNvPr id="29" name="Oval Callout 28"/>
          <p:cNvSpPr/>
          <p:nvPr/>
        </p:nvSpPr>
        <p:spPr bwMode="auto">
          <a:xfrm>
            <a:off x="1680424" y="937675"/>
            <a:ext cx="5241850" cy="776177"/>
          </a:xfrm>
          <a:prstGeom prst="wedgeEllipseCallout">
            <a:avLst>
              <a:gd name="adj1" fmla="val -60663"/>
              <a:gd name="adj2" fmla="val 35404"/>
            </a:avLst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800" dirty="0" smtClean="0">
                <a:latin typeface="Arial" charset="0"/>
              </a:rPr>
              <a:t>What can I do?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3" name="Oval 112"/>
          <p:cNvSpPr/>
          <p:nvPr/>
        </p:nvSpPr>
        <p:spPr bwMode="auto">
          <a:xfrm>
            <a:off x="2701179" y="3616403"/>
            <a:ext cx="1277728" cy="1244009"/>
          </a:xfrm>
          <a:prstGeom prst="ellipse">
            <a:avLst/>
          </a:prstGeom>
          <a:gradFill flip="none" rotWithShape="1">
            <a:gsLst>
              <a:gs pos="0">
                <a:srgbClr val="E7F4F5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 w="41275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1" name="Oval 130"/>
          <p:cNvSpPr/>
          <p:nvPr/>
        </p:nvSpPr>
        <p:spPr bwMode="auto">
          <a:xfrm>
            <a:off x="7223752" y="5107452"/>
            <a:ext cx="1277728" cy="1244009"/>
          </a:xfrm>
          <a:prstGeom prst="ellipse">
            <a:avLst/>
          </a:prstGeom>
          <a:gradFill flip="none" rotWithShape="1">
            <a:gsLst>
              <a:gs pos="0">
                <a:srgbClr val="E7F4F5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 w="41275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0" name="Oval 139"/>
          <p:cNvSpPr/>
          <p:nvPr/>
        </p:nvSpPr>
        <p:spPr bwMode="auto">
          <a:xfrm>
            <a:off x="6387611" y="3604046"/>
            <a:ext cx="1277728" cy="1244009"/>
          </a:xfrm>
          <a:prstGeom prst="ellipse">
            <a:avLst/>
          </a:prstGeom>
          <a:gradFill flip="none" rotWithShape="1">
            <a:gsLst>
              <a:gs pos="0">
                <a:srgbClr val="E7F4F5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 w="41275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9" name="Oval 148"/>
          <p:cNvSpPr/>
          <p:nvPr/>
        </p:nvSpPr>
        <p:spPr bwMode="auto">
          <a:xfrm>
            <a:off x="4538217" y="2125354"/>
            <a:ext cx="1277728" cy="1244009"/>
          </a:xfrm>
          <a:prstGeom prst="ellipse">
            <a:avLst/>
          </a:prstGeom>
          <a:gradFill flip="none" rotWithShape="1">
            <a:gsLst>
              <a:gs pos="0">
                <a:srgbClr val="E7F4F5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 w="41275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2" name="Oval 121"/>
          <p:cNvSpPr/>
          <p:nvPr/>
        </p:nvSpPr>
        <p:spPr bwMode="auto">
          <a:xfrm>
            <a:off x="5555560" y="5111574"/>
            <a:ext cx="1277728" cy="1244009"/>
          </a:xfrm>
          <a:prstGeom prst="ellipse">
            <a:avLst/>
          </a:prstGeom>
          <a:gradFill flip="none" rotWithShape="1">
            <a:gsLst>
              <a:gs pos="0">
                <a:srgbClr val="E7F4F5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 w="41275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3" name="Oval 92"/>
          <p:cNvSpPr/>
          <p:nvPr/>
        </p:nvSpPr>
        <p:spPr bwMode="auto">
          <a:xfrm>
            <a:off x="1869128" y="5123931"/>
            <a:ext cx="1277728" cy="1244009"/>
          </a:xfrm>
          <a:prstGeom prst="ellipse">
            <a:avLst/>
          </a:prstGeom>
          <a:gradFill flip="none" rotWithShape="1">
            <a:gsLst>
              <a:gs pos="0">
                <a:srgbClr val="E7F4F5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 w="41275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4" name="Oval 103"/>
          <p:cNvSpPr/>
          <p:nvPr/>
        </p:nvSpPr>
        <p:spPr bwMode="auto">
          <a:xfrm>
            <a:off x="3537320" y="5119809"/>
            <a:ext cx="1277728" cy="1244009"/>
          </a:xfrm>
          <a:prstGeom prst="ellipse">
            <a:avLst/>
          </a:prstGeom>
          <a:gradFill flip="none" rotWithShape="1">
            <a:gsLst>
              <a:gs pos="0">
                <a:srgbClr val="E7F4F5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 w="41275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6" name="Oval 105"/>
          <p:cNvSpPr/>
          <p:nvPr/>
        </p:nvSpPr>
        <p:spPr bwMode="auto">
          <a:xfrm>
            <a:off x="3571321" y="4242751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7" name="Oval 106"/>
          <p:cNvSpPr/>
          <p:nvPr/>
        </p:nvSpPr>
        <p:spPr bwMode="auto">
          <a:xfrm>
            <a:off x="2941414" y="4350610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8" name="Oval 107"/>
          <p:cNvSpPr/>
          <p:nvPr/>
        </p:nvSpPr>
        <p:spPr bwMode="auto">
          <a:xfrm>
            <a:off x="3219298" y="3787563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9" name="Oval 108"/>
          <p:cNvSpPr/>
          <p:nvPr/>
        </p:nvSpPr>
        <p:spPr bwMode="auto">
          <a:xfrm>
            <a:off x="2933176" y="3915633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0" name="Oval 109"/>
          <p:cNvSpPr/>
          <p:nvPr/>
        </p:nvSpPr>
        <p:spPr bwMode="auto">
          <a:xfrm>
            <a:off x="3290756" y="4440651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1" name="Oval 110"/>
          <p:cNvSpPr/>
          <p:nvPr/>
        </p:nvSpPr>
        <p:spPr bwMode="auto">
          <a:xfrm>
            <a:off x="3269299" y="4079815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2" name="Oval 111"/>
          <p:cNvSpPr/>
          <p:nvPr/>
        </p:nvSpPr>
        <p:spPr bwMode="auto">
          <a:xfrm>
            <a:off x="3554175" y="3941207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4" name="Oval 123"/>
          <p:cNvSpPr/>
          <p:nvPr/>
        </p:nvSpPr>
        <p:spPr bwMode="auto">
          <a:xfrm>
            <a:off x="8093894" y="5733800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5" name="Oval 124"/>
          <p:cNvSpPr/>
          <p:nvPr/>
        </p:nvSpPr>
        <p:spPr bwMode="auto">
          <a:xfrm>
            <a:off x="7463987" y="5841659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6" name="Oval 125"/>
          <p:cNvSpPr/>
          <p:nvPr/>
        </p:nvSpPr>
        <p:spPr bwMode="auto">
          <a:xfrm>
            <a:off x="7741871" y="5278612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7" name="Oval 126"/>
          <p:cNvSpPr/>
          <p:nvPr/>
        </p:nvSpPr>
        <p:spPr bwMode="auto">
          <a:xfrm>
            <a:off x="7455749" y="5406682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8" name="Oval 127"/>
          <p:cNvSpPr/>
          <p:nvPr/>
        </p:nvSpPr>
        <p:spPr bwMode="auto">
          <a:xfrm>
            <a:off x="7813329" y="5931700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9" name="Oval 128"/>
          <p:cNvSpPr/>
          <p:nvPr/>
        </p:nvSpPr>
        <p:spPr bwMode="auto">
          <a:xfrm>
            <a:off x="7791872" y="5570864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0" name="Oval 129"/>
          <p:cNvSpPr/>
          <p:nvPr/>
        </p:nvSpPr>
        <p:spPr bwMode="auto">
          <a:xfrm>
            <a:off x="8076748" y="5432256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3" name="Oval 132"/>
          <p:cNvSpPr/>
          <p:nvPr/>
        </p:nvSpPr>
        <p:spPr bwMode="auto">
          <a:xfrm>
            <a:off x="7257753" y="4230394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4" name="Oval 133"/>
          <p:cNvSpPr/>
          <p:nvPr/>
        </p:nvSpPr>
        <p:spPr bwMode="auto">
          <a:xfrm>
            <a:off x="6627846" y="4338253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5" name="Oval 134"/>
          <p:cNvSpPr/>
          <p:nvPr/>
        </p:nvSpPr>
        <p:spPr bwMode="auto">
          <a:xfrm>
            <a:off x="6905730" y="3775206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6" name="Oval 135"/>
          <p:cNvSpPr/>
          <p:nvPr/>
        </p:nvSpPr>
        <p:spPr bwMode="auto">
          <a:xfrm>
            <a:off x="6619608" y="3903276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7" name="Oval 136"/>
          <p:cNvSpPr/>
          <p:nvPr/>
        </p:nvSpPr>
        <p:spPr bwMode="auto">
          <a:xfrm>
            <a:off x="6977188" y="4428294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8" name="Oval 137"/>
          <p:cNvSpPr/>
          <p:nvPr/>
        </p:nvSpPr>
        <p:spPr bwMode="auto">
          <a:xfrm>
            <a:off x="6955731" y="4067458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9" name="Oval 138"/>
          <p:cNvSpPr/>
          <p:nvPr/>
        </p:nvSpPr>
        <p:spPr bwMode="auto">
          <a:xfrm>
            <a:off x="7240607" y="3928850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2" name="Oval 141"/>
          <p:cNvSpPr/>
          <p:nvPr/>
        </p:nvSpPr>
        <p:spPr bwMode="auto">
          <a:xfrm>
            <a:off x="5408359" y="2751702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3" name="Oval 142"/>
          <p:cNvSpPr/>
          <p:nvPr/>
        </p:nvSpPr>
        <p:spPr bwMode="auto">
          <a:xfrm>
            <a:off x="4778452" y="2859561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4" name="Oval 143"/>
          <p:cNvSpPr/>
          <p:nvPr/>
        </p:nvSpPr>
        <p:spPr bwMode="auto">
          <a:xfrm>
            <a:off x="5056336" y="2296514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5" name="Oval 144"/>
          <p:cNvSpPr/>
          <p:nvPr/>
        </p:nvSpPr>
        <p:spPr bwMode="auto">
          <a:xfrm>
            <a:off x="4770214" y="2424584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6" name="Oval 145"/>
          <p:cNvSpPr/>
          <p:nvPr/>
        </p:nvSpPr>
        <p:spPr bwMode="auto">
          <a:xfrm>
            <a:off x="5127794" y="2949602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7" name="Oval 146"/>
          <p:cNvSpPr/>
          <p:nvPr/>
        </p:nvSpPr>
        <p:spPr bwMode="auto">
          <a:xfrm>
            <a:off x="5106337" y="2588766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8" name="Oval 147"/>
          <p:cNvSpPr/>
          <p:nvPr/>
        </p:nvSpPr>
        <p:spPr bwMode="auto">
          <a:xfrm>
            <a:off x="5391213" y="2450158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5" name="Oval 114"/>
          <p:cNvSpPr/>
          <p:nvPr/>
        </p:nvSpPr>
        <p:spPr bwMode="auto">
          <a:xfrm>
            <a:off x="6425702" y="5737922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6" name="Oval 115"/>
          <p:cNvSpPr/>
          <p:nvPr/>
        </p:nvSpPr>
        <p:spPr bwMode="auto">
          <a:xfrm>
            <a:off x="5795795" y="5845781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7" name="Oval 116"/>
          <p:cNvSpPr/>
          <p:nvPr/>
        </p:nvSpPr>
        <p:spPr bwMode="auto">
          <a:xfrm>
            <a:off x="6073679" y="5282734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8" name="Oval 117"/>
          <p:cNvSpPr/>
          <p:nvPr/>
        </p:nvSpPr>
        <p:spPr bwMode="auto">
          <a:xfrm>
            <a:off x="5787557" y="5410804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9" name="Oval 118"/>
          <p:cNvSpPr/>
          <p:nvPr/>
        </p:nvSpPr>
        <p:spPr bwMode="auto">
          <a:xfrm>
            <a:off x="6145137" y="5935822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0" name="Oval 119"/>
          <p:cNvSpPr/>
          <p:nvPr/>
        </p:nvSpPr>
        <p:spPr bwMode="auto">
          <a:xfrm>
            <a:off x="6123680" y="5574986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1" name="Oval 120"/>
          <p:cNvSpPr/>
          <p:nvPr/>
        </p:nvSpPr>
        <p:spPr bwMode="auto">
          <a:xfrm>
            <a:off x="6408556" y="5436378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0" name="Oval 29"/>
          <p:cNvSpPr/>
          <p:nvPr/>
        </p:nvSpPr>
        <p:spPr bwMode="auto">
          <a:xfrm>
            <a:off x="2739270" y="5750279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2109363" y="5858138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2387247" y="5295091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4" name="Oval 33"/>
          <p:cNvSpPr/>
          <p:nvPr/>
        </p:nvSpPr>
        <p:spPr bwMode="auto">
          <a:xfrm>
            <a:off x="2101125" y="5423161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2458705" y="5948179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6" name="Oval 35"/>
          <p:cNvSpPr/>
          <p:nvPr/>
        </p:nvSpPr>
        <p:spPr bwMode="auto">
          <a:xfrm>
            <a:off x="2437248" y="5587343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3" name="Oval 42"/>
          <p:cNvSpPr/>
          <p:nvPr/>
        </p:nvSpPr>
        <p:spPr bwMode="auto">
          <a:xfrm>
            <a:off x="2722124" y="5448735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7" name="Oval 96"/>
          <p:cNvSpPr/>
          <p:nvPr/>
        </p:nvSpPr>
        <p:spPr bwMode="auto">
          <a:xfrm>
            <a:off x="4407462" y="5746157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8" name="Oval 97"/>
          <p:cNvSpPr/>
          <p:nvPr/>
        </p:nvSpPr>
        <p:spPr bwMode="auto">
          <a:xfrm>
            <a:off x="3777555" y="5854016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9" name="Oval 98"/>
          <p:cNvSpPr/>
          <p:nvPr/>
        </p:nvSpPr>
        <p:spPr bwMode="auto">
          <a:xfrm>
            <a:off x="4055439" y="5290969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0" name="Oval 99"/>
          <p:cNvSpPr/>
          <p:nvPr/>
        </p:nvSpPr>
        <p:spPr bwMode="auto">
          <a:xfrm>
            <a:off x="3769317" y="5419039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1" name="Oval 100"/>
          <p:cNvSpPr/>
          <p:nvPr/>
        </p:nvSpPr>
        <p:spPr bwMode="auto">
          <a:xfrm>
            <a:off x="4126897" y="5944057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2" name="Oval 101"/>
          <p:cNvSpPr/>
          <p:nvPr/>
        </p:nvSpPr>
        <p:spPr bwMode="auto">
          <a:xfrm>
            <a:off x="4105440" y="5583221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3" name="Oval 102"/>
          <p:cNvSpPr/>
          <p:nvPr/>
        </p:nvSpPr>
        <p:spPr bwMode="auto">
          <a:xfrm>
            <a:off x="4390316" y="5444613"/>
            <a:ext cx="232913" cy="224286"/>
          </a:xfrm>
          <a:prstGeom prst="ellipse">
            <a:avLst/>
          </a:prstGeom>
          <a:solidFill>
            <a:srgbClr val="E7F4F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046708" y="2323442"/>
            <a:ext cx="196560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/>
              <a:t>exchange</a:t>
            </a:r>
            <a:r>
              <a:rPr lang="en-US" dirty="0" smtClean="0"/>
              <a:t> </a:t>
            </a:r>
          </a:p>
          <a:p>
            <a:pPr algn="ctr"/>
            <a:r>
              <a:rPr lang="en-US" sz="2800" dirty="0" smtClean="0"/>
              <a:t>information</a:t>
            </a:r>
            <a:endParaRPr lang="en-US" dirty="0"/>
          </a:p>
        </p:txBody>
      </p:sp>
      <p:sp>
        <p:nvSpPr>
          <p:cNvPr id="74" name="TextBox 73"/>
          <p:cNvSpPr txBox="1"/>
          <p:nvPr/>
        </p:nvSpPr>
        <p:spPr>
          <a:xfrm>
            <a:off x="3736020" y="4247621"/>
            <a:ext cx="28712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5400" dirty="0" smtClean="0"/>
              <a:t>O(</a:t>
            </a:r>
            <a:r>
              <a:rPr lang="en-US" sz="2800" dirty="0" smtClean="0"/>
              <a:t>       +log n</a:t>
            </a:r>
            <a:r>
              <a:rPr lang="en-US" sz="5400" dirty="0" smtClean="0"/>
              <a:t>)</a:t>
            </a:r>
            <a:endParaRPr lang="en-US" dirty="0" smtClean="0"/>
          </a:p>
        </p:txBody>
      </p:sp>
      <p:sp>
        <p:nvSpPr>
          <p:cNvPr id="75" name="Rectangle 74"/>
          <p:cNvSpPr/>
          <p:nvPr/>
        </p:nvSpPr>
        <p:spPr>
          <a:xfrm>
            <a:off x="4382158" y="4475821"/>
            <a:ext cx="11256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 smtClean="0"/>
              <a:t># crashes</a:t>
            </a:r>
          </a:p>
          <a:p>
            <a:pPr algn="ctr"/>
            <a:r>
              <a:rPr lang="en-US" sz="1200" b="1" dirty="0" smtClean="0"/>
              <a:t>+</a:t>
            </a:r>
          </a:p>
          <a:p>
            <a:pPr algn="ctr"/>
            <a:r>
              <a:rPr lang="en-US" sz="1200" b="1" dirty="0" smtClean="0"/>
              <a:t># joins</a:t>
            </a:r>
            <a:endParaRPr lang="en-US" sz="12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/>
      <p:bldP spid="7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2659310" cy="1384995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en-US" sz="2800" i="1" kern="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  </a:t>
            </a:r>
          </a:p>
          <a:p>
            <a:endParaRPr lang="en-US" sz="2800" i="1" kern="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en-US" sz="2800" i="1" kern="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  in Summary …</a:t>
            </a:r>
            <a:endParaRPr lang="de-CH" sz="2800" dirty="0"/>
          </a:p>
        </p:txBody>
      </p:sp>
      <p:sp>
        <p:nvSpPr>
          <p:cNvPr id="7" name="Rectangle 6"/>
          <p:cNvSpPr/>
          <p:nvPr/>
        </p:nvSpPr>
        <p:spPr>
          <a:xfrm>
            <a:off x="2914807" y="914397"/>
            <a:ext cx="51026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CH" sz="2800" dirty="0" smtClean="0">
                <a:latin typeface="Arial" charset="0"/>
              </a:rPr>
              <a:t>Update: </a:t>
            </a:r>
            <a:r>
              <a:rPr lang="de-CH" sz="2800" dirty="0" err="1" smtClean="0">
                <a:latin typeface="Arial" charset="0"/>
              </a:rPr>
              <a:t>who</a:t>
            </a:r>
            <a:r>
              <a:rPr lang="de-CH" sz="2800" dirty="0" smtClean="0">
                <a:latin typeface="Arial" charset="0"/>
              </a:rPr>
              <a:t> </a:t>
            </a:r>
            <a:r>
              <a:rPr lang="de-CH" sz="2800" dirty="0" err="1" smtClean="0">
                <a:latin typeface="Arial" charset="0"/>
              </a:rPr>
              <a:t>is</a:t>
            </a:r>
            <a:r>
              <a:rPr lang="de-CH" sz="2800" dirty="0" smtClean="0">
                <a:latin typeface="Arial" charset="0"/>
              </a:rPr>
              <a:t> in </a:t>
            </a:r>
            <a:r>
              <a:rPr lang="de-CH" sz="2800" dirty="0" err="1" smtClean="0">
                <a:latin typeface="Arial" charset="0"/>
              </a:rPr>
              <a:t>the</a:t>
            </a:r>
            <a:r>
              <a:rPr lang="de-CH" sz="2800" dirty="0" smtClean="0">
                <a:latin typeface="Arial" charset="0"/>
              </a:rPr>
              <a:t> </a:t>
            </a:r>
            <a:r>
              <a:rPr lang="de-CH" sz="2800" dirty="0" err="1" smtClean="0">
                <a:latin typeface="Arial" charset="0"/>
              </a:rPr>
              <a:t>network</a:t>
            </a:r>
            <a:r>
              <a:rPr lang="de-CH" sz="2800" dirty="0" smtClean="0">
                <a:latin typeface="Arial" charset="0"/>
              </a:rPr>
              <a:t>?</a:t>
            </a:r>
            <a:endParaRPr lang="de-CH" sz="4000" dirty="0" smtClean="0">
              <a:latin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18861" y="1430587"/>
            <a:ext cx="23615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  dynamics …</a:t>
            </a:r>
            <a:endParaRPr lang="en-US" sz="2800" dirty="0"/>
          </a:p>
        </p:txBody>
      </p:sp>
      <p:sp>
        <p:nvSpPr>
          <p:cNvPr id="10" name="Oval 9"/>
          <p:cNvSpPr/>
          <p:nvPr/>
        </p:nvSpPr>
        <p:spPr bwMode="auto">
          <a:xfrm>
            <a:off x="1178606" y="2257061"/>
            <a:ext cx="2100904" cy="2149597"/>
          </a:xfrm>
          <a:prstGeom prst="ellipse">
            <a:avLst/>
          </a:prstGeom>
          <a:solidFill>
            <a:srgbClr val="FF0000">
              <a:alpha val="10000"/>
            </a:srgbClr>
          </a:solidFill>
          <a:ln w="412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" name="Oval 10"/>
          <p:cNvSpPr/>
          <p:nvPr/>
        </p:nvSpPr>
        <p:spPr bwMode="auto">
          <a:xfrm>
            <a:off x="503340" y="1862356"/>
            <a:ext cx="2100904" cy="2149597"/>
          </a:xfrm>
          <a:prstGeom prst="ellipse">
            <a:avLst/>
          </a:prstGeom>
          <a:solidFill>
            <a:srgbClr val="00B050">
              <a:alpha val="10000"/>
            </a:srgbClr>
          </a:solidFill>
          <a:ln w="4127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30000" dirty="0" smtClean="0"/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" name="Oval 11"/>
          <p:cNvSpPr/>
          <p:nvPr/>
        </p:nvSpPr>
        <p:spPr bwMode="auto">
          <a:xfrm rot="2161621">
            <a:off x="1324171" y="2288036"/>
            <a:ext cx="1126430" cy="1646506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" name="Oval 12"/>
          <p:cNvSpPr/>
          <p:nvPr/>
        </p:nvSpPr>
        <p:spPr bwMode="auto">
          <a:xfrm>
            <a:off x="1814507" y="2453865"/>
            <a:ext cx="102957" cy="107197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" name="Oval 13"/>
          <p:cNvSpPr/>
          <p:nvPr/>
        </p:nvSpPr>
        <p:spPr bwMode="auto">
          <a:xfrm>
            <a:off x="1510573" y="3131438"/>
            <a:ext cx="102957" cy="107197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Oval 14"/>
          <p:cNvSpPr/>
          <p:nvPr/>
        </p:nvSpPr>
        <p:spPr bwMode="auto">
          <a:xfrm>
            <a:off x="1662541" y="2630034"/>
            <a:ext cx="102957" cy="107197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6" name="Oval 15"/>
          <p:cNvSpPr/>
          <p:nvPr/>
        </p:nvSpPr>
        <p:spPr bwMode="auto">
          <a:xfrm>
            <a:off x="2049508" y="2895981"/>
            <a:ext cx="102957" cy="107197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7" name="Oval 16"/>
          <p:cNvSpPr/>
          <p:nvPr/>
        </p:nvSpPr>
        <p:spPr bwMode="auto">
          <a:xfrm>
            <a:off x="1759674" y="3060292"/>
            <a:ext cx="102957" cy="107197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8" name="Oval 17"/>
          <p:cNvSpPr/>
          <p:nvPr/>
        </p:nvSpPr>
        <p:spPr bwMode="auto">
          <a:xfrm>
            <a:off x="1469840" y="2858714"/>
            <a:ext cx="102957" cy="107197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9" name="Oval 18"/>
          <p:cNvSpPr/>
          <p:nvPr/>
        </p:nvSpPr>
        <p:spPr bwMode="auto">
          <a:xfrm>
            <a:off x="2190508" y="3256788"/>
            <a:ext cx="102957" cy="107197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0" name="Oval 19"/>
          <p:cNvSpPr/>
          <p:nvPr/>
        </p:nvSpPr>
        <p:spPr bwMode="auto">
          <a:xfrm>
            <a:off x="1863074" y="2679158"/>
            <a:ext cx="102957" cy="107197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1" name="Oval 20"/>
          <p:cNvSpPr/>
          <p:nvPr/>
        </p:nvSpPr>
        <p:spPr bwMode="auto">
          <a:xfrm>
            <a:off x="2141941" y="2711343"/>
            <a:ext cx="102957" cy="107197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2" name="Oval 21"/>
          <p:cNvSpPr/>
          <p:nvPr/>
        </p:nvSpPr>
        <p:spPr bwMode="auto">
          <a:xfrm>
            <a:off x="2190508" y="3261870"/>
            <a:ext cx="102957" cy="107197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1471407" y="2855326"/>
            <a:ext cx="102957" cy="107197"/>
          </a:xfrm>
          <a:prstGeom prst="ellipse">
            <a:avLst/>
          </a:prstGeom>
          <a:solidFill>
            <a:srgbClr val="00B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761749" y="4598805"/>
            <a:ext cx="200728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CH" sz="5400" dirty="0" smtClean="0">
                <a:latin typeface="Calibri" pitchFamily="34" charset="0"/>
              </a:rPr>
              <a:t>Ω(      )</a:t>
            </a:r>
            <a:endParaRPr lang="en-US" sz="5400" dirty="0"/>
          </a:p>
        </p:txBody>
      </p:sp>
      <p:grpSp>
        <p:nvGrpSpPr>
          <p:cNvPr id="214" name="Group 213"/>
          <p:cNvGrpSpPr/>
          <p:nvPr/>
        </p:nvGrpSpPr>
        <p:grpSpPr>
          <a:xfrm>
            <a:off x="5837119" y="2239861"/>
            <a:ext cx="2971321" cy="1929468"/>
            <a:chOff x="224885" y="2209244"/>
            <a:chExt cx="6632352" cy="4242586"/>
          </a:xfrm>
        </p:grpSpPr>
        <p:cxnSp>
          <p:nvCxnSpPr>
            <p:cNvPr id="151" name="Straight Connector 150"/>
            <p:cNvCxnSpPr/>
            <p:nvPr/>
          </p:nvCxnSpPr>
          <p:spPr bwMode="auto">
            <a:xfrm rot="5400000" flipH="1" flipV="1">
              <a:off x="530547" y="4688840"/>
              <a:ext cx="1507522" cy="832021"/>
            </a:xfrm>
            <a:prstGeom prst="line">
              <a:avLst/>
            </a:prstGeom>
            <a:solidFill>
              <a:schemeClr val="accent1"/>
            </a:solidFill>
            <a:ln w="20955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</p:cxnSp>
        <p:cxnSp>
          <p:nvCxnSpPr>
            <p:cNvPr id="152" name="Straight Connector 151"/>
            <p:cNvCxnSpPr/>
            <p:nvPr/>
          </p:nvCxnSpPr>
          <p:spPr bwMode="auto">
            <a:xfrm rot="5400000" flipH="1" flipV="1">
              <a:off x="4229336" y="4631174"/>
              <a:ext cx="1474573" cy="815546"/>
            </a:xfrm>
            <a:prstGeom prst="line">
              <a:avLst/>
            </a:prstGeom>
            <a:solidFill>
              <a:schemeClr val="accent1"/>
            </a:solidFill>
            <a:ln w="20955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</p:cxnSp>
        <p:cxnSp>
          <p:nvCxnSpPr>
            <p:cNvPr id="153" name="Straight Connector 152"/>
            <p:cNvCxnSpPr/>
            <p:nvPr/>
          </p:nvCxnSpPr>
          <p:spPr bwMode="auto">
            <a:xfrm flipV="1">
              <a:off x="1700319" y="2810611"/>
              <a:ext cx="1812324" cy="1573427"/>
            </a:xfrm>
            <a:prstGeom prst="line">
              <a:avLst/>
            </a:prstGeom>
            <a:solidFill>
              <a:schemeClr val="accent1"/>
            </a:solidFill>
            <a:ln w="20955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</p:cxnSp>
        <p:cxnSp>
          <p:nvCxnSpPr>
            <p:cNvPr id="154" name="Straight Connector 153"/>
            <p:cNvCxnSpPr/>
            <p:nvPr/>
          </p:nvCxnSpPr>
          <p:spPr bwMode="auto">
            <a:xfrm rot="16200000" flipV="1">
              <a:off x="5049000" y="4627057"/>
              <a:ext cx="1491051" cy="856734"/>
            </a:xfrm>
            <a:prstGeom prst="line">
              <a:avLst/>
            </a:prstGeom>
            <a:solidFill>
              <a:schemeClr val="accent1"/>
            </a:solidFill>
            <a:ln w="20955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</p:cxnSp>
        <p:cxnSp>
          <p:nvCxnSpPr>
            <p:cNvPr id="155" name="Straight Connector 154"/>
            <p:cNvCxnSpPr/>
            <p:nvPr/>
          </p:nvCxnSpPr>
          <p:spPr bwMode="auto">
            <a:xfrm rot="16200000" flipV="1">
              <a:off x="1329617" y="4688839"/>
              <a:ext cx="1540476" cy="848496"/>
            </a:xfrm>
            <a:prstGeom prst="line">
              <a:avLst/>
            </a:prstGeom>
            <a:solidFill>
              <a:schemeClr val="accent1"/>
            </a:solidFill>
            <a:ln w="20955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</p:cxnSp>
        <p:cxnSp>
          <p:nvCxnSpPr>
            <p:cNvPr id="156" name="Straight Connector 155"/>
            <p:cNvCxnSpPr/>
            <p:nvPr/>
          </p:nvCxnSpPr>
          <p:spPr bwMode="auto">
            <a:xfrm rot="10800000">
              <a:off x="3512643" y="2810612"/>
              <a:ext cx="1869990" cy="1491049"/>
            </a:xfrm>
            <a:prstGeom prst="line">
              <a:avLst/>
            </a:prstGeom>
            <a:solidFill>
              <a:schemeClr val="accent1"/>
            </a:solidFill>
            <a:ln w="20955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</p:cxnSp>
        <p:sp>
          <p:nvSpPr>
            <p:cNvPr id="157" name="Oval 156"/>
            <p:cNvSpPr/>
            <p:nvPr/>
          </p:nvSpPr>
          <p:spPr bwMode="auto">
            <a:xfrm>
              <a:off x="1056936" y="3700293"/>
              <a:ext cx="1277728" cy="1244009"/>
            </a:xfrm>
            <a:prstGeom prst="ellipse">
              <a:avLst/>
            </a:prstGeom>
            <a:gradFill flip="none" rotWithShape="1">
              <a:gsLst>
                <a:gs pos="0">
                  <a:srgbClr val="E7F4F5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path path="circle">
                <a:fillToRect l="100000" t="100000"/>
              </a:path>
              <a:tileRect r="-100000" b="-100000"/>
            </a:gradFill>
            <a:ln w="41275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58" name="Oval 157"/>
            <p:cNvSpPr/>
            <p:nvPr/>
          </p:nvSpPr>
          <p:spPr bwMode="auto">
            <a:xfrm>
              <a:off x="5579509" y="5191342"/>
              <a:ext cx="1277728" cy="1244009"/>
            </a:xfrm>
            <a:prstGeom prst="ellipse">
              <a:avLst/>
            </a:prstGeom>
            <a:gradFill flip="none" rotWithShape="1">
              <a:gsLst>
                <a:gs pos="0">
                  <a:srgbClr val="E7F4F5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path path="circle">
                <a:fillToRect l="100000" t="100000"/>
              </a:path>
              <a:tileRect r="-100000" b="-100000"/>
            </a:gradFill>
            <a:ln w="41275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59" name="Oval 158"/>
            <p:cNvSpPr/>
            <p:nvPr/>
          </p:nvSpPr>
          <p:spPr bwMode="auto">
            <a:xfrm>
              <a:off x="4743368" y="3687936"/>
              <a:ext cx="1277728" cy="1244009"/>
            </a:xfrm>
            <a:prstGeom prst="ellipse">
              <a:avLst/>
            </a:prstGeom>
            <a:gradFill flip="none" rotWithShape="1">
              <a:gsLst>
                <a:gs pos="0">
                  <a:srgbClr val="E7F4F5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path path="circle">
                <a:fillToRect l="100000" t="100000"/>
              </a:path>
              <a:tileRect r="-100000" b="-100000"/>
            </a:gradFill>
            <a:ln w="41275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0" name="Oval 159"/>
            <p:cNvSpPr/>
            <p:nvPr/>
          </p:nvSpPr>
          <p:spPr bwMode="auto">
            <a:xfrm>
              <a:off x="2893974" y="2209244"/>
              <a:ext cx="1277728" cy="1244009"/>
            </a:xfrm>
            <a:prstGeom prst="ellipse">
              <a:avLst/>
            </a:prstGeom>
            <a:gradFill flip="none" rotWithShape="1">
              <a:gsLst>
                <a:gs pos="0">
                  <a:srgbClr val="E7F4F5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path path="circle">
                <a:fillToRect l="100000" t="100000"/>
              </a:path>
              <a:tileRect r="-100000" b="-100000"/>
            </a:gradFill>
            <a:ln w="41275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1" name="Oval 160"/>
            <p:cNvSpPr/>
            <p:nvPr/>
          </p:nvSpPr>
          <p:spPr bwMode="auto">
            <a:xfrm>
              <a:off x="3911317" y="5195464"/>
              <a:ext cx="1277728" cy="1244009"/>
            </a:xfrm>
            <a:prstGeom prst="ellipse">
              <a:avLst/>
            </a:prstGeom>
            <a:gradFill flip="none" rotWithShape="1">
              <a:gsLst>
                <a:gs pos="0">
                  <a:srgbClr val="E7F4F5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path path="circle">
                <a:fillToRect l="100000" t="100000"/>
              </a:path>
              <a:tileRect r="-100000" b="-100000"/>
            </a:gradFill>
            <a:ln w="41275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2" name="Oval 161"/>
            <p:cNvSpPr/>
            <p:nvPr/>
          </p:nvSpPr>
          <p:spPr bwMode="auto">
            <a:xfrm>
              <a:off x="224885" y="5207821"/>
              <a:ext cx="1277728" cy="1244009"/>
            </a:xfrm>
            <a:prstGeom prst="ellipse">
              <a:avLst/>
            </a:prstGeom>
            <a:gradFill flip="none" rotWithShape="1">
              <a:gsLst>
                <a:gs pos="0">
                  <a:srgbClr val="E7F4F5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path path="circle">
                <a:fillToRect l="100000" t="100000"/>
              </a:path>
              <a:tileRect r="-100000" b="-100000"/>
            </a:gradFill>
            <a:ln w="41275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3" name="Oval 162"/>
            <p:cNvSpPr/>
            <p:nvPr/>
          </p:nvSpPr>
          <p:spPr bwMode="auto">
            <a:xfrm>
              <a:off x="1893077" y="5203699"/>
              <a:ext cx="1277728" cy="1244009"/>
            </a:xfrm>
            <a:prstGeom prst="ellipse">
              <a:avLst/>
            </a:prstGeom>
            <a:gradFill flip="none" rotWithShape="1">
              <a:gsLst>
                <a:gs pos="0">
                  <a:srgbClr val="E7F4F5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path path="circle">
                <a:fillToRect l="100000" t="100000"/>
              </a:path>
              <a:tileRect r="-100000" b="-100000"/>
            </a:gradFill>
            <a:ln w="41275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4" name="Oval 163"/>
            <p:cNvSpPr/>
            <p:nvPr/>
          </p:nvSpPr>
          <p:spPr bwMode="auto">
            <a:xfrm>
              <a:off x="1927078" y="4326641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5" name="Oval 164"/>
            <p:cNvSpPr/>
            <p:nvPr/>
          </p:nvSpPr>
          <p:spPr bwMode="auto">
            <a:xfrm>
              <a:off x="1297171" y="4434500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6" name="Oval 165"/>
            <p:cNvSpPr/>
            <p:nvPr/>
          </p:nvSpPr>
          <p:spPr bwMode="auto">
            <a:xfrm>
              <a:off x="1575055" y="3871453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7" name="Oval 166"/>
            <p:cNvSpPr/>
            <p:nvPr/>
          </p:nvSpPr>
          <p:spPr bwMode="auto">
            <a:xfrm>
              <a:off x="1288933" y="3999523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8" name="Oval 167"/>
            <p:cNvSpPr/>
            <p:nvPr/>
          </p:nvSpPr>
          <p:spPr bwMode="auto">
            <a:xfrm>
              <a:off x="1646513" y="4524541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9" name="Oval 168"/>
            <p:cNvSpPr/>
            <p:nvPr/>
          </p:nvSpPr>
          <p:spPr bwMode="auto">
            <a:xfrm>
              <a:off x="1625056" y="4163705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70" name="Oval 169"/>
            <p:cNvSpPr/>
            <p:nvPr/>
          </p:nvSpPr>
          <p:spPr bwMode="auto">
            <a:xfrm>
              <a:off x="1909932" y="4025097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71" name="Oval 170"/>
            <p:cNvSpPr/>
            <p:nvPr/>
          </p:nvSpPr>
          <p:spPr bwMode="auto">
            <a:xfrm>
              <a:off x="6449651" y="5817690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72" name="Oval 171"/>
            <p:cNvSpPr/>
            <p:nvPr/>
          </p:nvSpPr>
          <p:spPr bwMode="auto">
            <a:xfrm>
              <a:off x="5819744" y="5925549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73" name="Oval 172"/>
            <p:cNvSpPr/>
            <p:nvPr/>
          </p:nvSpPr>
          <p:spPr bwMode="auto">
            <a:xfrm>
              <a:off x="6097628" y="5362502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74" name="Oval 173"/>
            <p:cNvSpPr/>
            <p:nvPr/>
          </p:nvSpPr>
          <p:spPr bwMode="auto">
            <a:xfrm>
              <a:off x="5811506" y="5490572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75" name="Oval 174"/>
            <p:cNvSpPr/>
            <p:nvPr/>
          </p:nvSpPr>
          <p:spPr bwMode="auto">
            <a:xfrm>
              <a:off x="6169086" y="6015590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76" name="Oval 175"/>
            <p:cNvSpPr/>
            <p:nvPr/>
          </p:nvSpPr>
          <p:spPr bwMode="auto">
            <a:xfrm>
              <a:off x="6147629" y="5654754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77" name="Oval 176"/>
            <p:cNvSpPr/>
            <p:nvPr/>
          </p:nvSpPr>
          <p:spPr bwMode="auto">
            <a:xfrm>
              <a:off x="6432505" y="5516146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78" name="Oval 177"/>
            <p:cNvSpPr/>
            <p:nvPr/>
          </p:nvSpPr>
          <p:spPr bwMode="auto">
            <a:xfrm>
              <a:off x="5613510" y="4314284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79" name="Oval 178"/>
            <p:cNvSpPr/>
            <p:nvPr/>
          </p:nvSpPr>
          <p:spPr bwMode="auto">
            <a:xfrm>
              <a:off x="4983603" y="4422143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80" name="Oval 179"/>
            <p:cNvSpPr/>
            <p:nvPr/>
          </p:nvSpPr>
          <p:spPr bwMode="auto">
            <a:xfrm>
              <a:off x="5261487" y="3859096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81" name="Oval 180"/>
            <p:cNvSpPr/>
            <p:nvPr/>
          </p:nvSpPr>
          <p:spPr bwMode="auto">
            <a:xfrm>
              <a:off x="4975365" y="3987166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82" name="Oval 181"/>
            <p:cNvSpPr/>
            <p:nvPr/>
          </p:nvSpPr>
          <p:spPr bwMode="auto">
            <a:xfrm>
              <a:off x="5332945" y="4512184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83" name="Oval 182"/>
            <p:cNvSpPr/>
            <p:nvPr/>
          </p:nvSpPr>
          <p:spPr bwMode="auto">
            <a:xfrm>
              <a:off x="5311488" y="4151348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84" name="Oval 183"/>
            <p:cNvSpPr/>
            <p:nvPr/>
          </p:nvSpPr>
          <p:spPr bwMode="auto">
            <a:xfrm>
              <a:off x="5596364" y="4012740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85" name="Oval 184"/>
            <p:cNvSpPr/>
            <p:nvPr/>
          </p:nvSpPr>
          <p:spPr bwMode="auto">
            <a:xfrm>
              <a:off x="3764116" y="2835592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86" name="Oval 185"/>
            <p:cNvSpPr/>
            <p:nvPr/>
          </p:nvSpPr>
          <p:spPr bwMode="auto">
            <a:xfrm>
              <a:off x="3134209" y="2943451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87" name="Oval 186"/>
            <p:cNvSpPr/>
            <p:nvPr/>
          </p:nvSpPr>
          <p:spPr bwMode="auto">
            <a:xfrm>
              <a:off x="3412093" y="2380404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88" name="Oval 187"/>
            <p:cNvSpPr/>
            <p:nvPr/>
          </p:nvSpPr>
          <p:spPr bwMode="auto">
            <a:xfrm>
              <a:off x="3125971" y="2508474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89" name="Oval 188"/>
            <p:cNvSpPr/>
            <p:nvPr/>
          </p:nvSpPr>
          <p:spPr bwMode="auto">
            <a:xfrm>
              <a:off x="3483551" y="3033492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90" name="Oval 189"/>
            <p:cNvSpPr/>
            <p:nvPr/>
          </p:nvSpPr>
          <p:spPr bwMode="auto">
            <a:xfrm>
              <a:off x="3462094" y="2672656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91" name="Oval 190"/>
            <p:cNvSpPr/>
            <p:nvPr/>
          </p:nvSpPr>
          <p:spPr bwMode="auto">
            <a:xfrm>
              <a:off x="3746970" y="2534048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92" name="Oval 191"/>
            <p:cNvSpPr/>
            <p:nvPr/>
          </p:nvSpPr>
          <p:spPr bwMode="auto">
            <a:xfrm>
              <a:off x="4781459" y="5821812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93" name="Oval 192"/>
            <p:cNvSpPr/>
            <p:nvPr/>
          </p:nvSpPr>
          <p:spPr bwMode="auto">
            <a:xfrm>
              <a:off x="4151552" y="5929671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94" name="Oval 193"/>
            <p:cNvSpPr/>
            <p:nvPr/>
          </p:nvSpPr>
          <p:spPr bwMode="auto">
            <a:xfrm>
              <a:off x="4429436" y="5366624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95" name="Oval 194"/>
            <p:cNvSpPr/>
            <p:nvPr/>
          </p:nvSpPr>
          <p:spPr bwMode="auto">
            <a:xfrm>
              <a:off x="4143314" y="5494694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96" name="Oval 195"/>
            <p:cNvSpPr/>
            <p:nvPr/>
          </p:nvSpPr>
          <p:spPr bwMode="auto">
            <a:xfrm>
              <a:off x="4500894" y="6019712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97" name="Oval 196"/>
            <p:cNvSpPr/>
            <p:nvPr/>
          </p:nvSpPr>
          <p:spPr bwMode="auto">
            <a:xfrm>
              <a:off x="4479437" y="5658876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98" name="Oval 197"/>
            <p:cNvSpPr/>
            <p:nvPr/>
          </p:nvSpPr>
          <p:spPr bwMode="auto">
            <a:xfrm>
              <a:off x="4764313" y="5520268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99" name="Oval 198"/>
            <p:cNvSpPr/>
            <p:nvPr/>
          </p:nvSpPr>
          <p:spPr bwMode="auto">
            <a:xfrm>
              <a:off x="1095027" y="5834169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00" name="Oval 199"/>
            <p:cNvSpPr/>
            <p:nvPr/>
          </p:nvSpPr>
          <p:spPr bwMode="auto">
            <a:xfrm>
              <a:off x="465120" y="5942028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01" name="Oval 200"/>
            <p:cNvSpPr/>
            <p:nvPr/>
          </p:nvSpPr>
          <p:spPr bwMode="auto">
            <a:xfrm>
              <a:off x="743004" y="5378981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02" name="Oval 201"/>
            <p:cNvSpPr/>
            <p:nvPr/>
          </p:nvSpPr>
          <p:spPr bwMode="auto">
            <a:xfrm>
              <a:off x="456882" y="5507051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03" name="Oval 202"/>
            <p:cNvSpPr/>
            <p:nvPr/>
          </p:nvSpPr>
          <p:spPr bwMode="auto">
            <a:xfrm>
              <a:off x="814462" y="6032069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04" name="Oval 203"/>
            <p:cNvSpPr/>
            <p:nvPr/>
          </p:nvSpPr>
          <p:spPr bwMode="auto">
            <a:xfrm>
              <a:off x="793005" y="5671233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05" name="Oval 204"/>
            <p:cNvSpPr/>
            <p:nvPr/>
          </p:nvSpPr>
          <p:spPr bwMode="auto">
            <a:xfrm>
              <a:off x="1077881" y="5532625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06" name="Oval 205"/>
            <p:cNvSpPr/>
            <p:nvPr/>
          </p:nvSpPr>
          <p:spPr bwMode="auto">
            <a:xfrm>
              <a:off x="2763219" y="5830047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07" name="Oval 206"/>
            <p:cNvSpPr/>
            <p:nvPr/>
          </p:nvSpPr>
          <p:spPr bwMode="auto">
            <a:xfrm>
              <a:off x="2133312" y="5937906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08" name="Oval 207"/>
            <p:cNvSpPr/>
            <p:nvPr/>
          </p:nvSpPr>
          <p:spPr bwMode="auto">
            <a:xfrm>
              <a:off x="2411196" y="5374859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09" name="Oval 208"/>
            <p:cNvSpPr/>
            <p:nvPr/>
          </p:nvSpPr>
          <p:spPr bwMode="auto">
            <a:xfrm>
              <a:off x="2125074" y="5502929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10" name="Oval 209"/>
            <p:cNvSpPr/>
            <p:nvPr/>
          </p:nvSpPr>
          <p:spPr bwMode="auto">
            <a:xfrm>
              <a:off x="2482654" y="6027947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11" name="Oval 210"/>
            <p:cNvSpPr/>
            <p:nvPr/>
          </p:nvSpPr>
          <p:spPr bwMode="auto">
            <a:xfrm>
              <a:off x="2461197" y="5667111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12" name="Oval 211"/>
            <p:cNvSpPr/>
            <p:nvPr/>
          </p:nvSpPr>
          <p:spPr bwMode="auto">
            <a:xfrm>
              <a:off x="2746073" y="5528503"/>
              <a:ext cx="232913" cy="224286"/>
            </a:xfrm>
            <a:prstGeom prst="ellipse">
              <a:avLst/>
            </a:prstGeom>
            <a:solidFill>
              <a:srgbClr val="E7F4F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215" name="Rectangle 214"/>
          <p:cNvSpPr/>
          <p:nvPr/>
        </p:nvSpPr>
        <p:spPr>
          <a:xfrm>
            <a:off x="5545122" y="4607517"/>
            <a:ext cx="298350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CH" sz="5400" dirty="0" smtClean="0">
                <a:latin typeface="Calibri" pitchFamily="34" charset="0"/>
              </a:rPr>
              <a:t>O( </a:t>
            </a:r>
            <a:r>
              <a:rPr lang="de-CH" sz="3200" dirty="0" smtClean="0">
                <a:latin typeface="Calibri" pitchFamily="34" charset="0"/>
              </a:rPr>
              <a:t>       + log n</a:t>
            </a:r>
            <a:r>
              <a:rPr lang="de-CH" sz="5400" dirty="0" smtClean="0">
                <a:latin typeface="Calibri" pitchFamily="34" charset="0"/>
              </a:rPr>
              <a:t>)</a:t>
            </a:r>
            <a:endParaRPr lang="en-US" sz="5400" dirty="0"/>
          </a:p>
        </p:txBody>
      </p:sp>
      <p:sp>
        <p:nvSpPr>
          <p:cNvPr id="216" name="Rectangle 215"/>
          <p:cNvSpPr/>
          <p:nvPr/>
        </p:nvSpPr>
        <p:spPr>
          <a:xfrm>
            <a:off x="1166888" y="5555209"/>
            <a:ext cx="619496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CH" sz="4000" dirty="0" err="1" smtClean="0">
                <a:latin typeface="Calibri" pitchFamily="34" charset="0"/>
              </a:rPr>
              <a:t>Current</a:t>
            </a:r>
            <a:r>
              <a:rPr lang="de-CH" sz="4000" dirty="0" smtClean="0">
                <a:latin typeface="Calibri" pitchFamily="34" charset="0"/>
              </a:rPr>
              <a:t> </a:t>
            </a:r>
            <a:r>
              <a:rPr lang="de-CH" sz="4000" dirty="0" err="1" smtClean="0">
                <a:latin typeface="Calibri" pitchFamily="34" charset="0"/>
              </a:rPr>
              <a:t>work</a:t>
            </a:r>
            <a:r>
              <a:rPr lang="de-CH" sz="4000" dirty="0" smtClean="0">
                <a:latin typeface="Calibri" pitchFamily="34" charset="0"/>
              </a:rPr>
              <a:t>: </a:t>
            </a:r>
            <a:r>
              <a:rPr lang="de-CH" sz="5400" dirty="0" smtClean="0">
                <a:latin typeface="Calibri" pitchFamily="34" charset="0"/>
              </a:rPr>
              <a:t>O(</a:t>
            </a:r>
            <a:r>
              <a:rPr lang="de-CH" sz="4000" dirty="0" smtClean="0">
                <a:latin typeface="Calibri" pitchFamily="34" charset="0"/>
              </a:rPr>
              <a:t>       </a:t>
            </a:r>
            <a:r>
              <a:rPr lang="de-CH" sz="5400" dirty="0" smtClean="0">
                <a:latin typeface="Calibri" pitchFamily="34" charset="0"/>
              </a:rPr>
              <a:t>)</a:t>
            </a:r>
            <a:r>
              <a:rPr lang="de-CH" sz="4000" dirty="0" smtClean="0">
                <a:latin typeface="Calibri" pitchFamily="34" charset="0"/>
              </a:rPr>
              <a:t> </a:t>
            </a:r>
            <a:r>
              <a:rPr lang="de-CH" sz="4000" dirty="0" err="1" smtClean="0">
                <a:latin typeface="Calibri" pitchFamily="34" charset="0"/>
              </a:rPr>
              <a:t>w.h.p</a:t>
            </a:r>
            <a:r>
              <a:rPr lang="de-CH" sz="4000" dirty="0" smtClean="0">
                <a:latin typeface="Calibri" pitchFamily="34" charset="0"/>
              </a:rPr>
              <a:t>.</a:t>
            </a:r>
            <a:endParaRPr lang="en-US" sz="4000" dirty="0"/>
          </a:p>
        </p:txBody>
      </p:sp>
      <p:sp>
        <p:nvSpPr>
          <p:cNvPr id="3" name="Rectangle 2"/>
          <p:cNvSpPr/>
          <p:nvPr/>
        </p:nvSpPr>
        <p:spPr>
          <a:xfrm>
            <a:off x="224287" y="-43130"/>
            <a:ext cx="5831456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i="1" kern="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Self-Monitoring in </a:t>
            </a:r>
          </a:p>
          <a:p>
            <a:r>
              <a:rPr lang="en-US" sz="2800" i="1" kern="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       Dynamic Wireless Networks</a:t>
            </a:r>
            <a:endParaRPr lang="de-CH" sz="2800" dirty="0"/>
          </a:p>
        </p:txBody>
      </p:sp>
      <p:sp>
        <p:nvSpPr>
          <p:cNvPr id="217" name="Rectangle 216"/>
          <p:cNvSpPr/>
          <p:nvPr/>
        </p:nvSpPr>
        <p:spPr>
          <a:xfrm rot="19450660">
            <a:off x="3068707" y="5204210"/>
            <a:ext cx="1905906" cy="707886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de-CH" sz="4000" dirty="0" smtClean="0">
                <a:latin typeface="Calibri" pitchFamily="34" charset="0"/>
              </a:rPr>
              <a:t>Optimal</a:t>
            </a:r>
            <a:endParaRPr lang="en-US" sz="4000" dirty="0"/>
          </a:p>
        </p:txBody>
      </p:sp>
      <p:sp>
        <p:nvSpPr>
          <p:cNvPr id="87" name="Rectangle 86"/>
          <p:cNvSpPr/>
          <p:nvPr/>
        </p:nvSpPr>
        <p:spPr>
          <a:xfrm>
            <a:off x="1435766" y="4775273"/>
            <a:ext cx="11256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 smtClean="0"/>
              <a:t># crashes</a:t>
            </a:r>
          </a:p>
          <a:p>
            <a:pPr algn="ctr"/>
            <a:r>
              <a:rPr lang="en-US" sz="1200" b="1" dirty="0" smtClean="0"/>
              <a:t>+</a:t>
            </a:r>
          </a:p>
          <a:p>
            <a:pPr algn="ctr"/>
            <a:r>
              <a:rPr lang="en-US" sz="1200" b="1" dirty="0" smtClean="0"/>
              <a:t># joins</a:t>
            </a:r>
            <a:endParaRPr lang="en-US" sz="1200" b="1" dirty="0"/>
          </a:p>
        </p:txBody>
      </p:sp>
      <p:sp>
        <p:nvSpPr>
          <p:cNvPr id="88" name="Rectangle 87"/>
          <p:cNvSpPr/>
          <p:nvPr/>
        </p:nvSpPr>
        <p:spPr>
          <a:xfrm>
            <a:off x="6077270" y="4785970"/>
            <a:ext cx="11256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 smtClean="0"/>
              <a:t># crashes</a:t>
            </a:r>
          </a:p>
          <a:p>
            <a:pPr algn="ctr"/>
            <a:r>
              <a:rPr lang="en-US" sz="1200" b="1" dirty="0" smtClean="0"/>
              <a:t>+</a:t>
            </a:r>
          </a:p>
          <a:p>
            <a:pPr algn="ctr"/>
            <a:r>
              <a:rPr lang="en-US" sz="1200" b="1" dirty="0" smtClean="0"/>
              <a:t># joins</a:t>
            </a:r>
            <a:endParaRPr lang="en-US" sz="1200" b="1" dirty="0"/>
          </a:p>
        </p:txBody>
      </p:sp>
      <p:sp>
        <p:nvSpPr>
          <p:cNvPr id="89" name="Rectangle 88"/>
          <p:cNvSpPr/>
          <p:nvPr/>
        </p:nvSpPr>
        <p:spPr>
          <a:xfrm>
            <a:off x="4676260" y="5716408"/>
            <a:ext cx="11256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 smtClean="0"/>
              <a:t># crashes</a:t>
            </a:r>
          </a:p>
          <a:p>
            <a:pPr algn="ctr"/>
            <a:r>
              <a:rPr lang="en-US" sz="1200" b="1" dirty="0" smtClean="0"/>
              <a:t>+</a:t>
            </a:r>
          </a:p>
          <a:p>
            <a:pPr algn="ctr"/>
            <a:r>
              <a:rPr lang="en-US" sz="1200" b="1" dirty="0" smtClean="0"/>
              <a:t># joins</a:t>
            </a:r>
            <a:endParaRPr lang="en-US" sz="12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5" grpId="0"/>
      <p:bldP spid="215" grpId="0"/>
      <p:bldP spid="216" grpId="0"/>
      <p:bldP spid="217" grpId="0" animBg="1"/>
      <p:bldP spid="87" grpId="0"/>
      <p:bldP spid="88" grpId="0"/>
      <p:bldP spid="8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044972" y="620031"/>
            <a:ext cx="7772400" cy="1470025"/>
          </a:xfrm>
        </p:spPr>
        <p:txBody>
          <a:bodyPr/>
          <a:lstStyle/>
          <a:p>
            <a:pPr eaLnBrk="1" hangingPunct="1"/>
            <a:r>
              <a:rPr lang="en-US" sz="6000" dirty="0" smtClean="0"/>
              <a:t>Thank You!</a:t>
            </a:r>
            <a:br>
              <a:rPr lang="en-US" sz="6000" dirty="0" smtClean="0"/>
            </a:br>
            <a:r>
              <a:rPr lang="en-US" sz="2700" dirty="0" smtClean="0"/>
              <a:t>Questions &amp; Comments?</a:t>
            </a:r>
            <a:endParaRPr lang="de-CH" sz="2800" dirty="0" smtClean="0">
              <a:solidFill>
                <a:schemeClr val="tx1"/>
              </a:solidFill>
            </a:endParaRPr>
          </a:p>
        </p:txBody>
      </p:sp>
      <p:sp>
        <p:nvSpPr>
          <p:cNvPr id="81923" name="TextBox 4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0" y="711200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dirty="0" err="1"/>
              <a:t>TexPoint</a:t>
            </a:r>
            <a:r>
              <a:rPr lang="en-US" dirty="0"/>
              <a:t> fonts used in </a:t>
            </a:r>
            <a:r>
              <a:rPr lang="en-US" dirty="0" err="1"/>
              <a:t>EMF</a:t>
            </a:r>
            <a:r>
              <a:rPr lang="en-US" dirty="0"/>
              <a:t>. </a:t>
            </a:r>
          </a:p>
          <a:p>
            <a:pPr eaLnBrk="1" hangingPunct="1"/>
            <a:r>
              <a:rPr lang="en-US" dirty="0"/>
              <a:t>Read the </a:t>
            </a:r>
            <a:r>
              <a:rPr lang="en-US" dirty="0" err="1"/>
              <a:t>TexPoint</a:t>
            </a:r>
            <a:r>
              <a:rPr lang="en-US" dirty="0"/>
              <a:t> manual before you delete this box.: </a:t>
            </a:r>
            <a:r>
              <a:rPr lang="en-US" dirty="0" err="1">
                <a:latin typeface="cmmi10" pitchFamily="34" charset="0"/>
              </a:rPr>
              <a:t>A</a:t>
            </a:r>
            <a:r>
              <a:rPr lang="en-US" dirty="0" err="1">
                <a:latin typeface="CMMI7" pitchFamily="34" charset="0"/>
              </a:rPr>
              <a:t>A</a:t>
            </a:r>
            <a:r>
              <a:rPr lang="en-US" dirty="0" err="1">
                <a:latin typeface="CMR10" pitchFamily="34" charset="0"/>
              </a:rPr>
              <a:t>A</a:t>
            </a:r>
            <a:r>
              <a:rPr lang="en-US" dirty="0" err="1">
                <a:latin typeface="CMR7" pitchFamily="34" charset="0"/>
              </a:rPr>
              <a:t>A</a:t>
            </a:r>
            <a:r>
              <a:rPr lang="en-US" dirty="0" err="1">
                <a:latin typeface="cmsy7" pitchFamily="34" charset="0"/>
              </a:rPr>
              <a:t>A</a:t>
            </a:r>
            <a:r>
              <a:rPr lang="en-US" dirty="0" err="1">
                <a:latin typeface="cmex10" pitchFamily="34" charset="0"/>
              </a:rPr>
              <a:t>A</a:t>
            </a:r>
            <a:r>
              <a:rPr lang="en-US" dirty="0" err="1">
                <a:latin typeface="cmsy10" pitchFamily="34" charset="0"/>
              </a:rPr>
              <a:t>A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FAULTFONTSIZE" val="10"/>
  <p:tag name="DEFAULTWIDTH" val="650"/>
  <p:tag name="DEFAULTHEIGHT" val="540"/>
  <p:tag name="FIRSTROGER20WATTENHOFER@9FI3EBKMVWQMHYXG" val="2797"/>
  <p:tag name="DEFAULTDISPLAYSOURCE" val="\documentclass{article}\pagestyle{empty}&#10;\begin{document}&#10;&#10;\end{document}&#10;"/>
  <p:tag name="EMBEDFONTS" val="1"/>
  <p:tag name="FIRSTROGER20WATTENHOFER@XV5I9FVF81W8GHH9" val="332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DDENFONTSHAPE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DDENFONTSHAPE" val="true"/>
</p:tagLst>
</file>

<file path=ppt/theme/theme1.xml><?xml version="1.0" encoding="utf-8"?>
<a:theme xmlns:a="http://schemas.openxmlformats.org/drawingml/2006/main" name="normal">
  <a:themeElements>
    <a:clrScheme name="1_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338</Words>
  <Application>Microsoft Office PowerPoint</Application>
  <PresentationFormat>On-screen Show (4:3)</PresentationFormat>
  <Paragraphs>115</Paragraphs>
  <Slides>13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3" baseType="lpstr">
      <vt:lpstr>Arial</vt:lpstr>
      <vt:lpstr>cmex10</vt:lpstr>
      <vt:lpstr>cmsy10</vt:lpstr>
      <vt:lpstr>cmsy7</vt:lpstr>
      <vt:lpstr>CMR10</vt:lpstr>
      <vt:lpstr>cmmi10</vt:lpstr>
      <vt:lpstr>CMR7</vt:lpstr>
      <vt:lpstr>CMMI7</vt:lpstr>
      <vt:lpstr>Calibri</vt:lpstr>
      <vt:lpstr>normal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You! Questions &amp; Comments?</vt:lpstr>
    </vt:vector>
  </TitlesOfParts>
  <Company>IFW ETHZ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Theory for Sensor Networks …what is it good for?!</dc:title>
  <dc:creator>Roger Wattenhofer</dc:creator>
  <cp:lastModifiedBy>sh</cp:lastModifiedBy>
  <cp:revision>4216</cp:revision>
  <cp:lastPrinted>2010-06-11T05:48:54Z</cp:lastPrinted>
  <dcterms:created xsi:type="dcterms:W3CDTF">2004-04-23T16:05:06Z</dcterms:created>
  <dcterms:modified xsi:type="dcterms:W3CDTF">2013-10-01T17:07:37Z</dcterms:modified>
</cp:coreProperties>
</file>