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3"/>
  </p:notesMasterIdLst>
  <p:handoutMasterIdLst>
    <p:handoutMasterId r:id="rId34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</p:sldIdLst>
  <p:sldSz cx="10080625" cy="7559675" type="screen4x3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1092" y="-96"/>
      </p:cViewPr>
      <p:guideLst>
        <p:guide orient="horz" pos="23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US" sz="14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US" sz="14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US" sz="14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C9FB9C43-35C4-4693-9AC5-99E8A58B8216}" type="slidenum">
              <a:t>‹#›</a:t>
            </a:fld>
            <a:endParaRPr lang="en-US" sz="14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1371599" y="764280"/>
            <a:ext cx="5028480" cy="3771360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77239" y="4777560"/>
            <a:ext cx="6217560" cy="45259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en-US" sz="1400" kern="1200"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en-US" sz="1400" kern="1200"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hangingPunct="0">
              <a:buNone/>
              <a:tabLst/>
              <a:defRPr lang="en-US" sz="1400" kern="1200"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hangingPunct="0">
              <a:buNone/>
              <a:tabLst/>
              <a:defRPr lang="en-US" sz="1400" kern="1200"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fld id="{9CD0BF58-58C3-4D1F-B887-9E4458F9329D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en-US" sz="2000" b="0" i="0" u="none" strike="noStrike" kern="1200">
        <a:ln>
          <a:noFill/>
        </a:ln>
        <a:latin typeface="Liberation Sans" pitchFamily="18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526280"/>
          </a:xfrm>
        </p:spPr>
        <p:txBody>
          <a:bodyPr>
            <a:sp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77239" y="4777560"/>
            <a:ext cx="6217560" cy="44359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8800" y="1260475"/>
            <a:ext cx="4459288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70488" y="1260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58063" y="179388"/>
            <a:ext cx="2271712" cy="607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179388"/>
            <a:ext cx="6665913" cy="6070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8369300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2050" y="8369300"/>
            <a:ext cx="4459288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45350" y="7650163"/>
            <a:ext cx="2293938" cy="57086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7650163"/>
            <a:ext cx="6732587" cy="57086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C68151C-94EE-48E5-AC27-6A008544B776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CD10ECA-F2FD-4652-9F91-BA21A11695FF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145EC17-CDBA-4A78-873D-E17FE0C9CDEE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B598C16-A2F2-46E7-A800-1EF389E86DEF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912BA32-4C9B-40A2-B693-1BDCBCAB2272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E8703FD-6BDC-441E-BE41-74FC20F7E5BA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5FDA251-DE94-4F4A-9DCB-F79408ACBE04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C8F8D15-183F-4969-A0D6-873116A18C3E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7F66787-5E91-436E-B479-976096164DB5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FAD1F7C-0A59-48A3-A966-E685AD47E405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2CF808F-92EE-45B6-A5A7-621230AAA208}" type="slidenum"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40000" y="180000"/>
            <a:ext cx="9071640" cy="72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58360" y="1260000"/>
            <a:ext cx="9071640" cy="4989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0" y="7351560"/>
            <a:ext cx="10080000" cy="208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hangingPunct="0">
              <a:buNone/>
              <a:tabLst/>
              <a:defRPr lang="en-US" sz="1400" kern="1200">
                <a:latin typeface="Liberation Sans" pitchFamily="34"/>
                <a:ea typeface="DejaVu Sans" pitchFamily="2"/>
                <a:cs typeface="DejaVu Sans" pitchFamily="2"/>
              </a:defRPr>
            </a:lvl1pPr>
          </a:lstStyle>
          <a:p>
            <a:pPr lvl="0"/>
            <a:r>
              <a:rPr lang="en-US"/>
              <a:t>Roland Flury @ IPSN 2010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13" cstate="print">
            <a:alphaModFix/>
            <a:lum/>
          </a:blip>
          <a:srcRect/>
          <a:stretch>
            <a:fillRect/>
          </a:stretch>
        </p:blipFill>
        <p:spPr>
          <a:xfrm>
            <a:off x="360" y="897839"/>
            <a:ext cx="10079640" cy="4608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rtl="0" hangingPunct="0">
        <a:tabLst/>
        <a:defRPr lang="en-US" sz="4000" b="0" i="0" u="none" strike="noStrike" kern="1200">
          <a:ln>
            <a:noFill/>
          </a:ln>
          <a:latin typeface="Liberation Sans" pitchFamily="18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en-US" sz="3200" b="0" i="0" u="none" strike="noStrike" kern="1200">
          <a:ln>
            <a:noFill/>
          </a:ln>
          <a:latin typeface="Liberation Sans" pitchFamily="18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68360" y="765000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8370000"/>
            <a:ext cx="9071640" cy="4989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hangingPunct="0">
        <a:tabLst/>
        <a:defRPr lang="en-US" sz="4400" b="0" i="0" u="none" strike="noStrike" kern="1200">
          <a:ln>
            <a:noFill/>
          </a:ln>
          <a:latin typeface="Liberation Sans" pitchFamily="18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en-US" sz="3200" b="0" i="0" u="none" strike="noStrike" kern="1200">
          <a:ln>
            <a:noFill/>
          </a:ln>
          <a:latin typeface="Liberation Sans" pitchFamily="18"/>
        </a:defRPr>
      </a:lvl1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en-US" sz="1400" kern="1200"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hangingPunct="0">
              <a:buNone/>
              <a:tabLst/>
              <a:defRPr lang="en-US" sz="1400" kern="1200"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700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en-US" sz="1400" kern="1200">
                <a:latin typeface="Liberation Serif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fld id="{CFAA563B-BC7B-4E10-B148-9806CBAC8C15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rtl="0" hangingPunct="0">
        <a:tabLst/>
        <a:defRPr lang="en-US" sz="4400" b="0" i="0" u="none" strike="noStrike" kern="1200">
          <a:ln>
            <a:noFill/>
          </a:ln>
          <a:latin typeface="Liberation Sans" pitchFamily="18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en-US" sz="3200" b="0" i="0" u="none" strike="noStrike" kern="1200">
          <a:ln>
            <a:noFill/>
          </a:ln>
          <a:latin typeface="Liberation Sans" pitchFamily="18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70000"/>
            <a:ext cx="10080000" cy="17946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6000" b="1" i="0" u="none" strike="noStrike" kern="1200">
                <a:ln>
                  <a:noFill/>
                </a:ln>
                <a:solidFill>
                  <a:srgbClr val="000080"/>
                </a:solidFill>
                <a:latin typeface="Liberation Sans" pitchFamily="18"/>
                <a:ea typeface="DejaVu Sans" pitchFamily="2"/>
                <a:cs typeface="DejaVu Sans" pitchFamily="2"/>
              </a:rPr>
              <a:t>Slotted Programming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6000" b="1" i="0" u="none" strike="noStrike" kern="1200">
                <a:ln>
                  <a:noFill/>
                </a:ln>
                <a:solidFill>
                  <a:srgbClr val="000080"/>
                </a:solidFill>
                <a:latin typeface="Liberation Sans" pitchFamily="18"/>
                <a:ea typeface="DejaVu Sans" pitchFamily="2"/>
                <a:cs typeface="DejaVu Sans" pitchFamily="2"/>
              </a:rPr>
              <a:t>for Sensor Networks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3816000"/>
            <a:ext cx="10080000" cy="21373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3200" b="0" i="0" u="none" strike="noStrike" kern="1200">
                <a:ln>
                  <a:noFill/>
                </a:ln>
                <a:solidFill>
                  <a:srgbClr val="000080"/>
                </a:solidFill>
                <a:latin typeface="Liberation Sans" pitchFamily="18"/>
                <a:ea typeface="DejaVu Sans" pitchFamily="2"/>
                <a:cs typeface="DejaVu Sans" pitchFamily="2"/>
              </a:rPr>
              <a:t>Roland Flury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Roger Wattenhofer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32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Distributed Computing Group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ETH Zurich, Switzerland</a:t>
            </a: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360" y="6964560"/>
            <a:ext cx="16019640" cy="9104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90000" y="6930000"/>
            <a:ext cx="369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Liberation Sans" pitchFamily="18"/>
                <a:ea typeface="DejaVu Sans" pitchFamily="2"/>
                <a:cs typeface="DejaVu Sans" pitchFamily="2"/>
              </a:rPr>
              <a:t>D</a:t>
            </a:r>
            <a:r>
              <a:rPr lang="en-US" sz="1800" b="1" i="0" u="none" strike="noStrike" kern="1200">
                <a:ln>
                  <a:noFill/>
                </a:ln>
                <a:solidFill>
                  <a:srgbClr val="FFFFFF"/>
                </a:solidFill>
                <a:latin typeface="Liberation Sans" pitchFamily="18"/>
                <a:ea typeface="DejaVu Sans" pitchFamily="2"/>
                <a:cs typeface="DejaVu Sans" pitchFamily="2"/>
              </a:rPr>
              <a:t>ISTRIBUTED </a:t>
            </a:r>
            <a:r>
              <a:rPr lang="en-US" sz="2400" b="1" i="0" u="none" strike="noStrike" kern="1200">
                <a:ln>
                  <a:noFill/>
                </a:ln>
                <a:solidFill>
                  <a:srgbClr val="FFFFFF"/>
                </a:solidFill>
                <a:latin typeface="Liberation Sans" pitchFamily="18"/>
                <a:ea typeface="DejaVu Sans" pitchFamily="2"/>
                <a:cs typeface="DejaVu Sans" pitchFamily="2"/>
              </a:rPr>
              <a:t>C</a:t>
            </a:r>
            <a:r>
              <a:rPr lang="en-US" sz="1800" b="1" i="0" u="none" strike="noStrike" kern="1200">
                <a:ln>
                  <a:noFill/>
                </a:ln>
                <a:solidFill>
                  <a:srgbClr val="FFFFFF"/>
                </a:solidFill>
                <a:latin typeface="Liberation Sans" pitchFamily="18"/>
                <a:ea typeface="DejaVu Sans" pitchFamily="2"/>
                <a:cs typeface="DejaVu Sans" pitchFamily="2"/>
              </a:rPr>
              <a:t>OMPUTING</a:t>
            </a:r>
          </a:p>
        </p:txBody>
      </p:sp>
      <p:sp>
        <p:nvSpPr>
          <p:cNvPr id="6" name="Freeform 5"/>
          <p:cNvSpPr/>
          <p:nvPr/>
        </p:nvSpPr>
        <p:spPr>
          <a:xfrm>
            <a:off x="3690000" y="6750000"/>
            <a:ext cx="7020000" cy="22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7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7200000" y="6858000"/>
            <a:ext cx="2884320" cy="727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9" y="180000"/>
            <a:ext cx="9071640" cy="720360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Energy Efficient Communication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662040" y="1800000"/>
            <a:ext cx="1533960" cy="9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60000" y="1890000"/>
            <a:ext cx="36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662040" y="4680000"/>
            <a:ext cx="1533960" cy="9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60000" y="4770000"/>
            <a:ext cx="36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B</a:t>
            </a:r>
          </a:p>
        </p:txBody>
      </p:sp>
      <p:sp>
        <p:nvSpPr>
          <p:cNvPr id="7" name="Straight Connector 6"/>
          <p:cNvSpPr/>
          <p:nvPr/>
        </p:nvSpPr>
        <p:spPr>
          <a:xfrm>
            <a:off x="1350000" y="2880000"/>
            <a:ext cx="0" cy="162000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1260000" y="3420000"/>
            <a:ext cx="899639" cy="449639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00" h="1250">
                <a:moveTo>
                  <a:pt x="0" y="1250"/>
                </a:moveTo>
                <a:lnTo>
                  <a:pt x="0" y="0"/>
                </a:lnTo>
                <a:lnTo>
                  <a:pt x="2500" y="0"/>
                </a:lnTo>
                <a:lnTo>
                  <a:pt x="2500" y="1250"/>
                </a:lnTo>
                <a:close/>
                <a:moveTo>
                  <a:pt x="-2500" y="0"/>
                </a:moveTo>
                <a:lnTo>
                  <a:pt x="-1250" y="500"/>
                </a:lnTo>
                <a:close/>
                <a:moveTo>
                  <a:pt x="-2550" y="0"/>
                </a:moveTo>
                <a:lnTo>
                  <a:pt x="-1250" y="-500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2610000" y="6120000"/>
            <a:ext cx="638964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750" fill="none">
                <a:moveTo>
                  <a:pt x="0" y="0"/>
                </a:moveTo>
                <a:lnTo>
                  <a:pt x="17750" y="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00000" y="5940000"/>
            <a:ext cx="630000" cy="3463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time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790000" y="1800000"/>
            <a:ext cx="5130000" cy="810000"/>
            <a:chOff x="2790000" y="1800000"/>
            <a:chExt cx="5130000" cy="810000"/>
          </a:xfrm>
        </p:grpSpPr>
        <p:sp>
          <p:nvSpPr>
            <p:cNvPr id="12" name="Freeform 11"/>
            <p:cNvSpPr/>
            <p:nvPr/>
          </p:nvSpPr>
          <p:spPr>
            <a:xfrm>
              <a:off x="4680000" y="2070000"/>
              <a:ext cx="1350000" cy="54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>
              <a:off x="2880000" y="2610000"/>
              <a:ext cx="180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90000" y="2263680"/>
              <a:ext cx="117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Radio off</a:t>
              </a:r>
            </a:p>
          </p:txBody>
        </p:sp>
        <p:sp>
          <p:nvSpPr>
            <p:cNvPr id="15" name="Straight Connector 14"/>
            <p:cNvSpPr/>
            <p:nvPr/>
          </p:nvSpPr>
          <p:spPr>
            <a:xfrm>
              <a:off x="4680000" y="2070000"/>
              <a:ext cx="135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70000" y="1800000"/>
              <a:ext cx="144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Radio on</a:t>
              </a:r>
            </a:p>
          </p:txBody>
        </p:sp>
        <p:sp>
          <p:nvSpPr>
            <p:cNvPr id="17" name="Straight Connector 16"/>
            <p:cNvSpPr/>
            <p:nvPr/>
          </p:nvSpPr>
          <p:spPr>
            <a:xfrm>
              <a:off x="6030000" y="2070000"/>
              <a:ext cx="0" cy="54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Straight Connector 17"/>
            <p:cNvSpPr/>
            <p:nvPr/>
          </p:nvSpPr>
          <p:spPr>
            <a:xfrm>
              <a:off x="6030000" y="2610000"/>
              <a:ext cx="162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5880" y="2142000"/>
              <a:ext cx="1170000" cy="45936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600" b="1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  <p:sp>
          <p:nvSpPr>
            <p:cNvPr id="20" name="Straight Connector 19"/>
            <p:cNvSpPr/>
            <p:nvPr/>
          </p:nvSpPr>
          <p:spPr>
            <a:xfrm>
              <a:off x="4680000" y="2070000"/>
              <a:ext cx="0" cy="54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660000" y="2263680"/>
              <a:ext cx="126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Radio off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790000" y="4050000"/>
            <a:ext cx="5130000" cy="810000"/>
            <a:chOff x="2790000" y="4050000"/>
            <a:chExt cx="5130000" cy="810000"/>
          </a:xfrm>
        </p:grpSpPr>
        <p:sp>
          <p:nvSpPr>
            <p:cNvPr id="23" name="Freeform 22"/>
            <p:cNvSpPr/>
            <p:nvPr/>
          </p:nvSpPr>
          <p:spPr>
            <a:xfrm>
              <a:off x="4680000" y="4320000"/>
              <a:ext cx="1350000" cy="54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Straight Connector 23"/>
            <p:cNvSpPr/>
            <p:nvPr/>
          </p:nvSpPr>
          <p:spPr>
            <a:xfrm>
              <a:off x="2880000" y="4860000"/>
              <a:ext cx="180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Straight Connector 24"/>
            <p:cNvSpPr/>
            <p:nvPr/>
          </p:nvSpPr>
          <p:spPr>
            <a:xfrm>
              <a:off x="4680000" y="4320000"/>
              <a:ext cx="135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Straight Connector 25"/>
            <p:cNvSpPr/>
            <p:nvPr/>
          </p:nvSpPr>
          <p:spPr>
            <a:xfrm>
              <a:off x="6030000" y="4320000"/>
              <a:ext cx="0" cy="54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Straight Connector 26"/>
            <p:cNvSpPr/>
            <p:nvPr/>
          </p:nvSpPr>
          <p:spPr>
            <a:xfrm>
              <a:off x="6030000" y="4860000"/>
              <a:ext cx="162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Straight Connector 27"/>
            <p:cNvSpPr/>
            <p:nvPr/>
          </p:nvSpPr>
          <p:spPr>
            <a:xfrm>
              <a:off x="4680000" y="4320000"/>
              <a:ext cx="0" cy="54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790000" y="4513679"/>
              <a:ext cx="117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Radio off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770000" y="4050000"/>
              <a:ext cx="144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Radio on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745880" y="4392000"/>
              <a:ext cx="1170000" cy="45936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600" b="1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660000" y="4513679"/>
              <a:ext cx="126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Radio off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482000" y="1440000"/>
            <a:ext cx="450000" cy="5254919"/>
            <a:chOff x="4482000" y="1440000"/>
            <a:chExt cx="450000" cy="5254919"/>
          </a:xfrm>
        </p:grpSpPr>
        <p:sp>
          <p:nvSpPr>
            <p:cNvPr id="34" name="Straight Connector 33"/>
            <p:cNvSpPr/>
            <p:nvPr/>
          </p:nvSpPr>
          <p:spPr>
            <a:xfrm>
              <a:off x="4680000" y="1440000"/>
              <a:ext cx="0" cy="5130000"/>
            </a:xfrm>
            <a:prstGeom prst="line">
              <a:avLst/>
            </a:prstGeom>
            <a:noFill/>
            <a:ln w="18000">
              <a:solidFill>
                <a:srgbClr val="FF0000"/>
              </a:solidFill>
              <a:custDash>
                <a:ds d="1016000" sp="1016000"/>
                <a:ds d="1016000" sp="101600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482000" y="6246000"/>
              <a:ext cx="450000" cy="448919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400" b="1" i="0" u="none" strike="noStrike" kern="1200">
                  <a:ln>
                    <a:noFill/>
                  </a:ln>
                  <a:solidFill>
                    <a:srgbClr val="FF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t</a:t>
              </a:r>
              <a:r>
                <a:rPr lang="en-US" sz="2400" b="1" i="0" u="none" strike="noStrike" kern="1200" baseline="-15000">
                  <a:ln>
                    <a:noFill/>
                  </a:ln>
                  <a:solidFill>
                    <a:srgbClr val="FF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0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960000" y="2340000"/>
            <a:ext cx="720000" cy="997919"/>
            <a:chOff x="3960000" y="2340000"/>
            <a:chExt cx="720000" cy="997919"/>
          </a:xfrm>
        </p:grpSpPr>
        <p:sp>
          <p:nvSpPr>
            <p:cNvPr id="37" name="Straight Connector 36"/>
            <p:cNvSpPr/>
            <p:nvPr/>
          </p:nvSpPr>
          <p:spPr>
            <a:xfrm flipH="1">
              <a:off x="4140000" y="234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 flipH="1" flipV="1">
              <a:off x="4230000" y="234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9" name="Straight Connector 38"/>
            <p:cNvSpPr/>
            <p:nvPr/>
          </p:nvSpPr>
          <p:spPr>
            <a:xfrm flipV="1">
              <a:off x="4320000" y="234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0" name="Straight Connector 39"/>
            <p:cNvSpPr/>
            <p:nvPr/>
          </p:nvSpPr>
          <p:spPr>
            <a:xfrm flipH="1" flipV="1">
              <a:off x="4410000" y="234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1" name="Straight Connector 40"/>
            <p:cNvSpPr/>
            <p:nvPr/>
          </p:nvSpPr>
          <p:spPr>
            <a:xfrm flipV="1">
              <a:off x="4500000" y="234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2" name="Straight Connector 41"/>
            <p:cNvSpPr/>
            <p:nvPr/>
          </p:nvSpPr>
          <p:spPr>
            <a:xfrm flipH="1" flipV="1">
              <a:off x="4590000" y="234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3" name="Straight Connector 42"/>
            <p:cNvSpPr/>
            <p:nvPr/>
          </p:nvSpPr>
          <p:spPr>
            <a:xfrm flipV="1">
              <a:off x="4140000" y="2610000"/>
              <a:ext cx="0" cy="360000"/>
            </a:xfrm>
            <a:prstGeom prst="line">
              <a:avLst/>
            </a:prstGeom>
            <a:noFill/>
            <a:ln w="18000">
              <a:solidFill>
                <a:srgbClr val="FF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960000" y="2889000"/>
              <a:ext cx="450000" cy="448919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400" b="1" i="0" u="none" strike="noStrike" kern="1200">
                  <a:ln>
                    <a:noFill/>
                  </a:ln>
                  <a:solidFill>
                    <a:srgbClr val="FF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t</a:t>
              </a:r>
              <a:r>
                <a:rPr lang="en-US" sz="2400" b="1" i="0" u="none" strike="noStrike" kern="1200" baseline="-15000">
                  <a:ln>
                    <a:noFill/>
                  </a:ln>
                  <a:solidFill>
                    <a:srgbClr val="FF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A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780000" y="4590000"/>
            <a:ext cx="900000" cy="997919"/>
            <a:chOff x="3780000" y="4590000"/>
            <a:chExt cx="900000" cy="997919"/>
          </a:xfrm>
        </p:grpSpPr>
        <p:sp>
          <p:nvSpPr>
            <p:cNvPr id="46" name="Straight Connector 45"/>
            <p:cNvSpPr/>
            <p:nvPr/>
          </p:nvSpPr>
          <p:spPr>
            <a:xfrm flipH="1">
              <a:off x="414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7" name="Straight Connector 46"/>
            <p:cNvSpPr/>
            <p:nvPr/>
          </p:nvSpPr>
          <p:spPr>
            <a:xfrm flipH="1" flipV="1">
              <a:off x="423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8" name="Straight Connector 47"/>
            <p:cNvSpPr/>
            <p:nvPr/>
          </p:nvSpPr>
          <p:spPr>
            <a:xfrm flipV="1">
              <a:off x="432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9" name="Straight Connector 48"/>
            <p:cNvSpPr/>
            <p:nvPr/>
          </p:nvSpPr>
          <p:spPr>
            <a:xfrm flipH="1" flipV="1">
              <a:off x="441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0" name="Straight Connector 49"/>
            <p:cNvSpPr/>
            <p:nvPr/>
          </p:nvSpPr>
          <p:spPr>
            <a:xfrm flipV="1">
              <a:off x="450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1" name="Straight Connector 50"/>
            <p:cNvSpPr/>
            <p:nvPr/>
          </p:nvSpPr>
          <p:spPr>
            <a:xfrm flipH="1" flipV="1">
              <a:off x="459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2" name="Straight Connector 51"/>
            <p:cNvSpPr/>
            <p:nvPr/>
          </p:nvSpPr>
          <p:spPr>
            <a:xfrm flipH="1">
              <a:off x="396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3" name="Straight Connector 52"/>
            <p:cNvSpPr/>
            <p:nvPr/>
          </p:nvSpPr>
          <p:spPr>
            <a:xfrm flipH="1" flipV="1">
              <a:off x="4050000" y="4590000"/>
              <a:ext cx="90000" cy="27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4" name="Straight Connector 53"/>
            <p:cNvSpPr/>
            <p:nvPr/>
          </p:nvSpPr>
          <p:spPr>
            <a:xfrm flipV="1">
              <a:off x="3960000" y="4860000"/>
              <a:ext cx="0" cy="360000"/>
            </a:xfrm>
            <a:prstGeom prst="line">
              <a:avLst/>
            </a:prstGeom>
            <a:noFill/>
            <a:ln w="18000">
              <a:solidFill>
                <a:srgbClr val="FF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780000" y="5139000"/>
              <a:ext cx="450000" cy="448919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400" b="1" i="0" u="none" strike="noStrike" kern="1200">
                  <a:ln>
                    <a:noFill/>
                  </a:ln>
                  <a:solidFill>
                    <a:srgbClr val="FF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t</a:t>
              </a:r>
              <a:r>
                <a:rPr lang="en-US" sz="2400" b="1" i="0" u="none" strike="noStrike" kern="1200" baseline="-15000">
                  <a:ln>
                    <a:noFill/>
                  </a:ln>
                  <a:solidFill>
                    <a:srgbClr val="FF0000"/>
                  </a:solidFill>
                  <a:latin typeface="Liberation Sans" pitchFamily="18"/>
                  <a:ea typeface="DejaVu Sans" pitchFamily="2"/>
                  <a:cs typeface="DejaVu Sans" pitchFamily="2"/>
                </a:rPr>
                <a:t>B</a:t>
              </a:r>
            </a:p>
          </p:txBody>
        </p:sp>
      </p:grpSp>
      <p:sp>
        <p:nvSpPr>
          <p:cNvPr id="56" name="Freeform 55"/>
          <p:cNvSpPr/>
          <p:nvPr/>
        </p:nvSpPr>
        <p:spPr>
          <a:xfrm>
            <a:off x="6030000" y="2970000"/>
            <a:ext cx="3780000" cy="108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Close to optimal!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Requirements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567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endParaRPr lang="en-US"/>
          </a:p>
          <a:p>
            <a:pPr lvl="0"/>
            <a:r>
              <a:rPr lang="en-US"/>
              <a:t>Good Synchronization</a:t>
            </a:r>
          </a:p>
          <a:p>
            <a:pPr lvl="0"/>
            <a:r>
              <a:rPr lang="en-US"/>
              <a:t>Exact time execution</a:t>
            </a:r>
          </a:p>
          <a:p>
            <a:pPr lvl="1" rtl="0" hangingPunct="0"/>
            <a:r>
              <a:rPr lang="en-US"/>
              <a:t>No delay</a:t>
            </a:r>
          </a:p>
          <a:p>
            <a:pPr lvl="1" rtl="0" hangingPunct="0"/>
            <a:r>
              <a:rPr lang="en-US"/>
              <a:t>If B is too late, it misses the message</a:t>
            </a:r>
          </a:p>
          <a:p>
            <a:pPr lvl="0"/>
            <a:r>
              <a:rPr lang="en-US"/>
              <a:t>Radio must be free to use</a:t>
            </a:r>
          </a:p>
          <a:p>
            <a:pPr lvl="1" rtl="0" hangingPunct="0"/>
            <a:r>
              <a:rPr lang="en-US"/>
              <a:t>No other task may be using the radio</a:t>
            </a:r>
          </a:p>
        </p:txBody>
      </p:sp>
      <p:sp>
        <p:nvSpPr>
          <p:cNvPr id="4" name="Freeform 3"/>
          <p:cNvSpPr/>
          <p:nvPr/>
        </p:nvSpPr>
        <p:spPr>
          <a:xfrm>
            <a:off x="360000" y="5580000"/>
            <a:ext cx="9360000" cy="108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Slotted Programming can ensure these properties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913279" y="654480"/>
            <a:ext cx="5166720" cy="3035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Programming Sensor Nodes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567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What are the time critical sections?</a:t>
            </a:r>
          </a:p>
          <a:p>
            <a:pPr lvl="1" rtl="0" hangingPunct="0"/>
            <a:r>
              <a:rPr lang="en-US"/>
              <a:t>E.g. wake up the radio at t</a:t>
            </a:r>
            <a:r>
              <a:rPr lang="en-US" baseline="-15000"/>
              <a:t>0</a:t>
            </a:r>
            <a:r>
              <a:rPr lang="en-US"/>
              <a:t> to receive a message</a:t>
            </a:r>
          </a:p>
          <a:p>
            <a:pPr lvl="0"/>
            <a:r>
              <a:rPr lang="en-US"/>
              <a:t>Can they be delayed by another task?</a:t>
            </a:r>
          </a:p>
          <a:p>
            <a:pPr lvl="0"/>
            <a:r>
              <a:rPr lang="en-US"/>
              <a:t>Can we avoid it?</a:t>
            </a:r>
          </a:p>
          <a:p>
            <a:pPr lvl="0"/>
            <a:r>
              <a:rPr lang="en-US"/>
              <a:t>Check access to any device, not only radio</a:t>
            </a:r>
          </a:p>
        </p:txBody>
      </p:sp>
      <p:sp>
        <p:nvSpPr>
          <p:cNvPr id="4" name="Freeform 3"/>
          <p:cNvSpPr/>
          <p:nvPr/>
        </p:nvSpPr>
        <p:spPr>
          <a:xfrm>
            <a:off x="1710000" y="4770000"/>
            <a:ext cx="6840000" cy="180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Need to analyze the entire application</a:t>
            </a:r>
          </a:p>
          <a:p>
            <a:pPr marL="0" marR="0" lvl="0" indent="0" algn="ctr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Any part may interact with any other part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Traditional vs Slotted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720" y="1260000"/>
            <a:ext cx="9071640" cy="36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r>
              <a:rPr lang="en-US" sz="2400" i="1"/>
              <a:t>Traditional Application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558720" y="5580000"/>
            <a:ext cx="9071640" cy="171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No interference of other tasks</a:t>
            </a:r>
          </a:p>
          <a:p>
            <a:pPr lvl="0"/>
            <a:r>
              <a:rPr lang="en-US"/>
              <a:t>Can analyze each task separately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540000" y="3600000"/>
            <a:ext cx="9071640" cy="36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r>
              <a:rPr lang="en-US" sz="2400" i="1"/>
              <a:t>Slotted Application: Temporal separation of the tasks</a:t>
            </a:r>
          </a:p>
        </p:txBody>
      </p:sp>
      <p:sp>
        <p:nvSpPr>
          <p:cNvPr id="6" name="Straight Connector 5"/>
          <p:cNvSpPr/>
          <p:nvPr/>
        </p:nvSpPr>
        <p:spPr>
          <a:xfrm>
            <a:off x="1224000" y="2983679"/>
            <a:ext cx="738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94000" y="2803680"/>
            <a:ext cx="630000" cy="3463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time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314000" y="1890000"/>
            <a:ext cx="7110000" cy="180000"/>
            <a:chOff x="1314000" y="1890000"/>
            <a:chExt cx="7110000" cy="180000"/>
          </a:xfrm>
        </p:grpSpPr>
        <p:sp>
          <p:nvSpPr>
            <p:cNvPr id="9" name="Freeform 8"/>
            <p:cNvSpPr/>
            <p:nvPr/>
          </p:nvSpPr>
          <p:spPr>
            <a:xfrm>
              <a:off x="1314000" y="1890000"/>
              <a:ext cx="711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99CC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1764000" y="189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2484000" y="189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384000" y="1890000"/>
              <a:ext cx="27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4194000" y="189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4824000" y="189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6623999" y="189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7794000" y="189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314000" y="2250000"/>
            <a:ext cx="7110000" cy="180000"/>
            <a:chOff x="1314000" y="2250000"/>
            <a:chExt cx="7110000" cy="180000"/>
          </a:xfrm>
        </p:grpSpPr>
        <p:sp>
          <p:nvSpPr>
            <p:cNvPr id="18" name="Freeform 17"/>
            <p:cNvSpPr/>
            <p:nvPr/>
          </p:nvSpPr>
          <p:spPr>
            <a:xfrm>
              <a:off x="1314000" y="2250000"/>
              <a:ext cx="711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99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2033999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275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347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419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491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563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635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707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7794000" y="2250000"/>
              <a:ext cx="90000" cy="18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28" name="Freeform 27"/>
          <p:cNvSpPr/>
          <p:nvPr/>
        </p:nvSpPr>
        <p:spPr>
          <a:xfrm>
            <a:off x="1314000" y="2610000"/>
            <a:ext cx="7110000" cy="18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99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1584000" y="2610000"/>
            <a:ext cx="270000" cy="18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2574000" y="2610000"/>
            <a:ext cx="450000" cy="18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4374000" y="2610000"/>
            <a:ext cx="450000" cy="18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5454000" y="2610000"/>
            <a:ext cx="450000" cy="18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6623999" y="2610000"/>
            <a:ext cx="360000" cy="18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7794000" y="2610000"/>
            <a:ext cx="450000" cy="18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35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536040" y="1835999"/>
            <a:ext cx="360000" cy="3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 rot="5400000">
            <a:off x="664020" y="2129940"/>
            <a:ext cx="180000" cy="46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Freeform 36"/>
          <p:cNvSpPr/>
          <p:nvPr/>
        </p:nvSpPr>
        <p:spPr>
          <a:xfrm>
            <a:off x="518039" y="2619000"/>
            <a:ext cx="449639" cy="224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50" h="625">
                <a:moveTo>
                  <a:pt x="0" y="625"/>
                </a:moveTo>
                <a:lnTo>
                  <a:pt x="0" y="0"/>
                </a:lnTo>
                <a:lnTo>
                  <a:pt x="1250" y="0"/>
                </a:lnTo>
                <a:lnTo>
                  <a:pt x="1250" y="625"/>
                </a:lnTo>
                <a:close/>
                <a:moveTo>
                  <a:pt x="-1250" y="0"/>
                </a:moveTo>
                <a:lnTo>
                  <a:pt x="-625" y="250"/>
                </a:lnTo>
                <a:close/>
                <a:moveTo>
                  <a:pt x="-1275" y="0"/>
                </a:moveTo>
                <a:lnTo>
                  <a:pt x="-625" y="-250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1440000" y="4230000"/>
            <a:ext cx="8190000" cy="1061999"/>
            <a:chOff x="1440000" y="4230000"/>
            <a:chExt cx="8190000" cy="1061999"/>
          </a:xfrm>
        </p:grpSpPr>
        <p:sp>
          <p:nvSpPr>
            <p:cNvPr id="39" name="Straight Connector 38"/>
            <p:cNvSpPr/>
            <p:nvPr/>
          </p:nvSpPr>
          <p:spPr>
            <a:xfrm>
              <a:off x="1530000" y="5125679"/>
              <a:ext cx="738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000000" y="4945679"/>
              <a:ext cx="63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time</a:t>
              </a:r>
            </a:p>
          </p:txBody>
        </p:sp>
        <p:sp>
          <p:nvSpPr>
            <p:cNvPr id="41" name="Freeform 40"/>
            <p:cNvSpPr/>
            <p:nvPr/>
          </p:nvSpPr>
          <p:spPr>
            <a:xfrm>
              <a:off x="198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155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3" name="Freeform 42"/>
            <p:cNvSpPr/>
            <p:nvPr/>
          </p:nvSpPr>
          <p:spPr>
            <a:xfrm>
              <a:off x="180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4" name="Freeform 43"/>
            <p:cNvSpPr/>
            <p:nvPr/>
          </p:nvSpPr>
          <p:spPr>
            <a:xfrm>
              <a:off x="351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308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333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504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461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486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657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614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2" name="Freeform 51"/>
            <p:cNvSpPr/>
            <p:nvPr/>
          </p:nvSpPr>
          <p:spPr>
            <a:xfrm>
              <a:off x="639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8100000" y="4765679"/>
              <a:ext cx="63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4" name="Freeform 53"/>
            <p:cNvSpPr/>
            <p:nvPr/>
          </p:nvSpPr>
          <p:spPr>
            <a:xfrm>
              <a:off x="767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>
              <a:off x="792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56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440000" y="432000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835999" y="423000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" name="Freeform 57"/>
            <p:cNvSpPr/>
            <p:nvPr/>
          </p:nvSpPr>
          <p:spPr>
            <a:xfrm>
              <a:off x="2160000" y="445500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59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2970000" y="432036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3366000" y="423036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Freeform 60"/>
            <p:cNvSpPr/>
            <p:nvPr/>
          </p:nvSpPr>
          <p:spPr>
            <a:xfrm>
              <a:off x="3690000" y="445536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62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4500000" y="432072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3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4896000" y="423072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4" name="Freeform 63"/>
            <p:cNvSpPr/>
            <p:nvPr/>
          </p:nvSpPr>
          <p:spPr>
            <a:xfrm>
              <a:off x="5220000" y="445572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65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030000" y="432108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6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426000" y="423108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7" name="Freeform 66"/>
            <p:cNvSpPr/>
            <p:nvPr/>
          </p:nvSpPr>
          <p:spPr>
            <a:xfrm>
              <a:off x="6750000" y="445608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68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7560000" y="432144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9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7956000" y="423144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0" name="Freeform 69"/>
            <p:cNvSpPr/>
            <p:nvPr/>
          </p:nvSpPr>
          <p:spPr>
            <a:xfrm>
              <a:off x="8280000" y="445644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&amp; Synchronized</a:t>
            </a:r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716040" y="1260000"/>
            <a:ext cx="1533960" cy="9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14000" y="1350000"/>
            <a:ext cx="36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</a:t>
            </a:r>
          </a:p>
        </p:txBody>
      </p:sp>
      <p:sp>
        <p:nvSpPr>
          <p:cNvPr id="5" name="Straight Connector 4"/>
          <p:cNvSpPr/>
          <p:nvPr/>
        </p:nvSpPr>
        <p:spPr>
          <a:xfrm>
            <a:off x="2430000" y="3420000"/>
            <a:ext cx="486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80000" y="3253679"/>
            <a:ext cx="630000" cy="3463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time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430000" y="3060000"/>
            <a:ext cx="4410000" cy="270000"/>
            <a:chOff x="2430000" y="3060000"/>
            <a:chExt cx="4410000" cy="270000"/>
          </a:xfrm>
        </p:grpSpPr>
        <p:sp>
          <p:nvSpPr>
            <p:cNvPr id="8" name="Freeform 7"/>
            <p:cNvSpPr/>
            <p:nvPr/>
          </p:nvSpPr>
          <p:spPr>
            <a:xfrm>
              <a:off x="2880000" y="3060000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2430000" y="306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2700000" y="306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4410000" y="3060000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960000" y="306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4230000" y="306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5940000" y="3060000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5490000" y="306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5760000" y="306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pic>
        <p:nvPicPr>
          <p:cNvPr id="17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716040" y="2790000"/>
            <a:ext cx="1533960" cy="9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/>
          <p:cNvSpPr txBox="1"/>
          <p:nvPr/>
        </p:nvSpPr>
        <p:spPr>
          <a:xfrm>
            <a:off x="414000" y="2880000"/>
            <a:ext cx="36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B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440000" y="2070000"/>
            <a:ext cx="882000" cy="792000"/>
            <a:chOff x="1440000" y="2070000"/>
            <a:chExt cx="882000" cy="792000"/>
          </a:xfrm>
        </p:grpSpPr>
        <p:sp>
          <p:nvSpPr>
            <p:cNvPr id="20" name="Straight Connector 19"/>
            <p:cNvSpPr/>
            <p:nvPr/>
          </p:nvSpPr>
          <p:spPr>
            <a:xfrm>
              <a:off x="1440000" y="2160000"/>
              <a:ext cx="0" cy="63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headEnd type="arrow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1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530000" y="2070000"/>
              <a:ext cx="792000" cy="792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2" name="Group 21"/>
          <p:cNvGrpSpPr/>
          <p:nvPr/>
        </p:nvGrpSpPr>
        <p:grpSpPr>
          <a:xfrm>
            <a:off x="2430000" y="1710000"/>
            <a:ext cx="4410000" cy="1890000"/>
            <a:chOff x="2430000" y="1710000"/>
            <a:chExt cx="4410000" cy="1890000"/>
          </a:xfrm>
        </p:grpSpPr>
        <p:sp>
          <p:nvSpPr>
            <p:cNvPr id="23" name="Straight Connector 22"/>
            <p:cNvSpPr/>
            <p:nvPr/>
          </p:nvSpPr>
          <p:spPr>
            <a:xfrm flipV="1">
              <a:off x="243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Straight Connector 23"/>
            <p:cNvSpPr/>
            <p:nvPr/>
          </p:nvSpPr>
          <p:spPr>
            <a:xfrm flipV="1">
              <a:off x="261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Straight Connector 24"/>
            <p:cNvSpPr/>
            <p:nvPr/>
          </p:nvSpPr>
          <p:spPr>
            <a:xfrm flipV="1">
              <a:off x="270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Straight Connector 25"/>
            <p:cNvSpPr/>
            <p:nvPr/>
          </p:nvSpPr>
          <p:spPr>
            <a:xfrm flipV="1">
              <a:off x="288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Straight Connector 26"/>
            <p:cNvSpPr/>
            <p:nvPr/>
          </p:nvSpPr>
          <p:spPr>
            <a:xfrm flipV="1">
              <a:off x="378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Straight Connector 27"/>
            <p:cNvSpPr/>
            <p:nvPr/>
          </p:nvSpPr>
          <p:spPr>
            <a:xfrm flipV="1">
              <a:off x="396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Straight Connector 28"/>
            <p:cNvSpPr/>
            <p:nvPr/>
          </p:nvSpPr>
          <p:spPr>
            <a:xfrm flipV="1">
              <a:off x="414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Straight Connector 29"/>
            <p:cNvSpPr/>
            <p:nvPr/>
          </p:nvSpPr>
          <p:spPr>
            <a:xfrm flipV="1">
              <a:off x="423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Straight Connector 30"/>
            <p:cNvSpPr/>
            <p:nvPr/>
          </p:nvSpPr>
          <p:spPr>
            <a:xfrm flipV="1">
              <a:off x="441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Straight Connector 31"/>
            <p:cNvSpPr/>
            <p:nvPr/>
          </p:nvSpPr>
          <p:spPr>
            <a:xfrm flipV="1">
              <a:off x="531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3" name="Straight Connector 32"/>
            <p:cNvSpPr/>
            <p:nvPr/>
          </p:nvSpPr>
          <p:spPr>
            <a:xfrm flipV="1">
              <a:off x="549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4" name="Straight Connector 33"/>
            <p:cNvSpPr/>
            <p:nvPr/>
          </p:nvSpPr>
          <p:spPr>
            <a:xfrm flipV="1">
              <a:off x="567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5" name="Straight Connector 34"/>
            <p:cNvSpPr/>
            <p:nvPr/>
          </p:nvSpPr>
          <p:spPr>
            <a:xfrm flipV="1">
              <a:off x="576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 flipV="1">
              <a:off x="594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 flipV="1">
              <a:off x="6840000" y="1710000"/>
              <a:ext cx="0" cy="189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790000" y="1530000"/>
            <a:ext cx="4410000" cy="270000"/>
            <a:chOff x="2790000" y="1530000"/>
            <a:chExt cx="4410000" cy="270000"/>
          </a:xfrm>
        </p:grpSpPr>
        <p:sp>
          <p:nvSpPr>
            <p:cNvPr id="39" name="Freeform 38"/>
            <p:cNvSpPr/>
            <p:nvPr/>
          </p:nvSpPr>
          <p:spPr>
            <a:xfrm>
              <a:off x="3240000" y="1530000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0" name="Freeform 39"/>
            <p:cNvSpPr/>
            <p:nvPr/>
          </p:nvSpPr>
          <p:spPr>
            <a:xfrm>
              <a:off x="2790000" y="153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3060000" y="153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4770000" y="1530000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3" name="Freeform 42"/>
            <p:cNvSpPr/>
            <p:nvPr/>
          </p:nvSpPr>
          <p:spPr>
            <a:xfrm>
              <a:off x="4320000" y="153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4" name="Freeform 43"/>
            <p:cNvSpPr/>
            <p:nvPr/>
          </p:nvSpPr>
          <p:spPr>
            <a:xfrm>
              <a:off x="4590000" y="153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6300000" y="1530000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5850000" y="153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6120000" y="1530000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48" name="Freeform 47"/>
          <p:cNvSpPr/>
          <p:nvPr/>
        </p:nvSpPr>
        <p:spPr>
          <a:xfrm>
            <a:off x="1710000" y="4050000"/>
            <a:ext cx="6840000" cy="72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All nodes need to be synchronized</a:t>
            </a:r>
          </a:p>
        </p:txBody>
      </p:sp>
      <p:sp>
        <p:nvSpPr>
          <p:cNvPr id="49" name="Text Placeholder 48"/>
          <p:cNvSpPr txBox="1">
            <a:spLocks noGrp="1"/>
          </p:cNvSpPr>
          <p:nvPr>
            <p:ph type="body" idx="4294967295"/>
          </p:nvPr>
        </p:nvSpPr>
        <p:spPr>
          <a:xfrm>
            <a:off x="558720" y="5130000"/>
            <a:ext cx="9071640" cy="189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Clock sync module does all the work</a:t>
            </a:r>
          </a:p>
          <a:p>
            <a:pPr lvl="0"/>
            <a:r>
              <a:rPr lang="en-US"/>
              <a:t>Transparent to the other modules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0.00985423597769737 0h-0.0455656148125376">
                                      <p:cBhvr>
                                        <p:cTn id="6" dur="500" fill="hold"/>
                                        <p:tgtEl>
                                          <p:spTgt spid="38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2430000" y="2160000"/>
            <a:ext cx="4590000" cy="630000"/>
            <a:chOff x="2430000" y="2160000"/>
            <a:chExt cx="4590000" cy="630000"/>
          </a:xfrm>
        </p:grpSpPr>
        <p:sp>
          <p:nvSpPr>
            <p:cNvPr id="3" name="Freeform 2"/>
            <p:cNvSpPr/>
            <p:nvPr/>
          </p:nvSpPr>
          <p:spPr>
            <a:xfrm>
              <a:off x="3960000" y="2160000"/>
              <a:ext cx="1530000" cy="63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6E6E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" name="Freeform 3"/>
            <p:cNvSpPr/>
            <p:nvPr/>
          </p:nvSpPr>
          <p:spPr>
            <a:xfrm>
              <a:off x="5490000" y="2160000"/>
              <a:ext cx="1530000" cy="63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6E6E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2430000" y="2160000"/>
              <a:ext cx="1530000" cy="63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6E6E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6" name="Title 5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Programming</a:t>
            </a:r>
          </a:p>
        </p:txBody>
      </p:sp>
      <p:sp>
        <p:nvSpPr>
          <p:cNvPr id="7" name="Straight Connector 6"/>
          <p:cNvSpPr/>
          <p:nvPr/>
        </p:nvSpPr>
        <p:spPr>
          <a:xfrm>
            <a:off x="2340000" y="2700000"/>
            <a:ext cx="486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2970000" y="234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2520000" y="234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2790000" y="234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B847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500000" y="234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4050000" y="234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4320000" y="234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B847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6030000" y="234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5580000" y="234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5850000" y="234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B847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00000" y="2520000"/>
            <a:ext cx="630000" cy="3463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time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790000" y="3960000"/>
            <a:ext cx="4152960" cy="1710000"/>
            <a:chOff x="2790000" y="3960000"/>
            <a:chExt cx="4152960" cy="1710000"/>
          </a:xfrm>
        </p:grpSpPr>
        <p:sp>
          <p:nvSpPr>
            <p:cNvPr id="19" name="Freeform 18"/>
            <p:cNvSpPr/>
            <p:nvPr/>
          </p:nvSpPr>
          <p:spPr>
            <a:xfrm>
              <a:off x="2790000" y="3960000"/>
              <a:ext cx="4152960" cy="171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6E6E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4255560" y="4448520"/>
              <a:ext cx="244296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3034440" y="4448520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3767040" y="4448520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23" name="Freeform 22"/>
          <p:cNvSpPr/>
          <p:nvPr/>
        </p:nvSpPr>
        <p:spPr>
          <a:xfrm>
            <a:off x="2610000" y="5400000"/>
            <a:ext cx="485964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3500" fill="none">
                <a:moveTo>
                  <a:pt x="0" y="0"/>
                </a:moveTo>
                <a:lnTo>
                  <a:pt x="13500" y="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40000" y="5652000"/>
            <a:ext cx="3420000" cy="36432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Scheduling Window</a:t>
            </a:r>
          </a:p>
        </p:txBody>
      </p:sp>
      <p:sp>
        <p:nvSpPr>
          <p:cNvPr id="25" name="Text Placeholder 24"/>
          <p:cNvSpPr txBox="1">
            <a:spLocks noGrp="1"/>
          </p:cNvSpPr>
          <p:nvPr>
            <p:ph type="body" idx="4294967295"/>
          </p:nvPr>
        </p:nvSpPr>
        <p:spPr>
          <a:xfrm>
            <a:off x="558720" y="1260000"/>
            <a:ext cx="9071640" cy="49896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r>
              <a:rPr lang="en-US"/>
              <a:t>Easy case: repetitive schedule</a:t>
            </a:r>
          </a:p>
        </p:txBody>
      </p:sp>
      <p:pic>
        <p:nvPicPr>
          <p:cNvPr id="26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3024000" y="4662000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3906000" y="4536000"/>
            <a:ext cx="242280" cy="63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Freeform 27"/>
          <p:cNvSpPr/>
          <p:nvPr/>
        </p:nvSpPr>
        <p:spPr>
          <a:xfrm>
            <a:off x="5040000" y="4770000"/>
            <a:ext cx="629640" cy="314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50" h="875">
                <a:moveTo>
                  <a:pt x="0" y="875"/>
                </a:moveTo>
                <a:lnTo>
                  <a:pt x="0" y="0"/>
                </a:lnTo>
                <a:lnTo>
                  <a:pt x="1750" y="0"/>
                </a:lnTo>
                <a:lnTo>
                  <a:pt x="1750" y="875"/>
                </a:lnTo>
                <a:close/>
                <a:moveTo>
                  <a:pt x="-1750" y="0"/>
                </a:moveTo>
                <a:lnTo>
                  <a:pt x="-875" y="350"/>
                </a:lnTo>
                <a:close/>
                <a:moveTo>
                  <a:pt x="-1785" y="0"/>
                </a:moveTo>
                <a:lnTo>
                  <a:pt x="-875" y="-350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2880000" y="2700000"/>
            <a:ext cx="3960000" cy="1350000"/>
            <a:chOff x="2880000" y="2700000"/>
            <a:chExt cx="3960000" cy="1350000"/>
          </a:xfrm>
        </p:grpSpPr>
        <p:sp>
          <p:nvSpPr>
            <p:cNvPr id="30" name="Straight Connector 29"/>
            <p:cNvSpPr/>
            <p:nvPr/>
          </p:nvSpPr>
          <p:spPr>
            <a:xfrm>
              <a:off x="5490000" y="2700000"/>
              <a:ext cx="1350000" cy="135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Straight Connector 30"/>
            <p:cNvSpPr/>
            <p:nvPr/>
          </p:nvSpPr>
          <p:spPr>
            <a:xfrm flipH="1">
              <a:off x="2880000" y="2700000"/>
              <a:ext cx="1080000" cy="135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32" name="Freeform 31"/>
          <p:cNvSpPr/>
          <p:nvPr/>
        </p:nvSpPr>
        <p:spPr>
          <a:xfrm>
            <a:off x="1710000" y="6210000"/>
            <a:ext cx="6840000" cy="72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Advanced schedules are possible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</a:t>
            </a:r>
            <a:r>
              <a:rPr lang="en-US" i="1"/>
              <a:t>Programming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580000" y="1080000"/>
            <a:ext cx="4152960" cy="1710000"/>
            <a:chOff x="5580000" y="1080000"/>
            <a:chExt cx="4152960" cy="1710000"/>
          </a:xfrm>
        </p:grpSpPr>
        <p:sp>
          <p:nvSpPr>
            <p:cNvPr id="4" name="Freeform 3"/>
            <p:cNvSpPr/>
            <p:nvPr/>
          </p:nvSpPr>
          <p:spPr>
            <a:xfrm>
              <a:off x="5580000" y="1080000"/>
              <a:ext cx="4152960" cy="171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6E6E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045560" y="1568519"/>
              <a:ext cx="244296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Freeform 5"/>
            <p:cNvSpPr/>
            <p:nvPr/>
          </p:nvSpPr>
          <p:spPr>
            <a:xfrm>
              <a:off x="5824440" y="1568519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6557040" y="1568519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8" name="Straight Connector 7"/>
          <p:cNvSpPr/>
          <p:nvPr/>
        </p:nvSpPr>
        <p:spPr>
          <a:xfrm>
            <a:off x="5400000" y="2520000"/>
            <a:ext cx="459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30000" y="2772000"/>
            <a:ext cx="3420000" cy="36432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Scheduling Window</a:t>
            </a:r>
          </a:p>
        </p:txBody>
      </p:sp>
      <p:pic>
        <p:nvPicPr>
          <p:cNvPr id="10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5814000" y="1782000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6696000" y="1655999"/>
            <a:ext cx="242280" cy="63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Freeform 11"/>
          <p:cNvSpPr/>
          <p:nvPr/>
        </p:nvSpPr>
        <p:spPr>
          <a:xfrm>
            <a:off x="7830000" y="1890000"/>
            <a:ext cx="629640" cy="314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50" h="875">
                <a:moveTo>
                  <a:pt x="0" y="875"/>
                </a:moveTo>
                <a:lnTo>
                  <a:pt x="0" y="0"/>
                </a:lnTo>
                <a:lnTo>
                  <a:pt x="1750" y="0"/>
                </a:lnTo>
                <a:lnTo>
                  <a:pt x="1750" y="875"/>
                </a:lnTo>
                <a:close/>
                <a:moveTo>
                  <a:pt x="-1750" y="0"/>
                </a:moveTo>
                <a:lnTo>
                  <a:pt x="-875" y="350"/>
                </a:lnTo>
                <a:close/>
                <a:moveTo>
                  <a:pt x="-1785" y="0"/>
                </a:moveTo>
                <a:lnTo>
                  <a:pt x="-875" y="-350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</a:t>
            </a:r>
            <a:r>
              <a:rPr lang="en-US" i="1"/>
              <a:t>Programming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207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r>
              <a:rPr lang="en-US"/>
              <a:t>1) @boot: allocate slots</a:t>
            </a:r>
          </a:p>
          <a:p>
            <a:pPr lvl="0">
              <a:buNone/>
            </a:pPr>
            <a:r>
              <a:rPr lang="en-US"/>
              <a:t>2) schedule slots:</a:t>
            </a:r>
          </a:p>
          <a:p>
            <a:pPr lvl="0">
              <a:buNone/>
            </a:pPr>
            <a:r>
              <a:rPr lang="en-US"/>
              <a:t>    startSlot() - stopSlot()</a:t>
            </a:r>
          </a:p>
        </p:txBody>
      </p:sp>
      <p:sp>
        <p:nvSpPr>
          <p:cNvPr id="4" name="Freeform 3"/>
          <p:cNvSpPr/>
          <p:nvPr/>
        </p:nvSpPr>
        <p:spPr>
          <a:xfrm>
            <a:off x="5580000" y="1080000"/>
            <a:ext cx="4152960" cy="171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Straight Connector 4"/>
          <p:cNvSpPr/>
          <p:nvPr/>
        </p:nvSpPr>
        <p:spPr>
          <a:xfrm>
            <a:off x="5400000" y="2520000"/>
            <a:ext cx="459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30000" y="2772000"/>
            <a:ext cx="3420000" cy="36432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Scheduling Window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814000" y="1568519"/>
            <a:ext cx="540000" cy="753481"/>
            <a:chOff x="5814000" y="1568519"/>
            <a:chExt cx="540000" cy="753481"/>
          </a:xfrm>
        </p:grpSpPr>
        <p:sp>
          <p:nvSpPr>
            <p:cNvPr id="8" name="Freeform 7"/>
            <p:cNvSpPr/>
            <p:nvPr/>
          </p:nvSpPr>
          <p:spPr>
            <a:xfrm>
              <a:off x="5824440" y="1568519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9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5814000" y="1782000"/>
              <a:ext cx="540000" cy="540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" name="Group 9"/>
          <p:cNvGrpSpPr/>
          <p:nvPr/>
        </p:nvGrpSpPr>
        <p:grpSpPr>
          <a:xfrm>
            <a:off x="6557040" y="1568519"/>
            <a:ext cx="488520" cy="732959"/>
            <a:chOff x="6557040" y="1568519"/>
            <a:chExt cx="488520" cy="732959"/>
          </a:xfrm>
        </p:grpSpPr>
        <p:sp>
          <p:nvSpPr>
            <p:cNvPr id="11" name="Freeform 10"/>
            <p:cNvSpPr/>
            <p:nvPr/>
          </p:nvSpPr>
          <p:spPr>
            <a:xfrm>
              <a:off x="6557040" y="1568519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12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696000" y="1655999"/>
              <a:ext cx="242280" cy="630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" name="Group 12"/>
          <p:cNvGrpSpPr/>
          <p:nvPr/>
        </p:nvGrpSpPr>
        <p:grpSpPr>
          <a:xfrm>
            <a:off x="7045560" y="1568519"/>
            <a:ext cx="2442960" cy="732959"/>
            <a:chOff x="7045560" y="1568519"/>
            <a:chExt cx="2442960" cy="732959"/>
          </a:xfrm>
        </p:grpSpPr>
        <p:sp>
          <p:nvSpPr>
            <p:cNvPr id="14" name="Freeform 13"/>
            <p:cNvSpPr/>
            <p:nvPr/>
          </p:nvSpPr>
          <p:spPr>
            <a:xfrm>
              <a:off x="7045560" y="1568519"/>
              <a:ext cx="244296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7830000" y="1890000"/>
              <a:ext cx="629640" cy="31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750" h="875">
                  <a:moveTo>
                    <a:pt x="0" y="875"/>
                  </a:moveTo>
                  <a:lnTo>
                    <a:pt x="0" y="0"/>
                  </a:lnTo>
                  <a:lnTo>
                    <a:pt x="1750" y="0"/>
                  </a:lnTo>
                  <a:lnTo>
                    <a:pt x="1750" y="875"/>
                  </a:lnTo>
                  <a:close/>
                  <a:moveTo>
                    <a:pt x="-1750" y="0"/>
                  </a:moveTo>
                  <a:lnTo>
                    <a:pt x="-875" y="350"/>
                  </a:lnTo>
                  <a:close/>
                  <a:moveTo>
                    <a:pt x="-1785" y="0"/>
                  </a:moveTo>
                  <a:lnTo>
                    <a:pt x="-875" y="-3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810000" y="4302000"/>
            <a:ext cx="207000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Clock Sync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0000" y="5192640"/>
            <a:ext cx="207000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Sampling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0000" y="6102000"/>
            <a:ext cx="207000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Routing</a:t>
            </a:r>
          </a:p>
        </p:txBody>
      </p:sp>
      <p:pic>
        <p:nvPicPr>
          <p:cNvPr id="19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70000" y="4302000"/>
            <a:ext cx="540000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387720" y="5130000"/>
            <a:ext cx="242280" cy="63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Freeform 20"/>
          <p:cNvSpPr/>
          <p:nvPr/>
        </p:nvSpPr>
        <p:spPr>
          <a:xfrm>
            <a:off x="216000" y="6174360"/>
            <a:ext cx="629640" cy="314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50" h="875">
                <a:moveTo>
                  <a:pt x="0" y="875"/>
                </a:moveTo>
                <a:lnTo>
                  <a:pt x="0" y="0"/>
                </a:lnTo>
                <a:lnTo>
                  <a:pt x="1750" y="0"/>
                </a:lnTo>
                <a:lnTo>
                  <a:pt x="1750" y="875"/>
                </a:lnTo>
                <a:close/>
                <a:moveTo>
                  <a:pt x="-1750" y="0"/>
                </a:moveTo>
                <a:lnTo>
                  <a:pt x="-875" y="350"/>
                </a:lnTo>
                <a:close/>
                <a:moveTo>
                  <a:pt x="-1785" y="0"/>
                </a:moveTo>
                <a:lnTo>
                  <a:pt x="-875" y="-350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180000" y="5040000"/>
            <a:ext cx="962964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6750" fill="none">
                <a:moveTo>
                  <a:pt x="0" y="0"/>
                </a:moveTo>
                <a:lnTo>
                  <a:pt x="26750" y="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180000" y="5940000"/>
            <a:ext cx="962964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6750" fill="none">
                <a:moveTo>
                  <a:pt x="0" y="0"/>
                </a:moveTo>
                <a:lnTo>
                  <a:pt x="26750" y="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180000" y="4140000"/>
            <a:ext cx="962964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6750" fill="none">
                <a:moveTo>
                  <a:pt x="0" y="0"/>
                </a:moveTo>
                <a:lnTo>
                  <a:pt x="26750" y="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180000" y="6840000"/>
            <a:ext cx="962964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6750" fill="none">
                <a:moveTo>
                  <a:pt x="0" y="0"/>
                </a:moveTo>
                <a:lnTo>
                  <a:pt x="26750" y="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2790000" y="3762000"/>
            <a:ext cx="0" cy="30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8500" fill="none">
                <a:moveTo>
                  <a:pt x="0" y="0"/>
                </a:moveTo>
                <a:lnTo>
                  <a:pt x="0" y="850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90000" y="3690000"/>
            <a:ext cx="1440000" cy="448199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@boot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80000" y="4302000"/>
            <a:ext cx="99000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init()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80000" y="5192640"/>
            <a:ext cx="99000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init()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80000" y="6092640"/>
            <a:ext cx="990000" cy="56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init()</a:t>
            </a:r>
          </a:p>
        </p:txBody>
      </p:sp>
      <p:sp>
        <p:nvSpPr>
          <p:cNvPr id="31" name="Freeform 30"/>
          <p:cNvSpPr/>
          <p:nvPr/>
        </p:nvSpPr>
        <p:spPr>
          <a:xfrm>
            <a:off x="4230000" y="3762000"/>
            <a:ext cx="0" cy="30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8500" fill="none">
                <a:moveTo>
                  <a:pt x="0" y="0"/>
                </a:moveTo>
                <a:lnTo>
                  <a:pt x="0" y="850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20000" y="3690360"/>
            <a:ext cx="1890000" cy="448199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@runtime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346640" y="4302000"/>
            <a:ext cx="168336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startSlot()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46640" y="5192640"/>
            <a:ext cx="168336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startSlot()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346640" y="6092640"/>
            <a:ext cx="1683360" cy="56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startSlot()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60000" y="4302000"/>
            <a:ext cx="168336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stopSlot()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60000" y="5192640"/>
            <a:ext cx="1683360" cy="47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stopSlot()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660000" y="6092640"/>
            <a:ext cx="1683360" cy="56736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stopSlot()</a:t>
            </a:r>
          </a:p>
        </p:txBody>
      </p:sp>
      <p:sp>
        <p:nvSpPr>
          <p:cNvPr id="39" name="Freeform 38"/>
          <p:cNvSpPr/>
          <p:nvPr/>
        </p:nvSpPr>
        <p:spPr>
          <a:xfrm>
            <a:off x="5850000" y="2340000"/>
            <a:ext cx="0" cy="5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1500" fill="none">
                <a:moveTo>
                  <a:pt x="0" y="15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  <a:tailEnd type="arrow"/>
          </a:ln>
        </p:spPr>
        <p:txBody>
          <a:bodyPr vert="horz" lIns="108000" tIns="63000" rIns="108000" bIns="63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6570000" y="2340000"/>
            <a:ext cx="0" cy="5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1500" fill="none">
                <a:moveTo>
                  <a:pt x="0" y="15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  <a:tailEnd type="arrow"/>
          </a:ln>
        </p:spPr>
        <p:txBody>
          <a:bodyPr vert="horz" lIns="108000" tIns="63000" rIns="108000" bIns="63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7056000" y="2340000"/>
            <a:ext cx="0" cy="5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1500" fill="none">
                <a:moveTo>
                  <a:pt x="0" y="15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  <a:tailEnd type="arrow"/>
          </a:ln>
        </p:spPr>
        <p:txBody>
          <a:bodyPr vert="horz" lIns="108000" tIns="63000" rIns="108000" bIns="63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5850000" y="2340000"/>
            <a:ext cx="0" cy="5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1500" fill="none">
                <a:moveTo>
                  <a:pt x="0" y="15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  <a:tailEnd type="arrow"/>
          </a:ln>
        </p:spPr>
        <p:txBody>
          <a:bodyPr vert="horz" lIns="108000" tIns="63000" rIns="108000" bIns="63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-0.000864018867434879 0h0.0449780377348697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"/>
                            </p:stCondLst>
                            <p:childTnLst>
                              <p:par>
                                <p:cTn id="8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0.00154609470274344 0h0.0489435248802274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Class="exit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Class="path" accel="500" decel="5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-0.000204528805431697 0h0.244444771896578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Class="exit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Class="exit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</a:t>
            </a:r>
            <a:r>
              <a:rPr lang="en-US" i="1"/>
              <a:t>Programming</a:t>
            </a:r>
          </a:p>
        </p:txBody>
      </p:sp>
      <p:sp>
        <p:nvSpPr>
          <p:cNvPr id="3" name="Freeform 2"/>
          <p:cNvSpPr/>
          <p:nvPr/>
        </p:nvSpPr>
        <p:spPr>
          <a:xfrm>
            <a:off x="5580000" y="1080000"/>
            <a:ext cx="4152960" cy="171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" name="Straight Connector 3"/>
          <p:cNvSpPr/>
          <p:nvPr/>
        </p:nvSpPr>
        <p:spPr>
          <a:xfrm>
            <a:off x="5400000" y="2520000"/>
            <a:ext cx="459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0000" y="2772000"/>
            <a:ext cx="3420000" cy="36432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Scheduling Window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814000" y="1568519"/>
            <a:ext cx="540000" cy="753481"/>
            <a:chOff x="5814000" y="1568519"/>
            <a:chExt cx="540000" cy="753481"/>
          </a:xfrm>
        </p:grpSpPr>
        <p:sp>
          <p:nvSpPr>
            <p:cNvPr id="7" name="Freeform 6"/>
            <p:cNvSpPr/>
            <p:nvPr/>
          </p:nvSpPr>
          <p:spPr>
            <a:xfrm>
              <a:off x="5824440" y="1568519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8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5814000" y="1782000"/>
              <a:ext cx="540000" cy="540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" name="Group 8"/>
          <p:cNvGrpSpPr/>
          <p:nvPr/>
        </p:nvGrpSpPr>
        <p:grpSpPr>
          <a:xfrm>
            <a:off x="6557040" y="1568519"/>
            <a:ext cx="488520" cy="732959"/>
            <a:chOff x="6557040" y="1568519"/>
            <a:chExt cx="488520" cy="732959"/>
          </a:xfrm>
        </p:grpSpPr>
        <p:sp>
          <p:nvSpPr>
            <p:cNvPr id="10" name="Freeform 9"/>
            <p:cNvSpPr/>
            <p:nvPr/>
          </p:nvSpPr>
          <p:spPr>
            <a:xfrm>
              <a:off x="6557040" y="1568519"/>
              <a:ext cx="48852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11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696000" y="1655999"/>
              <a:ext cx="242280" cy="630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" name="Group 11"/>
          <p:cNvGrpSpPr/>
          <p:nvPr/>
        </p:nvGrpSpPr>
        <p:grpSpPr>
          <a:xfrm>
            <a:off x="7045560" y="1568519"/>
            <a:ext cx="2442960" cy="732959"/>
            <a:chOff x="7045560" y="1568519"/>
            <a:chExt cx="2442960" cy="732959"/>
          </a:xfrm>
        </p:grpSpPr>
        <p:sp>
          <p:nvSpPr>
            <p:cNvPr id="13" name="Freeform 12"/>
            <p:cNvSpPr/>
            <p:nvPr/>
          </p:nvSpPr>
          <p:spPr>
            <a:xfrm>
              <a:off x="7045560" y="1568519"/>
              <a:ext cx="2442960" cy="73295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7830000" y="1890000"/>
              <a:ext cx="629640" cy="31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750" h="875">
                  <a:moveTo>
                    <a:pt x="0" y="875"/>
                  </a:moveTo>
                  <a:lnTo>
                    <a:pt x="0" y="0"/>
                  </a:lnTo>
                  <a:lnTo>
                    <a:pt x="1750" y="0"/>
                  </a:lnTo>
                  <a:lnTo>
                    <a:pt x="1750" y="875"/>
                  </a:lnTo>
                  <a:close/>
                  <a:moveTo>
                    <a:pt x="-1750" y="0"/>
                  </a:moveTo>
                  <a:lnTo>
                    <a:pt x="-875" y="350"/>
                  </a:lnTo>
                  <a:close/>
                  <a:moveTo>
                    <a:pt x="-1785" y="0"/>
                  </a:moveTo>
                  <a:lnTo>
                    <a:pt x="-875" y="-3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15" name="Freeform 14"/>
          <p:cNvSpPr/>
          <p:nvPr/>
        </p:nvSpPr>
        <p:spPr>
          <a:xfrm>
            <a:off x="1873440" y="3870000"/>
            <a:ext cx="4966560" cy="126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9CCFF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6" name="Straight Connector 15"/>
          <p:cNvSpPr/>
          <p:nvPr/>
        </p:nvSpPr>
        <p:spPr>
          <a:xfrm flipH="1">
            <a:off x="1890000" y="2301480"/>
            <a:ext cx="3934440" cy="156852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7" name="Straight Connector 16"/>
          <p:cNvSpPr/>
          <p:nvPr/>
        </p:nvSpPr>
        <p:spPr>
          <a:xfrm>
            <a:off x="6312960" y="2301480"/>
            <a:ext cx="527040" cy="156852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8" name="Straight Connector 17"/>
          <p:cNvSpPr/>
          <p:nvPr/>
        </p:nvSpPr>
        <p:spPr>
          <a:xfrm>
            <a:off x="1890000" y="2970000"/>
            <a:ext cx="0" cy="90000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30000" y="1322640"/>
            <a:ext cx="2610000" cy="1647360"/>
          </a:xfrm>
          <a:prstGeom prst="rect">
            <a:avLst/>
          </a:prstGeom>
          <a:noFill/>
          <a:ln w="18000">
            <a:solidFill>
              <a:srgbClr val="808080"/>
            </a:solidFill>
            <a:prstDash val="solid"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startSlot()</a:t>
            </a: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 {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  startRxTimer();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  startTxTimer();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6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}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890000" y="5130000"/>
            <a:ext cx="1890000" cy="1080000"/>
            <a:chOff x="1890000" y="5130000"/>
            <a:chExt cx="1890000" cy="1080000"/>
          </a:xfrm>
        </p:grpSpPr>
        <p:sp>
          <p:nvSpPr>
            <p:cNvPr id="21" name="Straight Connector 20"/>
            <p:cNvSpPr/>
            <p:nvPr/>
          </p:nvSpPr>
          <p:spPr>
            <a:xfrm flipV="1">
              <a:off x="3780000" y="5130000"/>
              <a:ext cx="0" cy="108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Straight Connector 21"/>
            <p:cNvSpPr/>
            <p:nvPr/>
          </p:nvSpPr>
          <p:spPr>
            <a:xfrm flipH="1">
              <a:off x="1890000" y="6210000"/>
              <a:ext cx="189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Straight Connector 22"/>
            <p:cNvSpPr/>
            <p:nvPr/>
          </p:nvSpPr>
          <p:spPr>
            <a:xfrm flipV="1">
              <a:off x="1890000" y="5130000"/>
              <a:ext cx="0" cy="108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24" name="Straight Connector 23"/>
          <p:cNvSpPr/>
          <p:nvPr/>
        </p:nvSpPr>
        <p:spPr>
          <a:xfrm>
            <a:off x="1530000" y="5670000"/>
            <a:ext cx="639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920000" y="5490000"/>
            <a:ext cx="990000" cy="36432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time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1890000" y="5130000"/>
            <a:ext cx="3420000" cy="1440000"/>
            <a:chOff x="1890000" y="5130000"/>
            <a:chExt cx="3420000" cy="1440000"/>
          </a:xfrm>
        </p:grpSpPr>
        <p:sp>
          <p:nvSpPr>
            <p:cNvPr id="27" name="Straight Connector 26"/>
            <p:cNvSpPr/>
            <p:nvPr/>
          </p:nvSpPr>
          <p:spPr>
            <a:xfrm flipV="1">
              <a:off x="5310000" y="5130000"/>
              <a:ext cx="0" cy="144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Straight Connector 27"/>
            <p:cNvSpPr/>
            <p:nvPr/>
          </p:nvSpPr>
          <p:spPr>
            <a:xfrm flipH="1">
              <a:off x="1890000" y="6570000"/>
              <a:ext cx="342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Straight Connector 28"/>
            <p:cNvSpPr/>
            <p:nvPr/>
          </p:nvSpPr>
          <p:spPr>
            <a:xfrm flipV="1">
              <a:off x="1890000" y="5130000"/>
              <a:ext cx="0" cy="144000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30" name="Freeform 29"/>
          <p:cNvSpPr/>
          <p:nvPr/>
        </p:nvSpPr>
        <p:spPr>
          <a:xfrm>
            <a:off x="3780000" y="3870000"/>
            <a:ext cx="90000" cy="126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5310000" y="3870000"/>
            <a:ext cx="90000" cy="126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00000" y="3510000"/>
            <a:ext cx="630000" cy="42084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130000" y="3510000"/>
            <a:ext cx="630000" cy="42084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20000" y="5879160"/>
            <a:ext cx="1800000" cy="42084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 timer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068000" y="6210000"/>
            <a:ext cx="1800000" cy="420840"/>
          </a:xfrm>
          <a:prstGeom prst="rect">
            <a:avLst/>
          </a:prstGeom>
          <a:noFill/>
          <a:ln>
            <a:noFill/>
          </a:ln>
        </p:spPr>
        <p:txBody>
          <a:bodyPr vert="horz" lIns="99000" tIns="54000" rIns="99000" bIns="54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 timer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Programming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567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r>
              <a:rPr lang="en-US"/>
              <a:t>Very simple: Time division</a:t>
            </a:r>
          </a:p>
          <a:p>
            <a:pPr lvl="0">
              <a:buNone/>
            </a:pPr>
            <a:endParaRPr lang="en-US"/>
          </a:p>
          <a:p>
            <a:pPr lvl="0"/>
            <a:r>
              <a:rPr lang="en-US"/>
              <a:t>No side effects</a:t>
            </a:r>
          </a:p>
          <a:p>
            <a:pPr lvl="1" rtl="0" hangingPunct="0"/>
            <a:r>
              <a:rPr lang="en-US"/>
              <a:t>Additional module does not disturb existing app</a:t>
            </a:r>
          </a:p>
          <a:p>
            <a:pPr lvl="0"/>
            <a:r>
              <a:rPr lang="en-US"/>
              <a:t>Guaranteed access to resources</a:t>
            </a:r>
          </a:p>
          <a:p>
            <a:pPr lvl="0"/>
            <a:r>
              <a:rPr lang="en-US"/>
              <a:t>Simplified software structure</a:t>
            </a:r>
          </a:p>
          <a:p>
            <a:pPr lvl="1" rtl="0" hangingPunct="0"/>
            <a:r>
              <a:rPr lang="en-US"/>
              <a:t>Step </a:t>
            </a:r>
            <a:r>
              <a:rPr lang="en-US" i="1"/>
              <a:t>towards</a:t>
            </a:r>
            <a:r>
              <a:rPr lang="en-US"/>
              <a:t> provably correct software</a:t>
            </a:r>
          </a:p>
          <a:p>
            <a:pPr lvl="0"/>
            <a:r>
              <a:rPr lang="en-US"/>
              <a:t>Energy efficient applications</a:t>
            </a:r>
          </a:p>
          <a:p>
            <a:pPr lvl="0"/>
            <a:r>
              <a:rPr lang="en-US"/>
              <a:t>Clock Sync is transparent</a:t>
            </a:r>
          </a:p>
        </p:txBody>
      </p:sp>
      <p:sp>
        <p:nvSpPr>
          <p:cNvPr id="4" name="Freeform 3"/>
          <p:cNvSpPr/>
          <p:nvPr/>
        </p:nvSpPr>
        <p:spPr>
          <a:xfrm>
            <a:off x="6660000" y="1800000"/>
            <a:ext cx="2880000" cy="72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Too simplistic?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Examples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 b="1"/>
              <a:t>Slotted Clock Synchronization</a:t>
            </a:r>
          </a:p>
          <a:p>
            <a:pPr lvl="0"/>
            <a:r>
              <a:rPr lang="en-US"/>
              <a:t>Energy Efficient Alarming</a:t>
            </a:r>
          </a:p>
          <a:p>
            <a:pPr lvl="0"/>
            <a:r>
              <a:rPr lang="en-US"/>
              <a:t>Data gathering</a:t>
            </a:r>
          </a:p>
        </p:txBody>
      </p:sp>
      <p:sp>
        <p:nvSpPr>
          <p:cNvPr id="4" name="Freeform 3"/>
          <p:cNvSpPr/>
          <p:nvPr/>
        </p:nvSpPr>
        <p:spPr>
          <a:xfrm>
            <a:off x="1440000" y="3780000"/>
            <a:ext cx="7020000" cy="31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Goal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Synchronize all nodes of a network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2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 master node dictates its time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to the remaining nodes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Clock Synchronization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310400"/>
            <a:ext cx="9071640" cy="1929599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r>
              <a:rPr lang="en-US"/>
              <a:t>Bootstrap procedure to get rough synchronization</a:t>
            </a: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192040" y="2160000"/>
            <a:ext cx="92052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853999" y="2142000"/>
            <a:ext cx="36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</a:t>
            </a:r>
          </a:p>
        </p:txBody>
      </p:sp>
      <p:pic>
        <p:nvPicPr>
          <p:cNvPr id="6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9090000" y="90000"/>
            <a:ext cx="792000" cy="7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reeform 6"/>
          <p:cNvSpPr/>
          <p:nvPr/>
        </p:nvSpPr>
        <p:spPr>
          <a:xfrm>
            <a:off x="3636000" y="225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3186000" y="225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3456000" y="225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166000" y="225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716000" y="225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4986000" y="225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6696000" y="225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6246000" y="225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6516000" y="225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16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192040" y="2790000"/>
            <a:ext cx="92052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1853999" y="2772000"/>
            <a:ext cx="36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B</a:t>
            </a:r>
          </a:p>
        </p:txBody>
      </p:sp>
      <p:sp>
        <p:nvSpPr>
          <p:cNvPr id="18" name="Freeform 17"/>
          <p:cNvSpPr/>
          <p:nvPr/>
        </p:nvSpPr>
        <p:spPr>
          <a:xfrm>
            <a:off x="3636000" y="288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3186000" y="288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3456000" y="288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166000" y="288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4716000" y="288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4986000" y="288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6696000" y="288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6246000" y="288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6516000" y="288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27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192040" y="3420000"/>
            <a:ext cx="92052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TextBox 27"/>
          <p:cNvSpPr txBox="1"/>
          <p:nvPr/>
        </p:nvSpPr>
        <p:spPr>
          <a:xfrm>
            <a:off x="1853999" y="3402000"/>
            <a:ext cx="360000" cy="4302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4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C</a:t>
            </a:r>
          </a:p>
        </p:txBody>
      </p:sp>
      <p:sp>
        <p:nvSpPr>
          <p:cNvPr id="29" name="Freeform 28"/>
          <p:cNvSpPr/>
          <p:nvPr/>
        </p:nvSpPr>
        <p:spPr>
          <a:xfrm>
            <a:off x="3636000" y="351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186000" y="351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3456000" y="351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5166000" y="351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4716000" y="351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4986000" y="351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6696000" y="351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6246000" y="351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6516000" y="351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8" name="Straight Connector 37"/>
          <p:cNvSpPr/>
          <p:nvPr/>
        </p:nvSpPr>
        <p:spPr>
          <a:xfrm>
            <a:off x="3150000" y="4036320"/>
            <a:ext cx="486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100000" y="3870000"/>
            <a:ext cx="630000" cy="34632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time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2970000" y="3780000"/>
            <a:ext cx="3391560" cy="2520000"/>
            <a:chOff x="2970000" y="3780000"/>
            <a:chExt cx="3391560" cy="2520000"/>
          </a:xfrm>
        </p:grpSpPr>
        <p:sp>
          <p:nvSpPr>
            <p:cNvPr id="41" name="Freeform 40"/>
            <p:cNvSpPr/>
            <p:nvPr/>
          </p:nvSpPr>
          <p:spPr>
            <a:xfrm>
              <a:off x="2970000" y="4906079"/>
              <a:ext cx="3391560" cy="86039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99CCFF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2981159" y="5766480"/>
              <a:ext cx="1290601" cy="353520"/>
              <a:chOff x="2981159" y="5766480"/>
              <a:chExt cx="1290601" cy="353520"/>
            </a:xfrm>
          </p:grpSpPr>
          <p:sp>
            <p:nvSpPr>
              <p:cNvPr id="43" name="Straight Connector 42"/>
              <p:cNvSpPr/>
              <p:nvPr/>
            </p:nvSpPr>
            <p:spPr>
              <a:xfrm flipV="1">
                <a:off x="4271760" y="5766480"/>
                <a:ext cx="0" cy="35352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44" name="Straight Connector 43"/>
              <p:cNvSpPr/>
              <p:nvPr/>
            </p:nvSpPr>
            <p:spPr>
              <a:xfrm flipH="1">
                <a:off x="2981159" y="6120000"/>
                <a:ext cx="1290601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45" name="Straight Connector 44"/>
              <p:cNvSpPr/>
              <p:nvPr/>
            </p:nvSpPr>
            <p:spPr>
              <a:xfrm flipV="1">
                <a:off x="2981159" y="5766480"/>
                <a:ext cx="0" cy="35352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2981159" y="5766480"/>
              <a:ext cx="2335681" cy="533520"/>
              <a:chOff x="2981159" y="5766480"/>
              <a:chExt cx="2335681" cy="533520"/>
            </a:xfrm>
          </p:grpSpPr>
          <p:sp>
            <p:nvSpPr>
              <p:cNvPr id="47" name="Straight Connector 46"/>
              <p:cNvSpPr/>
              <p:nvPr/>
            </p:nvSpPr>
            <p:spPr>
              <a:xfrm flipV="1">
                <a:off x="5316840" y="5766480"/>
                <a:ext cx="0" cy="53352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48" name="Straight Connector 47"/>
              <p:cNvSpPr/>
              <p:nvPr/>
            </p:nvSpPr>
            <p:spPr>
              <a:xfrm flipH="1">
                <a:off x="2981159" y="6300000"/>
                <a:ext cx="2335681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49" name="Straight Connector 48"/>
              <p:cNvSpPr/>
              <p:nvPr/>
            </p:nvSpPr>
            <p:spPr>
              <a:xfrm flipV="1">
                <a:off x="2981159" y="5766480"/>
                <a:ext cx="0" cy="53352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sp>
          <p:nvSpPr>
            <p:cNvPr id="50" name="Freeform 49"/>
            <p:cNvSpPr/>
            <p:nvPr/>
          </p:nvSpPr>
          <p:spPr>
            <a:xfrm>
              <a:off x="4271760" y="4906079"/>
              <a:ext cx="61560" cy="86039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5316840" y="4906079"/>
              <a:ext cx="61200" cy="86039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977279" y="4516200"/>
              <a:ext cx="673920" cy="42084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9000" tIns="54000" rIns="99000" bIns="54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057279" y="4516560"/>
              <a:ext cx="673920" cy="42084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9000" tIns="54000" rIns="99000" bIns="54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  <p:sp>
          <p:nvSpPr>
            <p:cNvPr id="54" name="Straight Connector 53"/>
            <p:cNvSpPr/>
            <p:nvPr/>
          </p:nvSpPr>
          <p:spPr>
            <a:xfrm flipH="1">
              <a:off x="2970000" y="3780000"/>
              <a:ext cx="1746000" cy="1126079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102000" sp="102000"/>
                <a:ds d="102000" sp="10200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5" name="Straight Connector 54"/>
            <p:cNvSpPr/>
            <p:nvPr/>
          </p:nvSpPr>
          <p:spPr>
            <a:xfrm>
              <a:off x="4896000" y="3780000"/>
              <a:ext cx="1465560" cy="1126079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102000" sp="102000"/>
                <a:ds d="102000" sp="10200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Pipelining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90000" y="3870000"/>
            <a:ext cx="1800000" cy="2070000"/>
            <a:chOff x="990000" y="3870000"/>
            <a:chExt cx="1800000" cy="2070000"/>
          </a:xfrm>
        </p:grpSpPr>
        <p:sp>
          <p:nvSpPr>
            <p:cNvPr id="4" name="Straight Connector 3"/>
            <p:cNvSpPr/>
            <p:nvPr/>
          </p:nvSpPr>
          <p:spPr>
            <a:xfrm flipH="1">
              <a:off x="1350000" y="3960000"/>
              <a:ext cx="36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" name="Straight Connector 4"/>
            <p:cNvSpPr/>
            <p:nvPr/>
          </p:nvSpPr>
          <p:spPr>
            <a:xfrm flipV="1">
              <a:off x="1710000" y="396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Straight Connector 5"/>
            <p:cNvSpPr/>
            <p:nvPr/>
          </p:nvSpPr>
          <p:spPr>
            <a:xfrm flipH="1" flipV="1">
              <a:off x="1710000" y="3960000"/>
              <a:ext cx="45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Straight Connector 6"/>
            <p:cNvSpPr/>
            <p:nvPr/>
          </p:nvSpPr>
          <p:spPr>
            <a:xfrm flipV="1">
              <a:off x="1080000" y="459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Straight Connector 7"/>
            <p:cNvSpPr/>
            <p:nvPr/>
          </p:nvSpPr>
          <p:spPr>
            <a:xfrm flipV="1">
              <a:off x="1350000" y="459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Straight Connector 8"/>
            <p:cNvSpPr/>
            <p:nvPr/>
          </p:nvSpPr>
          <p:spPr>
            <a:xfrm flipV="1">
              <a:off x="1620000" y="459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 flipH="1" flipV="1">
              <a:off x="1710000" y="459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 flipH="1" flipV="1">
              <a:off x="2160000" y="459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Straight Connector 11"/>
            <p:cNvSpPr/>
            <p:nvPr/>
          </p:nvSpPr>
          <p:spPr>
            <a:xfrm flipH="1" flipV="1">
              <a:off x="2430000" y="522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V="1">
              <a:off x="2430000" y="522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 flipV="1">
              <a:off x="2160000" y="522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Straight Connector 14"/>
            <p:cNvSpPr/>
            <p:nvPr/>
          </p:nvSpPr>
          <p:spPr>
            <a:xfrm flipH="1" flipV="1">
              <a:off x="1620000" y="522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Straight Connector 15"/>
            <p:cNvSpPr/>
            <p:nvPr/>
          </p:nvSpPr>
          <p:spPr>
            <a:xfrm flipV="1">
              <a:off x="1530000" y="522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Straight Connector 16"/>
            <p:cNvSpPr/>
            <p:nvPr/>
          </p:nvSpPr>
          <p:spPr>
            <a:xfrm flipV="1">
              <a:off x="1260000" y="522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1620000" y="387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126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162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207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180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234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26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153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99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234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261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171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144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117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207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00000" y="3690000"/>
            <a:ext cx="5760000" cy="2520000"/>
            <a:chOff x="900000" y="3690000"/>
            <a:chExt cx="5760000" cy="2520000"/>
          </a:xfrm>
        </p:grpSpPr>
        <p:sp>
          <p:nvSpPr>
            <p:cNvPr id="34" name="Straight Connector 33"/>
            <p:cNvSpPr/>
            <p:nvPr/>
          </p:nvSpPr>
          <p:spPr>
            <a:xfrm>
              <a:off x="900000" y="432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5" name="Straight Connector 34"/>
            <p:cNvSpPr/>
            <p:nvPr/>
          </p:nvSpPr>
          <p:spPr>
            <a:xfrm>
              <a:off x="900000" y="495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>
              <a:off x="900000" y="558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>
              <a:off x="900000" y="369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>
              <a:off x="900000" y="621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060000" y="3780000"/>
            <a:ext cx="810000" cy="1080000"/>
            <a:chOff x="3060000" y="3780000"/>
            <a:chExt cx="810000" cy="1080000"/>
          </a:xfrm>
        </p:grpSpPr>
        <p:sp>
          <p:nvSpPr>
            <p:cNvPr id="40" name="Freeform 39"/>
            <p:cNvSpPr/>
            <p:nvPr/>
          </p:nvSpPr>
          <p:spPr>
            <a:xfrm>
              <a:off x="3060000" y="4410000"/>
              <a:ext cx="81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41" name="Freeform 40"/>
            <p:cNvSpPr/>
            <p:nvPr/>
          </p:nvSpPr>
          <p:spPr>
            <a:xfrm>
              <a:off x="3060000" y="3780000"/>
              <a:ext cx="81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sp>
        <p:nvSpPr>
          <p:cNvPr id="42" name="Freeform 41"/>
          <p:cNvSpPr/>
          <p:nvPr/>
        </p:nvSpPr>
        <p:spPr>
          <a:xfrm>
            <a:off x="3060000" y="2700000"/>
            <a:ext cx="32400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9CCFF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3" name="Freeform 42"/>
          <p:cNvSpPr/>
          <p:nvPr/>
        </p:nvSpPr>
        <p:spPr>
          <a:xfrm>
            <a:off x="5490000" y="567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870000" y="4410000"/>
            <a:ext cx="810000" cy="1080000"/>
            <a:chOff x="3870000" y="4410000"/>
            <a:chExt cx="810000" cy="1080000"/>
          </a:xfrm>
        </p:grpSpPr>
        <p:sp>
          <p:nvSpPr>
            <p:cNvPr id="45" name="Freeform 44"/>
            <p:cNvSpPr/>
            <p:nvPr/>
          </p:nvSpPr>
          <p:spPr>
            <a:xfrm>
              <a:off x="3870000" y="4410000"/>
              <a:ext cx="81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  <p:sp>
          <p:nvSpPr>
            <p:cNvPr id="46" name="Freeform 45"/>
            <p:cNvSpPr/>
            <p:nvPr/>
          </p:nvSpPr>
          <p:spPr>
            <a:xfrm>
              <a:off x="3870000" y="5040000"/>
              <a:ext cx="81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680000" y="5040000"/>
            <a:ext cx="810000" cy="1080000"/>
            <a:chOff x="4680000" y="5040000"/>
            <a:chExt cx="810000" cy="1080000"/>
          </a:xfrm>
        </p:grpSpPr>
        <p:sp>
          <p:nvSpPr>
            <p:cNvPr id="48" name="Freeform 47"/>
            <p:cNvSpPr/>
            <p:nvPr/>
          </p:nvSpPr>
          <p:spPr>
            <a:xfrm>
              <a:off x="4680000" y="5040000"/>
              <a:ext cx="81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  <p:sp>
          <p:nvSpPr>
            <p:cNvPr id="49" name="Freeform 48"/>
            <p:cNvSpPr/>
            <p:nvPr/>
          </p:nvSpPr>
          <p:spPr>
            <a:xfrm>
              <a:off x="4680000" y="5670000"/>
              <a:ext cx="81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3060000" y="2520000"/>
            <a:ext cx="3240000" cy="3960000"/>
            <a:chOff x="3060000" y="2520000"/>
            <a:chExt cx="3240000" cy="3960000"/>
          </a:xfrm>
        </p:grpSpPr>
        <p:sp>
          <p:nvSpPr>
            <p:cNvPr id="51" name="Straight Connector 50"/>
            <p:cNvSpPr/>
            <p:nvPr/>
          </p:nvSpPr>
          <p:spPr>
            <a:xfrm>
              <a:off x="306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2" name="Straight Connector 51"/>
            <p:cNvSpPr/>
            <p:nvPr/>
          </p:nvSpPr>
          <p:spPr>
            <a:xfrm>
              <a:off x="387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3" name="Straight Connector 52"/>
            <p:cNvSpPr/>
            <p:nvPr/>
          </p:nvSpPr>
          <p:spPr>
            <a:xfrm>
              <a:off x="468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4" name="Straight Connector 53"/>
            <p:cNvSpPr/>
            <p:nvPr/>
          </p:nvSpPr>
          <p:spPr>
            <a:xfrm>
              <a:off x="549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5" name="Straight Connector 54"/>
            <p:cNvSpPr/>
            <p:nvPr/>
          </p:nvSpPr>
          <p:spPr>
            <a:xfrm>
              <a:off x="630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56" name="Freeform 55"/>
          <p:cNvSpPr/>
          <p:nvPr/>
        </p:nvSpPr>
        <p:spPr>
          <a:xfrm>
            <a:off x="3448800" y="2700000"/>
            <a:ext cx="612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7" name="Freeform 56"/>
          <p:cNvSpPr/>
          <p:nvPr/>
        </p:nvSpPr>
        <p:spPr>
          <a:xfrm>
            <a:off x="1620000" y="387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8" name="Freeform 57"/>
          <p:cNvSpPr/>
          <p:nvPr/>
        </p:nvSpPr>
        <p:spPr>
          <a:xfrm>
            <a:off x="5064840" y="117684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9" name="Freeform 58"/>
          <p:cNvSpPr/>
          <p:nvPr/>
        </p:nvSpPr>
        <p:spPr>
          <a:xfrm>
            <a:off x="4614840" y="117684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0" name="Freeform 59"/>
          <p:cNvSpPr/>
          <p:nvPr/>
        </p:nvSpPr>
        <p:spPr>
          <a:xfrm>
            <a:off x="4884840" y="117684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1" name="Straight Connector 60"/>
          <p:cNvSpPr/>
          <p:nvPr/>
        </p:nvSpPr>
        <p:spPr>
          <a:xfrm flipH="1">
            <a:off x="3060000" y="1446840"/>
            <a:ext cx="1554840" cy="125316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2" name="Straight Connector 61"/>
          <p:cNvSpPr/>
          <p:nvPr/>
        </p:nvSpPr>
        <p:spPr>
          <a:xfrm>
            <a:off x="4794840" y="1446840"/>
            <a:ext cx="1505160" cy="125316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63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174040" y="1080000"/>
            <a:ext cx="92052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Freeform 63"/>
          <p:cNvSpPr/>
          <p:nvPr/>
        </p:nvSpPr>
        <p:spPr>
          <a:xfrm>
            <a:off x="3618000" y="117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5" name="Freeform 64"/>
          <p:cNvSpPr/>
          <p:nvPr/>
        </p:nvSpPr>
        <p:spPr>
          <a:xfrm>
            <a:off x="3168000" y="117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6" name="Freeform 65"/>
          <p:cNvSpPr/>
          <p:nvPr/>
        </p:nvSpPr>
        <p:spPr>
          <a:xfrm>
            <a:off x="3438000" y="117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2970000" y="1673999"/>
            <a:ext cx="4679999" cy="346320"/>
            <a:chOff x="2970000" y="1673999"/>
            <a:chExt cx="4679999" cy="346320"/>
          </a:xfrm>
        </p:grpSpPr>
        <p:sp>
          <p:nvSpPr>
            <p:cNvPr id="68" name="Straight Connector 67"/>
            <p:cNvSpPr/>
            <p:nvPr/>
          </p:nvSpPr>
          <p:spPr>
            <a:xfrm>
              <a:off x="2970000" y="1840319"/>
              <a:ext cx="3762719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802200" y="1673999"/>
              <a:ext cx="847799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time</a:t>
              </a: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1260000" y="4500000"/>
            <a:ext cx="990000" cy="180000"/>
            <a:chOff x="1260000" y="4500000"/>
            <a:chExt cx="990000" cy="180000"/>
          </a:xfrm>
        </p:grpSpPr>
        <p:sp>
          <p:nvSpPr>
            <p:cNvPr id="71" name="Freeform 70"/>
            <p:cNvSpPr/>
            <p:nvPr/>
          </p:nvSpPr>
          <p:spPr>
            <a:xfrm>
              <a:off x="126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2" name="Freeform 71"/>
            <p:cNvSpPr/>
            <p:nvPr/>
          </p:nvSpPr>
          <p:spPr>
            <a:xfrm>
              <a:off x="162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3" name="Freeform 72"/>
            <p:cNvSpPr/>
            <p:nvPr/>
          </p:nvSpPr>
          <p:spPr>
            <a:xfrm>
              <a:off x="207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pic>
        <p:nvPicPr>
          <p:cNvPr id="74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9090000" y="90000"/>
            <a:ext cx="792000" cy="792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" name="Group 74"/>
          <p:cNvGrpSpPr/>
          <p:nvPr/>
        </p:nvGrpSpPr>
        <p:grpSpPr>
          <a:xfrm>
            <a:off x="90000" y="3762000"/>
            <a:ext cx="900000" cy="2249999"/>
            <a:chOff x="90000" y="3762000"/>
            <a:chExt cx="900000" cy="2249999"/>
          </a:xfrm>
        </p:grpSpPr>
        <p:sp>
          <p:nvSpPr>
            <p:cNvPr id="76" name="TextBox 75"/>
            <p:cNvSpPr txBox="1"/>
            <p:nvPr/>
          </p:nvSpPr>
          <p:spPr>
            <a:xfrm>
              <a:off x="90000" y="3762000"/>
              <a:ext cx="90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</a:t>
              </a: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90000" y="4402799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 hop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90000" y="502200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2 hops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90000" y="5665679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3 hops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Pipelining</a:t>
            </a:r>
          </a:p>
        </p:txBody>
      </p:sp>
      <p:sp>
        <p:nvSpPr>
          <p:cNvPr id="3" name="Freeform 2"/>
          <p:cNvSpPr/>
          <p:nvPr/>
        </p:nvSpPr>
        <p:spPr>
          <a:xfrm>
            <a:off x="3060000" y="441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90000" y="3870000"/>
            <a:ext cx="1800000" cy="2070000"/>
            <a:chOff x="990000" y="3870000"/>
            <a:chExt cx="1800000" cy="2070000"/>
          </a:xfrm>
        </p:grpSpPr>
        <p:sp>
          <p:nvSpPr>
            <p:cNvPr id="5" name="Straight Connector 4"/>
            <p:cNvSpPr/>
            <p:nvPr/>
          </p:nvSpPr>
          <p:spPr>
            <a:xfrm flipH="1">
              <a:off x="1350000" y="3960000"/>
              <a:ext cx="36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Straight Connector 5"/>
            <p:cNvSpPr/>
            <p:nvPr/>
          </p:nvSpPr>
          <p:spPr>
            <a:xfrm flipV="1">
              <a:off x="1710000" y="396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Straight Connector 6"/>
            <p:cNvSpPr/>
            <p:nvPr/>
          </p:nvSpPr>
          <p:spPr>
            <a:xfrm flipH="1" flipV="1">
              <a:off x="1710000" y="3960000"/>
              <a:ext cx="45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Straight Connector 7"/>
            <p:cNvSpPr/>
            <p:nvPr/>
          </p:nvSpPr>
          <p:spPr>
            <a:xfrm flipV="1">
              <a:off x="1080000" y="459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Straight Connector 8"/>
            <p:cNvSpPr/>
            <p:nvPr/>
          </p:nvSpPr>
          <p:spPr>
            <a:xfrm flipV="1">
              <a:off x="1350000" y="459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 flipV="1">
              <a:off x="1620000" y="459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 flipH="1" flipV="1">
              <a:off x="1710000" y="459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Straight Connector 11"/>
            <p:cNvSpPr/>
            <p:nvPr/>
          </p:nvSpPr>
          <p:spPr>
            <a:xfrm flipH="1" flipV="1">
              <a:off x="2160000" y="459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H="1" flipV="1">
              <a:off x="2430000" y="522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 flipV="1">
              <a:off x="2430000" y="522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Straight Connector 14"/>
            <p:cNvSpPr/>
            <p:nvPr/>
          </p:nvSpPr>
          <p:spPr>
            <a:xfrm flipV="1">
              <a:off x="2160000" y="522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Straight Connector 15"/>
            <p:cNvSpPr/>
            <p:nvPr/>
          </p:nvSpPr>
          <p:spPr>
            <a:xfrm flipH="1" flipV="1">
              <a:off x="1620000" y="522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Straight Connector 16"/>
            <p:cNvSpPr/>
            <p:nvPr/>
          </p:nvSpPr>
          <p:spPr>
            <a:xfrm flipV="1">
              <a:off x="1530000" y="522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Straight Connector 17"/>
            <p:cNvSpPr/>
            <p:nvPr/>
          </p:nvSpPr>
          <p:spPr>
            <a:xfrm flipV="1">
              <a:off x="1260000" y="522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1620000" y="387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126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62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207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180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234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126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153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99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234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261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171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144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117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207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00000" y="3690000"/>
            <a:ext cx="5760000" cy="2520000"/>
            <a:chOff x="900000" y="3690000"/>
            <a:chExt cx="5760000" cy="2520000"/>
          </a:xfrm>
        </p:grpSpPr>
        <p:sp>
          <p:nvSpPr>
            <p:cNvPr id="35" name="Straight Connector 34"/>
            <p:cNvSpPr/>
            <p:nvPr/>
          </p:nvSpPr>
          <p:spPr>
            <a:xfrm>
              <a:off x="900000" y="432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>
              <a:off x="900000" y="495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>
              <a:off x="900000" y="558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>
              <a:off x="900000" y="369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9" name="Straight Connector 38"/>
            <p:cNvSpPr/>
            <p:nvPr/>
          </p:nvSpPr>
          <p:spPr>
            <a:xfrm>
              <a:off x="900000" y="621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40" name="Freeform 39"/>
          <p:cNvSpPr/>
          <p:nvPr/>
        </p:nvSpPr>
        <p:spPr>
          <a:xfrm>
            <a:off x="3060000" y="378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1" name="Freeform 40"/>
          <p:cNvSpPr/>
          <p:nvPr/>
        </p:nvSpPr>
        <p:spPr>
          <a:xfrm>
            <a:off x="3060000" y="2700000"/>
            <a:ext cx="32400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9CCFF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3870000" y="441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3" name="Freeform 42"/>
          <p:cNvSpPr/>
          <p:nvPr/>
        </p:nvSpPr>
        <p:spPr>
          <a:xfrm>
            <a:off x="4680000" y="504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4" name="Freeform 43"/>
          <p:cNvSpPr/>
          <p:nvPr/>
        </p:nvSpPr>
        <p:spPr>
          <a:xfrm>
            <a:off x="5490000" y="567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5" name="Freeform 44"/>
          <p:cNvSpPr/>
          <p:nvPr/>
        </p:nvSpPr>
        <p:spPr>
          <a:xfrm>
            <a:off x="3870000" y="504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46" name="Freeform 45"/>
          <p:cNvSpPr/>
          <p:nvPr/>
        </p:nvSpPr>
        <p:spPr>
          <a:xfrm>
            <a:off x="4680000" y="567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060000" y="2520000"/>
            <a:ext cx="3240000" cy="3960000"/>
            <a:chOff x="3060000" y="2520000"/>
            <a:chExt cx="3240000" cy="3960000"/>
          </a:xfrm>
        </p:grpSpPr>
        <p:sp>
          <p:nvSpPr>
            <p:cNvPr id="48" name="Straight Connector 47"/>
            <p:cNvSpPr/>
            <p:nvPr/>
          </p:nvSpPr>
          <p:spPr>
            <a:xfrm>
              <a:off x="306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9" name="Straight Connector 48"/>
            <p:cNvSpPr/>
            <p:nvPr/>
          </p:nvSpPr>
          <p:spPr>
            <a:xfrm>
              <a:off x="387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0" name="Straight Connector 49"/>
            <p:cNvSpPr/>
            <p:nvPr/>
          </p:nvSpPr>
          <p:spPr>
            <a:xfrm>
              <a:off x="468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1" name="Straight Connector 50"/>
            <p:cNvSpPr/>
            <p:nvPr/>
          </p:nvSpPr>
          <p:spPr>
            <a:xfrm>
              <a:off x="549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2" name="Straight Connector 51"/>
            <p:cNvSpPr/>
            <p:nvPr/>
          </p:nvSpPr>
          <p:spPr>
            <a:xfrm>
              <a:off x="630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53" name="Freeform 52"/>
          <p:cNvSpPr/>
          <p:nvPr/>
        </p:nvSpPr>
        <p:spPr>
          <a:xfrm>
            <a:off x="3988800" y="2700000"/>
            <a:ext cx="612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4" name="Freeform 53"/>
          <p:cNvSpPr/>
          <p:nvPr/>
        </p:nvSpPr>
        <p:spPr>
          <a:xfrm>
            <a:off x="1260000" y="450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5" name="Freeform 54"/>
          <p:cNvSpPr/>
          <p:nvPr/>
        </p:nvSpPr>
        <p:spPr>
          <a:xfrm>
            <a:off x="5064840" y="117684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6" name="Freeform 55"/>
          <p:cNvSpPr/>
          <p:nvPr/>
        </p:nvSpPr>
        <p:spPr>
          <a:xfrm>
            <a:off x="4614840" y="117684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7" name="Freeform 56"/>
          <p:cNvSpPr/>
          <p:nvPr/>
        </p:nvSpPr>
        <p:spPr>
          <a:xfrm>
            <a:off x="4884840" y="117684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8" name="Straight Connector 57"/>
          <p:cNvSpPr/>
          <p:nvPr/>
        </p:nvSpPr>
        <p:spPr>
          <a:xfrm flipH="1">
            <a:off x="3060000" y="1446840"/>
            <a:ext cx="1554840" cy="125316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9" name="Straight Connector 58"/>
          <p:cNvSpPr/>
          <p:nvPr/>
        </p:nvSpPr>
        <p:spPr>
          <a:xfrm>
            <a:off x="4794840" y="1446840"/>
            <a:ext cx="1505160" cy="125316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60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174040" y="1080000"/>
            <a:ext cx="92052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Freeform 60"/>
          <p:cNvSpPr/>
          <p:nvPr/>
        </p:nvSpPr>
        <p:spPr>
          <a:xfrm>
            <a:off x="3618000" y="117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2" name="Freeform 61"/>
          <p:cNvSpPr/>
          <p:nvPr/>
        </p:nvSpPr>
        <p:spPr>
          <a:xfrm>
            <a:off x="3168000" y="117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3" name="Freeform 62"/>
          <p:cNvSpPr/>
          <p:nvPr/>
        </p:nvSpPr>
        <p:spPr>
          <a:xfrm>
            <a:off x="3438000" y="117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4" name="Freeform 63"/>
          <p:cNvSpPr/>
          <p:nvPr/>
        </p:nvSpPr>
        <p:spPr>
          <a:xfrm>
            <a:off x="1620000" y="450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5" name="Freeform 64"/>
          <p:cNvSpPr/>
          <p:nvPr/>
        </p:nvSpPr>
        <p:spPr>
          <a:xfrm>
            <a:off x="2070000" y="450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6" name="Freeform 65"/>
          <p:cNvSpPr/>
          <p:nvPr/>
        </p:nvSpPr>
        <p:spPr>
          <a:xfrm>
            <a:off x="4104000" y="2700000"/>
            <a:ext cx="612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7" name="Freeform 66"/>
          <p:cNvSpPr/>
          <p:nvPr/>
        </p:nvSpPr>
        <p:spPr>
          <a:xfrm>
            <a:off x="4500000" y="2700000"/>
            <a:ext cx="612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2970000" y="1673999"/>
            <a:ext cx="4679999" cy="346320"/>
            <a:chOff x="2970000" y="1673999"/>
            <a:chExt cx="4679999" cy="346320"/>
          </a:xfrm>
        </p:grpSpPr>
        <p:sp>
          <p:nvSpPr>
            <p:cNvPr id="69" name="Straight Connector 68"/>
            <p:cNvSpPr/>
            <p:nvPr/>
          </p:nvSpPr>
          <p:spPr>
            <a:xfrm>
              <a:off x="2970000" y="1840319"/>
              <a:ext cx="3762719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6802200" y="1673999"/>
              <a:ext cx="847799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time</a:t>
              </a:r>
            </a:p>
          </p:txBody>
        </p:sp>
      </p:grpSp>
      <p:sp>
        <p:nvSpPr>
          <p:cNvPr id="71" name="Freeform 70"/>
          <p:cNvSpPr/>
          <p:nvPr/>
        </p:nvSpPr>
        <p:spPr>
          <a:xfrm>
            <a:off x="1530000" y="513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2" name="Freeform 71"/>
          <p:cNvSpPr/>
          <p:nvPr/>
        </p:nvSpPr>
        <p:spPr>
          <a:xfrm>
            <a:off x="1800000" y="513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40000" y="513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4" name="Freeform 73"/>
          <p:cNvSpPr/>
          <p:nvPr/>
        </p:nvSpPr>
        <p:spPr>
          <a:xfrm>
            <a:off x="1260000" y="513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5" name="Freeform 74"/>
          <p:cNvSpPr/>
          <p:nvPr/>
        </p:nvSpPr>
        <p:spPr>
          <a:xfrm>
            <a:off x="990000" y="513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76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9090000" y="90000"/>
            <a:ext cx="792000" cy="792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7" name="Group 76"/>
          <p:cNvGrpSpPr/>
          <p:nvPr/>
        </p:nvGrpSpPr>
        <p:grpSpPr>
          <a:xfrm>
            <a:off x="90000" y="3762000"/>
            <a:ext cx="900000" cy="2249999"/>
            <a:chOff x="90000" y="3762000"/>
            <a:chExt cx="900000" cy="2249999"/>
          </a:xfrm>
        </p:grpSpPr>
        <p:sp>
          <p:nvSpPr>
            <p:cNvPr id="78" name="TextBox 77"/>
            <p:cNvSpPr txBox="1"/>
            <p:nvPr/>
          </p:nvSpPr>
          <p:spPr>
            <a:xfrm>
              <a:off x="90000" y="3762000"/>
              <a:ext cx="90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90000" y="4402799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 hop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90000" y="502200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2 hops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90000" y="5665679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3 hops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Pipelining</a:t>
            </a:r>
          </a:p>
        </p:txBody>
      </p:sp>
      <p:sp>
        <p:nvSpPr>
          <p:cNvPr id="3" name="Freeform 2"/>
          <p:cNvSpPr/>
          <p:nvPr/>
        </p:nvSpPr>
        <p:spPr>
          <a:xfrm>
            <a:off x="3060000" y="441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90000" y="3870000"/>
            <a:ext cx="1800000" cy="2070000"/>
            <a:chOff x="990000" y="3870000"/>
            <a:chExt cx="1800000" cy="2070000"/>
          </a:xfrm>
        </p:grpSpPr>
        <p:sp>
          <p:nvSpPr>
            <p:cNvPr id="5" name="Straight Connector 4"/>
            <p:cNvSpPr/>
            <p:nvPr/>
          </p:nvSpPr>
          <p:spPr>
            <a:xfrm flipH="1">
              <a:off x="1350000" y="3960000"/>
              <a:ext cx="36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Straight Connector 5"/>
            <p:cNvSpPr/>
            <p:nvPr/>
          </p:nvSpPr>
          <p:spPr>
            <a:xfrm flipV="1">
              <a:off x="1710000" y="396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Straight Connector 6"/>
            <p:cNvSpPr/>
            <p:nvPr/>
          </p:nvSpPr>
          <p:spPr>
            <a:xfrm flipH="1" flipV="1">
              <a:off x="1710000" y="3960000"/>
              <a:ext cx="45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Straight Connector 7"/>
            <p:cNvSpPr/>
            <p:nvPr/>
          </p:nvSpPr>
          <p:spPr>
            <a:xfrm flipV="1">
              <a:off x="1080000" y="459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Straight Connector 8"/>
            <p:cNvSpPr/>
            <p:nvPr/>
          </p:nvSpPr>
          <p:spPr>
            <a:xfrm flipV="1">
              <a:off x="1350000" y="459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 flipV="1">
              <a:off x="1620000" y="459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 flipH="1" flipV="1">
              <a:off x="1710000" y="459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Straight Connector 11"/>
            <p:cNvSpPr/>
            <p:nvPr/>
          </p:nvSpPr>
          <p:spPr>
            <a:xfrm flipH="1" flipV="1">
              <a:off x="2160000" y="459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H="1" flipV="1">
              <a:off x="2430000" y="522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 flipV="1">
              <a:off x="2430000" y="522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Straight Connector 14"/>
            <p:cNvSpPr/>
            <p:nvPr/>
          </p:nvSpPr>
          <p:spPr>
            <a:xfrm flipV="1">
              <a:off x="2160000" y="522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Straight Connector 15"/>
            <p:cNvSpPr/>
            <p:nvPr/>
          </p:nvSpPr>
          <p:spPr>
            <a:xfrm flipH="1" flipV="1">
              <a:off x="1620000" y="522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Straight Connector 16"/>
            <p:cNvSpPr/>
            <p:nvPr/>
          </p:nvSpPr>
          <p:spPr>
            <a:xfrm flipV="1">
              <a:off x="1530000" y="522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Straight Connector 17"/>
            <p:cNvSpPr/>
            <p:nvPr/>
          </p:nvSpPr>
          <p:spPr>
            <a:xfrm flipV="1">
              <a:off x="1260000" y="522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1620000" y="387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126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62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2070000" y="450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180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234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126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153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990000" y="513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234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261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171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144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117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2070000" y="576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900000" y="3690000"/>
            <a:ext cx="5760000" cy="2520000"/>
            <a:chOff x="900000" y="3690000"/>
            <a:chExt cx="5760000" cy="2520000"/>
          </a:xfrm>
        </p:grpSpPr>
        <p:sp>
          <p:nvSpPr>
            <p:cNvPr id="35" name="Straight Connector 34"/>
            <p:cNvSpPr/>
            <p:nvPr/>
          </p:nvSpPr>
          <p:spPr>
            <a:xfrm>
              <a:off x="900000" y="432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>
              <a:off x="900000" y="495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>
              <a:off x="900000" y="558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>
              <a:off x="900000" y="369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9" name="Straight Connector 38"/>
            <p:cNvSpPr/>
            <p:nvPr/>
          </p:nvSpPr>
          <p:spPr>
            <a:xfrm>
              <a:off x="900000" y="6210000"/>
              <a:ext cx="576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40" name="Freeform 39"/>
          <p:cNvSpPr/>
          <p:nvPr/>
        </p:nvSpPr>
        <p:spPr>
          <a:xfrm>
            <a:off x="3060000" y="378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1" name="Freeform 40"/>
          <p:cNvSpPr/>
          <p:nvPr/>
        </p:nvSpPr>
        <p:spPr>
          <a:xfrm>
            <a:off x="3060000" y="2700000"/>
            <a:ext cx="32400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9CCFF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3870000" y="441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3" name="Freeform 42"/>
          <p:cNvSpPr/>
          <p:nvPr/>
        </p:nvSpPr>
        <p:spPr>
          <a:xfrm>
            <a:off x="4680000" y="504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4" name="Freeform 43"/>
          <p:cNvSpPr/>
          <p:nvPr/>
        </p:nvSpPr>
        <p:spPr>
          <a:xfrm>
            <a:off x="5490000" y="567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45" name="Freeform 44"/>
          <p:cNvSpPr/>
          <p:nvPr/>
        </p:nvSpPr>
        <p:spPr>
          <a:xfrm>
            <a:off x="3870000" y="504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46" name="Freeform 45"/>
          <p:cNvSpPr/>
          <p:nvPr/>
        </p:nvSpPr>
        <p:spPr>
          <a:xfrm>
            <a:off x="4680000" y="5670000"/>
            <a:ext cx="81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3060000" y="2520000"/>
            <a:ext cx="3240000" cy="3960000"/>
            <a:chOff x="3060000" y="2520000"/>
            <a:chExt cx="3240000" cy="3960000"/>
          </a:xfrm>
        </p:grpSpPr>
        <p:sp>
          <p:nvSpPr>
            <p:cNvPr id="48" name="Straight Connector 47"/>
            <p:cNvSpPr/>
            <p:nvPr/>
          </p:nvSpPr>
          <p:spPr>
            <a:xfrm>
              <a:off x="306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9" name="Straight Connector 48"/>
            <p:cNvSpPr/>
            <p:nvPr/>
          </p:nvSpPr>
          <p:spPr>
            <a:xfrm>
              <a:off x="387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0" name="Straight Connector 49"/>
            <p:cNvSpPr/>
            <p:nvPr/>
          </p:nvSpPr>
          <p:spPr>
            <a:xfrm>
              <a:off x="468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1" name="Straight Connector 50"/>
            <p:cNvSpPr/>
            <p:nvPr/>
          </p:nvSpPr>
          <p:spPr>
            <a:xfrm>
              <a:off x="549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2" name="Straight Connector 51"/>
            <p:cNvSpPr/>
            <p:nvPr/>
          </p:nvSpPr>
          <p:spPr>
            <a:xfrm>
              <a:off x="6300000" y="2520000"/>
              <a:ext cx="0" cy="396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060000" y="2340000"/>
            <a:ext cx="1338120" cy="1220399"/>
            <a:chOff x="3060000" y="2340000"/>
            <a:chExt cx="1338120" cy="1220399"/>
          </a:xfrm>
        </p:grpSpPr>
        <p:grpSp>
          <p:nvGrpSpPr>
            <p:cNvPr id="54" name="Group 53"/>
            <p:cNvGrpSpPr/>
            <p:nvPr/>
          </p:nvGrpSpPr>
          <p:grpSpPr>
            <a:xfrm>
              <a:off x="3060000" y="2340000"/>
              <a:ext cx="1290600" cy="360000"/>
              <a:chOff x="3060000" y="2340000"/>
              <a:chExt cx="1290600" cy="360000"/>
            </a:xfrm>
          </p:grpSpPr>
          <p:sp>
            <p:nvSpPr>
              <p:cNvPr id="55" name="Straight Connector 54"/>
              <p:cNvSpPr/>
              <p:nvPr/>
            </p:nvSpPr>
            <p:spPr>
              <a:xfrm>
                <a:off x="4350600" y="2340000"/>
                <a:ext cx="0" cy="36000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6" name="Straight Connector 55"/>
              <p:cNvSpPr/>
              <p:nvPr/>
            </p:nvSpPr>
            <p:spPr>
              <a:xfrm flipH="1">
                <a:off x="3060000" y="2340000"/>
                <a:ext cx="1290600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7" name="Straight Connector 56"/>
              <p:cNvSpPr/>
              <p:nvPr/>
            </p:nvSpPr>
            <p:spPr>
              <a:xfrm>
                <a:off x="3060000" y="2340000"/>
                <a:ext cx="0" cy="36000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sp>
          <p:nvSpPr>
            <p:cNvPr id="58" name="Freeform 57"/>
            <p:cNvSpPr/>
            <p:nvPr/>
          </p:nvSpPr>
          <p:spPr>
            <a:xfrm>
              <a:off x="4336560" y="2700000"/>
              <a:ext cx="61560" cy="86039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none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3060000" y="2160000"/>
            <a:ext cx="2400480" cy="1400399"/>
            <a:chOff x="3060000" y="2160000"/>
            <a:chExt cx="2400480" cy="1400399"/>
          </a:xfrm>
        </p:grpSpPr>
        <p:grpSp>
          <p:nvGrpSpPr>
            <p:cNvPr id="60" name="Group 59"/>
            <p:cNvGrpSpPr/>
            <p:nvPr/>
          </p:nvGrpSpPr>
          <p:grpSpPr>
            <a:xfrm>
              <a:off x="3060000" y="2160000"/>
              <a:ext cx="2335680" cy="540000"/>
              <a:chOff x="3060000" y="2160000"/>
              <a:chExt cx="2335680" cy="540000"/>
            </a:xfrm>
          </p:grpSpPr>
          <p:sp>
            <p:nvSpPr>
              <p:cNvPr id="61" name="Straight Connector 60"/>
              <p:cNvSpPr/>
              <p:nvPr/>
            </p:nvSpPr>
            <p:spPr>
              <a:xfrm>
                <a:off x="5395680" y="2160000"/>
                <a:ext cx="0" cy="54000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2" name="Straight Connector 61"/>
              <p:cNvSpPr/>
              <p:nvPr/>
            </p:nvSpPr>
            <p:spPr>
              <a:xfrm flipH="1">
                <a:off x="3060000" y="2160000"/>
                <a:ext cx="2335680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3" name="Straight Connector 62"/>
              <p:cNvSpPr/>
              <p:nvPr/>
            </p:nvSpPr>
            <p:spPr>
              <a:xfrm>
                <a:off x="3060000" y="2160000"/>
                <a:ext cx="0" cy="54000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sp>
          <p:nvSpPr>
            <p:cNvPr id="64" name="Freeform 63"/>
            <p:cNvSpPr/>
            <p:nvPr/>
          </p:nvSpPr>
          <p:spPr>
            <a:xfrm>
              <a:off x="5399280" y="2700000"/>
              <a:ext cx="61200" cy="86039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65" name="Freeform 64"/>
          <p:cNvSpPr/>
          <p:nvPr/>
        </p:nvSpPr>
        <p:spPr>
          <a:xfrm>
            <a:off x="1530000" y="513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6" name="Freeform 65"/>
          <p:cNvSpPr/>
          <p:nvPr/>
        </p:nvSpPr>
        <p:spPr>
          <a:xfrm>
            <a:off x="5064840" y="117684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7" name="Freeform 66"/>
          <p:cNvSpPr/>
          <p:nvPr/>
        </p:nvSpPr>
        <p:spPr>
          <a:xfrm>
            <a:off x="4614840" y="117684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4884840" y="117684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9" name="Straight Connector 68"/>
          <p:cNvSpPr/>
          <p:nvPr/>
        </p:nvSpPr>
        <p:spPr>
          <a:xfrm flipH="1">
            <a:off x="3060000" y="1446840"/>
            <a:ext cx="1554840" cy="125316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0" name="Straight Connector 69"/>
          <p:cNvSpPr/>
          <p:nvPr/>
        </p:nvSpPr>
        <p:spPr>
          <a:xfrm>
            <a:off x="4794840" y="1446840"/>
            <a:ext cx="1505160" cy="125316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71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174040" y="1080000"/>
            <a:ext cx="92052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Freeform 71"/>
          <p:cNvSpPr/>
          <p:nvPr/>
        </p:nvSpPr>
        <p:spPr>
          <a:xfrm>
            <a:off x="3618000" y="1170000"/>
            <a:ext cx="90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3168000" y="117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4" name="Freeform 73"/>
          <p:cNvSpPr/>
          <p:nvPr/>
        </p:nvSpPr>
        <p:spPr>
          <a:xfrm>
            <a:off x="3438000" y="1170000"/>
            <a:ext cx="18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6E6E6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75" name="Group 74"/>
          <p:cNvGrpSpPr/>
          <p:nvPr/>
        </p:nvGrpSpPr>
        <p:grpSpPr>
          <a:xfrm>
            <a:off x="2970000" y="1673999"/>
            <a:ext cx="4679999" cy="346320"/>
            <a:chOff x="2970000" y="1673999"/>
            <a:chExt cx="4679999" cy="346320"/>
          </a:xfrm>
        </p:grpSpPr>
        <p:sp>
          <p:nvSpPr>
            <p:cNvPr id="76" name="Straight Connector 75"/>
            <p:cNvSpPr/>
            <p:nvPr/>
          </p:nvSpPr>
          <p:spPr>
            <a:xfrm>
              <a:off x="2970000" y="1840319"/>
              <a:ext cx="3762719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6802200" y="1673999"/>
              <a:ext cx="847799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time</a:t>
              </a:r>
            </a:p>
          </p:txBody>
        </p:sp>
      </p:grpSp>
      <p:pic>
        <p:nvPicPr>
          <p:cNvPr id="78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9090000" y="90000"/>
            <a:ext cx="792000" cy="7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Freeform 78"/>
          <p:cNvSpPr/>
          <p:nvPr/>
        </p:nvSpPr>
        <p:spPr>
          <a:xfrm>
            <a:off x="4230000" y="3780000"/>
            <a:ext cx="5400000" cy="31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Best synchronization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we can have!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2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Lenzen, Sommer, Wattenhofer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@Sensys 2009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90000" y="3762000"/>
            <a:ext cx="900000" cy="2249999"/>
            <a:chOff x="90000" y="3762000"/>
            <a:chExt cx="900000" cy="2249999"/>
          </a:xfrm>
        </p:grpSpPr>
        <p:sp>
          <p:nvSpPr>
            <p:cNvPr id="81" name="TextBox 80"/>
            <p:cNvSpPr txBox="1"/>
            <p:nvPr/>
          </p:nvSpPr>
          <p:spPr>
            <a:xfrm>
              <a:off x="90000" y="3762000"/>
              <a:ext cx="90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90000" y="4402799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 hop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90000" y="502200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2 hops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90000" y="5665679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3 hops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Clock Sync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8801640" cy="49896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endParaRPr lang="en-US"/>
          </a:p>
          <a:p>
            <a:pPr lvl="0"/>
            <a:r>
              <a:rPr lang="en-US"/>
              <a:t>Timers not delayed</a:t>
            </a:r>
          </a:p>
          <a:p>
            <a:pPr lvl="0"/>
            <a:r>
              <a:rPr lang="en-US"/>
              <a:t>Access to radio not blocked</a:t>
            </a:r>
          </a:p>
          <a:p>
            <a:pPr lvl="0"/>
            <a:r>
              <a:rPr lang="en-US"/>
              <a:t>Transparent to remaining modules:</a:t>
            </a:r>
          </a:p>
          <a:p>
            <a:pPr lvl="1" rtl="0" hangingPunct="0"/>
            <a:r>
              <a:rPr lang="en-US"/>
              <a:t>All timers are relative to the time when the current slot started</a:t>
            </a:r>
          </a:p>
        </p:txBody>
      </p:sp>
      <p:sp>
        <p:nvSpPr>
          <p:cNvPr id="4" name="Freeform 3"/>
          <p:cNvSpPr/>
          <p:nvPr/>
        </p:nvSpPr>
        <p:spPr>
          <a:xfrm>
            <a:off x="6300000" y="1655999"/>
            <a:ext cx="32400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9CCFF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300000" y="1296000"/>
            <a:ext cx="1338120" cy="1220398"/>
            <a:chOff x="6300000" y="1296000"/>
            <a:chExt cx="1338120" cy="1220398"/>
          </a:xfrm>
        </p:grpSpPr>
        <p:grpSp>
          <p:nvGrpSpPr>
            <p:cNvPr id="6" name="Group 5"/>
            <p:cNvGrpSpPr/>
            <p:nvPr/>
          </p:nvGrpSpPr>
          <p:grpSpPr>
            <a:xfrm>
              <a:off x="6300000" y="1296000"/>
              <a:ext cx="1290599" cy="359999"/>
              <a:chOff x="6300000" y="1296000"/>
              <a:chExt cx="1290599" cy="359999"/>
            </a:xfrm>
          </p:grpSpPr>
          <p:sp>
            <p:nvSpPr>
              <p:cNvPr id="7" name="Straight Connector 6"/>
              <p:cNvSpPr/>
              <p:nvPr/>
            </p:nvSpPr>
            <p:spPr>
              <a:xfrm>
                <a:off x="7590599" y="1296000"/>
                <a:ext cx="0" cy="359999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" name="Straight Connector 7"/>
              <p:cNvSpPr/>
              <p:nvPr/>
            </p:nvSpPr>
            <p:spPr>
              <a:xfrm flipH="1">
                <a:off x="6300000" y="1296000"/>
                <a:ext cx="1290599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" name="Straight Connector 8"/>
              <p:cNvSpPr/>
              <p:nvPr/>
            </p:nvSpPr>
            <p:spPr>
              <a:xfrm>
                <a:off x="6300000" y="1296000"/>
                <a:ext cx="0" cy="359999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sp>
          <p:nvSpPr>
            <p:cNvPr id="10" name="Freeform 9"/>
            <p:cNvSpPr/>
            <p:nvPr/>
          </p:nvSpPr>
          <p:spPr>
            <a:xfrm>
              <a:off x="7576560" y="1655999"/>
              <a:ext cx="61560" cy="860399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94BD5E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none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00000" y="1116000"/>
            <a:ext cx="2335679" cy="539999"/>
            <a:chOff x="6300000" y="1116000"/>
            <a:chExt cx="2335679" cy="539999"/>
          </a:xfrm>
        </p:grpSpPr>
        <p:sp>
          <p:nvSpPr>
            <p:cNvPr id="12" name="Straight Connector 11"/>
            <p:cNvSpPr/>
            <p:nvPr/>
          </p:nvSpPr>
          <p:spPr>
            <a:xfrm>
              <a:off x="8635679" y="1116000"/>
              <a:ext cx="0" cy="539999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H="1">
              <a:off x="6300000" y="1116000"/>
              <a:ext cx="2335679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>
              <a:off x="6300000" y="1116000"/>
              <a:ext cx="0" cy="539999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custDash>
                <a:ds d="0" sp="0"/>
              </a:custDash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15" name="Freeform 14"/>
          <p:cNvSpPr/>
          <p:nvPr/>
        </p:nvSpPr>
        <p:spPr>
          <a:xfrm>
            <a:off x="8639280" y="1655999"/>
            <a:ext cx="61200" cy="8603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16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9090000" y="90000"/>
            <a:ext cx="792000" cy="792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" name="Group 16"/>
          <p:cNvGrpSpPr/>
          <p:nvPr/>
        </p:nvGrpSpPr>
        <p:grpSpPr>
          <a:xfrm>
            <a:off x="1440000" y="4734360"/>
            <a:ext cx="8190000" cy="2133000"/>
            <a:chOff x="1440000" y="4734360"/>
            <a:chExt cx="8190000" cy="2133000"/>
          </a:xfrm>
        </p:grpSpPr>
        <p:sp>
          <p:nvSpPr>
            <p:cNvPr id="18" name="Straight Connector 17"/>
            <p:cNvSpPr/>
            <p:nvPr/>
          </p:nvSpPr>
          <p:spPr>
            <a:xfrm>
              <a:off x="1530000" y="5881680"/>
              <a:ext cx="738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000000" y="5701680"/>
              <a:ext cx="63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time</a:t>
              </a:r>
            </a:p>
          </p:txBody>
        </p:sp>
        <p:sp>
          <p:nvSpPr>
            <p:cNvPr id="20" name="Freeform 19"/>
            <p:cNvSpPr/>
            <p:nvPr/>
          </p:nvSpPr>
          <p:spPr>
            <a:xfrm>
              <a:off x="2700000" y="5526000"/>
              <a:ext cx="351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550160" y="5521680"/>
              <a:ext cx="42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2160000" y="5526000"/>
              <a:ext cx="54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3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440000" y="4896000"/>
              <a:ext cx="540000" cy="54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" name=""/>
            <p:cNvPicPr>
              <a:picLocks noChangeAspect="1"/>
            </p:cNvPicPr>
            <p:nvPr/>
          </p:nvPicPr>
          <p:blipFill>
            <a:blip r:embed="rId5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2250000" y="4734360"/>
              <a:ext cx="270000" cy="701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Freeform 24"/>
            <p:cNvSpPr/>
            <p:nvPr/>
          </p:nvSpPr>
          <p:spPr>
            <a:xfrm>
              <a:off x="4140000" y="521100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410160" y="5522040"/>
              <a:ext cx="42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7020000" y="5526000"/>
              <a:ext cx="540000" cy="27036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8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300000" y="4896360"/>
              <a:ext cx="540000" cy="54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" name=""/>
            <p:cNvPicPr>
              <a:picLocks noChangeAspect="1"/>
            </p:cNvPicPr>
            <p:nvPr/>
          </p:nvPicPr>
          <p:blipFill>
            <a:blip r:embed="rId5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7110000" y="4734720"/>
              <a:ext cx="270000" cy="701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" name="Freeform 29"/>
            <p:cNvSpPr/>
            <p:nvPr/>
          </p:nvSpPr>
          <p:spPr>
            <a:xfrm>
              <a:off x="7560000" y="5526000"/>
              <a:ext cx="126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Straight Connector 30"/>
            <p:cNvSpPr/>
            <p:nvPr/>
          </p:nvSpPr>
          <p:spPr>
            <a:xfrm flipV="1">
              <a:off x="2700000" y="5796000"/>
              <a:ext cx="0" cy="630000"/>
            </a:xfrm>
            <a:prstGeom prst="line">
              <a:avLst/>
            </a:prstGeom>
            <a:noFill/>
            <a:ln w="36000">
              <a:solidFill>
                <a:srgbClr val="FF0000"/>
              </a:solidFill>
              <a:prstDash val="solid"/>
              <a:tailEnd type="arrow"/>
            </a:ln>
          </p:spPr>
          <p:txBody>
            <a:bodyPr vert="horz" lIns="108000" tIns="63000" rIns="108000" bIns="63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980000" y="6408000"/>
              <a:ext cx="2160000" cy="45936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6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startSlot()</a:t>
              </a: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2700000" y="5850000"/>
              <a:ext cx="1620000" cy="360000"/>
              <a:chOff x="2700000" y="5850000"/>
              <a:chExt cx="1620000" cy="360000"/>
            </a:xfrm>
          </p:grpSpPr>
          <p:sp>
            <p:nvSpPr>
              <p:cNvPr id="34" name="Straight Connector 33"/>
              <p:cNvSpPr/>
              <p:nvPr/>
            </p:nvSpPr>
            <p:spPr>
              <a:xfrm flipV="1">
                <a:off x="4320000" y="5850000"/>
                <a:ext cx="0" cy="36000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35" name="Straight Connector 34"/>
              <p:cNvSpPr/>
              <p:nvPr/>
            </p:nvSpPr>
            <p:spPr>
              <a:xfrm flipH="1">
                <a:off x="2700000" y="6210000"/>
                <a:ext cx="1620000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36" name="Straight Connector 35"/>
              <p:cNvSpPr/>
              <p:nvPr/>
            </p:nvSpPr>
            <p:spPr>
              <a:xfrm flipV="1">
                <a:off x="2700000" y="5850000"/>
                <a:ext cx="0" cy="36000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Examples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Slotted Clock Synchronization</a:t>
            </a:r>
          </a:p>
          <a:p>
            <a:pPr lvl="0"/>
            <a:r>
              <a:rPr lang="en-US" b="1"/>
              <a:t>Energy Efficient Alarming</a:t>
            </a:r>
          </a:p>
          <a:p>
            <a:pPr lvl="0"/>
            <a:r>
              <a:rPr lang="en-US"/>
              <a:t>Data gathering</a:t>
            </a:r>
          </a:p>
        </p:txBody>
      </p:sp>
      <p:sp>
        <p:nvSpPr>
          <p:cNvPr id="4" name="Freeform 3"/>
          <p:cNvSpPr/>
          <p:nvPr/>
        </p:nvSpPr>
        <p:spPr>
          <a:xfrm>
            <a:off x="1440000" y="3780000"/>
            <a:ext cx="7020000" cy="31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Goal</a:t>
            </a:r>
          </a:p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a) Inform the root node about an event</a:t>
            </a:r>
          </a:p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b) Inform all nodes about an event</a:t>
            </a:r>
          </a:p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2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energy efficient and reliable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Energy Efficient Alarming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243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None/>
            </a:pPr>
            <a:r>
              <a:rPr lang="en-US"/>
              <a:t>Initial idea: Pipelined RSSI sniffs</a:t>
            </a:r>
          </a:p>
          <a:p>
            <a:pPr lvl="1" rtl="0" hangingPunct="0"/>
            <a:r>
              <a:rPr lang="en-US"/>
              <a:t>Send a message to transmit an alarm</a:t>
            </a:r>
          </a:p>
          <a:p>
            <a:pPr lvl="1" rtl="0" hangingPunct="0"/>
            <a:r>
              <a:rPr lang="en-US"/>
              <a:t>Measure the RSSI value to detect an alarm</a:t>
            </a:r>
          </a:p>
          <a:p>
            <a:pPr lvl="1" rtl="0" hangingPunct="0"/>
            <a:r>
              <a:rPr lang="en-US"/>
              <a:t>Several nodes may indicate an alarm in parallel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260000" y="4284000"/>
            <a:ext cx="7650000" cy="990000"/>
            <a:chOff x="1260000" y="4284000"/>
            <a:chExt cx="7650000" cy="990000"/>
          </a:xfrm>
        </p:grpSpPr>
        <p:sp>
          <p:nvSpPr>
            <p:cNvPr id="5" name="Straight Connector 4"/>
            <p:cNvSpPr/>
            <p:nvPr/>
          </p:nvSpPr>
          <p:spPr>
            <a:xfrm>
              <a:off x="1260000" y="5274000"/>
              <a:ext cx="765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Freeform 5"/>
            <p:cNvSpPr/>
            <p:nvPr/>
          </p:nvSpPr>
          <p:spPr>
            <a:xfrm>
              <a:off x="2229839" y="4918320"/>
              <a:ext cx="54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3333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1440000" y="4914000"/>
              <a:ext cx="42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8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385999" y="4301279"/>
              <a:ext cx="540000" cy="540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Freeform 8"/>
            <p:cNvSpPr/>
            <p:nvPr/>
          </p:nvSpPr>
          <p:spPr>
            <a:xfrm>
              <a:off x="2880000" y="4914000"/>
              <a:ext cx="351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4356000" y="457200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11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2221200" y="4284000"/>
              <a:ext cx="532800" cy="5328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Freeform 11"/>
            <p:cNvSpPr/>
            <p:nvPr/>
          </p:nvSpPr>
          <p:spPr>
            <a:xfrm>
              <a:off x="7503840" y="4918320"/>
              <a:ext cx="54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3333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714000" y="4914000"/>
              <a:ext cx="42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14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660000" y="4301279"/>
              <a:ext cx="540000" cy="54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7495200" y="4284000"/>
              <a:ext cx="532800" cy="5328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9187200" y="90000"/>
            <a:ext cx="712800" cy="71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Alarm!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90000" y="4320000"/>
            <a:ext cx="1800000" cy="2070000"/>
            <a:chOff x="990000" y="4320000"/>
            <a:chExt cx="1800000" cy="2070000"/>
          </a:xfrm>
        </p:grpSpPr>
        <p:sp>
          <p:nvSpPr>
            <p:cNvPr id="4" name="Straight Connector 3"/>
            <p:cNvSpPr/>
            <p:nvPr/>
          </p:nvSpPr>
          <p:spPr>
            <a:xfrm flipH="1">
              <a:off x="1350000" y="4410000"/>
              <a:ext cx="36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" name="Straight Connector 4"/>
            <p:cNvSpPr/>
            <p:nvPr/>
          </p:nvSpPr>
          <p:spPr>
            <a:xfrm flipV="1">
              <a:off x="1710000" y="441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Straight Connector 5"/>
            <p:cNvSpPr/>
            <p:nvPr/>
          </p:nvSpPr>
          <p:spPr>
            <a:xfrm flipH="1" flipV="1">
              <a:off x="1710000" y="4410000"/>
              <a:ext cx="45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Straight Connector 6"/>
            <p:cNvSpPr/>
            <p:nvPr/>
          </p:nvSpPr>
          <p:spPr>
            <a:xfrm flipV="1">
              <a:off x="1080000" y="504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Straight Connector 7"/>
            <p:cNvSpPr/>
            <p:nvPr/>
          </p:nvSpPr>
          <p:spPr>
            <a:xfrm flipV="1">
              <a:off x="1350000" y="504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Straight Connector 8"/>
            <p:cNvSpPr/>
            <p:nvPr/>
          </p:nvSpPr>
          <p:spPr>
            <a:xfrm flipV="1">
              <a:off x="1620000" y="504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 flipH="1" flipV="1">
              <a:off x="1710000" y="504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 flipH="1" flipV="1">
              <a:off x="2160000" y="504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Straight Connector 11"/>
            <p:cNvSpPr/>
            <p:nvPr/>
          </p:nvSpPr>
          <p:spPr>
            <a:xfrm flipH="1" flipV="1">
              <a:off x="2430000" y="567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V="1">
              <a:off x="2430000" y="567000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 flipV="1">
              <a:off x="2160000" y="567000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Straight Connector 14"/>
            <p:cNvSpPr/>
            <p:nvPr/>
          </p:nvSpPr>
          <p:spPr>
            <a:xfrm flipH="1" flipV="1">
              <a:off x="1620000" y="567000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Straight Connector 15"/>
            <p:cNvSpPr/>
            <p:nvPr/>
          </p:nvSpPr>
          <p:spPr>
            <a:xfrm flipV="1">
              <a:off x="1530000" y="567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Straight Connector 16"/>
            <p:cNvSpPr/>
            <p:nvPr/>
          </p:nvSpPr>
          <p:spPr>
            <a:xfrm flipV="1">
              <a:off x="1260000" y="567000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1620000" y="432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1260000" y="495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1620000" y="495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2070000" y="495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1800000" y="558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2340000" y="558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260000" y="558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1530000" y="558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990000" y="558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2340000" y="621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2610000" y="621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1710000" y="621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1440000" y="621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1170000" y="621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2070000" y="621000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00000" y="4140000"/>
            <a:ext cx="8370000" cy="2520000"/>
            <a:chOff x="900000" y="4140000"/>
            <a:chExt cx="8370000" cy="2520000"/>
          </a:xfrm>
        </p:grpSpPr>
        <p:sp>
          <p:nvSpPr>
            <p:cNvPr id="34" name="Straight Connector 33"/>
            <p:cNvSpPr/>
            <p:nvPr/>
          </p:nvSpPr>
          <p:spPr>
            <a:xfrm>
              <a:off x="900000" y="477000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5" name="Straight Connector 34"/>
            <p:cNvSpPr/>
            <p:nvPr/>
          </p:nvSpPr>
          <p:spPr>
            <a:xfrm>
              <a:off x="900000" y="540000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>
              <a:off x="900000" y="603000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>
              <a:off x="900000" y="414000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>
              <a:off x="900000" y="666000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750000" y="4230000"/>
            <a:ext cx="450000" cy="1080000"/>
            <a:chOff x="6750000" y="4230000"/>
            <a:chExt cx="450000" cy="1080000"/>
          </a:xfrm>
        </p:grpSpPr>
        <p:sp>
          <p:nvSpPr>
            <p:cNvPr id="40" name="Freeform 39"/>
            <p:cNvSpPr/>
            <p:nvPr/>
          </p:nvSpPr>
          <p:spPr>
            <a:xfrm>
              <a:off x="6750000" y="486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RSSI</a:t>
              </a:r>
            </a:p>
          </p:txBody>
        </p:sp>
        <p:sp>
          <p:nvSpPr>
            <p:cNvPr id="41" name="Freeform 40"/>
            <p:cNvSpPr/>
            <p:nvPr/>
          </p:nvSpPr>
          <p:spPr>
            <a:xfrm>
              <a:off x="6750000" y="423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sp>
        <p:nvSpPr>
          <p:cNvPr id="42" name="Freeform 41"/>
          <p:cNvSpPr/>
          <p:nvPr/>
        </p:nvSpPr>
        <p:spPr>
          <a:xfrm>
            <a:off x="3060000" y="3510000"/>
            <a:ext cx="5760000" cy="5004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3" name="Straight Connector 42"/>
          <p:cNvSpPr/>
          <p:nvPr/>
        </p:nvSpPr>
        <p:spPr>
          <a:xfrm>
            <a:off x="3060000" y="2970000"/>
            <a:ext cx="0" cy="39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4" name="Straight Connector 43"/>
          <p:cNvSpPr/>
          <p:nvPr/>
        </p:nvSpPr>
        <p:spPr>
          <a:xfrm>
            <a:off x="8820000" y="2970000"/>
            <a:ext cx="0" cy="39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5" name="Straight Connector 44"/>
          <p:cNvSpPr/>
          <p:nvPr/>
        </p:nvSpPr>
        <p:spPr>
          <a:xfrm>
            <a:off x="3960000" y="2070000"/>
            <a:ext cx="540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4929840" y="1714319"/>
            <a:ext cx="54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7" name="Freeform 46"/>
          <p:cNvSpPr/>
          <p:nvPr/>
        </p:nvSpPr>
        <p:spPr>
          <a:xfrm>
            <a:off x="4140000" y="1710000"/>
            <a:ext cx="42984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48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086000" y="1097280"/>
            <a:ext cx="540000" cy="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Freeform 48"/>
          <p:cNvSpPr/>
          <p:nvPr/>
        </p:nvSpPr>
        <p:spPr>
          <a:xfrm>
            <a:off x="5580000" y="1710000"/>
            <a:ext cx="3510000" cy="2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0" name="Freeform 49"/>
          <p:cNvSpPr/>
          <p:nvPr/>
        </p:nvSpPr>
        <p:spPr>
          <a:xfrm>
            <a:off x="7056000" y="1368000"/>
            <a:ext cx="449639" cy="224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50" h="625">
                <a:moveTo>
                  <a:pt x="0" y="625"/>
                </a:moveTo>
                <a:lnTo>
                  <a:pt x="0" y="0"/>
                </a:lnTo>
                <a:lnTo>
                  <a:pt x="1250" y="0"/>
                </a:lnTo>
                <a:lnTo>
                  <a:pt x="1250" y="625"/>
                </a:lnTo>
                <a:close/>
                <a:moveTo>
                  <a:pt x="-1250" y="0"/>
                </a:moveTo>
                <a:lnTo>
                  <a:pt x="-625" y="250"/>
                </a:lnTo>
                <a:close/>
                <a:moveTo>
                  <a:pt x="-1275" y="0"/>
                </a:moveTo>
                <a:lnTo>
                  <a:pt x="-625" y="-250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51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4921200" y="1080000"/>
            <a:ext cx="532800" cy="53280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Straight Connector 51"/>
          <p:cNvSpPr/>
          <p:nvPr/>
        </p:nvSpPr>
        <p:spPr>
          <a:xfrm flipH="1">
            <a:off x="3060000" y="1980000"/>
            <a:ext cx="1869840" cy="153000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3" name="Straight Connector 52"/>
          <p:cNvSpPr/>
          <p:nvPr/>
        </p:nvSpPr>
        <p:spPr>
          <a:xfrm>
            <a:off x="5469840" y="1984319"/>
            <a:ext cx="3350160" cy="1525681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54" name="Group 53"/>
          <p:cNvGrpSpPr/>
          <p:nvPr/>
        </p:nvGrpSpPr>
        <p:grpSpPr>
          <a:xfrm>
            <a:off x="7200000" y="4860000"/>
            <a:ext cx="450000" cy="1080000"/>
            <a:chOff x="7200000" y="4860000"/>
            <a:chExt cx="450000" cy="1080000"/>
          </a:xfrm>
        </p:grpSpPr>
        <p:sp>
          <p:nvSpPr>
            <p:cNvPr id="55" name="Freeform 54"/>
            <p:cNvSpPr/>
            <p:nvPr/>
          </p:nvSpPr>
          <p:spPr>
            <a:xfrm>
              <a:off x="7200000" y="549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RSSI</a:t>
              </a:r>
            </a:p>
          </p:txBody>
        </p:sp>
        <p:sp>
          <p:nvSpPr>
            <p:cNvPr id="56" name="Freeform 55"/>
            <p:cNvSpPr/>
            <p:nvPr/>
          </p:nvSpPr>
          <p:spPr>
            <a:xfrm>
              <a:off x="7200000" y="486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7650000" y="5490000"/>
            <a:ext cx="450000" cy="1080000"/>
            <a:chOff x="7650000" y="5490000"/>
            <a:chExt cx="450000" cy="1080000"/>
          </a:xfrm>
        </p:grpSpPr>
        <p:sp>
          <p:nvSpPr>
            <p:cNvPr id="58" name="Freeform 57"/>
            <p:cNvSpPr/>
            <p:nvPr/>
          </p:nvSpPr>
          <p:spPr>
            <a:xfrm>
              <a:off x="7650000" y="612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RSSI</a:t>
              </a:r>
            </a:p>
          </p:txBody>
        </p:sp>
        <p:sp>
          <p:nvSpPr>
            <p:cNvPr id="59" name="Freeform 58"/>
            <p:cNvSpPr/>
            <p:nvPr/>
          </p:nvSpPr>
          <p:spPr>
            <a:xfrm>
              <a:off x="7650000" y="549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6660000" y="5593679"/>
            <a:ext cx="810000" cy="346320"/>
            <a:chOff x="6660000" y="5593679"/>
            <a:chExt cx="810000" cy="346320"/>
          </a:xfrm>
        </p:grpSpPr>
        <p:sp>
          <p:nvSpPr>
            <p:cNvPr id="61" name="Straight Connector 60"/>
            <p:cNvSpPr/>
            <p:nvPr/>
          </p:nvSpPr>
          <p:spPr>
            <a:xfrm>
              <a:off x="6750000" y="5611680"/>
              <a:ext cx="45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headEnd type="arrow"/>
              <a:tailEnd type="arrow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6660000" y="5593679"/>
              <a:ext cx="81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5ms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90000" y="4230000"/>
            <a:ext cx="900000" cy="2250000"/>
            <a:chOff x="90000" y="4230000"/>
            <a:chExt cx="900000" cy="2250000"/>
          </a:xfrm>
        </p:grpSpPr>
        <p:sp>
          <p:nvSpPr>
            <p:cNvPr id="64" name="TextBox 63"/>
            <p:cNvSpPr txBox="1"/>
            <p:nvPr/>
          </p:nvSpPr>
          <p:spPr>
            <a:xfrm>
              <a:off x="90000" y="4230000"/>
              <a:ext cx="90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90000" y="487080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 hop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90000" y="549000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2 hops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90000" y="613368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3 hops</a:t>
              </a:r>
            </a:p>
          </p:txBody>
        </p:sp>
      </p:grpSp>
      <p:sp>
        <p:nvSpPr>
          <p:cNvPr id="68" name="Freeform 67"/>
          <p:cNvSpPr/>
          <p:nvPr/>
        </p:nvSpPr>
        <p:spPr>
          <a:xfrm>
            <a:off x="8100000" y="6120000"/>
            <a:ext cx="45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5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grpSp>
        <p:nvGrpSpPr>
          <p:cNvPr id="69" name="Group 68"/>
          <p:cNvGrpSpPr/>
          <p:nvPr/>
        </p:nvGrpSpPr>
        <p:grpSpPr>
          <a:xfrm>
            <a:off x="3240000" y="6120000"/>
            <a:ext cx="900000" cy="450000"/>
            <a:chOff x="3240000" y="6120000"/>
            <a:chExt cx="900000" cy="450000"/>
          </a:xfrm>
        </p:grpSpPr>
        <p:sp>
          <p:nvSpPr>
            <p:cNvPr id="70" name="Freeform 69"/>
            <p:cNvSpPr/>
            <p:nvPr/>
          </p:nvSpPr>
          <p:spPr>
            <a:xfrm>
              <a:off x="3240000" y="612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RSSI</a:t>
              </a:r>
            </a:p>
          </p:txBody>
        </p:sp>
        <p:sp>
          <p:nvSpPr>
            <p:cNvPr id="71" name="Freeform 70"/>
            <p:cNvSpPr/>
            <p:nvPr/>
          </p:nvSpPr>
          <p:spPr>
            <a:xfrm>
              <a:off x="3690000" y="612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3690000" y="5490000"/>
            <a:ext cx="900000" cy="450000"/>
            <a:chOff x="3690000" y="5490000"/>
            <a:chExt cx="900000" cy="450000"/>
          </a:xfrm>
        </p:grpSpPr>
        <p:sp>
          <p:nvSpPr>
            <p:cNvPr id="73" name="Freeform 72"/>
            <p:cNvSpPr/>
            <p:nvPr/>
          </p:nvSpPr>
          <p:spPr>
            <a:xfrm>
              <a:off x="3690000" y="549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RSSI</a:t>
              </a:r>
            </a:p>
          </p:txBody>
        </p:sp>
        <p:sp>
          <p:nvSpPr>
            <p:cNvPr id="74" name="Freeform 73"/>
            <p:cNvSpPr/>
            <p:nvPr/>
          </p:nvSpPr>
          <p:spPr>
            <a:xfrm>
              <a:off x="4140000" y="549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4140000" y="4860000"/>
            <a:ext cx="900000" cy="450000"/>
            <a:chOff x="4140000" y="4860000"/>
            <a:chExt cx="900000" cy="450000"/>
          </a:xfrm>
        </p:grpSpPr>
        <p:sp>
          <p:nvSpPr>
            <p:cNvPr id="76" name="Freeform 75"/>
            <p:cNvSpPr/>
            <p:nvPr/>
          </p:nvSpPr>
          <p:spPr>
            <a:xfrm>
              <a:off x="4140000" y="486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RSSI</a:t>
              </a:r>
            </a:p>
          </p:txBody>
        </p:sp>
        <p:sp>
          <p:nvSpPr>
            <p:cNvPr id="77" name="Freeform 76"/>
            <p:cNvSpPr/>
            <p:nvPr/>
          </p:nvSpPr>
          <p:spPr>
            <a:xfrm>
              <a:off x="4590000" y="486000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EB613D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sp>
        <p:nvSpPr>
          <p:cNvPr id="78" name="Freeform 77"/>
          <p:cNvSpPr/>
          <p:nvPr/>
        </p:nvSpPr>
        <p:spPr>
          <a:xfrm>
            <a:off x="4590000" y="4230000"/>
            <a:ext cx="45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CCCCC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5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RSSI</a:t>
            </a:r>
          </a:p>
        </p:txBody>
      </p:sp>
      <p:grpSp>
        <p:nvGrpSpPr>
          <p:cNvPr id="79" name="Group 78"/>
          <p:cNvGrpSpPr/>
          <p:nvPr/>
        </p:nvGrpSpPr>
        <p:grpSpPr>
          <a:xfrm>
            <a:off x="4950000" y="6840000"/>
            <a:ext cx="3420000" cy="364320"/>
            <a:chOff x="4950000" y="6840000"/>
            <a:chExt cx="3420000" cy="364320"/>
          </a:xfrm>
        </p:grpSpPr>
        <p:sp>
          <p:nvSpPr>
            <p:cNvPr id="80" name="Freeform 79"/>
            <p:cNvSpPr/>
            <p:nvPr/>
          </p:nvSpPr>
          <p:spPr>
            <a:xfrm rot="5400000">
              <a:off x="5760000" y="6030000"/>
              <a:ext cx="180000" cy="1800000"/>
            </a:xfrm>
            <a:custGeom>
              <a:avLst>
                <a:gd name="f0" fmla="val 1800"/>
                <a:gd name="f1" fmla="val 108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-2147483647"/>
                <a:gd name="f10" fmla="val 2147483647"/>
                <a:gd name="f11" fmla="val 5400"/>
                <a:gd name="f12" fmla="val 16200"/>
                <a:gd name="f13" fmla="val 10800"/>
                <a:gd name="f14" fmla="+- 0 0 0"/>
                <a:gd name="f15" fmla="*/ f5 1 21600"/>
                <a:gd name="f16" fmla="*/ f6 1 21600"/>
                <a:gd name="f17" fmla="pin 0 f0 5400"/>
                <a:gd name="f18" fmla="pin 0 f1 21600"/>
                <a:gd name="f19" fmla="*/ f14 f2 1"/>
                <a:gd name="f20" fmla="*/ f17 1 2"/>
                <a:gd name="f21" fmla="val f17"/>
                <a:gd name="f22" fmla="val f18"/>
                <a:gd name="f23" fmla="+- 21600 0 f17"/>
                <a:gd name="f24" fmla="*/ f17 10000 1"/>
                <a:gd name="f25" fmla="*/ 10800 f15 1"/>
                <a:gd name="f26" fmla="*/ f17 f16 1"/>
                <a:gd name="f27" fmla="*/ f7 f15 1"/>
                <a:gd name="f28" fmla="*/ f18 f16 1"/>
                <a:gd name="f29" fmla="*/ 13800 f15 1"/>
                <a:gd name="f30" fmla="*/ 21600 f15 1"/>
                <a:gd name="f31" fmla="*/ 0 f16 1"/>
                <a:gd name="f32" fmla="*/ f19 1 f4"/>
                <a:gd name="f33" fmla="*/ 0 f15 1"/>
                <a:gd name="f34" fmla="*/ 10800 f16 1"/>
                <a:gd name="f35" fmla="*/ 21600 f16 1"/>
                <a:gd name="f36" fmla="+- f22 0 f17"/>
                <a:gd name="f37" fmla="+- f22 0 f20"/>
                <a:gd name="f38" fmla="+- f22 f20 0"/>
                <a:gd name="f39" fmla="+- f22 f17 0"/>
                <a:gd name="f40" fmla="+- 21600 0 f20"/>
                <a:gd name="f41" fmla="*/ f24 1 31953"/>
                <a:gd name="f42" fmla="+- f32 0 f3"/>
                <a:gd name="f43" fmla="+- 21600 0 f41"/>
                <a:gd name="f44" fmla="*/ f41 f16 1"/>
                <a:gd name="f45" fmla="*/ f43 f16 1"/>
              </a:gdLst>
              <a:ahLst>
                <a:ahXY gdRefX="" minX="0" maxX="0" gdRefY="f0" minY="f7" maxY="f11">
                  <a:pos x="f25" y="f26"/>
                </a:ahXY>
                <a:ahXY gdRefX="" minX="0" maxX="0" gdRefY="f1" minY="f7" maxY="f8">
                  <a:pos x="f27" y="f28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30" y="f31"/>
                </a:cxn>
                <a:cxn ang="f42">
                  <a:pos x="f33" y="f34"/>
                </a:cxn>
                <a:cxn ang="f42">
                  <a:pos x="f30" y="f35"/>
                </a:cxn>
              </a:cxnLst>
              <a:rect l="f29" t="f44" r="f30" b="f45"/>
              <a:pathLst>
                <a:path w="21600" h="21600">
                  <a:moveTo>
                    <a:pt x="f8" y="f7"/>
                  </a:moveTo>
                  <a:cubicBezTo>
                    <a:pt x="f12" y="f7"/>
                    <a:pt x="f13" y="f20"/>
                    <a:pt x="f13" y="f21"/>
                  </a:cubicBezTo>
                  <a:lnTo>
                    <a:pt x="f13" y="f36"/>
                  </a:lnTo>
                  <a:cubicBezTo>
                    <a:pt x="f13" y="f37"/>
                    <a:pt x="f11" y="f22"/>
                    <a:pt x="f7" y="f22"/>
                  </a:cubicBezTo>
                  <a:cubicBezTo>
                    <a:pt x="f11" y="f22"/>
                    <a:pt x="f13" y="f38"/>
                    <a:pt x="f13" y="f39"/>
                  </a:cubicBezTo>
                  <a:lnTo>
                    <a:pt x="f13" y="f23"/>
                  </a:lnTo>
                  <a:cubicBezTo>
                    <a:pt x="f13" y="f40"/>
                    <a:pt x="f12" y="f8"/>
                    <a:pt x="f8" y="f8"/>
                  </a:cubicBez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930000" y="6858000"/>
              <a:ext cx="144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root-to-all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1440000" y="6840000"/>
            <a:ext cx="3420000" cy="364320"/>
            <a:chOff x="1440000" y="6840000"/>
            <a:chExt cx="3420000" cy="364320"/>
          </a:xfrm>
        </p:grpSpPr>
        <p:sp>
          <p:nvSpPr>
            <p:cNvPr id="83" name="Freeform 82"/>
            <p:cNvSpPr/>
            <p:nvPr/>
          </p:nvSpPr>
          <p:spPr>
            <a:xfrm rot="5400000">
              <a:off x="2250000" y="6030000"/>
              <a:ext cx="180000" cy="1800000"/>
            </a:xfrm>
            <a:custGeom>
              <a:avLst>
                <a:gd name="f0" fmla="val 1800"/>
                <a:gd name="f1" fmla="val 108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-2147483647"/>
                <a:gd name="f10" fmla="val 2147483647"/>
                <a:gd name="f11" fmla="val 5400"/>
                <a:gd name="f12" fmla="val 16200"/>
                <a:gd name="f13" fmla="val 10800"/>
                <a:gd name="f14" fmla="+- 0 0 0"/>
                <a:gd name="f15" fmla="*/ f5 1 21600"/>
                <a:gd name="f16" fmla="*/ f6 1 21600"/>
                <a:gd name="f17" fmla="pin 0 f0 5400"/>
                <a:gd name="f18" fmla="pin 0 f1 21600"/>
                <a:gd name="f19" fmla="*/ f14 f2 1"/>
                <a:gd name="f20" fmla="*/ f17 1 2"/>
                <a:gd name="f21" fmla="val f17"/>
                <a:gd name="f22" fmla="val f18"/>
                <a:gd name="f23" fmla="+- 21600 0 f17"/>
                <a:gd name="f24" fmla="*/ f17 10000 1"/>
                <a:gd name="f25" fmla="*/ 10800 f15 1"/>
                <a:gd name="f26" fmla="*/ f17 f16 1"/>
                <a:gd name="f27" fmla="*/ f7 f15 1"/>
                <a:gd name="f28" fmla="*/ f18 f16 1"/>
                <a:gd name="f29" fmla="*/ 13800 f15 1"/>
                <a:gd name="f30" fmla="*/ 21600 f15 1"/>
                <a:gd name="f31" fmla="*/ 0 f16 1"/>
                <a:gd name="f32" fmla="*/ f19 1 f4"/>
                <a:gd name="f33" fmla="*/ 0 f15 1"/>
                <a:gd name="f34" fmla="*/ 10800 f16 1"/>
                <a:gd name="f35" fmla="*/ 21600 f16 1"/>
                <a:gd name="f36" fmla="+- f22 0 f17"/>
                <a:gd name="f37" fmla="+- f22 0 f20"/>
                <a:gd name="f38" fmla="+- f22 f20 0"/>
                <a:gd name="f39" fmla="+- f22 f17 0"/>
                <a:gd name="f40" fmla="+- 21600 0 f20"/>
                <a:gd name="f41" fmla="*/ f24 1 31953"/>
                <a:gd name="f42" fmla="+- f32 0 f3"/>
                <a:gd name="f43" fmla="+- 21600 0 f41"/>
                <a:gd name="f44" fmla="*/ f41 f16 1"/>
                <a:gd name="f45" fmla="*/ f43 f16 1"/>
              </a:gdLst>
              <a:ahLst>
                <a:ahXY gdRefX="" minX="0" maxX="0" gdRefY="f0" minY="f7" maxY="f11">
                  <a:pos x="f25" y="f26"/>
                </a:ahXY>
                <a:ahXY gdRefX="" minX="0" maxX="0" gdRefY="f1" minY="f7" maxY="f8">
                  <a:pos x="f27" y="f28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30" y="f31"/>
                </a:cxn>
                <a:cxn ang="f42">
                  <a:pos x="f33" y="f34"/>
                </a:cxn>
                <a:cxn ang="f42">
                  <a:pos x="f30" y="f35"/>
                </a:cxn>
              </a:cxnLst>
              <a:rect l="f29" t="f44" r="f30" b="f45"/>
              <a:pathLst>
                <a:path w="21600" h="21600">
                  <a:moveTo>
                    <a:pt x="f8" y="f7"/>
                  </a:moveTo>
                  <a:cubicBezTo>
                    <a:pt x="f12" y="f7"/>
                    <a:pt x="f13" y="f20"/>
                    <a:pt x="f13" y="f21"/>
                  </a:cubicBezTo>
                  <a:lnTo>
                    <a:pt x="f13" y="f36"/>
                  </a:lnTo>
                  <a:cubicBezTo>
                    <a:pt x="f13" y="f37"/>
                    <a:pt x="f11" y="f22"/>
                    <a:pt x="f7" y="f22"/>
                  </a:cubicBezTo>
                  <a:cubicBezTo>
                    <a:pt x="f11" y="f22"/>
                    <a:pt x="f13" y="f38"/>
                    <a:pt x="f13" y="f39"/>
                  </a:cubicBezTo>
                  <a:lnTo>
                    <a:pt x="f13" y="f23"/>
                  </a:lnTo>
                  <a:cubicBezTo>
                    <a:pt x="f13" y="f40"/>
                    <a:pt x="f12" y="f8"/>
                    <a:pt x="f8" y="f8"/>
                  </a:cubicBez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420000" y="6858000"/>
              <a:ext cx="144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any-to-root</a:t>
              </a:r>
            </a:p>
          </p:txBody>
        </p:sp>
      </p:grpSp>
      <p:pic>
        <p:nvPicPr>
          <p:cNvPr id="85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9187200" y="90000"/>
            <a:ext cx="712800" cy="71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False Alarm!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603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RSSI works fine – indoors</a:t>
            </a:r>
          </a:p>
          <a:p>
            <a:pPr lvl="1" rtl="0" hangingPunct="0"/>
            <a:r>
              <a:rPr lang="en-US"/>
              <a:t>Around 30% false alarms when deployed outdoors</a:t>
            </a:r>
          </a:p>
          <a:p>
            <a:pPr lvl="0"/>
            <a:r>
              <a:rPr lang="en-US"/>
              <a:t>TinyNode with Semtech XE1205 Radio</a:t>
            </a:r>
          </a:p>
          <a:p>
            <a:pPr lvl="1" rtl="0" hangingPunct="0"/>
            <a:r>
              <a:rPr lang="en-US"/>
              <a:t>FSK modulation:</a:t>
            </a:r>
          </a:p>
          <a:p>
            <a:pPr lvl="1" rtl="0" hangingPunct="0"/>
            <a:endParaRPr lang="en-US"/>
          </a:p>
          <a:p>
            <a:pPr lvl="1" rtl="0" hangingPunct="0"/>
            <a:r>
              <a:rPr lang="en-US"/>
              <a:t>Announce an alarm: Send at f</a:t>
            </a:r>
            <a:r>
              <a:rPr lang="en-US" b="1" baseline="-15000"/>
              <a:t>0</a:t>
            </a:r>
          </a:p>
          <a:p>
            <a:pPr lvl="1" rtl="0" hangingPunct="0"/>
            <a:r>
              <a:rPr lang="en-US"/>
              <a:t>No alarm: be quiet</a:t>
            </a:r>
          </a:p>
          <a:p>
            <a:pPr lvl="1" rtl="0" hangingPunct="0"/>
            <a:r>
              <a:rPr lang="en-US"/>
              <a:t>Detection:</a:t>
            </a:r>
          </a:p>
          <a:p>
            <a:pPr lvl="2" rtl="0" hangingPunct="0"/>
            <a:r>
              <a:rPr lang="en-US"/>
              <a:t>No alarm: white noise (50% '1' and 50% '0')</a:t>
            </a:r>
          </a:p>
          <a:p>
            <a:pPr lvl="2" rtl="0" hangingPunct="0"/>
            <a:r>
              <a:rPr lang="en-US"/>
              <a:t>Alarm: &gt; 75% '0'</a:t>
            </a:r>
          </a:p>
          <a:p>
            <a:pPr lvl="1" rtl="0" hangingPunct="0"/>
            <a:r>
              <a:rPr lang="en-US"/>
              <a:t>Several nodes may indicate an alarm in parallel</a:t>
            </a: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9187200" y="90000"/>
            <a:ext cx="712800" cy="7128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roup 4"/>
          <p:cNvGrpSpPr/>
          <p:nvPr/>
        </p:nvGrpSpPr>
        <p:grpSpPr>
          <a:xfrm>
            <a:off x="4770000" y="2916000"/>
            <a:ext cx="3582000" cy="972557"/>
            <a:chOff x="4770000" y="2916000"/>
            <a:chExt cx="3582000" cy="972557"/>
          </a:xfrm>
        </p:grpSpPr>
        <p:sp>
          <p:nvSpPr>
            <p:cNvPr id="6" name="Freeform 5"/>
            <p:cNvSpPr/>
            <p:nvPr/>
          </p:nvSpPr>
          <p:spPr>
            <a:xfrm>
              <a:off x="4770000" y="2970000"/>
              <a:ext cx="180000" cy="810000"/>
            </a:xfrm>
            <a:custGeom>
              <a:avLst>
                <a:gd name="f0" fmla="val 1800"/>
                <a:gd name="f1" fmla="val 108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-2147483647"/>
                <a:gd name="f10" fmla="val 2147483647"/>
                <a:gd name="f11" fmla="val 5400"/>
                <a:gd name="f12" fmla="val 16200"/>
                <a:gd name="f13" fmla="val 10800"/>
                <a:gd name="f14" fmla="+- 0 0 0"/>
                <a:gd name="f15" fmla="*/ f5 1 21600"/>
                <a:gd name="f16" fmla="*/ f6 1 21600"/>
                <a:gd name="f17" fmla="pin 0 f0 5400"/>
                <a:gd name="f18" fmla="pin 0 f1 21600"/>
                <a:gd name="f19" fmla="*/ f14 f2 1"/>
                <a:gd name="f20" fmla="*/ f17 1 2"/>
                <a:gd name="f21" fmla="val f17"/>
                <a:gd name="f22" fmla="val f18"/>
                <a:gd name="f23" fmla="+- 21600 0 f17"/>
                <a:gd name="f24" fmla="*/ f17 10000 1"/>
                <a:gd name="f25" fmla="*/ 10800 f15 1"/>
                <a:gd name="f26" fmla="*/ f17 f16 1"/>
                <a:gd name="f27" fmla="*/ f7 f15 1"/>
                <a:gd name="f28" fmla="*/ f18 f16 1"/>
                <a:gd name="f29" fmla="*/ 13800 f15 1"/>
                <a:gd name="f30" fmla="*/ 21600 f15 1"/>
                <a:gd name="f31" fmla="*/ 0 f16 1"/>
                <a:gd name="f32" fmla="*/ f19 1 f4"/>
                <a:gd name="f33" fmla="*/ 0 f15 1"/>
                <a:gd name="f34" fmla="*/ 10800 f16 1"/>
                <a:gd name="f35" fmla="*/ 21600 f16 1"/>
                <a:gd name="f36" fmla="+- f22 0 f17"/>
                <a:gd name="f37" fmla="+- f22 0 f20"/>
                <a:gd name="f38" fmla="+- f22 f20 0"/>
                <a:gd name="f39" fmla="+- f22 f17 0"/>
                <a:gd name="f40" fmla="+- 21600 0 f20"/>
                <a:gd name="f41" fmla="*/ f24 1 31953"/>
                <a:gd name="f42" fmla="+- f32 0 f3"/>
                <a:gd name="f43" fmla="+- 21600 0 f41"/>
                <a:gd name="f44" fmla="*/ f41 f16 1"/>
                <a:gd name="f45" fmla="*/ f43 f16 1"/>
              </a:gdLst>
              <a:ahLst>
                <a:ahXY gdRefX="" minX="0" maxX="0" gdRefY="f0" minY="f7" maxY="f11">
                  <a:pos x="f25" y="f26"/>
                </a:ahXY>
                <a:ahXY gdRefX="" minX="0" maxX="0" gdRefY="f1" minY="f7" maxY="f8">
                  <a:pos x="f27" y="f28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30" y="f31"/>
                </a:cxn>
                <a:cxn ang="f42">
                  <a:pos x="f33" y="f34"/>
                </a:cxn>
                <a:cxn ang="f42">
                  <a:pos x="f30" y="f35"/>
                </a:cxn>
              </a:cxnLst>
              <a:rect l="f29" t="f44" r="f30" b="f45"/>
              <a:pathLst>
                <a:path w="21600" h="21600">
                  <a:moveTo>
                    <a:pt x="f8" y="f7"/>
                  </a:moveTo>
                  <a:cubicBezTo>
                    <a:pt x="f12" y="f7"/>
                    <a:pt x="f13" y="f20"/>
                    <a:pt x="f13" y="f21"/>
                  </a:cubicBezTo>
                  <a:lnTo>
                    <a:pt x="f13" y="f36"/>
                  </a:lnTo>
                  <a:cubicBezTo>
                    <a:pt x="f13" y="f37"/>
                    <a:pt x="f11" y="f22"/>
                    <a:pt x="f7" y="f22"/>
                  </a:cubicBezTo>
                  <a:cubicBezTo>
                    <a:pt x="f11" y="f22"/>
                    <a:pt x="f13" y="f38"/>
                    <a:pt x="f13" y="f39"/>
                  </a:cubicBezTo>
                  <a:lnTo>
                    <a:pt x="f13" y="f23"/>
                  </a:lnTo>
                  <a:cubicBezTo>
                    <a:pt x="f13" y="f40"/>
                    <a:pt x="f12" y="f8"/>
                    <a:pt x="f8" y="f8"/>
                  </a:cubicBez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004000" y="2916000"/>
              <a:ext cx="270000" cy="40284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0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04000" y="3377160"/>
              <a:ext cx="270000" cy="40284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722000" y="2916000"/>
              <a:ext cx="630000" cy="41940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f</a:t>
              </a:r>
              <a:r>
                <a:rPr lang="en-US" sz="2200" b="0" i="0" u="none" strike="noStrike" kern="1200" baseline="-150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0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722000" y="3377160"/>
              <a:ext cx="630000" cy="41940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f</a:t>
              </a:r>
              <a:r>
                <a:rPr lang="en-US" sz="2200" b="0" i="0" u="none" strike="noStrike" kern="1200" baseline="-150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</a:t>
              </a: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314981" y="3139380"/>
              <a:ext cx="2068825" cy="293847"/>
              <a:chOff x="5314981" y="3139380"/>
              <a:chExt cx="2068825" cy="293847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5314981" y="3139427"/>
                <a:ext cx="170362" cy="289805"/>
                <a:chOff x="5314981" y="3139427"/>
                <a:chExt cx="170362" cy="289805"/>
              </a:xfrm>
            </p:grpSpPr>
            <p:sp>
              <p:nvSpPr>
                <p:cNvPr id="13" name="Freeform 12"/>
                <p:cNvSpPr/>
                <p:nvPr/>
              </p:nvSpPr>
              <p:spPr>
                <a:xfrm rot="4677600">
                  <a:off x="5278981" y="3175427"/>
                  <a:ext cx="15624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5">
                      <a:moveTo>
                        <a:pt x="0" y="32872"/>
                      </a:moveTo>
                      <a:cubicBezTo>
                        <a:pt x="575" y="32872"/>
                        <a:pt x="414" y="33107"/>
                        <a:pt x="414" y="33107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14" name="Freeform 13"/>
                <p:cNvSpPr/>
                <p:nvPr/>
              </p:nvSpPr>
              <p:spPr>
                <a:xfrm rot="6117600">
                  <a:off x="5365823" y="3309712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26114"/>
                      </a:moveTo>
                      <a:cubicBezTo>
                        <a:pt x="-144" y="26114"/>
                        <a:pt x="22" y="26348"/>
                        <a:pt x="22" y="26348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15" name="Group 14"/>
              <p:cNvGrpSpPr/>
              <p:nvPr/>
            </p:nvGrpSpPr>
            <p:grpSpPr>
              <a:xfrm>
                <a:off x="5487568" y="3139427"/>
                <a:ext cx="170466" cy="291896"/>
                <a:chOff x="5487568" y="3139427"/>
                <a:chExt cx="170466" cy="291896"/>
              </a:xfrm>
            </p:grpSpPr>
            <p:sp>
              <p:nvSpPr>
                <p:cNvPr id="16" name="Freeform 15"/>
                <p:cNvSpPr/>
                <p:nvPr/>
              </p:nvSpPr>
              <p:spPr>
                <a:xfrm rot="4677600">
                  <a:off x="5451568" y="3175427"/>
                  <a:ext cx="15624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5">
                      <a:moveTo>
                        <a:pt x="0" y="33810"/>
                      </a:moveTo>
                      <a:cubicBezTo>
                        <a:pt x="575" y="33810"/>
                        <a:pt x="414" y="34045"/>
                        <a:pt x="414" y="34045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17" name="Freeform 16"/>
                <p:cNvSpPr/>
                <p:nvPr/>
              </p:nvSpPr>
              <p:spPr>
                <a:xfrm rot="6117600">
                  <a:off x="5537974" y="3311263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435" y="27052"/>
                      </a:moveTo>
                      <a:cubicBezTo>
                        <a:pt x="-142" y="27052"/>
                        <a:pt x="21" y="27286"/>
                        <a:pt x="21" y="27286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18" name="Group 17"/>
              <p:cNvGrpSpPr/>
              <p:nvPr/>
            </p:nvGrpSpPr>
            <p:grpSpPr>
              <a:xfrm>
                <a:off x="5660510" y="3139389"/>
                <a:ext cx="170110" cy="291934"/>
                <a:chOff x="5660510" y="3139389"/>
                <a:chExt cx="170110" cy="291934"/>
              </a:xfrm>
            </p:grpSpPr>
            <p:sp>
              <p:nvSpPr>
                <p:cNvPr id="19" name="Freeform 18"/>
                <p:cNvSpPr/>
                <p:nvPr/>
              </p:nvSpPr>
              <p:spPr>
                <a:xfrm rot="4677600">
                  <a:off x="5624330" y="317556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34748"/>
                      </a:moveTo>
                      <a:cubicBezTo>
                        <a:pt x="575" y="34748"/>
                        <a:pt x="414" y="34982"/>
                        <a:pt x="414" y="34982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20" name="Freeform 19"/>
                <p:cNvSpPr/>
                <p:nvPr/>
              </p:nvSpPr>
              <p:spPr>
                <a:xfrm rot="6117600">
                  <a:off x="5710560" y="3311263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435" y="27990"/>
                      </a:moveTo>
                      <a:cubicBezTo>
                        <a:pt x="-142" y="27990"/>
                        <a:pt x="21" y="28224"/>
                        <a:pt x="21" y="28224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21" name="Group 20"/>
              <p:cNvGrpSpPr/>
              <p:nvPr/>
            </p:nvGrpSpPr>
            <p:grpSpPr>
              <a:xfrm>
                <a:off x="5833096" y="3139389"/>
                <a:ext cx="170217" cy="291754"/>
                <a:chOff x="5833096" y="3139389"/>
                <a:chExt cx="170217" cy="291754"/>
              </a:xfrm>
            </p:grpSpPr>
            <p:sp>
              <p:nvSpPr>
                <p:cNvPr id="22" name="Freeform 21"/>
                <p:cNvSpPr/>
                <p:nvPr/>
              </p:nvSpPr>
              <p:spPr>
                <a:xfrm rot="4677600">
                  <a:off x="5796916" y="317556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35685"/>
                      </a:moveTo>
                      <a:cubicBezTo>
                        <a:pt x="575" y="35684"/>
                        <a:pt x="414" y="35919"/>
                        <a:pt x="414" y="35919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23" name="Freeform 22"/>
                <p:cNvSpPr/>
                <p:nvPr/>
              </p:nvSpPr>
              <p:spPr>
                <a:xfrm rot="6122400">
                  <a:off x="5883253" y="3311083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435" y="28894"/>
                      </a:moveTo>
                      <a:cubicBezTo>
                        <a:pt x="-140" y="28894"/>
                        <a:pt x="21" y="29128"/>
                        <a:pt x="21" y="29128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24" name="Group 23"/>
              <p:cNvGrpSpPr/>
              <p:nvPr/>
            </p:nvGrpSpPr>
            <p:grpSpPr>
              <a:xfrm>
                <a:off x="6005153" y="3139427"/>
                <a:ext cx="170577" cy="291679"/>
                <a:chOff x="6005153" y="3139427"/>
                <a:chExt cx="170577" cy="291679"/>
              </a:xfrm>
            </p:grpSpPr>
            <p:sp>
              <p:nvSpPr>
                <p:cNvPr id="25" name="Freeform 24"/>
                <p:cNvSpPr/>
                <p:nvPr/>
              </p:nvSpPr>
              <p:spPr>
                <a:xfrm rot="4677600">
                  <a:off x="5969153" y="3175427"/>
                  <a:ext cx="15624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5">
                      <a:moveTo>
                        <a:pt x="0" y="36622"/>
                      </a:moveTo>
                      <a:cubicBezTo>
                        <a:pt x="575" y="36622"/>
                        <a:pt x="414" y="36857"/>
                        <a:pt x="414" y="36857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26" name="Freeform 25"/>
                <p:cNvSpPr/>
                <p:nvPr/>
              </p:nvSpPr>
              <p:spPr>
                <a:xfrm rot="6122400">
                  <a:off x="6055490" y="3310866"/>
                  <a:ext cx="15624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5">
                      <a:moveTo>
                        <a:pt x="435" y="29831"/>
                      </a:moveTo>
                      <a:cubicBezTo>
                        <a:pt x="-140" y="29831"/>
                        <a:pt x="21" y="30066"/>
                        <a:pt x="21" y="30066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27" name="Group 26"/>
              <p:cNvGrpSpPr/>
              <p:nvPr/>
            </p:nvGrpSpPr>
            <p:grpSpPr>
              <a:xfrm>
                <a:off x="6177732" y="3139380"/>
                <a:ext cx="170697" cy="293847"/>
                <a:chOff x="6177732" y="3139380"/>
                <a:chExt cx="170697" cy="293847"/>
              </a:xfrm>
            </p:grpSpPr>
            <p:sp>
              <p:nvSpPr>
                <p:cNvPr id="28" name="Freeform 27"/>
                <p:cNvSpPr/>
                <p:nvPr/>
              </p:nvSpPr>
              <p:spPr>
                <a:xfrm rot="4682400">
                  <a:off x="6141192" y="3175920"/>
                  <a:ext cx="15732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5">
                      <a:moveTo>
                        <a:pt x="0" y="37546"/>
                      </a:moveTo>
                      <a:cubicBezTo>
                        <a:pt x="576" y="37547"/>
                        <a:pt x="418" y="37781"/>
                        <a:pt x="418" y="37781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29" name="Freeform 28"/>
                <p:cNvSpPr/>
                <p:nvPr/>
              </p:nvSpPr>
              <p:spPr>
                <a:xfrm rot="6122400">
                  <a:off x="6227649" y="3312447"/>
                  <a:ext cx="15732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5">
                      <a:moveTo>
                        <a:pt x="438" y="30769"/>
                      </a:moveTo>
                      <a:cubicBezTo>
                        <a:pt x="-137" y="30769"/>
                        <a:pt x="20" y="31004"/>
                        <a:pt x="20" y="31004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30" name="Group 29"/>
              <p:cNvGrpSpPr/>
              <p:nvPr/>
            </p:nvGrpSpPr>
            <p:grpSpPr>
              <a:xfrm>
                <a:off x="6350682" y="3139389"/>
                <a:ext cx="170005" cy="289843"/>
                <a:chOff x="6350682" y="3139389"/>
                <a:chExt cx="170005" cy="289843"/>
              </a:xfrm>
            </p:grpSpPr>
            <p:sp>
              <p:nvSpPr>
                <p:cNvPr id="31" name="Freeform 30"/>
                <p:cNvSpPr/>
                <p:nvPr/>
              </p:nvSpPr>
              <p:spPr>
                <a:xfrm rot="4677600">
                  <a:off x="6314502" y="317556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38498"/>
                      </a:moveTo>
                      <a:cubicBezTo>
                        <a:pt x="575" y="38498"/>
                        <a:pt x="414" y="38732"/>
                        <a:pt x="414" y="38732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32" name="Freeform 31"/>
                <p:cNvSpPr/>
                <p:nvPr/>
              </p:nvSpPr>
              <p:spPr>
                <a:xfrm rot="6117600">
                  <a:off x="6401167" y="3309712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31741"/>
                      </a:moveTo>
                      <a:cubicBezTo>
                        <a:pt x="-144" y="31741"/>
                        <a:pt x="22" y="31975"/>
                        <a:pt x="22" y="31975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33" name="Group 32"/>
              <p:cNvGrpSpPr/>
              <p:nvPr/>
            </p:nvGrpSpPr>
            <p:grpSpPr>
              <a:xfrm>
                <a:off x="6522912" y="3139427"/>
                <a:ext cx="170573" cy="291716"/>
                <a:chOff x="6522912" y="3139427"/>
                <a:chExt cx="170573" cy="291716"/>
              </a:xfrm>
            </p:grpSpPr>
            <p:sp>
              <p:nvSpPr>
                <p:cNvPr id="34" name="Freeform 33"/>
                <p:cNvSpPr/>
                <p:nvPr/>
              </p:nvSpPr>
              <p:spPr>
                <a:xfrm rot="4677600">
                  <a:off x="6486912" y="3175427"/>
                  <a:ext cx="15624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5">
                      <a:moveTo>
                        <a:pt x="0" y="39435"/>
                      </a:moveTo>
                      <a:cubicBezTo>
                        <a:pt x="575" y="39435"/>
                        <a:pt x="414" y="39670"/>
                        <a:pt x="414" y="39670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35" name="Freeform 34"/>
                <p:cNvSpPr/>
                <p:nvPr/>
              </p:nvSpPr>
              <p:spPr>
                <a:xfrm rot="6122400">
                  <a:off x="6573425" y="3311083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435" y="32644"/>
                      </a:moveTo>
                      <a:cubicBezTo>
                        <a:pt x="-140" y="32643"/>
                        <a:pt x="21" y="32878"/>
                        <a:pt x="21" y="32878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36" name="Group 35"/>
              <p:cNvGrpSpPr/>
              <p:nvPr/>
            </p:nvGrpSpPr>
            <p:grpSpPr>
              <a:xfrm>
                <a:off x="6695325" y="3139427"/>
                <a:ext cx="170466" cy="291896"/>
                <a:chOff x="6695325" y="3139427"/>
                <a:chExt cx="170466" cy="291896"/>
              </a:xfrm>
            </p:grpSpPr>
            <p:sp>
              <p:nvSpPr>
                <p:cNvPr id="37" name="Freeform 36"/>
                <p:cNvSpPr/>
                <p:nvPr/>
              </p:nvSpPr>
              <p:spPr>
                <a:xfrm rot="4677600">
                  <a:off x="6659325" y="3175427"/>
                  <a:ext cx="15624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5">
                      <a:moveTo>
                        <a:pt x="0" y="40372"/>
                      </a:moveTo>
                      <a:cubicBezTo>
                        <a:pt x="575" y="40372"/>
                        <a:pt x="414" y="40607"/>
                        <a:pt x="414" y="40607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38" name="Freeform 37"/>
                <p:cNvSpPr/>
                <p:nvPr/>
              </p:nvSpPr>
              <p:spPr>
                <a:xfrm rot="6117600">
                  <a:off x="6745731" y="3311263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435" y="33616"/>
                      </a:moveTo>
                      <a:cubicBezTo>
                        <a:pt x="-142" y="33616"/>
                        <a:pt x="21" y="33850"/>
                        <a:pt x="21" y="33850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39" name="Group 38"/>
              <p:cNvGrpSpPr/>
              <p:nvPr/>
            </p:nvGrpSpPr>
            <p:grpSpPr>
              <a:xfrm>
                <a:off x="6867904" y="3139380"/>
                <a:ext cx="170584" cy="291726"/>
                <a:chOff x="6867904" y="3139380"/>
                <a:chExt cx="170584" cy="291726"/>
              </a:xfrm>
            </p:grpSpPr>
            <p:sp>
              <p:nvSpPr>
                <p:cNvPr id="40" name="Freeform 39"/>
                <p:cNvSpPr/>
                <p:nvPr/>
              </p:nvSpPr>
              <p:spPr>
                <a:xfrm rot="4682400">
                  <a:off x="6831364" y="3175920"/>
                  <a:ext cx="15732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5">
                      <a:moveTo>
                        <a:pt x="0" y="41297"/>
                      </a:moveTo>
                      <a:cubicBezTo>
                        <a:pt x="576" y="41298"/>
                        <a:pt x="418" y="41532"/>
                        <a:pt x="418" y="41532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41" name="Freeform 40"/>
                <p:cNvSpPr/>
                <p:nvPr/>
              </p:nvSpPr>
              <p:spPr>
                <a:xfrm rot="6122400">
                  <a:off x="6918248" y="3310866"/>
                  <a:ext cx="15624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5">
                      <a:moveTo>
                        <a:pt x="435" y="34519"/>
                      </a:moveTo>
                      <a:cubicBezTo>
                        <a:pt x="-140" y="34519"/>
                        <a:pt x="21" y="34754"/>
                        <a:pt x="21" y="34754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42" name="Group 41"/>
              <p:cNvGrpSpPr/>
              <p:nvPr/>
            </p:nvGrpSpPr>
            <p:grpSpPr>
              <a:xfrm>
                <a:off x="7040853" y="3139389"/>
                <a:ext cx="170112" cy="289662"/>
                <a:chOff x="7040853" y="3139389"/>
                <a:chExt cx="170112" cy="289662"/>
              </a:xfrm>
            </p:grpSpPr>
            <p:sp>
              <p:nvSpPr>
                <p:cNvPr id="43" name="Freeform 42"/>
                <p:cNvSpPr/>
                <p:nvPr/>
              </p:nvSpPr>
              <p:spPr>
                <a:xfrm rot="4677600">
                  <a:off x="7004673" y="317556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42248"/>
                      </a:moveTo>
                      <a:cubicBezTo>
                        <a:pt x="575" y="42248"/>
                        <a:pt x="414" y="42482"/>
                        <a:pt x="414" y="42482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44" name="Freeform 43"/>
                <p:cNvSpPr/>
                <p:nvPr/>
              </p:nvSpPr>
              <p:spPr>
                <a:xfrm rot="6122400">
                  <a:off x="7091445" y="3309531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35456"/>
                      </a:moveTo>
                      <a:cubicBezTo>
                        <a:pt x="-143" y="35456"/>
                        <a:pt x="22" y="35690"/>
                        <a:pt x="22" y="35690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45" name="Group 44"/>
              <p:cNvGrpSpPr/>
              <p:nvPr/>
            </p:nvGrpSpPr>
            <p:grpSpPr>
              <a:xfrm>
                <a:off x="7213076" y="3139380"/>
                <a:ext cx="170730" cy="291191"/>
                <a:chOff x="7213076" y="3139380"/>
                <a:chExt cx="170730" cy="291191"/>
              </a:xfrm>
            </p:grpSpPr>
            <p:sp>
              <p:nvSpPr>
                <p:cNvPr id="46" name="Freeform 45"/>
                <p:cNvSpPr/>
                <p:nvPr/>
              </p:nvSpPr>
              <p:spPr>
                <a:xfrm rot="4682400">
                  <a:off x="7176536" y="3175920"/>
                  <a:ext cx="15732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5">
                      <a:moveTo>
                        <a:pt x="0" y="43173"/>
                      </a:moveTo>
                      <a:cubicBezTo>
                        <a:pt x="576" y="43174"/>
                        <a:pt x="418" y="43408"/>
                        <a:pt x="418" y="43408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47" name="Freeform 46"/>
                <p:cNvSpPr/>
                <p:nvPr/>
              </p:nvSpPr>
              <p:spPr>
                <a:xfrm rot="6127200">
                  <a:off x="7263746" y="3310511"/>
                  <a:ext cx="155880" cy="8424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4" h="235">
                      <a:moveTo>
                        <a:pt x="434" y="36358"/>
                      </a:moveTo>
                      <a:cubicBezTo>
                        <a:pt x="-139" y="36357"/>
                        <a:pt x="20" y="36593"/>
                        <a:pt x="20" y="36593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</p:grpSp>
        <p:grpSp>
          <p:nvGrpSpPr>
            <p:cNvPr id="48" name="Group 47"/>
            <p:cNvGrpSpPr/>
            <p:nvPr/>
          </p:nvGrpSpPr>
          <p:grpSpPr>
            <a:xfrm>
              <a:off x="5349154" y="3584002"/>
              <a:ext cx="2185745" cy="304555"/>
              <a:chOff x="5349154" y="3584002"/>
              <a:chExt cx="2185745" cy="304555"/>
            </a:xfrm>
          </p:grpSpPr>
          <p:sp>
            <p:nvSpPr>
              <p:cNvPr id="49" name="Freeform 48"/>
              <p:cNvSpPr/>
              <p:nvPr/>
            </p:nvSpPr>
            <p:spPr>
              <a:xfrm rot="5049600">
                <a:off x="6283534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37241"/>
                    </a:moveTo>
                    <a:cubicBezTo>
                      <a:pt x="565" y="37241"/>
                      <a:pt x="401" y="37355"/>
                      <a:pt x="401" y="3735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0" name="Freeform 49"/>
              <p:cNvSpPr/>
              <p:nvPr/>
            </p:nvSpPr>
            <p:spPr>
              <a:xfrm rot="5745000">
                <a:off x="6325203" y="3785586"/>
                <a:ext cx="1508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0" h="114">
                    <a:moveTo>
                      <a:pt x="420" y="33456"/>
                    </a:moveTo>
                    <a:cubicBezTo>
                      <a:pt x="-147" y="33457"/>
                      <a:pt x="24" y="33570"/>
                      <a:pt x="24" y="3357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1" name="Freeform 50"/>
              <p:cNvSpPr/>
              <p:nvPr/>
            </p:nvSpPr>
            <p:spPr>
              <a:xfrm rot="5049600">
                <a:off x="6364915" y="364090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37697"/>
                    </a:moveTo>
                    <a:cubicBezTo>
                      <a:pt x="565" y="37697"/>
                      <a:pt x="411" y="37811"/>
                      <a:pt x="411" y="37811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2" name="Freeform 51"/>
              <p:cNvSpPr/>
              <p:nvPr/>
            </p:nvSpPr>
            <p:spPr>
              <a:xfrm rot="5745000">
                <a:off x="6405921" y="3790799"/>
                <a:ext cx="154440" cy="4104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5">
                    <a:moveTo>
                      <a:pt x="430" y="33912"/>
                    </a:moveTo>
                    <a:cubicBezTo>
                      <a:pt x="-137" y="33913"/>
                      <a:pt x="20" y="34027"/>
                      <a:pt x="20" y="34027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3" name="Freeform 52"/>
              <p:cNvSpPr/>
              <p:nvPr/>
            </p:nvSpPr>
            <p:spPr>
              <a:xfrm rot="5055000">
                <a:off x="6446979" y="3641247"/>
                <a:ext cx="1551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2" h="114">
                    <a:moveTo>
                      <a:pt x="0" y="38128"/>
                    </a:moveTo>
                    <a:cubicBezTo>
                      <a:pt x="568" y="38129"/>
                      <a:pt x="413" y="38242"/>
                      <a:pt x="413" y="3824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4" name="Freeform 53"/>
              <p:cNvSpPr/>
              <p:nvPr/>
            </p:nvSpPr>
            <p:spPr>
              <a:xfrm rot="5745000">
                <a:off x="6488612" y="3790997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34368"/>
                    </a:moveTo>
                    <a:cubicBezTo>
                      <a:pt x="-137" y="34368"/>
                      <a:pt x="20" y="34482"/>
                      <a:pt x="20" y="3448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5" name="Freeform 54"/>
              <p:cNvSpPr/>
              <p:nvPr/>
            </p:nvSpPr>
            <p:spPr>
              <a:xfrm rot="5055000">
                <a:off x="6529492" y="3641247"/>
                <a:ext cx="1551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2" h="114">
                    <a:moveTo>
                      <a:pt x="0" y="38584"/>
                    </a:moveTo>
                    <a:cubicBezTo>
                      <a:pt x="568" y="38585"/>
                      <a:pt x="413" y="38698"/>
                      <a:pt x="413" y="3869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6" name="Freeform 55"/>
              <p:cNvSpPr/>
              <p:nvPr/>
            </p:nvSpPr>
            <p:spPr>
              <a:xfrm rot="5745000">
                <a:off x="6572078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34824"/>
                    </a:moveTo>
                    <a:cubicBezTo>
                      <a:pt x="-144" y="34824"/>
                      <a:pt x="23" y="34938"/>
                      <a:pt x="23" y="3493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7" name="Freeform 56"/>
              <p:cNvSpPr/>
              <p:nvPr/>
            </p:nvSpPr>
            <p:spPr>
              <a:xfrm rot="5049600">
                <a:off x="6613502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39065"/>
                    </a:moveTo>
                    <a:cubicBezTo>
                      <a:pt x="565" y="39065"/>
                      <a:pt x="401" y="39179"/>
                      <a:pt x="401" y="39179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8" name="Freeform 57"/>
              <p:cNvSpPr/>
              <p:nvPr/>
            </p:nvSpPr>
            <p:spPr>
              <a:xfrm rot="5745000">
                <a:off x="6654508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35280"/>
                    </a:moveTo>
                    <a:cubicBezTo>
                      <a:pt x="-144" y="35281"/>
                      <a:pt x="23" y="35394"/>
                      <a:pt x="23" y="3539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9" name="Freeform 58"/>
              <p:cNvSpPr/>
              <p:nvPr/>
            </p:nvSpPr>
            <p:spPr>
              <a:xfrm rot="5055000">
                <a:off x="6694758" y="3640889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39496"/>
                    </a:moveTo>
                    <a:cubicBezTo>
                      <a:pt x="568" y="39497"/>
                      <a:pt x="410" y="39610"/>
                      <a:pt x="410" y="3961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0" name="Freeform 59"/>
              <p:cNvSpPr/>
              <p:nvPr/>
            </p:nvSpPr>
            <p:spPr>
              <a:xfrm rot="5750400">
                <a:off x="6736495" y="3789662"/>
                <a:ext cx="1537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8" h="114">
                    <a:moveTo>
                      <a:pt x="428" y="35699"/>
                    </a:moveTo>
                    <a:cubicBezTo>
                      <a:pt x="-137" y="35699"/>
                      <a:pt x="20" y="35813"/>
                      <a:pt x="20" y="3581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1" name="Freeform 60"/>
              <p:cNvSpPr/>
              <p:nvPr/>
            </p:nvSpPr>
            <p:spPr>
              <a:xfrm rot="5049600">
                <a:off x="6778527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39977"/>
                    </a:moveTo>
                    <a:cubicBezTo>
                      <a:pt x="565" y="39977"/>
                      <a:pt x="401" y="40091"/>
                      <a:pt x="401" y="40091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2" name="Freeform 61"/>
              <p:cNvSpPr/>
              <p:nvPr/>
            </p:nvSpPr>
            <p:spPr>
              <a:xfrm rot="5745000">
                <a:off x="6820195" y="3785586"/>
                <a:ext cx="1508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0" h="114">
                    <a:moveTo>
                      <a:pt x="420" y="36192"/>
                    </a:moveTo>
                    <a:cubicBezTo>
                      <a:pt x="-147" y="36192"/>
                      <a:pt x="24" y="36306"/>
                      <a:pt x="24" y="3630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3" name="Freeform 62"/>
              <p:cNvSpPr/>
              <p:nvPr/>
            </p:nvSpPr>
            <p:spPr>
              <a:xfrm rot="5049600">
                <a:off x="6859907" y="364090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40433"/>
                    </a:moveTo>
                    <a:cubicBezTo>
                      <a:pt x="565" y="40433"/>
                      <a:pt x="411" y="40547"/>
                      <a:pt x="411" y="40547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4" name="Freeform 63"/>
              <p:cNvSpPr/>
              <p:nvPr/>
            </p:nvSpPr>
            <p:spPr>
              <a:xfrm rot="5750400">
                <a:off x="6901191" y="379068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36611"/>
                    </a:moveTo>
                    <a:cubicBezTo>
                      <a:pt x="-135" y="36611"/>
                      <a:pt x="19" y="36725"/>
                      <a:pt x="19" y="3672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5" name="Freeform 64"/>
              <p:cNvSpPr/>
              <p:nvPr/>
            </p:nvSpPr>
            <p:spPr>
              <a:xfrm rot="5049600">
                <a:off x="6942337" y="364090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40889"/>
                    </a:moveTo>
                    <a:cubicBezTo>
                      <a:pt x="565" y="40889"/>
                      <a:pt x="411" y="41003"/>
                      <a:pt x="411" y="4100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6" name="Freeform 65"/>
              <p:cNvSpPr/>
              <p:nvPr/>
            </p:nvSpPr>
            <p:spPr>
              <a:xfrm rot="5745000">
                <a:off x="6983522" y="3790997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37104"/>
                    </a:moveTo>
                    <a:cubicBezTo>
                      <a:pt x="-137" y="37105"/>
                      <a:pt x="20" y="37218"/>
                      <a:pt x="20" y="3721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7" name="Freeform 66"/>
              <p:cNvSpPr/>
              <p:nvPr/>
            </p:nvSpPr>
            <p:spPr>
              <a:xfrm rot="5055000">
                <a:off x="7023592" y="3642142"/>
                <a:ext cx="1569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7" h="114">
                    <a:moveTo>
                      <a:pt x="0" y="41320"/>
                    </a:moveTo>
                    <a:cubicBezTo>
                      <a:pt x="568" y="41321"/>
                      <a:pt x="420" y="41434"/>
                      <a:pt x="420" y="4143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8" name="Freeform 67"/>
              <p:cNvSpPr/>
              <p:nvPr/>
            </p:nvSpPr>
            <p:spPr>
              <a:xfrm rot="5745000">
                <a:off x="7066988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37560"/>
                    </a:moveTo>
                    <a:cubicBezTo>
                      <a:pt x="-144" y="37561"/>
                      <a:pt x="23" y="37674"/>
                      <a:pt x="23" y="3767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9" name="Freeform 68"/>
              <p:cNvSpPr/>
              <p:nvPr/>
            </p:nvSpPr>
            <p:spPr>
              <a:xfrm rot="5049600">
                <a:off x="7108494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41801"/>
                    </a:moveTo>
                    <a:cubicBezTo>
                      <a:pt x="565" y="41801"/>
                      <a:pt x="401" y="41915"/>
                      <a:pt x="401" y="4191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0" name="Freeform 69"/>
              <p:cNvSpPr/>
              <p:nvPr/>
            </p:nvSpPr>
            <p:spPr>
              <a:xfrm rot="5745000">
                <a:off x="7149500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38016"/>
                    </a:moveTo>
                    <a:cubicBezTo>
                      <a:pt x="-144" y="38017"/>
                      <a:pt x="23" y="38130"/>
                      <a:pt x="23" y="3813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1" name="Freeform 70"/>
              <p:cNvSpPr/>
              <p:nvPr/>
            </p:nvSpPr>
            <p:spPr>
              <a:xfrm rot="5055000">
                <a:off x="7189751" y="3640889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42232"/>
                    </a:moveTo>
                    <a:cubicBezTo>
                      <a:pt x="568" y="42233"/>
                      <a:pt x="410" y="42346"/>
                      <a:pt x="410" y="4234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2" name="Freeform 71"/>
              <p:cNvSpPr/>
              <p:nvPr/>
            </p:nvSpPr>
            <p:spPr>
              <a:xfrm rot="5755200">
                <a:off x="7231773" y="3789216"/>
                <a:ext cx="1533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7" h="114">
                    <a:moveTo>
                      <a:pt x="427" y="38401"/>
                    </a:moveTo>
                    <a:cubicBezTo>
                      <a:pt x="-135" y="38400"/>
                      <a:pt x="19" y="38515"/>
                      <a:pt x="19" y="3851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3" name="Freeform 72"/>
              <p:cNvSpPr/>
              <p:nvPr/>
            </p:nvSpPr>
            <p:spPr>
              <a:xfrm rot="5049600">
                <a:off x="5293534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31770"/>
                    </a:moveTo>
                    <a:cubicBezTo>
                      <a:pt x="565" y="31770"/>
                      <a:pt x="401" y="31884"/>
                      <a:pt x="401" y="3188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4" name="Freeform 73"/>
              <p:cNvSpPr/>
              <p:nvPr/>
            </p:nvSpPr>
            <p:spPr>
              <a:xfrm rot="5745000">
                <a:off x="5335203" y="3785586"/>
                <a:ext cx="1508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0" h="114">
                    <a:moveTo>
                      <a:pt x="420" y="27984"/>
                    </a:moveTo>
                    <a:cubicBezTo>
                      <a:pt x="-147" y="27985"/>
                      <a:pt x="24" y="28098"/>
                      <a:pt x="24" y="2809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5" name="Freeform 74"/>
              <p:cNvSpPr/>
              <p:nvPr/>
            </p:nvSpPr>
            <p:spPr>
              <a:xfrm rot="5049600">
                <a:off x="5374915" y="364090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32226"/>
                    </a:moveTo>
                    <a:cubicBezTo>
                      <a:pt x="565" y="32226"/>
                      <a:pt x="411" y="32340"/>
                      <a:pt x="411" y="3234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6" name="Freeform 75"/>
              <p:cNvSpPr/>
              <p:nvPr/>
            </p:nvSpPr>
            <p:spPr>
              <a:xfrm rot="5745000">
                <a:off x="5416100" y="3790997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28440"/>
                    </a:moveTo>
                    <a:cubicBezTo>
                      <a:pt x="-137" y="28441"/>
                      <a:pt x="20" y="28554"/>
                      <a:pt x="20" y="2855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7" name="Freeform 76"/>
              <p:cNvSpPr/>
              <p:nvPr/>
            </p:nvSpPr>
            <p:spPr>
              <a:xfrm rot="5055000">
                <a:off x="5456979" y="3641247"/>
                <a:ext cx="1551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2" h="114">
                    <a:moveTo>
                      <a:pt x="0" y="32656"/>
                    </a:moveTo>
                    <a:cubicBezTo>
                      <a:pt x="568" y="32657"/>
                      <a:pt x="413" y="32770"/>
                      <a:pt x="413" y="3277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8" name="Freeform 77"/>
              <p:cNvSpPr/>
              <p:nvPr/>
            </p:nvSpPr>
            <p:spPr>
              <a:xfrm rot="5745000">
                <a:off x="5498612" y="3790997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28896"/>
                    </a:moveTo>
                    <a:cubicBezTo>
                      <a:pt x="-137" y="28897"/>
                      <a:pt x="20" y="29010"/>
                      <a:pt x="20" y="2901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9" name="Freeform 78"/>
              <p:cNvSpPr/>
              <p:nvPr/>
            </p:nvSpPr>
            <p:spPr>
              <a:xfrm rot="5055000">
                <a:off x="5539492" y="3641247"/>
                <a:ext cx="1551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2" h="114">
                    <a:moveTo>
                      <a:pt x="0" y="33112"/>
                    </a:moveTo>
                    <a:cubicBezTo>
                      <a:pt x="568" y="33113"/>
                      <a:pt x="413" y="33226"/>
                      <a:pt x="413" y="3322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0" name="Freeform 79"/>
              <p:cNvSpPr/>
              <p:nvPr/>
            </p:nvSpPr>
            <p:spPr>
              <a:xfrm rot="5745000">
                <a:off x="5582078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29352"/>
                    </a:moveTo>
                    <a:cubicBezTo>
                      <a:pt x="-144" y="29353"/>
                      <a:pt x="23" y="29466"/>
                      <a:pt x="23" y="2946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1" name="Freeform 80"/>
              <p:cNvSpPr/>
              <p:nvPr/>
            </p:nvSpPr>
            <p:spPr>
              <a:xfrm rot="5049600">
                <a:off x="5623502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33593"/>
                    </a:moveTo>
                    <a:cubicBezTo>
                      <a:pt x="565" y="33593"/>
                      <a:pt x="401" y="33707"/>
                      <a:pt x="401" y="33707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2" name="Freeform 81"/>
              <p:cNvSpPr/>
              <p:nvPr/>
            </p:nvSpPr>
            <p:spPr>
              <a:xfrm rot="5745000">
                <a:off x="5664508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29808"/>
                    </a:moveTo>
                    <a:cubicBezTo>
                      <a:pt x="-144" y="29809"/>
                      <a:pt x="23" y="29922"/>
                      <a:pt x="23" y="2992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3" name="Freeform 82"/>
              <p:cNvSpPr/>
              <p:nvPr/>
            </p:nvSpPr>
            <p:spPr>
              <a:xfrm rot="5055000">
                <a:off x="5704758" y="3640889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34024"/>
                    </a:moveTo>
                    <a:cubicBezTo>
                      <a:pt x="568" y="34024"/>
                      <a:pt x="410" y="34138"/>
                      <a:pt x="410" y="3413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4" name="Freeform 83"/>
              <p:cNvSpPr/>
              <p:nvPr/>
            </p:nvSpPr>
            <p:spPr>
              <a:xfrm rot="5750400">
                <a:off x="5746495" y="3789662"/>
                <a:ext cx="1537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8" h="114">
                    <a:moveTo>
                      <a:pt x="428" y="30227"/>
                    </a:moveTo>
                    <a:cubicBezTo>
                      <a:pt x="-137" y="30227"/>
                      <a:pt x="20" y="30341"/>
                      <a:pt x="20" y="30341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5" name="Freeform 84"/>
              <p:cNvSpPr/>
              <p:nvPr/>
            </p:nvSpPr>
            <p:spPr>
              <a:xfrm rot="5049600">
                <a:off x="5788527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34506"/>
                    </a:moveTo>
                    <a:cubicBezTo>
                      <a:pt x="565" y="34506"/>
                      <a:pt x="401" y="34620"/>
                      <a:pt x="401" y="3462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6" name="Freeform 85"/>
              <p:cNvSpPr/>
              <p:nvPr/>
            </p:nvSpPr>
            <p:spPr>
              <a:xfrm rot="5745000">
                <a:off x="5830195" y="3785586"/>
                <a:ext cx="1508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0" h="114">
                    <a:moveTo>
                      <a:pt x="420" y="30720"/>
                    </a:moveTo>
                    <a:cubicBezTo>
                      <a:pt x="-147" y="30721"/>
                      <a:pt x="24" y="30834"/>
                      <a:pt x="24" y="3083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7" name="Freeform 86"/>
              <p:cNvSpPr/>
              <p:nvPr/>
            </p:nvSpPr>
            <p:spPr>
              <a:xfrm rot="5049600">
                <a:off x="5869907" y="364090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34962"/>
                    </a:moveTo>
                    <a:cubicBezTo>
                      <a:pt x="565" y="34962"/>
                      <a:pt x="411" y="35076"/>
                      <a:pt x="411" y="3507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8" name="Freeform 87"/>
              <p:cNvSpPr/>
              <p:nvPr/>
            </p:nvSpPr>
            <p:spPr>
              <a:xfrm rot="5750400">
                <a:off x="5911191" y="379068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31139"/>
                    </a:moveTo>
                    <a:cubicBezTo>
                      <a:pt x="-135" y="31139"/>
                      <a:pt x="19" y="31253"/>
                      <a:pt x="19" y="3125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9" name="Freeform 88"/>
              <p:cNvSpPr/>
              <p:nvPr/>
            </p:nvSpPr>
            <p:spPr>
              <a:xfrm rot="5049600">
                <a:off x="5952337" y="364090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35417"/>
                    </a:moveTo>
                    <a:cubicBezTo>
                      <a:pt x="565" y="35416"/>
                      <a:pt x="411" y="35531"/>
                      <a:pt x="411" y="35531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0" name="Freeform 89"/>
              <p:cNvSpPr/>
              <p:nvPr/>
            </p:nvSpPr>
            <p:spPr>
              <a:xfrm rot="5745000">
                <a:off x="5993522" y="3790997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31632"/>
                    </a:moveTo>
                    <a:cubicBezTo>
                      <a:pt x="-137" y="31633"/>
                      <a:pt x="20" y="31746"/>
                      <a:pt x="20" y="3174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1" name="Freeform 90"/>
              <p:cNvSpPr/>
              <p:nvPr/>
            </p:nvSpPr>
            <p:spPr>
              <a:xfrm rot="5055000">
                <a:off x="6033592" y="3642143"/>
                <a:ext cx="1569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7" h="114">
                    <a:moveTo>
                      <a:pt x="0" y="35847"/>
                    </a:moveTo>
                    <a:cubicBezTo>
                      <a:pt x="568" y="35847"/>
                      <a:pt x="420" y="35961"/>
                      <a:pt x="420" y="35961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2" name="Freeform 91"/>
              <p:cNvSpPr/>
              <p:nvPr/>
            </p:nvSpPr>
            <p:spPr>
              <a:xfrm rot="5745000">
                <a:off x="6076988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32088"/>
                    </a:moveTo>
                    <a:cubicBezTo>
                      <a:pt x="-144" y="32089"/>
                      <a:pt x="23" y="32202"/>
                      <a:pt x="23" y="3220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3" name="Freeform 92"/>
              <p:cNvSpPr/>
              <p:nvPr/>
            </p:nvSpPr>
            <p:spPr>
              <a:xfrm rot="5049600">
                <a:off x="6118494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36329"/>
                    </a:moveTo>
                    <a:cubicBezTo>
                      <a:pt x="565" y="36328"/>
                      <a:pt x="401" y="36443"/>
                      <a:pt x="401" y="3644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4" name="Freeform 93"/>
              <p:cNvSpPr/>
              <p:nvPr/>
            </p:nvSpPr>
            <p:spPr>
              <a:xfrm rot="5745000">
                <a:off x="6159500" y="3787590"/>
                <a:ext cx="15228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4" h="114">
                    <a:moveTo>
                      <a:pt x="424" y="32544"/>
                    </a:moveTo>
                    <a:cubicBezTo>
                      <a:pt x="-144" y="32545"/>
                      <a:pt x="23" y="32658"/>
                      <a:pt x="23" y="3265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5" name="Freeform 94"/>
              <p:cNvSpPr/>
              <p:nvPr/>
            </p:nvSpPr>
            <p:spPr>
              <a:xfrm rot="5055000">
                <a:off x="6199751" y="3640889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36760"/>
                    </a:moveTo>
                    <a:cubicBezTo>
                      <a:pt x="568" y="36760"/>
                      <a:pt x="410" y="36874"/>
                      <a:pt x="410" y="3687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6" name="Freeform 95"/>
              <p:cNvSpPr/>
              <p:nvPr/>
            </p:nvSpPr>
            <p:spPr>
              <a:xfrm rot="5755200">
                <a:off x="6241773" y="3789216"/>
                <a:ext cx="1533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7" h="114">
                    <a:moveTo>
                      <a:pt x="427" y="32930"/>
                    </a:moveTo>
                    <a:cubicBezTo>
                      <a:pt x="-135" y="32929"/>
                      <a:pt x="19" y="33044"/>
                      <a:pt x="19" y="3304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7" name="Freeform 96"/>
              <p:cNvSpPr/>
              <p:nvPr/>
            </p:nvSpPr>
            <p:spPr>
              <a:xfrm rot="5049600">
                <a:off x="7273534" y="3639654"/>
                <a:ext cx="15192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3" h="114">
                    <a:moveTo>
                      <a:pt x="0" y="42713"/>
                    </a:moveTo>
                    <a:cubicBezTo>
                      <a:pt x="565" y="42713"/>
                      <a:pt x="401" y="42827"/>
                      <a:pt x="401" y="42827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8" name="Freeform 97"/>
              <p:cNvSpPr/>
              <p:nvPr/>
            </p:nvSpPr>
            <p:spPr>
              <a:xfrm rot="5745000">
                <a:off x="7315203" y="3785586"/>
                <a:ext cx="1508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20" h="114">
                    <a:moveTo>
                      <a:pt x="420" y="38928"/>
                    </a:moveTo>
                    <a:cubicBezTo>
                      <a:pt x="-147" y="38928"/>
                      <a:pt x="24" y="39042"/>
                      <a:pt x="24" y="3904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9" name="Freeform 98"/>
              <p:cNvSpPr/>
              <p:nvPr/>
            </p:nvSpPr>
            <p:spPr>
              <a:xfrm rot="5049600">
                <a:off x="7354915" y="3640908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0" y="43169"/>
                    </a:moveTo>
                    <a:cubicBezTo>
                      <a:pt x="565" y="43169"/>
                      <a:pt x="411" y="43283"/>
                      <a:pt x="411" y="4328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00" name="Freeform 99"/>
              <p:cNvSpPr/>
              <p:nvPr/>
            </p:nvSpPr>
            <p:spPr>
              <a:xfrm rot="5745000">
                <a:off x="7396100" y="3790997"/>
                <a:ext cx="15444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0" h="114">
                    <a:moveTo>
                      <a:pt x="430" y="39384"/>
                    </a:moveTo>
                    <a:cubicBezTo>
                      <a:pt x="-137" y="39384"/>
                      <a:pt x="20" y="39498"/>
                      <a:pt x="20" y="3949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01" name="Freeform 100"/>
              <p:cNvSpPr/>
              <p:nvPr/>
            </p:nvSpPr>
            <p:spPr>
              <a:xfrm rot="5055000">
                <a:off x="7436979" y="3641247"/>
                <a:ext cx="155160" cy="406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2" h="114">
                    <a:moveTo>
                      <a:pt x="0" y="43600"/>
                    </a:moveTo>
                    <a:cubicBezTo>
                      <a:pt x="568" y="43600"/>
                      <a:pt x="413" y="43714"/>
                      <a:pt x="413" y="4371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Signaling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Reuse same pipeline as for RSSI:</a:t>
            </a: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9187200" y="90000"/>
            <a:ext cx="712800" cy="7128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roup 4"/>
          <p:cNvGrpSpPr/>
          <p:nvPr/>
        </p:nvGrpSpPr>
        <p:grpSpPr>
          <a:xfrm>
            <a:off x="1292760" y="3721679"/>
            <a:ext cx="1799999" cy="2070001"/>
            <a:chOff x="1292760" y="3721679"/>
            <a:chExt cx="1799999" cy="2070001"/>
          </a:xfrm>
        </p:grpSpPr>
        <p:sp>
          <p:nvSpPr>
            <p:cNvPr id="6" name="Straight Connector 5"/>
            <p:cNvSpPr/>
            <p:nvPr/>
          </p:nvSpPr>
          <p:spPr>
            <a:xfrm flipH="1">
              <a:off x="1652760" y="3811679"/>
              <a:ext cx="36000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Straight Connector 6"/>
            <p:cNvSpPr/>
            <p:nvPr/>
          </p:nvSpPr>
          <p:spPr>
            <a:xfrm flipV="1">
              <a:off x="2012760" y="3811679"/>
              <a:ext cx="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Straight Connector 7"/>
            <p:cNvSpPr/>
            <p:nvPr/>
          </p:nvSpPr>
          <p:spPr>
            <a:xfrm flipH="1" flipV="1">
              <a:off x="2012760" y="3811679"/>
              <a:ext cx="45000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Straight Connector 8"/>
            <p:cNvSpPr/>
            <p:nvPr/>
          </p:nvSpPr>
          <p:spPr>
            <a:xfrm flipV="1">
              <a:off x="1382760" y="444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 flipV="1">
              <a:off x="1652760" y="444168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 flipV="1">
              <a:off x="1922760" y="444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Straight Connector 11"/>
            <p:cNvSpPr/>
            <p:nvPr/>
          </p:nvSpPr>
          <p:spPr>
            <a:xfrm flipH="1" flipV="1">
              <a:off x="2012760" y="444168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H="1" flipV="1">
              <a:off x="2462760" y="444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 flipH="1" flipV="1">
              <a:off x="2732760" y="5071680"/>
              <a:ext cx="269999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Straight Connector 14"/>
            <p:cNvSpPr/>
            <p:nvPr/>
          </p:nvSpPr>
          <p:spPr>
            <a:xfrm flipV="1">
              <a:off x="2732760" y="507168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Straight Connector 15"/>
            <p:cNvSpPr/>
            <p:nvPr/>
          </p:nvSpPr>
          <p:spPr>
            <a:xfrm flipV="1">
              <a:off x="2462760" y="507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Straight Connector 16"/>
            <p:cNvSpPr/>
            <p:nvPr/>
          </p:nvSpPr>
          <p:spPr>
            <a:xfrm flipH="1" flipV="1">
              <a:off x="1922760" y="507168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Straight Connector 17"/>
            <p:cNvSpPr/>
            <p:nvPr/>
          </p:nvSpPr>
          <p:spPr>
            <a:xfrm flipV="1">
              <a:off x="1832760" y="507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Straight Connector 18"/>
            <p:cNvSpPr/>
            <p:nvPr/>
          </p:nvSpPr>
          <p:spPr>
            <a:xfrm flipV="1">
              <a:off x="1562760" y="507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1922760" y="3721679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56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192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237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210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264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156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183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129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264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2912759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201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174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47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4" name="Freeform 33"/>
            <p:cNvSpPr/>
            <p:nvPr/>
          </p:nvSpPr>
          <p:spPr>
            <a:xfrm>
              <a:off x="237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202760" y="3541679"/>
            <a:ext cx="8370000" cy="2520001"/>
            <a:chOff x="1202760" y="3541679"/>
            <a:chExt cx="8370000" cy="2520001"/>
          </a:xfrm>
        </p:grpSpPr>
        <p:sp>
          <p:nvSpPr>
            <p:cNvPr id="36" name="Straight Connector 35"/>
            <p:cNvSpPr/>
            <p:nvPr/>
          </p:nvSpPr>
          <p:spPr>
            <a:xfrm>
              <a:off x="1202760" y="4171679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>
              <a:off x="1202760" y="480168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>
              <a:off x="1202760" y="543168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9" name="Straight Connector 38"/>
            <p:cNvSpPr/>
            <p:nvPr/>
          </p:nvSpPr>
          <p:spPr>
            <a:xfrm>
              <a:off x="1202760" y="3541679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0" name="Straight Connector 39"/>
            <p:cNvSpPr/>
            <p:nvPr/>
          </p:nvSpPr>
          <p:spPr>
            <a:xfrm>
              <a:off x="1202760" y="6061680"/>
              <a:ext cx="837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41" name="Freeform 40"/>
          <p:cNvSpPr/>
          <p:nvPr/>
        </p:nvSpPr>
        <p:spPr>
          <a:xfrm>
            <a:off x="3362759" y="2911679"/>
            <a:ext cx="5760000" cy="5004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6962760" y="4995360"/>
            <a:ext cx="810000" cy="346320"/>
            <a:chOff x="6962760" y="4995360"/>
            <a:chExt cx="810000" cy="346320"/>
          </a:xfrm>
        </p:grpSpPr>
        <p:sp>
          <p:nvSpPr>
            <p:cNvPr id="43" name="Straight Connector 42"/>
            <p:cNvSpPr/>
            <p:nvPr/>
          </p:nvSpPr>
          <p:spPr>
            <a:xfrm>
              <a:off x="7052760" y="5013360"/>
              <a:ext cx="45000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headEnd type="arrow"/>
              <a:tailEnd type="arrow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962760" y="4995360"/>
              <a:ext cx="81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5ms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92760" y="3631679"/>
            <a:ext cx="900000" cy="2250001"/>
            <a:chOff x="392760" y="3631679"/>
            <a:chExt cx="900000" cy="2250001"/>
          </a:xfrm>
        </p:grpSpPr>
        <p:sp>
          <p:nvSpPr>
            <p:cNvPr id="46" name="TextBox 45"/>
            <p:cNvSpPr txBox="1"/>
            <p:nvPr/>
          </p:nvSpPr>
          <p:spPr>
            <a:xfrm>
              <a:off x="392760" y="3631679"/>
              <a:ext cx="90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92760" y="427248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 hop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92760" y="489168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2 hops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92760" y="553536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3 hops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442760" y="4261680"/>
            <a:ext cx="900000" cy="532609"/>
            <a:chOff x="4442760" y="4261680"/>
            <a:chExt cx="900000" cy="532609"/>
          </a:xfrm>
        </p:grpSpPr>
        <p:sp>
          <p:nvSpPr>
            <p:cNvPr id="51" name="Freeform 50"/>
            <p:cNvSpPr/>
            <p:nvPr/>
          </p:nvSpPr>
          <p:spPr>
            <a:xfrm>
              <a:off x="4442760" y="426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52" name="Freeform 51"/>
            <p:cNvSpPr/>
            <p:nvPr/>
          </p:nvSpPr>
          <p:spPr>
            <a:xfrm>
              <a:off x="4892760" y="426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AECF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4880493" y="4503024"/>
              <a:ext cx="342949" cy="291265"/>
              <a:chOff x="4880493" y="4503024"/>
              <a:chExt cx="342949" cy="291265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4880493" y="4503069"/>
                <a:ext cx="170112" cy="289662"/>
                <a:chOff x="4880493" y="4503069"/>
                <a:chExt cx="170112" cy="289662"/>
              </a:xfrm>
            </p:grpSpPr>
            <p:sp>
              <p:nvSpPr>
                <p:cNvPr id="55" name="Freeform 54"/>
                <p:cNvSpPr/>
                <p:nvPr/>
              </p:nvSpPr>
              <p:spPr>
                <a:xfrm rot="4677600">
                  <a:off x="4844313" y="453924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32090"/>
                      </a:moveTo>
                      <a:cubicBezTo>
                        <a:pt x="575" y="32090"/>
                        <a:pt x="414" y="32324"/>
                        <a:pt x="414" y="32324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56" name="Freeform 55"/>
                <p:cNvSpPr/>
                <p:nvPr/>
              </p:nvSpPr>
              <p:spPr>
                <a:xfrm rot="6122400">
                  <a:off x="4931085" y="4673211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22138"/>
                      </a:moveTo>
                      <a:cubicBezTo>
                        <a:pt x="-143" y="22138"/>
                        <a:pt x="22" y="22372"/>
                        <a:pt x="22" y="22372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57" name="Group 56"/>
              <p:cNvGrpSpPr/>
              <p:nvPr/>
            </p:nvGrpSpPr>
            <p:grpSpPr>
              <a:xfrm>
                <a:off x="5053072" y="4503024"/>
                <a:ext cx="170370" cy="291265"/>
                <a:chOff x="5053072" y="4503024"/>
                <a:chExt cx="170370" cy="291265"/>
              </a:xfrm>
            </p:grpSpPr>
            <p:sp>
              <p:nvSpPr>
                <p:cNvPr id="58" name="Freeform 57"/>
                <p:cNvSpPr/>
                <p:nvPr/>
              </p:nvSpPr>
              <p:spPr>
                <a:xfrm rot="4682400">
                  <a:off x="5016352" y="4539744"/>
                  <a:ext cx="15732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4">
                      <a:moveTo>
                        <a:pt x="0" y="33002"/>
                      </a:moveTo>
                      <a:cubicBezTo>
                        <a:pt x="576" y="33002"/>
                        <a:pt x="418" y="33236"/>
                        <a:pt x="418" y="33236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59" name="Freeform 58"/>
                <p:cNvSpPr/>
                <p:nvPr/>
              </p:nvSpPr>
              <p:spPr>
                <a:xfrm rot="6127200">
                  <a:off x="5103562" y="4674409"/>
                  <a:ext cx="15588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4" h="234">
                      <a:moveTo>
                        <a:pt x="434" y="23033"/>
                      </a:moveTo>
                      <a:cubicBezTo>
                        <a:pt x="-139" y="23032"/>
                        <a:pt x="20" y="23267"/>
                        <a:pt x="20" y="23267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</p:grpSp>
      </p:grpSp>
      <p:sp>
        <p:nvSpPr>
          <p:cNvPr id="60" name="Freeform 59"/>
          <p:cNvSpPr/>
          <p:nvPr/>
        </p:nvSpPr>
        <p:spPr>
          <a:xfrm>
            <a:off x="4892760" y="3631679"/>
            <a:ext cx="45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CCCCC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5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5252760" y="6241680"/>
            <a:ext cx="3420000" cy="364319"/>
            <a:chOff x="5252760" y="6241680"/>
            <a:chExt cx="3420000" cy="364319"/>
          </a:xfrm>
        </p:grpSpPr>
        <p:sp>
          <p:nvSpPr>
            <p:cNvPr id="62" name="Freeform 61"/>
            <p:cNvSpPr/>
            <p:nvPr/>
          </p:nvSpPr>
          <p:spPr>
            <a:xfrm rot="5400000">
              <a:off x="6062760" y="5431680"/>
              <a:ext cx="180000" cy="1800000"/>
            </a:xfrm>
            <a:custGeom>
              <a:avLst>
                <a:gd name="f0" fmla="val 1800"/>
                <a:gd name="f1" fmla="val 108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-2147483647"/>
                <a:gd name="f10" fmla="val 2147483647"/>
                <a:gd name="f11" fmla="val 5400"/>
                <a:gd name="f12" fmla="val 16200"/>
                <a:gd name="f13" fmla="val 10800"/>
                <a:gd name="f14" fmla="+- 0 0 0"/>
                <a:gd name="f15" fmla="*/ f5 1 21600"/>
                <a:gd name="f16" fmla="*/ f6 1 21600"/>
                <a:gd name="f17" fmla="pin 0 f0 5400"/>
                <a:gd name="f18" fmla="pin 0 f1 21600"/>
                <a:gd name="f19" fmla="*/ f14 f2 1"/>
                <a:gd name="f20" fmla="*/ f17 1 2"/>
                <a:gd name="f21" fmla="val f17"/>
                <a:gd name="f22" fmla="val f18"/>
                <a:gd name="f23" fmla="+- 21600 0 f17"/>
                <a:gd name="f24" fmla="*/ f17 10000 1"/>
                <a:gd name="f25" fmla="*/ 10800 f15 1"/>
                <a:gd name="f26" fmla="*/ f17 f16 1"/>
                <a:gd name="f27" fmla="*/ f7 f15 1"/>
                <a:gd name="f28" fmla="*/ f18 f16 1"/>
                <a:gd name="f29" fmla="*/ 13800 f15 1"/>
                <a:gd name="f30" fmla="*/ 21600 f15 1"/>
                <a:gd name="f31" fmla="*/ 0 f16 1"/>
                <a:gd name="f32" fmla="*/ f19 1 f4"/>
                <a:gd name="f33" fmla="*/ 0 f15 1"/>
                <a:gd name="f34" fmla="*/ 10800 f16 1"/>
                <a:gd name="f35" fmla="*/ 21600 f16 1"/>
                <a:gd name="f36" fmla="+- f22 0 f17"/>
                <a:gd name="f37" fmla="+- f22 0 f20"/>
                <a:gd name="f38" fmla="+- f22 f20 0"/>
                <a:gd name="f39" fmla="+- f22 f17 0"/>
                <a:gd name="f40" fmla="+- 21600 0 f20"/>
                <a:gd name="f41" fmla="*/ f24 1 31953"/>
                <a:gd name="f42" fmla="+- f32 0 f3"/>
                <a:gd name="f43" fmla="+- 21600 0 f41"/>
                <a:gd name="f44" fmla="*/ f41 f16 1"/>
                <a:gd name="f45" fmla="*/ f43 f16 1"/>
              </a:gdLst>
              <a:ahLst>
                <a:ahXY gdRefX="" minX="0" maxX="0" gdRefY="f0" minY="f7" maxY="f11">
                  <a:pos x="f25" y="f26"/>
                </a:ahXY>
                <a:ahXY gdRefX="" minX="0" maxX="0" gdRefY="f1" minY="f7" maxY="f8">
                  <a:pos x="f27" y="f28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30" y="f31"/>
                </a:cxn>
                <a:cxn ang="f42">
                  <a:pos x="f33" y="f34"/>
                </a:cxn>
                <a:cxn ang="f42">
                  <a:pos x="f30" y="f35"/>
                </a:cxn>
              </a:cxnLst>
              <a:rect l="f29" t="f44" r="f30" b="f45"/>
              <a:pathLst>
                <a:path w="21600" h="21600">
                  <a:moveTo>
                    <a:pt x="f8" y="f7"/>
                  </a:moveTo>
                  <a:cubicBezTo>
                    <a:pt x="f12" y="f7"/>
                    <a:pt x="f13" y="f20"/>
                    <a:pt x="f13" y="f21"/>
                  </a:cubicBezTo>
                  <a:lnTo>
                    <a:pt x="f13" y="f36"/>
                  </a:lnTo>
                  <a:cubicBezTo>
                    <a:pt x="f13" y="f37"/>
                    <a:pt x="f11" y="f22"/>
                    <a:pt x="f7" y="f22"/>
                  </a:cubicBezTo>
                  <a:cubicBezTo>
                    <a:pt x="f11" y="f22"/>
                    <a:pt x="f13" y="f38"/>
                    <a:pt x="f13" y="f39"/>
                  </a:cubicBezTo>
                  <a:lnTo>
                    <a:pt x="f13" y="f23"/>
                  </a:lnTo>
                  <a:cubicBezTo>
                    <a:pt x="f13" y="f40"/>
                    <a:pt x="f12" y="f8"/>
                    <a:pt x="f8" y="f8"/>
                  </a:cubicBez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7232760" y="6259679"/>
              <a:ext cx="144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root-to-all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742759" y="6241680"/>
            <a:ext cx="3420000" cy="364319"/>
            <a:chOff x="1742759" y="6241680"/>
            <a:chExt cx="3420000" cy="364319"/>
          </a:xfrm>
        </p:grpSpPr>
        <p:sp>
          <p:nvSpPr>
            <p:cNvPr id="65" name="Freeform 64"/>
            <p:cNvSpPr/>
            <p:nvPr/>
          </p:nvSpPr>
          <p:spPr>
            <a:xfrm rot="5400000">
              <a:off x="2552759" y="5431680"/>
              <a:ext cx="180000" cy="1800000"/>
            </a:xfrm>
            <a:custGeom>
              <a:avLst>
                <a:gd name="f0" fmla="val 1800"/>
                <a:gd name="f1" fmla="val 108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-2147483647"/>
                <a:gd name="f10" fmla="val 2147483647"/>
                <a:gd name="f11" fmla="val 5400"/>
                <a:gd name="f12" fmla="val 16200"/>
                <a:gd name="f13" fmla="val 10800"/>
                <a:gd name="f14" fmla="+- 0 0 0"/>
                <a:gd name="f15" fmla="*/ f5 1 21600"/>
                <a:gd name="f16" fmla="*/ f6 1 21600"/>
                <a:gd name="f17" fmla="pin 0 f0 5400"/>
                <a:gd name="f18" fmla="pin 0 f1 21600"/>
                <a:gd name="f19" fmla="*/ f14 f2 1"/>
                <a:gd name="f20" fmla="*/ f17 1 2"/>
                <a:gd name="f21" fmla="val f17"/>
                <a:gd name="f22" fmla="val f18"/>
                <a:gd name="f23" fmla="+- 21600 0 f17"/>
                <a:gd name="f24" fmla="*/ f17 10000 1"/>
                <a:gd name="f25" fmla="*/ 10800 f15 1"/>
                <a:gd name="f26" fmla="*/ f17 f16 1"/>
                <a:gd name="f27" fmla="*/ f7 f15 1"/>
                <a:gd name="f28" fmla="*/ f18 f16 1"/>
                <a:gd name="f29" fmla="*/ 13800 f15 1"/>
                <a:gd name="f30" fmla="*/ 21600 f15 1"/>
                <a:gd name="f31" fmla="*/ 0 f16 1"/>
                <a:gd name="f32" fmla="*/ f19 1 f4"/>
                <a:gd name="f33" fmla="*/ 0 f15 1"/>
                <a:gd name="f34" fmla="*/ 10800 f16 1"/>
                <a:gd name="f35" fmla="*/ 21600 f16 1"/>
                <a:gd name="f36" fmla="+- f22 0 f17"/>
                <a:gd name="f37" fmla="+- f22 0 f20"/>
                <a:gd name="f38" fmla="+- f22 f20 0"/>
                <a:gd name="f39" fmla="+- f22 f17 0"/>
                <a:gd name="f40" fmla="+- 21600 0 f20"/>
                <a:gd name="f41" fmla="*/ f24 1 31953"/>
                <a:gd name="f42" fmla="+- f32 0 f3"/>
                <a:gd name="f43" fmla="+- 21600 0 f41"/>
                <a:gd name="f44" fmla="*/ f41 f16 1"/>
                <a:gd name="f45" fmla="*/ f43 f16 1"/>
              </a:gdLst>
              <a:ahLst>
                <a:ahXY gdRefX="" minX="0" maxX="0" gdRefY="f0" minY="f7" maxY="f11">
                  <a:pos x="f25" y="f26"/>
                </a:ahXY>
                <a:ahXY gdRefX="" minX="0" maxX="0" gdRefY="f1" minY="f7" maxY="f8">
                  <a:pos x="f27" y="f28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30" y="f31"/>
                </a:cxn>
                <a:cxn ang="f42">
                  <a:pos x="f33" y="f34"/>
                </a:cxn>
                <a:cxn ang="f42">
                  <a:pos x="f30" y="f35"/>
                </a:cxn>
              </a:cxnLst>
              <a:rect l="f29" t="f44" r="f30" b="f45"/>
              <a:pathLst>
                <a:path w="21600" h="21600">
                  <a:moveTo>
                    <a:pt x="f8" y="f7"/>
                  </a:moveTo>
                  <a:cubicBezTo>
                    <a:pt x="f12" y="f7"/>
                    <a:pt x="f13" y="f20"/>
                    <a:pt x="f13" y="f21"/>
                  </a:cubicBezTo>
                  <a:lnTo>
                    <a:pt x="f13" y="f36"/>
                  </a:lnTo>
                  <a:cubicBezTo>
                    <a:pt x="f13" y="f37"/>
                    <a:pt x="f11" y="f22"/>
                    <a:pt x="f7" y="f22"/>
                  </a:cubicBezTo>
                  <a:cubicBezTo>
                    <a:pt x="f11" y="f22"/>
                    <a:pt x="f13" y="f38"/>
                    <a:pt x="f13" y="f39"/>
                  </a:cubicBezTo>
                  <a:lnTo>
                    <a:pt x="f13" y="f23"/>
                  </a:lnTo>
                  <a:cubicBezTo>
                    <a:pt x="f13" y="f40"/>
                    <a:pt x="f12" y="f8"/>
                    <a:pt x="f8" y="f8"/>
                  </a:cubicBez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722759" y="6259679"/>
              <a:ext cx="144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any-to-root</a:t>
              </a:r>
            </a:p>
          </p:txBody>
        </p:sp>
      </p:grpSp>
      <p:sp>
        <p:nvSpPr>
          <p:cNvPr id="67" name="Freeform 66"/>
          <p:cNvSpPr/>
          <p:nvPr/>
        </p:nvSpPr>
        <p:spPr>
          <a:xfrm>
            <a:off x="3362759" y="2371680"/>
            <a:ext cx="0" cy="39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11000" fill="none">
                <a:moveTo>
                  <a:pt x="0" y="0"/>
                </a:moveTo>
                <a:lnTo>
                  <a:pt x="0" y="1100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9122760" y="2371680"/>
            <a:ext cx="0" cy="39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h="11000" fill="none">
                <a:moveTo>
                  <a:pt x="0" y="0"/>
                </a:moveTo>
                <a:lnTo>
                  <a:pt x="0" y="11000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3992759" y="4891680"/>
            <a:ext cx="900001" cy="532609"/>
            <a:chOff x="3992759" y="4891680"/>
            <a:chExt cx="900001" cy="532609"/>
          </a:xfrm>
        </p:grpSpPr>
        <p:sp>
          <p:nvSpPr>
            <p:cNvPr id="70" name="Freeform 69"/>
            <p:cNvSpPr/>
            <p:nvPr/>
          </p:nvSpPr>
          <p:spPr>
            <a:xfrm>
              <a:off x="3992759" y="489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71" name="Freeform 70"/>
            <p:cNvSpPr/>
            <p:nvPr/>
          </p:nvSpPr>
          <p:spPr>
            <a:xfrm>
              <a:off x="4442760" y="489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AECF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4430493" y="5133024"/>
              <a:ext cx="342949" cy="291265"/>
              <a:chOff x="4430493" y="5133024"/>
              <a:chExt cx="342949" cy="291265"/>
            </a:xfrm>
          </p:grpSpPr>
          <p:grpSp>
            <p:nvGrpSpPr>
              <p:cNvPr id="73" name="Group 72"/>
              <p:cNvGrpSpPr/>
              <p:nvPr/>
            </p:nvGrpSpPr>
            <p:grpSpPr>
              <a:xfrm>
                <a:off x="4430493" y="5133069"/>
                <a:ext cx="170112" cy="289662"/>
                <a:chOff x="4430493" y="5133069"/>
                <a:chExt cx="170112" cy="289662"/>
              </a:xfrm>
            </p:grpSpPr>
            <p:sp>
              <p:nvSpPr>
                <p:cNvPr id="74" name="Freeform 73"/>
                <p:cNvSpPr/>
                <p:nvPr/>
              </p:nvSpPr>
              <p:spPr>
                <a:xfrm rot="4677600">
                  <a:off x="4394313" y="516924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30375"/>
                      </a:moveTo>
                      <a:cubicBezTo>
                        <a:pt x="575" y="30375"/>
                        <a:pt x="414" y="30609"/>
                        <a:pt x="414" y="30609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75" name="Freeform 74"/>
                <p:cNvSpPr/>
                <p:nvPr/>
              </p:nvSpPr>
              <p:spPr>
                <a:xfrm rot="6122400">
                  <a:off x="4481085" y="5303211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18963"/>
                      </a:moveTo>
                      <a:cubicBezTo>
                        <a:pt x="-143" y="18963"/>
                        <a:pt x="22" y="19197"/>
                        <a:pt x="22" y="19197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76" name="Group 75"/>
              <p:cNvGrpSpPr/>
              <p:nvPr/>
            </p:nvGrpSpPr>
            <p:grpSpPr>
              <a:xfrm>
                <a:off x="4603072" y="5133024"/>
                <a:ext cx="170370" cy="291265"/>
                <a:chOff x="4603072" y="5133024"/>
                <a:chExt cx="170370" cy="291265"/>
              </a:xfrm>
            </p:grpSpPr>
            <p:sp>
              <p:nvSpPr>
                <p:cNvPr id="77" name="Freeform 76"/>
                <p:cNvSpPr/>
                <p:nvPr/>
              </p:nvSpPr>
              <p:spPr>
                <a:xfrm rot="4682400">
                  <a:off x="4566352" y="5169744"/>
                  <a:ext cx="15732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4">
                      <a:moveTo>
                        <a:pt x="0" y="31281"/>
                      </a:moveTo>
                      <a:cubicBezTo>
                        <a:pt x="576" y="31281"/>
                        <a:pt x="418" y="31515"/>
                        <a:pt x="418" y="31515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78" name="Freeform 77"/>
                <p:cNvSpPr/>
                <p:nvPr/>
              </p:nvSpPr>
              <p:spPr>
                <a:xfrm rot="6127200">
                  <a:off x="4653562" y="5304409"/>
                  <a:ext cx="15588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4" h="234">
                      <a:moveTo>
                        <a:pt x="434" y="19854"/>
                      </a:moveTo>
                      <a:cubicBezTo>
                        <a:pt x="-139" y="19853"/>
                        <a:pt x="20" y="20088"/>
                        <a:pt x="20" y="20088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</p:grpSp>
      </p:grpSp>
      <p:grpSp>
        <p:nvGrpSpPr>
          <p:cNvPr id="79" name="Group 78"/>
          <p:cNvGrpSpPr/>
          <p:nvPr/>
        </p:nvGrpSpPr>
        <p:grpSpPr>
          <a:xfrm>
            <a:off x="3542759" y="5521680"/>
            <a:ext cx="900000" cy="532609"/>
            <a:chOff x="3542759" y="5521680"/>
            <a:chExt cx="900000" cy="532609"/>
          </a:xfrm>
        </p:grpSpPr>
        <p:sp>
          <p:nvSpPr>
            <p:cNvPr id="80" name="Freeform 79"/>
            <p:cNvSpPr/>
            <p:nvPr/>
          </p:nvSpPr>
          <p:spPr>
            <a:xfrm>
              <a:off x="3542759" y="552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81" name="Freeform 80"/>
            <p:cNvSpPr/>
            <p:nvPr/>
          </p:nvSpPr>
          <p:spPr>
            <a:xfrm>
              <a:off x="3992759" y="552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AECF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grpSp>
          <p:nvGrpSpPr>
            <p:cNvPr id="82" name="Group 81"/>
            <p:cNvGrpSpPr/>
            <p:nvPr/>
          </p:nvGrpSpPr>
          <p:grpSpPr>
            <a:xfrm>
              <a:off x="3980493" y="5763024"/>
              <a:ext cx="342949" cy="291265"/>
              <a:chOff x="3980493" y="5763024"/>
              <a:chExt cx="342949" cy="291265"/>
            </a:xfrm>
          </p:grpSpPr>
          <p:grpSp>
            <p:nvGrpSpPr>
              <p:cNvPr id="83" name="Group 82"/>
              <p:cNvGrpSpPr/>
              <p:nvPr/>
            </p:nvGrpSpPr>
            <p:grpSpPr>
              <a:xfrm>
                <a:off x="3980493" y="5763069"/>
                <a:ext cx="170112" cy="289662"/>
                <a:chOff x="3980493" y="5763069"/>
                <a:chExt cx="170112" cy="289662"/>
              </a:xfrm>
            </p:grpSpPr>
            <p:sp>
              <p:nvSpPr>
                <p:cNvPr id="84" name="Freeform 83"/>
                <p:cNvSpPr/>
                <p:nvPr/>
              </p:nvSpPr>
              <p:spPr>
                <a:xfrm rot="4677600">
                  <a:off x="3944313" y="579924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28660"/>
                      </a:moveTo>
                      <a:cubicBezTo>
                        <a:pt x="575" y="28660"/>
                        <a:pt x="414" y="28894"/>
                        <a:pt x="414" y="28894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85" name="Freeform 84"/>
                <p:cNvSpPr/>
                <p:nvPr/>
              </p:nvSpPr>
              <p:spPr>
                <a:xfrm rot="6122400">
                  <a:off x="4031085" y="5933211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15788"/>
                      </a:moveTo>
                      <a:cubicBezTo>
                        <a:pt x="-143" y="15788"/>
                        <a:pt x="22" y="16022"/>
                        <a:pt x="22" y="16022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86" name="Group 85"/>
              <p:cNvGrpSpPr/>
              <p:nvPr/>
            </p:nvGrpSpPr>
            <p:grpSpPr>
              <a:xfrm>
                <a:off x="4153072" y="5763024"/>
                <a:ext cx="170370" cy="291265"/>
                <a:chOff x="4153072" y="5763024"/>
                <a:chExt cx="170370" cy="291265"/>
              </a:xfrm>
            </p:grpSpPr>
            <p:sp>
              <p:nvSpPr>
                <p:cNvPr id="87" name="Freeform 86"/>
                <p:cNvSpPr/>
                <p:nvPr/>
              </p:nvSpPr>
              <p:spPr>
                <a:xfrm rot="4682400">
                  <a:off x="4116352" y="5799744"/>
                  <a:ext cx="15732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4">
                      <a:moveTo>
                        <a:pt x="0" y="29561"/>
                      </a:moveTo>
                      <a:cubicBezTo>
                        <a:pt x="576" y="29561"/>
                        <a:pt x="418" y="29795"/>
                        <a:pt x="418" y="29795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88" name="Freeform 87"/>
                <p:cNvSpPr/>
                <p:nvPr/>
              </p:nvSpPr>
              <p:spPr>
                <a:xfrm rot="6127200">
                  <a:off x="4203562" y="5934409"/>
                  <a:ext cx="15588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4" h="234">
                      <a:moveTo>
                        <a:pt x="434" y="16675"/>
                      </a:moveTo>
                      <a:cubicBezTo>
                        <a:pt x="-139" y="16674"/>
                        <a:pt x="20" y="16909"/>
                        <a:pt x="20" y="16909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</p:grpSp>
      </p:grpSp>
      <p:sp>
        <p:nvSpPr>
          <p:cNvPr id="89" name="Freeform 88"/>
          <p:cNvSpPr/>
          <p:nvPr/>
        </p:nvSpPr>
        <p:spPr>
          <a:xfrm>
            <a:off x="7052760" y="4261680"/>
            <a:ext cx="45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CCCCC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5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90" name="Freeform 89"/>
          <p:cNvSpPr/>
          <p:nvPr/>
        </p:nvSpPr>
        <p:spPr>
          <a:xfrm>
            <a:off x="7052760" y="3631679"/>
            <a:ext cx="45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91" name="Group 90"/>
          <p:cNvGrpSpPr/>
          <p:nvPr/>
        </p:nvGrpSpPr>
        <p:grpSpPr>
          <a:xfrm>
            <a:off x="7040493" y="3873023"/>
            <a:ext cx="342949" cy="291266"/>
            <a:chOff x="7040493" y="3873023"/>
            <a:chExt cx="342949" cy="291266"/>
          </a:xfrm>
        </p:grpSpPr>
        <p:grpSp>
          <p:nvGrpSpPr>
            <p:cNvPr id="92" name="Group 91"/>
            <p:cNvGrpSpPr/>
            <p:nvPr/>
          </p:nvGrpSpPr>
          <p:grpSpPr>
            <a:xfrm>
              <a:off x="7040493" y="3873069"/>
              <a:ext cx="170112" cy="289662"/>
              <a:chOff x="7040493" y="3873069"/>
              <a:chExt cx="170112" cy="289662"/>
            </a:xfrm>
          </p:grpSpPr>
          <p:sp>
            <p:nvSpPr>
              <p:cNvPr id="93" name="Freeform 92"/>
              <p:cNvSpPr/>
              <p:nvPr/>
            </p:nvSpPr>
            <p:spPr>
              <a:xfrm rot="4677600">
                <a:off x="7004313" y="3909249"/>
                <a:ext cx="15624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5" h="234">
                    <a:moveTo>
                      <a:pt x="0" y="43096"/>
                    </a:moveTo>
                    <a:cubicBezTo>
                      <a:pt x="575" y="43096"/>
                      <a:pt x="414" y="43330"/>
                      <a:pt x="414" y="4333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4" name="Freeform 93"/>
              <p:cNvSpPr/>
              <p:nvPr/>
            </p:nvSpPr>
            <p:spPr>
              <a:xfrm rot="6122400">
                <a:off x="7091085" y="4043211"/>
                <a:ext cx="15516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2" h="234">
                    <a:moveTo>
                      <a:pt x="432" y="34604"/>
                    </a:moveTo>
                    <a:cubicBezTo>
                      <a:pt x="-143" y="34604"/>
                      <a:pt x="22" y="34838"/>
                      <a:pt x="22" y="3483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95" name="Group 94"/>
            <p:cNvGrpSpPr/>
            <p:nvPr/>
          </p:nvGrpSpPr>
          <p:grpSpPr>
            <a:xfrm>
              <a:off x="7213072" y="3873023"/>
              <a:ext cx="170370" cy="291266"/>
              <a:chOff x="7213072" y="3873023"/>
              <a:chExt cx="170370" cy="291266"/>
            </a:xfrm>
          </p:grpSpPr>
          <p:sp>
            <p:nvSpPr>
              <p:cNvPr id="96" name="Freeform 95"/>
              <p:cNvSpPr/>
              <p:nvPr/>
            </p:nvSpPr>
            <p:spPr>
              <a:xfrm rot="4682400">
                <a:off x="7176352" y="3909743"/>
                <a:ext cx="15732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8" h="234">
                    <a:moveTo>
                      <a:pt x="0" y="44016"/>
                    </a:moveTo>
                    <a:cubicBezTo>
                      <a:pt x="576" y="44016"/>
                      <a:pt x="418" y="44250"/>
                      <a:pt x="418" y="4425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7" name="Freeform 96"/>
              <p:cNvSpPr/>
              <p:nvPr/>
            </p:nvSpPr>
            <p:spPr>
              <a:xfrm rot="6127200">
                <a:off x="7263562" y="4044409"/>
                <a:ext cx="15588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4" h="234">
                    <a:moveTo>
                      <a:pt x="434" y="35501"/>
                    </a:moveTo>
                    <a:cubicBezTo>
                      <a:pt x="-139" y="35500"/>
                      <a:pt x="20" y="35735"/>
                      <a:pt x="20" y="3573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7490493" y="4261680"/>
            <a:ext cx="462267" cy="1080000"/>
            <a:chOff x="7490493" y="4261680"/>
            <a:chExt cx="462267" cy="1080000"/>
          </a:xfrm>
        </p:grpSpPr>
        <p:sp>
          <p:nvSpPr>
            <p:cNvPr id="99" name="Freeform 98"/>
            <p:cNvSpPr/>
            <p:nvPr/>
          </p:nvSpPr>
          <p:spPr>
            <a:xfrm>
              <a:off x="7502760" y="489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100" name="Freeform 99"/>
            <p:cNvSpPr/>
            <p:nvPr/>
          </p:nvSpPr>
          <p:spPr>
            <a:xfrm>
              <a:off x="7502760" y="426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AECF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grpSp>
          <p:nvGrpSpPr>
            <p:cNvPr id="101" name="Group 100"/>
            <p:cNvGrpSpPr/>
            <p:nvPr/>
          </p:nvGrpSpPr>
          <p:grpSpPr>
            <a:xfrm>
              <a:off x="7490493" y="4503024"/>
              <a:ext cx="342949" cy="291265"/>
              <a:chOff x="7490493" y="4503024"/>
              <a:chExt cx="342949" cy="291265"/>
            </a:xfrm>
          </p:grpSpPr>
          <p:grpSp>
            <p:nvGrpSpPr>
              <p:cNvPr id="102" name="Group 101"/>
              <p:cNvGrpSpPr/>
              <p:nvPr/>
            </p:nvGrpSpPr>
            <p:grpSpPr>
              <a:xfrm>
                <a:off x="7490493" y="4503069"/>
                <a:ext cx="170112" cy="289662"/>
                <a:chOff x="7490493" y="4503069"/>
                <a:chExt cx="170112" cy="289662"/>
              </a:xfrm>
            </p:grpSpPr>
            <p:sp>
              <p:nvSpPr>
                <p:cNvPr id="103" name="Freeform 102"/>
                <p:cNvSpPr/>
                <p:nvPr/>
              </p:nvSpPr>
              <p:spPr>
                <a:xfrm rot="4677600">
                  <a:off x="7454313" y="453924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46271"/>
                      </a:moveTo>
                      <a:cubicBezTo>
                        <a:pt x="575" y="46271"/>
                        <a:pt x="414" y="46505"/>
                        <a:pt x="414" y="46505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104" name="Freeform 103"/>
                <p:cNvSpPr/>
                <p:nvPr/>
              </p:nvSpPr>
              <p:spPr>
                <a:xfrm rot="6122400">
                  <a:off x="7541085" y="4673211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36319"/>
                      </a:moveTo>
                      <a:cubicBezTo>
                        <a:pt x="-143" y="36319"/>
                        <a:pt x="22" y="36553"/>
                        <a:pt x="22" y="36553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105" name="Group 104"/>
              <p:cNvGrpSpPr/>
              <p:nvPr/>
            </p:nvGrpSpPr>
            <p:grpSpPr>
              <a:xfrm>
                <a:off x="7663072" y="4503024"/>
                <a:ext cx="170370" cy="291265"/>
                <a:chOff x="7663072" y="4503024"/>
                <a:chExt cx="170370" cy="291265"/>
              </a:xfrm>
            </p:grpSpPr>
            <p:sp>
              <p:nvSpPr>
                <p:cNvPr id="106" name="Freeform 105"/>
                <p:cNvSpPr/>
                <p:nvPr/>
              </p:nvSpPr>
              <p:spPr>
                <a:xfrm rot="4682400">
                  <a:off x="7626352" y="4539744"/>
                  <a:ext cx="15732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4">
                      <a:moveTo>
                        <a:pt x="0" y="47187"/>
                      </a:moveTo>
                      <a:cubicBezTo>
                        <a:pt x="576" y="47187"/>
                        <a:pt x="418" y="47421"/>
                        <a:pt x="418" y="47421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107" name="Freeform 106"/>
                <p:cNvSpPr/>
                <p:nvPr/>
              </p:nvSpPr>
              <p:spPr>
                <a:xfrm rot="6127200">
                  <a:off x="7713562" y="4674409"/>
                  <a:ext cx="15588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4" h="234">
                      <a:moveTo>
                        <a:pt x="434" y="37210"/>
                      </a:moveTo>
                      <a:cubicBezTo>
                        <a:pt x="-139" y="37209"/>
                        <a:pt x="20" y="37444"/>
                        <a:pt x="20" y="37444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</p:grpSp>
      </p:grpSp>
      <p:grpSp>
        <p:nvGrpSpPr>
          <p:cNvPr id="108" name="Group 107"/>
          <p:cNvGrpSpPr/>
          <p:nvPr/>
        </p:nvGrpSpPr>
        <p:grpSpPr>
          <a:xfrm>
            <a:off x="7940493" y="4891680"/>
            <a:ext cx="462267" cy="1080000"/>
            <a:chOff x="7940493" y="4891680"/>
            <a:chExt cx="462267" cy="1080000"/>
          </a:xfrm>
        </p:grpSpPr>
        <p:sp>
          <p:nvSpPr>
            <p:cNvPr id="109" name="Freeform 108"/>
            <p:cNvSpPr/>
            <p:nvPr/>
          </p:nvSpPr>
          <p:spPr>
            <a:xfrm>
              <a:off x="7952760" y="552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CCCCCC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5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110" name="Freeform 109"/>
            <p:cNvSpPr/>
            <p:nvPr/>
          </p:nvSpPr>
          <p:spPr>
            <a:xfrm>
              <a:off x="7952760" y="4891680"/>
              <a:ext cx="450000" cy="45000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 gdRefY="" minY="0" maxY="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AECF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grpSp>
          <p:nvGrpSpPr>
            <p:cNvPr id="111" name="Group 110"/>
            <p:cNvGrpSpPr/>
            <p:nvPr/>
          </p:nvGrpSpPr>
          <p:grpSpPr>
            <a:xfrm>
              <a:off x="7940493" y="5133024"/>
              <a:ext cx="342949" cy="291265"/>
              <a:chOff x="7940493" y="5133024"/>
              <a:chExt cx="342949" cy="291265"/>
            </a:xfrm>
          </p:grpSpPr>
          <p:grpSp>
            <p:nvGrpSpPr>
              <p:cNvPr id="112" name="Group 111"/>
              <p:cNvGrpSpPr/>
              <p:nvPr/>
            </p:nvGrpSpPr>
            <p:grpSpPr>
              <a:xfrm>
                <a:off x="7940493" y="5133069"/>
                <a:ext cx="170112" cy="289662"/>
                <a:chOff x="7940493" y="5133069"/>
                <a:chExt cx="170112" cy="289662"/>
              </a:xfrm>
            </p:grpSpPr>
            <p:sp>
              <p:nvSpPr>
                <p:cNvPr id="113" name="Freeform 112"/>
                <p:cNvSpPr/>
                <p:nvPr/>
              </p:nvSpPr>
              <p:spPr>
                <a:xfrm rot="4677600">
                  <a:off x="7904313" y="5169249"/>
                  <a:ext cx="15624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5" h="234">
                      <a:moveTo>
                        <a:pt x="0" y="49446"/>
                      </a:moveTo>
                      <a:cubicBezTo>
                        <a:pt x="575" y="49446"/>
                        <a:pt x="414" y="49680"/>
                        <a:pt x="414" y="49680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114" name="Freeform 113"/>
                <p:cNvSpPr/>
                <p:nvPr/>
              </p:nvSpPr>
              <p:spPr>
                <a:xfrm rot="6122400">
                  <a:off x="7991085" y="5303211"/>
                  <a:ext cx="15516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2" h="234">
                      <a:moveTo>
                        <a:pt x="432" y="38034"/>
                      </a:moveTo>
                      <a:cubicBezTo>
                        <a:pt x="-143" y="38034"/>
                        <a:pt x="22" y="38268"/>
                        <a:pt x="22" y="38268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  <p:grpSp>
            <p:nvGrpSpPr>
              <p:cNvPr id="115" name="Group 114"/>
              <p:cNvGrpSpPr/>
              <p:nvPr/>
            </p:nvGrpSpPr>
            <p:grpSpPr>
              <a:xfrm>
                <a:off x="8113072" y="5133024"/>
                <a:ext cx="170370" cy="291265"/>
                <a:chOff x="8113072" y="5133024"/>
                <a:chExt cx="170370" cy="291265"/>
              </a:xfrm>
            </p:grpSpPr>
            <p:sp>
              <p:nvSpPr>
                <p:cNvPr id="116" name="Freeform 115"/>
                <p:cNvSpPr/>
                <p:nvPr/>
              </p:nvSpPr>
              <p:spPr>
                <a:xfrm rot="4682400">
                  <a:off x="8076352" y="5169744"/>
                  <a:ext cx="15732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8" h="234">
                      <a:moveTo>
                        <a:pt x="0" y="50358"/>
                      </a:moveTo>
                      <a:cubicBezTo>
                        <a:pt x="576" y="50358"/>
                        <a:pt x="418" y="50592"/>
                        <a:pt x="418" y="50592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  <p:sp>
              <p:nvSpPr>
                <p:cNvPr id="117" name="Freeform 116"/>
                <p:cNvSpPr/>
                <p:nvPr/>
              </p:nvSpPr>
              <p:spPr>
                <a:xfrm rot="6127200">
                  <a:off x="8163562" y="5304409"/>
                  <a:ext cx="155880" cy="83880"/>
                </a:xfrm>
                <a:custGeom>
                  <a:avLst/>
                  <a:gdLst/>
                  <a:ahLst/>
                  <a:cxnLst>
                    <a:cxn ang="3cd4">
                      <a:pos x="hc" y="t"/>
                    </a:cxn>
                    <a:cxn ang="cd2">
                      <a:pos x="l" y="vc"/>
                    </a:cxn>
                    <a:cxn ang="cd4">
                      <a:pos x="hc" y="b"/>
                    </a:cxn>
                    <a:cxn ang="0">
                      <a:pos x="r" y="vc"/>
                    </a:cxn>
                  </a:cxnLst>
                  <a:rect l="l" t="t" r="r" b="b"/>
                  <a:pathLst>
                    <a:path w="434" h="234">
                      <a:moveTo>
                        <a:pt x="434" y="38920"/>
                      </a:moveTo>
                      <a:cubicBezTo>
                        <a:pt x="-139" y="38919"/>
                        <a:pt x="20" y="39154"/>
                        <a:pt x="20" y="39154"/>
                      </a:cubicBezTo>
                    </a:path>
                  </a:pathLst>
                </a:custGeom>
                <a:noFill/>
                <a:ln w="18000">
                  <a:solidFill>
                    <a:srgbClr val="000000"/>
                  </a:solidFill>
                  <a:prstDash val="solid"/>
                  <a:round/>
                </a:ln>
              </p:spPr>
              <p:txBody>
                <a:bodyPr vert="horz" wrap="none" lIns="99000" tIns="54000" rIns="99000" bIns="54000" anchor="ctr" anchorCtr="1" compatLnSpc="0">
                  <a:spAutoFit/>
                </a:bodyPr>
                <a:lstStyle>
                  <a:defPPr lvl="0">
                    <a:buSzPct val="45000"/>
                    <a:buFont typeface="StarSymbol"/>
                    <a:buNone/>
                  </a:defPPr>
                  <a:lvl1pPr lvl="0">
                    <a:buSzPct val="45000"/>
                    <a:buFont typeface="StarSymbol"/>
                    <a:buChar char="●"/>
                  </a:lvl1pPr>
                  <a:lvl2pPr lvl="1">
                    <a:buSzPct val="45000"/>
                    <a:buFont typeface="StarSymbol"/>
                    <a:buChar char="●"/>
                  </a:lvl2pPr>
                  <a:lvl3pPr lvl="2">
                    <a:buSzPct val="45000"/>
                    <a:buFont typeface="StarSymbol"/>
                    <a:buChar char="●"/>
                  </a:lvl3pPr>
                  <a:lvl4pPr lvl="3">
                    <a:buSzPct val="45000"/>
                    <a:buFont typeface="StarSymbol"/>
                    <a:buChar char="●"/>
                  </a:lvl4pPr>
                  <a:lvl5pPr lvl="4">
                    <a:buSzPct val="45000"/>
                    <a:buFont typeface="StarSymbol"/>
                    <a:buChar char="●"/>
                  </a:lvl5pPr>
                  <a:lvl6pPr lvl="5">
                    <a:buSzPct val="45000"/>
                    <a:buFont typeface="StarSymbol"/>
                    <a:buChar char="●"/>
                  </a:lvl6pPr>
                  <a:lvl7pPr lvl="6">
                    <a:buSzPct val="45000"/>
                    <a:buFont typeface="StarSymbol"/>
                    <a:buChar char="●"/>
                  </a:lvl7pPr>
                  <a:lvl8pPr lvl="7">
                    <a:buSzPct val="45000"/>
                    <a:buFont typeface="StarSymbol"/>
                    <a:buChar char="●"/>
                  </a:lvl8pPr>
                  <a:lvl9pPr lvl="8">
                    <a:buSzPct val="45000"/>
                    <a:buFont typeface="StarSymbol"/>
                    <a:buChar char="●"/>
                  </a:lvl9pPr>
                </a:lstStyle>
                <a:p>
                  <a:pPr marL="0" marR="0" lvl="0" indent="0" rtl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</a:pPr>
                  <a:endParaRPr lang="en-US" sz="1800" b="0" i="0" u="none" strike="noStrike" kern="1200">
                    <a:ln>
                      <a:noFill/>
                    </a:ln>
                    <a:latin typeface="Liberation Sans" pitchFamily="18"/>
                    <a:ea typeface="DejaVu Sans" pitchFamily="2"/>
                    <a:cs typeface="DejaVu Sans" pitchFamily="2"/>
                  </a:endParaRPr>
                </a:p>
              </p:txBody>
            </p:sp>
          </p:grpSp>
        </p:grpSp>
      </p:grpSp>
      <p:sp>
        <p:nvSpPr>
          <p:cNvPr id="118" name="Freeform 117"/>
          <p:cNvSpPr/>
          <p:nvPr/>
        </p:nvSpPr>
        <p:spPr>
          <a:xfrm>
            <a:off x="8402760" y="5521680"/>
            <a:ext cx="45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119" name="Group 118"/>
          <p:cNvGrpSpPr/>
          <p:nvPr/>
        </p:nvGrpSpPr>
        <p:grpSpPr>
          <a:xfrm>
            <a:off x="8390493" y="5763024"/>
            <a:ext cx="342949" cy="291265"/>
            <a:chOff x="8390493" y="5763024"/>
            <a:chExt cx="342949" cy="291265"/>
          </a:xfrm>
        </p:grpSpPr>
        <p:grpSp>
          <p:nvGrpSpPr>
            <p:cNvPr id="120" name="Group 119"/>
            <p:cNvGrpSpPr/>
            <p:nvPr/>
          </p:nvGrpSpPr>
          <p:grpSpPr>
            <a:xfrm>
              <a:off x="8390493" y="5763069"/>
              <a:ext cx="170112" cy="289662"/>
              <a:chOff x="8390493" y="5763069"/>
              <a:chExt cx="170112" cy="289662"/>
            </a:xfrm>
          </p:grpSpPr>
          <p:sp>
            <p:nvSpPr>
              <p:cNvPr id="121" name="Freeform 120"/>
              <p:cNvSpPr/>
              <p:nvPr/>
            </p:nvSpPr>
            <p:spPr>
              <a:xfrm rot="4677600">
                <a:off x="8354313" y="5799249"/>
                <a:ext cx="15624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5" h="234">
                    <a:moveTo>
                      <a:pt x="0" y="52621"/>
                    </a:moveTo>
                    <a:cubicBezTo>
                      <a:pt x="575" y="52621"/>
                      <a:pt x="414" y="52855"/>
                      <a:pt x="414" y="5285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22" name="Freeform 121"/>
              <p:cNvSpPr/>
              <p:nvPr/>
            </p:nvSpPr>
            <p:spPr>
              <a:xfrm rot="6122400">
                <a:off x="8441085" y="5933211"/>
                <a:ext cx="15516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2" h="234">
                    <a:moveTo>
                      <a:pt x="432" y="39749"/>
                    </a:moveTo>
                    <a:cubicBezTo>
                      <a:pt x="-143" y="39749"/>
                      <a:pt x="22" y="39983"/>
                      <a:pt x="22" y="3998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123" name="Group 122"/>
            <p:cNvGrpSpPr/>
            <p:nvPr/>
          </p:nvGrpSpPr>
          <p:grpSpPr>
            <a:xfrm>
              <a:off x="8563072" y="5763024"/>
              <a:ext cx="170370" cy="291265"/>
              <a:chOff x="8563072" y="5763024"/>
              <a:chExt cx="170370" cy="291265"/>
            </a:xfrm>
          </p:grpSpPr>
          <p:sp>
            <p:nvSpPr>
              <p:cNvPr id="124" name="Freeform 123"/>
              <p:cNvSpPr/>
              <p:nvPr/>
            </p:nvSpPr>
            <p:spPr>
              <a:xfrm rot="4682400">
                <a:off x="8526352" y="5799744"/>
                <a:ext cx="15732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8" h="234">
                    <a:moveTo>
                      <a:pt x="0" y="53529"/>
                    </a:moveTo>
                    <a:cubicBezTo>
                      <a:pt x="576" y="53529"/>
                      <a:pt x="418" y="53763"/>
                      <a:pt x="418" y="5376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25" name="Freeform 124"/>
              <p:cNvSpPr/>
              <p:nvPr/>
            </p:nvSpPr>
            <p:spPr>
              <a:xfrm rot="6127200">
                <a:off x="8613562" y="5934409"/>
                <a:ext cx="155880" cy="8388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434" h="234">
                    <a:moveTo>
                      <a:pt x="434" y="40629"/>
                    </a:moveTo>
                    <a:cubicBezTo>
                      <a:pt x="-139" y="40628"/>
                      <a:pt x="20" y="40863"/>
                      <a:pt x="20" y="4086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sp>
        <p:nvSpPr>
          <p:cNvPr id="126" name="Straight Connector 125"/>
          <p:cNvSpPr/>
          <p:nvPr/>
        </p:nvSpPr>
        <p:spPr>
          <a:xfrm>
            <a:off x="5580000" y="2287439"/>
            <a:ext cx="315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27" name="Freeform 126"/>
          <p:cNvSpPr/>
          <p:nvPr/>
        </p:nvSpPr>
        <p:spPr>
          <a:xfrm>
            <a:off x="6145920" y="2080080"/>
            <a:ext cx="315000" cy="1573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28" name="Freeform 127"/>
          <p:cNvSpPr/>
          <p:nvPr/>
        </p:nvSpPr>
        <p:spPr>
          <a:xfrm>
            <a:off x="5685120" y="2077560"/>
            <a:ext cx="250560" cy="1573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129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5653440" y="1720080"/>
            <a:ext cx="315000" cy="3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Freeform 129"/>
          <p:cNvSpPr/>
          <p:nvPr/>
        </p:nvSpPr>
        <p:spPr>
          <a:xfrm>
            <a:off x="6525000" y="2077560"/>
            <a:ext cx="2047680" cy="1573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31" name="Freeform 130"/>
          <p:cNvSpPr/>
          <p:nvPr/>
        </p:nvSpPr>
        <p:spPr>
          <a:xfrm>
            <a:off x="7386120" y="1878119"/>
            <a:ext cx="262080" cy="1310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29" h="365">
                <a:moveTo>
                  <a:pt x="0" y="365"/>
                </a:moveTo>
                <a:lnTo>
                  <a:pt x="0" y="0"/>
                </a:lnTo>
                <a:lnTo>
                  <a:pt x="729" y="0"/>
                </a:lnTo>
                <a:lnTo>
                  <a:pt x="729" y="365"/>
                </a:lnTo>
                <a:close/>
                <a:moveTo>
                  <a:pt x="-729" y="0"/>
                </a:moveTo>
                <a:lnTo>
                  <a:pt x="-364" y="146"/>
                </a:lnTo>
                <a:close/>
                <a:moveTo>
                  <a:pt x="-744" y="0"/>
                </a:moveTo>
                <a:lnTo>
                  <a:pt x="-365" y="-146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132" name=""/>
          <p:cNvPicPr>
            <a:picLocks noChangeAspect="1"/>
          </p:cNvPicPr>
          <p:nvPr/>
        </p:nvPicPr>
        <p:blipFill>
          <a:blip r:embed="rId5" cstate="print">
            <a:alphaModFix/>
            <a:lum/>
          </a:blip>
          <a:srcRect/>
          <a:stretch>
            <a:fillRect/>
          </a:stretch>
        </p:blipFill>
        <p:spPr>
          <a:xfrm>
            <a:off x="6140880" y="1710000"/>
            <a:ext cx="310680" cy="31068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Freeform 132"/>
          <p:cNvSpPr/>
          <p:nvPr/>
        </p:nvSpPr>
        <p:spPr>
          <a:xfrm>
            <a:off x="3420000" y="2250000"/>
            <a:ext cx="2699640" cy="62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500" h="1750" fill="none">
                <a:moveTo>
                  <a:pt x="7500" y="0"/>
                </a:moveTo>
                <a:lnTo>
                  <a:pt x="0" y="1750"/>
                </a:lnTo>
              </a:path>
            </a:pathLst>
          </a:cu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34" name="Freeform 133"/>
          <p:cNvSpPr/>
          <p:nvPr/>
        </p:nvSpPr>
        <p:spPr>
          <a:xfrm>
            <a:off x="6480000" y="2250000"/>
            <a:ext cx="2609640" cy="62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250" h="1750" fill="none">
                <a:moveTo>
                  <a:pt x="0" y="0"/>
                </a:moveTo>
                <a:lnTo>
                  <a:pt x="7250" y="1750"/>
                </a:lnTo>
              </a:path>
            </a:pathLst>
          </a:cu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135" name="Group 134"/>
          <p:cNvGrpSpPr/>
          <p:nvPr/>
        </p:nvGrpSpPr>
        <p:grpSpPr>
          <a:xfrm>
            <a:off x="6124571" y="2159217"/>
            <a:ext cx="266287" cy="137630"/>
            <a:chOff x="6124571" y="2159217"/>
            <a:chExt cx="266287" cy="137630"/>
          </a:xfrm>
        </p:grpSpPr>
        <p:grpSp>
          <p:nvGrpSpPr>
            <p:cNvPr id="136" name="Group 135"/>
            <p:cNvGrpSpPr/>
            <p:nvPr/>
          </p:nvGrpSpPr>
          <p:grpSpPr>
            <a:xfrm>
              <a:off x="6124571" y="2159232"/>
              <a:ext cx="131264" cy="135816"/>
              <a:chOff x="6124571" y="2159232"/>
              <a:chExt cx="131264" cy="135816"/>
            </a:xfrm>
          </p:grpSpPr>
          <p:sp>
            <p:nvSpPr>
              <p:cNvPr id="137" name="Freeform 136"/>
              <p:cNvSpPr/>
              <p:nvPr/>
            </p:nvSpPr>
            <p:spPr>
              <a:xfrm rot="4302600">
                <a:off x="6116111" y="2167692"/>
                <a:ext cx="80640" cy="6372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225" h="178">
                    <a:moveTo>
                      <a:pt x="0" y="36318"/>
                    </a:moveTo>
                    <a:cubicBezTo>
                      <a:pt x="298" y="36319"/>
                      <a:pt x="214" y="36496"/>
                      <a:pt x="214" y="3649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38" name="Freeform 137"/>
              <p:cNvSpPr/>
              <p:nvPr/>
            </p:nvSpPr>
            <p:spPr>
              <a:xfrm rot="6505800">
                <a:off x="6184015" y="2223228"/>
                <a:ext cx="79920" cy="6372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223" h="178">
                    <a:moveTo>
                      <a:pt x="223" y="29118"/>
                    </a:moveTo>
                    <a:cubicBezTo>
                      <a:pt x="-74" y="29118"/>
                      <a:pt x="12" y="29296"/>
                      <a:pt x="12" y="2929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139" name="Group 138"/>
            <p:cNvGrpSpPr/>
            <p:nvPr/>
          </p:nvGrpSpPr>
          <p:grpSpPr>
            <a:xfrm>
              <a:off x="6260013" y="2159217"/>
              <a:ext cx="130845" cy="137630"/>
              <a:chOff x="6260013" y="2159217"/>
              <a:chExt cx="130845" cy="137630"/>
            </a:xfrm>
          </p:grpSpPr>
          <p:sp>
            <p:nvSpPr>
              <p:cNvPr id="140" name="Freeform 139"/>
              <p:cNvSpPr/>
              <p:nvPr/>
            </p:nvSpPr>
            <p:spPr>
              <a:xfrm rot="4294200">
                <a:off x="6251373" y="2167857"/>
                <a:ext cx="80640" cy="633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225" h="177">
                    <a:moveTo>
                      <a:pt x="0" y="37031"/>
                    </a:moveTo>
                    <a:cubicBezTo>
                      <a:pt x="297" y="37030"/>
                      <a:pt x="214" y="37208"/>
                      <a:pt x="214" y="3720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41" name="Freeform 140"/>
              <p:cNvSpPr/>
              <p:nvPr/>
            </p:nvSpPr>
            <p:spPr>
              <a:xfrm rot="6497400">
                <a:off x="6318858" y="2224847"/>
                <a:ext cx="80640" cy="633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225" h="177">
                    <a:moveTo>
                      <a:pt x="225" y="29885"/>
                    </a:moveTo>
                    <a:cubicBezTo>
                      <a:pt x="-72" y="29885"/>
                      <a:pt x="11" y="30062"/>
                      <a:pt x="11" y="3006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Programming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567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How to compare the RSSI and Signaling?</a:t>
            </a:r>
          </a:p>
          <a:p>
            <a:pPr lvl="0"/>
            <a:endParaRPr lang="en-US"/>
          </a:p>
          <a:p>
            <a:pPr lvl="0"/>
            <a:endParaRPr lang="en-US"/>
          </a:p>
          <a:p>
            <a:pPr lvl="0"/>
            <a:r>
              <a:rPr lang="en-US"/>
              <a:t>Slotted Programming = Modularity</a:t>
            </a:r>
          </a:p>
          <a:p>
            <a:pPr lvl="1" rtl="0" hangingPunct="0"/>
            <a:r>
              <a:rPr lang="en-US"/>
              <a:t>Easy reuse of software modules</a:t>
            </a:r>
          </a:p>
          <a:p>
            <a:pPr lvl="0"/>
            <a:r>
              <a:rPr lang="en-US"/>
              <a:t>Energy Efficient: Tight pipelining</a:t>
            </a:r>
          </a:p>
          <a:p>
            <a:pPr lvl="1" rtl="0" hangingPunct="0"/>
            <a:r>
              <a:rPr lang="en-US"/>
              <a:t>No delays for wakeup, guaranteed access to radio</a:t>
            </a:r>
          </a:p>
          <a:p>
            <a:pPr lvl="0"/>
            <a:r>
              <a:rPr lang="en-US"/>
              <a:t>False Alarms: 30% RSSI vs 1% Signaling</a:t>
            </a:r>
          </a:p>
        </p:txBody>
      </p:sp>
      <p:sp>
        <p:nvSpPr>
          <p:cNvPr id="4" name="Freeform 3"/>
          <p:cNvSpPr/>
          <p:nvPr/>
        </p:nvSpPr>
        <p:spPr>
          <a:xfrm>
            <a:off x="630000" y="2880000"/>
            <a:ext cx="917964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500" fill="none">
                <a:moveTo>
                  <a:pt x="0" y="0"/>
                </a:moveTo>
                <a:lnTo>
                  <a:pt x="25500" y="0"/>
                </a:lnTo>
              </a:path>
            </a:pathLst>
          </a:cu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260000" y="257580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746640" y="2559600"/>
            <a:ext cx="34128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7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703440" y="2072880"/>
            <a:ext cx="429120" cy="42876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reeform 7"/>
          <p:cNvSpPr/>
          <p:nvPr/>
        </p:nvSpPr>
        <p:spPr>
          <a:xfrm>
            <a:off x="8370000" y="2559600"/>
            <a:ext cx="99000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8658000" y="2341440"/>
            <a:ext cx="357120" cy="17856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93" h="497">
                <a:moveTo>
                  <a:pt x="0" y="497"/>
                </a:moveTo>
                <a:lnTo>
                  <a:pt x="0" y="0"/>
                </a:lnTo>
                <a:lnTo>
                  <a:pt x="993" y="0"/>
                </a:lnTo>
                <a:lnTo>
                  <a:pt x="993" y="497"/>
                </a:lnTo>
                <a:close/>
                <a:moveTo>
                  <a:pt x="-993" y="0"/>
                </a:moveTo>
                <a:lnTo>
                  <a:pt x="-496" y="199"/>
                </a:lnTo>
                <a:close/>
                <a:moveTo>
                  <a:pt x="-1013" y="0"/>
                </a:moveTo>
                <a:lnTo>
                  <a:pt x="-497" y="-199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10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1260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" name="Group 10"/>
          <p:cNvGrpSpPr/>
          <p:nvPr/>
        </p:nvGrpSpPr>
        <p:grpSpPr>
          <a:xfrm>
            <a:off x="1237216" y="2670876"/>
            <a:ext cx="362701" cy="187042"/>
            <a:chOff x="1237216" y="2670876"/>
            <a:chExt cx="362701" cy="187042"/>
          </a:xfrm>
        </p:grpSpPr>
        <p:grpSp>
          <p:nvGrpSpPr>
            <p:cNvPr id="12" name="Group 11"/>
            <p:cNvGrpSpPr/>
            <p:nvPr/>
          </p:nvGrpSpPr>
          <p:grpSpPr>
            <a:xfrm>
              <a:off x="1237216" y="2670876"/>
              <a:ext cx="178765" cy="184743"/>
              <a:chOff x="1237216" y="2670876"/>
              <a:chExt cx="178765" cy="184743"/>
            </a:xfrm>
          </p:grpSpPr>
          <p:sp>
            <p:nvSpPr>
              <p:cNvPr id="13" name="Freeform 12"/>
              <p:cNvSpPr/>
              <p:nvPr/>
            </p:nvSpPr>
            <p:spPr>
              <a:xfrm rot="4306800">
                <a:off x="1225516" y="2682576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11505"/>
                    </a:moveTo>
                    <a:cubicBezTo>
                      <a:pt x="406" y="11506"/>
                      <a:pt x="292" y="11747"/>
                      <a:pt x="292" y="11747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4" name="Freeform 13"/>
              <p:cNvSpPr/>
              <p:nvPr/>
            </p:nvSpPr>
            <p:spPr>
              <a:xfrm rot="6505800">
                <a:off x="1318241" y="2757879"/>
                <a:ext cx="10872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3" h="242">
                    <a:moveTo>
                      <a:pt x="303" y="2688"/>
                    </a:moveTo>
                    <a:cubicBezTo>
                      <a:pt x="-102" y="2688"/>
                      <a:pt x="16" y="2930"/>
                      <a:pt x="16" y="293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1421202" y="2670922"/>
              <a:ext cx="178715" cy="186996"/>
              <a:chOff x="1421202" y="2670922"/>
              <a:chExt cx="178715" cy="186996"/>
            </a:xfrm>
          </p:grpSpPr>
          <p:sp>
            <p:nvSpPr>
              <p:cNvPr id="16" name="Freeform 15"/>
              <p:cNvSpPr/>
              <p:nvPr/>
            </p:nvSpPr>
            <p:spPr>
              <a:xfrm rot="4300200">
                <a:off x="1409502" y="2682622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12497"/>
                    </a:moveTo>
                    <a:cubicBezTo>
                      <a:pt x="405" y="12497"/>
                      <a:pt x="293" y="12739"/>
                      <a:pt x="293" y="12739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>
              <a:xfrm rot="6499800">
                <a:off x="1501637" y="2759638"/>
                <a:ext cx="10980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6" h="242">
                    <a:moveTo>
                      <a:pt x="306" y="3687"/>
                    </a:moveTo>
                    <a:cubicBezTo>
                      <a:pt x="-99" y="3687"/>
                      <a:pt x="15" y="3929"/>
                      <a:pt x="15" y="3929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sp>
        <p:nvSpPr>
          <p:cNvPr id="18" name="Freeform 17"/>
          <p:cNvSpPr/>
          <p:nvPr/>
        </p:nvSpPr>
        <p:spPr>
          <a:xfrm>
            <a:off x="1802880" y="257436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RSSI</a:t>
            </a:r>
          </a:p>
        </p:txBody>
      </p:sp>
      <p:pic>
        <p:nvPicPr>
          <p:cNvPr id="19" name=""/>
          <p:cNvPicPr>
            <a:picLocks noChangeAspect="1"/>
          </p:cNvPicPr>
          <p:nvPr/>
        </p:nvPicPr>
        <p:blipFill>
          <a:blip r:embed="rId5" cstate="print">
            <a:alphaModFix/>
            <a:lum/>
          </a:blip>
          <a:srcRect/>
          <a:stretch>
            <a:fillRect/>
          </a:stretch>
        </p:blipFill>
        <p:spPr>
          <a:xfrm>
            <a:off x="1800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Freeform 19"/>
          <p:cNvSpPr/>
          <p:nvPr/>
        </p:nvSpPr>
        <p:spPr>
          <a:xfrm>
            <a:off x="2340000" y="257580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21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2340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" name="Group 21"/>
          <p:cNvGrpSpPr/>
          <p:nvPr/>
        </p:nvGrpSpPr>
        <p:grpSpPr>
          <a:xfrm>
            <a:off x="2317216" y="2670876"/>
            <a:ext cx="362701" cy="187042"/>
            <a:chOff x="2317216" y="2670876"/>
            <a:chExt cx="362701" cy="187042"/>
          </a:xfrm>
        </p:grpSpPr>
        <p:grpSp>
          <p:nvGrpSpPr>
            <p:cNvPr id="23" name="Group 22"/>
            <p:cNvGrpSpPr/>
            <p:nvPr/>
          </p:nvGrpSpPr>
          <p:grpSpPr>
            <a:xfrm>
              <a:off x="2317216" y="2670876"/>
              <a:ext cx="178756" cy="184799"/>
              <a:chOff x="2317216" y="2670876"/>
              <a:chExt cx="178756" cy="184799"/>
            </a:xfrm>
          </p:grpSpPr>
          <p:sp>
            <p:nvSpPr>
              <p:cNvPr id="24" name="Freeform 23"/>
              <p:cNvSpPr/>
              <p:nvPr/>
            </p:nvSpPr>
            <p:spPr>
              <a:xfrm rot="4306800">
                <a:off x="2305516" y="2682576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17204"/>
                    </a:moveTo>
                    <a:cubicBezTo>
                      <a:pt x="406" y="17205"/>
                      <a:pt x="292" y="17446"/>
                      <a:pt x="292" y="1744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 rot="6505800">
                <a:off x="2398412" y="2758115"/>
                <a:ext cx="108720" cy="8640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3" h="241">
                    <a:moveTo>
                      <a:pt x="303" y="8381"/>
                    </a:moveTo>
                    <a:cubicBezTo>
                      <a:pt x="-102" y="8381"/>
                      <a:pt x="16" y="8622"/>
                      <a:pt x="16" y="862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501202" y="2670922"/>
              <a:ext cx="178715" cy="186996"/>
              <a:chOff x="2501202" y="2670922"/>
              <a:chExt cx="178715" cy="186996"/>
            </a:xfrm>
          </p:grpSpPr>
          <p:sp>
            <p:nvSpPr>
              <p:cNvPr id="27" name="Freeform 26"/>
              <p:cNvSpPr/>
              <p:nvPr/>
            </p:nvSpPr>
            <p:spPr>
              <a:xfrm rot="4300200">
                <a:off x="2489502" y="2682622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18193"/>
                    </a:moveTo>
                    <a:cubicBezTo>
                      <a:pt x="405" y="18192"/>
                      <a:pt x="293" y="18435"/>
                      <a:pt x="293" y="1843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rot="6499800">
                <a:off x="2581637" y="2759638"/>
                <a:ext cx="10980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6" h="242">
                    <a:moveTo>
                      <a:pt x="306" y="9382"/>
                    </a:moveTo>
                    <a:cubicBezTo>
                      <a:pt x="-99" y="9383"/>
                      <a:pt x="15" y="9624"/>
                      <a:pt x="15" y="962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sp>
        <p:nvSpPr>
          <p:cNvPr id="29" name="Freeform 28"/>
          <p:cNvSpPr/>
          <p:nvPr/>
        </p:nvSpPr>
        <p:spPr>
          <a:xfrm>
            <a:off x="2882879" y="257436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RSSI</a:t>
            </a:r>
          </a:p>
        </p:txBody>
      </p:sp>
      <p:pic>
        <p:nvPicPr>
          <p:cNvPr id="30" name=""/>
          <p:cNvPicPr>
            <a:picLocks noChangeAspect="1"/>
          </p:cNvPicPr>
          <p:nvPr/>
        </p:nvPicPr>
        <p:blipFill>
          <a:blip r:embed="rId5" cstate="print">
            <a:alphaModFix/>
            <a:lum/>
          </a:blip>
          <a:srcRect/>
          <a:stretch>
            <a:fillRect/>
          </a:stretch>
        </p:blipFill>
        <p:spPr>
          <a:xfrm>
            <a:off x="2880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Freeform 30"/>
          <p:cNvSpPr/>
          <p:nvPr/>
        </p:nvSpPr>
        <p:spPr>
          <a:xfrm>
            <a:off x="3438000" y="257580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32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3438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" name="Group 32"/>
          <p:cNvGrpSpPr/>
          <p:nvPr/>
        </p:nvGrpSpPr>
        <p:grpSpPr>
          <a:xfrm>
            <a:off x="3415216" y="2670876"/>
            <a:ext cx="362701" cy="187042"/>
            <a:chOff x="3415216" y="2670876"/>
            <a:chExt cx="362701" cy="187042"/>
          </a:xfrm>
        </p:grpSpPr>
        <p:grpSp>
          <p:nvGrpSpPr>
            <p:cNvPr id="34" name="Group 33"/>
            <p:cNvGrpSpPr/>
            <p:nvPr/>
          </p:nvGrpSpPr>
          <p:grpSpPr>
            <a:xfrm>
              <a:off x="3415216" y="2670876"/>
              <a:ext cx="178765" cy="184743"/>
              <a:chOff x="3415216" y="2670876"/>
              <a:chExt cx="178765" cy="184743"/>
            </a:xfrm>
          </p:grpSpPr>
          <p:sp>
            <p:nvSpPr>
              <p:cNvPr id="35" name="Freeform 34"/>
              <p:cNvSpPr/>
              <p:nvPr/>
            </p:nvSpPr>
            <p:spPr>
              <a:xfrm rot="4306800">
                <a:off x="3403516" y="2682576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22998"/>
                    </a:moveTo>
                    <a:cubicBezTo>
                      <a:pt x="406" y="23000"/>
                      <a:pt x="292" y="23240"/>
                      <a:pt x="292" y="2324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36" name="Freeform 35"/>
              <p:cNvSpPr/>
              <p:nvPr/>
            </p:nvSpPr>
            <p:spPr>
              <a:xfrm rot="6505800">
                <a:off x="3496241" y="2757879"/>
                <a:ext cx="10872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3" h="242">
                    <a:moveTo>
                      <a:pt x="303" y="14168"/>
                    </a:moveTo>
                    <a:cubicBezTo>
                      <a:pt x="-102" y="14168"/>
                      <a:pt x="16" y="14410"/>
                      <a:pt x="16" y="1441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3599202" y="2670922"/>
              <a:ext cx="178715" cy="186996"/>
              <a:chOff x="3599202" y="2670922"/>
              <a:chExt cx="178715" cy="186996"/>
            </a:xfrm>
          </p:grpSpPr>
          <p:sp>
            <p:nvSpPr>
              <p:cNvPr id="38" name="Freeform 37"/>
              <p:cNvSpPr/>
              <p:nvPr/>
            </p:nvSpPr>
            <p:spPr>
              <a:xfrm rot="4300200">
                <a:off x="3587502" y="2682622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23983"/>
                    </a:moveTo>
                    <a:cubicBezTo>
                      <a:pt x="405" y="23983"/>
                      <a:pt x="293" y="24225"/>
                      <a:pt x="293" y="2422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39" name="Freeform 38"/>
              <p:cNvSpPr/>
              <p:nvPr/>
            </p:nvSpPr>
            <p:spPr>
              <a:xfrm rot="6499800">
                <a:off x="3679637" y="2759638"/>
                <a:ext cx="10980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6" h="242">
                    <a:moveTo>
                      <a:pt x="306" y="15173"/>
                    </a:moveTo>
                    <a:cubicBezTo>
                      <a:pt x="-99" y="15173"/>
                      <a:pt x="15" y="15415"/>
                      <a:pt x="15" y="15415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sp>
        <p:nvSpPr>
          <p:cNvPr id="40" name="Freeform 39"/>
          <p:cNvSpPr/>
          <p:nvPr/>
        </p:nvSpPr>
        <p:spPr>
          <a:xfrm>
            <a:off x="3980880" y="257436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RSSI</a:t>
            </a:r>
          </a:p>
        </p:txBody>
      </p:sp>
      <p:pic>
        <p:nvPicPr>
          <p:cNvPr id="41" name=""/>
          <p:cNvPicPr>
            <a:picLocks noChangeAspect="1"/>
          </p:cNvPicPr>
          <p:nvPr/>
        </p:nvPicPr>
        <p:blipFill>
          <a:blip r:embed="rId5" cstate="print">
            <a:alphaModFix/>
            <a:lum/>
          </a:blip>
          <a:srcRect/>
          <a:stretch>
            <a:fillRect/>
          </a:stretch>
        </p:blipFill>
        <p:spPr>
          <a:xfrm>
            <a:off x="3978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Freeform 41"/>
          <p:cNvSpPr/>
          <p:nvPr/>
        </p:nvSpPr>
        <p:spPr>
          <a:xfrm>
            <a:off x="4518000" y="257580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43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4518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" name="Group 43"/>
          <p:cNvGrpSpPr/>
          <p:nvPr/>
        </p:nvGrpSpPr>
        <p:grpSpPr>
          <a:xfrm>
            <a:off x="4494865" y="2670922"/>
            <a:ext cx="363052" cy="186996"/>
            <a:chOff x="4494865" y="2670922"/>
            <a:chExt cx="363052" cy="186996"/>
          </a:xfrm>
        </p:grpSpPr>
        <p:grpSp>
          <p:nvGrpSpPr>
            <p:cNvPr id="45" name="Group 44"/>
            <p:cNvGrpSpPr/>
            <p:nvPr/>
          </p:nvGrpSpPr>
          <p:grpSpPr>
            <a:xfrm>
              <a:off x="4494865" y="2670932"/>
              <a:ext cx="179116" cy="184687"/>
              <a:chOff x="4494865" y="2670932"/>
              <a:chExt cx="179116" cy="184687"/>
            </a:xfrm>
          </p:grpSpPr>
          <p:sp>
            <p:nvSpPr>
              <p:cNvPr id="46" name="Freeform 45"/>
              <p:cNvSpPr/>
              <p:nvPr/>
            </p:nvSpPr>
            <p:spPr>
              <a:xfrm rot="4306800">
                <a:off x="4483345" y="2682452"/>
                <a:ext cx="110160" cy="8712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3">
                    <a:moveTo>
                      <a:pt x="0" y="28697"/>
                    </a:moveTo>
                    <a:cubicBezTo>
                      <a:pt x="406" y="28699"/>
                      <a:pt x="292" y="28940"/>
                      <a:pt x="292" y="2894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47" name="Freeform 46"/>
              <p:cNvSpPr/>
              <p:nvPr/>
            </p:nvSpPr>
            <p:spPr>
              <a:xfrm rot="6505800">
                <a:off x="4576241" y="2757879"/>
                <a:ext cx="10872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3" h="242">
                    <a:moveTo>
                      <a:pt x="303" y="19860"/>
                    </a:moveTo>
                    <a:cubicBezTo>
                      <a:pt x="-102" y="19860"/>
                      <a:pt x="16" y="20102"/>
                      <a:pt x="16" y="2010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4679202" y="2670922"/>
              <a:ext cx="178715" cy="186996"/>
              <a:chOff x="4679202" y="2670922"/>
              <a:chExt cx="178715" cy="186996"/>
            </a:xfrm>
          </p:grpSpPr>
          <p:sp>
            <p:nvSpPr>
              <p:cNvPr id="49" name="Freeform 48"/>
              <p:cNvSpPr/>
              <p:nvPr/>
            </p:nvSpPr>
            <p:spPr>
              <a:xfrm rot="4300200">
                <a:off x="4667502" y="2682622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29679"/>
                    </a:moveTo>
                    <a:cubicBezTo>
                      <a:pt x="405" y="29679"/>
                      <a:pt x="293" y="29921"/>
                      <a:pt x="293" y="29921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0" name="Freeform 49"/>
              <p:cNvSpPr/>
              <p:nvPr/>
            </p:nvSpPr>
            <p:spPr>
              <a:xfrm rot="6499800">
                <a:off x="4759637" y="2759638"/>
                <a:ext cx="10980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6" h="242">
                    <a:moveTo>
                      <a:pt x="306" y="20868"/>
                    </a:moveTo>
                    <a:cubicBezTo>
                      <a:pt x="-99" y="20869"/>
                      <a:pt x="15" y="21110"/>
                      <a:pt x="15" y="21110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sp>
        <p:nvSpPr>
          <p:cNvPr id="51" name="Freeform 50"/>
          <p:cNvSpPr/>
          <p:nvPr/>
        </p:nvSpPr>
        <p:spPr>
          <a:xfrm>
            <a:off x="5060880" y="257436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RSSI</a:t>
            </a:r>
          </a:p>
        </p:txBody>
      </p:sp>
      <p:pic>
        <p:nvPicPr>
          <p:cNvPr id="52" name=""/>
          <p:cNvPicPr>
            <a:picLocks noChangeAspect="1"/>
          </p:cNvPicPr>
          <p:nvPr/>
        </p:nvPicPr>
        <p:blipFill>
          <a:blip r:embed="rId5" cstate="print">
            <a:alphaModFix/>
            <a:lum/>
          </a:blip>
          <a:srcRect/>
          <a:stretch>
            <a:fillRect/>
          </a:stretch>
        </p:blipFill>
        <p:spPr>
          <a:xfrm>
            <a:off x="505800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Freeform 52"/>
          <p:cNvSpPr/>
          <p:nvPr/>
        </p:nvSpPr>
        <p:spPr>
          <a:xfrm>
            <a:off x="5582880" y="257580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54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558288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" name="Group 54"/>
          <p:cNvGrpSpPr/>
          <p:nvPr/>
        </p:nvGrpSpPr>
        <p:grpSpPr>
          <a:xfrm>
            <a:off x="5560096" y="2670865"/>
            <a:ext cx="362701" cy="187053"/>
            <a:chOff x="5560096" y="2670865"/>
            <a:chExt cx="362701" cy="187053"/>
          </a:xfrm>
        </p:grpSpPr>
        <p:grpSp>
          <p:nvGrpSpPr>
            <p:cNvPr id="56" name="Group 55"/>
            <p:cNvGrpSpPr/>
            <p:nvPr/>
          </p:nvGrpSpPr>
          <p:grpSpPr>
            <a:xfrm>
              <a:off x="5560096" y="2670876"/>
              <a:ext cx="178756" cy="184799"/>
              <a:chOff x="5560096" y="2670876"/>
              <a:chExt cx="178756" cy="184799"/>
            </a:xfrm>
          </p:grpSpPr>
          <p:sp>
            <p:nvSpPr>
              <p:cNvPr id="57" name="Freeform 56"/>
              <p:cNvSpPr/>
              <p:nvPr/>
            </p:nvSpPr>
            <p:spPr>
              <a:xfrm rot="4306800">
                <a:off x="5548396" y="2682576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34317"/>
                    </a:moveTo>
                    <a:cubicBezTo>
                      <a:pt x="406" y="34318"/>
                      <a:pt x="292" y="34559"/>
                      <a:pt x="292" y="34559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58" name="Freeform 57"/>
              <p:cNvSpPr/>
              <p:nvPr/>
            </p:nvSpPr>
            <p:spPr>
              <a:xfrm rot="6505800">
                <a:off x="5641292" y="2758115"/>
                <a:ext cx="108720" cy="8640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3" h="241">
                    <a:moveTo>
                      <a:pt x="303" y="25473"/>
                    </a:moveTo>
                    <a:cubicBezTo>
                      <a:pt x="-102" y="25473"/>
                      <a:pt x="16" y="25714"/>
                      <a:pt x="16" y="2571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59" name="Group 58"/>
            <p:cNvGrpSpPr/>
            <p:nvPr/>
          </p:nvGrpSpPr>
          <p:grpSpPr>
            <a:xfrm>
              <a:off x="5744433" y="2670865"/>
              <a:ext cx="178364" cy="187053"/>
              <a:chOff x="5744433" y="2670865"/>
              <a:chExt cx="178364" cy="187053"/>
            </a:xfrm>
          </p:grpSpPr>
          <p:sp>
            <p:nvSpPr>
              <p:cNvPr id="60" name="Freeform 59"/>
              <p:cNvSpPr/>
              <p:nvPr/>
            </p:nvSpPr>
            <p:spPr>
              <a:xfrm rot="4300200">
                <a:off x="5732553" y="2682745"/>
                <a:ext cx="110160" cy="8640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1">
                    <a:moveTo>
                      <a:pt x="0" y="35295"/>
                    </a:moveTo>
                    <a:cubicBezTo>
                      <a:pt x="405" y="35294"/>
                      <a:pt x="293" y="35536"/>
                      <a:pt x="293" y="3553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1" name="Freeform 60"/>
              <p:cNvSpPr/>
              <p:nvPr/>
            </p:nvSpPr>
            <p:spPr>
              <a:xfrm rot="6499800">
                <a:off x="5824517" y="2759638"/>
                <a:ext cx="10980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6" h="242">
                    <a:moveTo>
                      <a:pt x="306" y="26484"/>
                    </a:moveTo>
                    <a:cubicBezTo>
                      <a:pt x="-99" y="26485"/>
                      <a:pt x="15" y="26726"/>
                      <a:pt x="15" y="26726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sp>
        <p:nvSpPr>
          <p:cNvPr id="62" name="Freeform 61"/>
          <p:cNvSpPr/>
          <p:nvPr/>
        </p:nvSpPr>
        <p:spPr>
          <a:xfrm>
            <a:off x="6125760" y="257436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RSSI</a:t>
            </a:r>
          </a:p>
        </p:txBody>
      </p:sp>
      <p:pic>
        <p:nvPicPr>
          <p:cNvPr id="63" name=""/>
          <p:cNvPicPr>
            <a:picLocks noChangeAspect="1"/>
          </p:cNvPicPr>
          <p:nvPr/>
        </p:nvPicPr>
        <p:blipFill>
          <a:blip r:embed="rId5" cstate="print">
            <a:alphaModFix/>
            <a:lum/>
          </a:blip>
          <a:srcRect/>
          <a:stretch>
            <a:fillRect/>
          </a:stretch>
        </p:blipFill>
        <p:spPr>
          <a:xfrm>
            <a:off x="612288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Freeform 63"/>
          <p:cNvSpPr/>
          <p:nvPr/>
        </p:nvSpPr>
        <p:spPr>
          <a:xfrm>
            <a:off x="6662880" y="257580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65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666288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" name="Group 65"/>
          <p:cNvGrpSpPr/>
          <p:nvPr/>
        </p:nvGrpSpPr>
        <p:grpSpPr>
          <a:xfrm>
            <a:off x="6640096" y="2670876"/>
            <a:ext cx="362701" cy="187042"/>
            <a:chOff x="6640096" y="2670876"/>
            <a:chExt cx="362701" cy="187042"/>
          </a:xfrm>
        </p:grpSpPr>
        <p:grpSp>
          <p:nvGrpSpPr>
            <p:cNvPr id="67" name="Group 66"/>
            <p:cNvGrpSpPr/>
            <p:nvPr/>
          </p:nvGrpSpPr>
          <p:grpSpPr>
            <a:xfrm>
              <a:off x="6640096" y="2670876"/>
              <a:ext cx="178765" cy="184743"/>
              <a:chOff x="6640096" y="2670876"/>
              <a:chExt cx="178765" cy="184743"/>
            </a:xfrm>
          </p:grpSpPr>
          <p:sp>
            <p:nvSpPr>
              <p:cNvPr id="68" name="Freeform 67"/>
              <p:cNvSpPr/>
              <p:nvPr/>
            </p:nvSpPr>
            <p:spPr>
              <a:xfrm rot="4306800">
                <a:off x="6628396" y="2682576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40016"/>
                    </a:moveTo>
                    <a:cubicBezTo>
                      <a:pt x="406" y="40017"/>
                      <a:pt x="292" y="40258"/>
                      <a:pt x="292" y="40258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69" name="Freeform 68"/>
              <p:cNvSpPr/>
              <p:nvPr/>
            </p:nvSpPr>
            <p:spPr>
              <a:xfrm rot="6505800">
                <a:off x="6721121" y="2757879"/>
                <a:ext cx="10872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3" h="242">
                    <a:moveTo>
                      <a:pt x="303" y="31165"/>
                    </a:moveTo>
                    <a:cubicBezTo>
                      <a:pt x="-102" y="31165"/>
                      <a:pt x="16" y="31407"/>
                      <a:pt x="16" y="31407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70" name="Group 69"/>
            <p:cNvGrpSpPr/>
            <p:nvPr/>
          </p:nvGrpSpPr>
          <p:grpSpPr>
            <a:xfrm>
              <a:off x="6824082" y="2670922"/>
              <a:ext cx="178715" cy="186996"/>
              <a:chOff x="6824082" y="2670922"/>
              <a:chExt cx="178715" cy="186996"/>
            </a:xfrm>
          </p:grpSpPr>
          <p:sp>
            <p:nvSpPr>
              <p:cNvPr id="71" name="Freeform 70"/>
              <p:cNvSpPr/>
              <p:nvPr/>
            </p:nvSpPr>
            <p:spPr>
              <a:xfrm rot="4300200">
                <a:off x="6812382" y="2682622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40990"/>
                    </a:moveTo>
                    <a:cubicBezTo>
                      <a:pt x="405" y="40990"/>
                      <a:pt x="293" y="41232"/>
                      <a:pt x="293" y="4123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72" name="Freeform 71"/>
              <p:cNvSpPr/>
              <p:nvPr/>
            </p:nvSpPr>
            <p:spPr>
              <a:xfrm rot="6499800">
                <a:off x="6904517" y="2759638"/>
                <a:ext cx="10980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6" h="242">
                    <a:moveTo>
                      <a:pt x="306" y="32180"/>
                    </a:moveTo>
                    <a:cubicBezTo>
                      <a:pt x="-99" y="32180"/>
                      <a:pt x="15" y="32422"/>
                      <a:pt x="15" y="3242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  <p:sp>
        <p:nvSpPr>
          <p:cNvPr id="73" name="Freeform 72"/>
          <p:cNvSpPr/>
          <p:nvPr/>
        </p:nvSpPr>
        <p:spPr>
          <a:xfrm>
            <a:off x="7205760" y="257436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3333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RSSI</a:t>
            </a:r>
          </a:p>
        </p:txBody>
      </p:sp>
      <p:pic>
        <p:nvPicPr>
          <p:cNvPr id="74" name=""/>
          <p:cNvPicPr>
            <a:picLocks noChangeAspect="1"/>
          </p:cNvPicPr>
          <p:nvPr/>
        </p:nvPicPr>
        <p:blipFill>
          <a:blip r:embed="rId5" cstate="print">
            <a:alphaModFix/>
            <a:lum/>
          </a:blip>
          <a:srcRect/>
          <a:stretch>
            <a:fillRect/>
          </a:stretch>
        </p:blipFill>
        <p:spPr>
          <a:xfrm>
            <a:off x="720288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Freeform 74"/>
          <p:cNvSpPr/>
          <p:nvPr/>
        </p:nvSpPr>
        <p:spPr>
          <a:xfrm>
            <a:off x="7760880" y="2575800"/>
            <a:ext cx="429120" cy="2142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AECF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76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7760880" y="2070000"/>
            <a:ext cx="423360" cy="42336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7" name="Group 76"/>
          <p:cNvGrpSpPr/>
          <p:nvPr/>
        </p:nvGrpSpPr>
        <p:grpSpPr>
          <a:xfrm>
            <a:off x="7738096" y="2670876"/>
            <a:ext cx="362701" cy="187042"/>
            <a:chOff x="7738096" y="2670876"/>
            <a:chExt cx="362701" cy="187042"/>
          </a:xfrm>
        </p:grpSpPr>
        <p:grpSp>
          <p:nvGrpSpPr>
            <p:cNvPr id="78" name="Group 77"/>
            <p:cNvGrpSpPr/>
            <p:nvPr/>
          </p:nvGrpSpPr>
          <p:grpSpPr>
            <a:xfrm>
              <a:off x="7738096" y="2670876"/>
              <a:ext cx="178765" cy="184743"/>
              <a:chOff x="7738096" y="2670876"/>
              <a:chExt cx="178765" cy="184743"/>
            </a:xfrm>
          </p:grpSpPr>
          <p:sp>
            <p:nvSpPr>
              <p:cNvPr id="79" name="Freeform 78"/>
              <p:cNvSpPr/>
              <p:nvPr/>
            </p:nvSpPr>
            <p:spPr>
              <a:xfrm rot="4306800">
                <a:off x="7726396" y="2682576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45810"/>
                    </a:moveTo>
                    <a:cubicBezTo>
                      <a:pt x="406" y="45812"/>
                      <a:pt x="292" y="46052"/>
                      <a:pt x="292" y="4605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0" name="Freeform 79"/>
              <p:cNvSpPr/>
              <p:nvPr/>
            </p:nvSpPr>
            <p:spPr>
              <a:xfrm rot="6505800">
                <a:off x="7819121" y="2757879"/>
                <a:ext cx="10872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3" h="242">
                    <a:moveTo>
                      <a:pt x="303" y="36952"/>
                    </a:moveTo>
                    <a:cubicBezTo>
                      <a:pt x="-102" y="36952"/>
                      <a:pt x="16" y="37194"/>
                      <a:pt x="16" y="37194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81" name="Group 80"/>
            <p:cNvGrpSpPr/>
            <p:nvPr/>
          </p:nvGrpSpPr>
          <p:grpSpPr>
            <a:xfrm>
              <a:off x="7922082" y="2670922"/>
              <a:ext cx="178715" cy="186996"/>
              <a:chOff x="7922082" y="2670922"/>
              <a:chExt cx="178715" cy="186996"/>
            </a:xfrm>
          </p:grpSpPr>
          <p:sp>
            <p:nvSpPr>
              <p:cNvPr id="82" name="Freeform 81"/>
              <p:cNvSpPr/>
              <p:nvPr/>
            </p:nvSpPr>
            <p:spPr>
              <a:xfrm rot="4300200">
                <a:off x="7910382" y="2682622"/>
                <a:ext cx="11016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7" h="242">
                    <a:moveTo>
                      <a:pt x="0" y="46781"/>
                    </a:moveTo>
                    <a:cubicBezTo>
                      <a:pt x="405" y="46780"/>
                      <a:pt x="293" y="47023"/>
                      <a:pt x="293" y="47023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3" name="Freeform 82"/>
              <p:cNvSpPr/>
              <p:nvPr/>
            </p:nvSpPr>
            <p:spPr>
              <a:xfrm rot="6499800">
                <a:off x="8002517" y="2759638"/>
                <a:ext cx="109800" cy="86760"/>
              </a:xfrm>
              <a:custGeom>
                <a:avLst/>
                <a:gdLst/>
                <a:ahLst/>
                <a:cxnLst>
                  <a:cxn ang="3cd4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306" h="242">
                    <a:moveTo>
                      <a:pt x="306" y="37970"/>
                    </a:moveTo>
                    <a:cubicBezTo>
                      <a:pt x="-99" y="37971"/>
                      <a:pt x="15" y="38212"/>
                      <a:pt x="15" y="38212"/>
                    </a:cubicBezTo>
                  </a:path>
                </a:pathLst>
              </a:custGeom>
              <a:noFill/>
              <a:ln w="18000">
                <a:solidFill>
                  <a:srgbClr val="000000"/>
                </a:solidFill>
                <a:prstDash val="solid"/>
                <a:round/>
              </a:ln>
            </p:spPr>
            <p:txBody>
              <a:bodyPr vert="horz" wrap="none" lIns="99000" tIns="54000" rIns="99000" bIns="54000" anchor="ctr" anchorCtr="1" compatLnSpc="0">
                <a:spAutoFit/>
              </a:bodyPr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Examples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Slotted Clock Synchronization</a:t>
            </a:r>
          </a:p>
          <a:p>
            <a:pPr lvl="0"/>
            <a:r>
              <a:rPr lang="en-US"/>
              <a:t>Energy Efficient Alarming</a:t>
            </a:r>
          </a:p>
          <a:p>
            <a:pPr lvl="0"/>
            <a:r>
              <a:rPr lang="en-US" b="1"/>
              <a:t>Data gathering</a:t>
            </a:r>
          </a:p>
        </p:txBody>
      </p:sp>
      <p:sp>
        <p:nvSpPr>
          <p:cNvPr id="4" name="Freeform 3"/>
          <p:cNvSpPr/>
          <p:nvPr/>
        </p:nvSpPr>
        <p:spPr>
          <a:xfrm>
            <a:off x="1440000" y="3780000"/>
            <a:ext cx="7020000" cy="198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Goal</a:t>
            </a:r>
          </a:p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2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Collect sensor readings at a base station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Data Gathering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292760" y="3721679"/>
            <a:ext cx="1799999" cy="2070001"/>
            <a:chOff x="1292760" y="3721679"/>
            <a:chExt cx="1799999" cy="2070001"/>
          </a:xfrm>
        </p:grpSpPr>
        <p:sp>
          <p:nvSpPr>
            <p:cNvPr id="4" name="Straight Connector 3"/>
            <p:cNvSpPr/>
            <p:nvPr/>
          </p:nvSpPr>
          <p:spPr>
            <a:xfrm flipH="1">
              <a:off x="1652760" y="3811679"/>
              <a:ext cx="36000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" name="Straight Connector 4"/>
            <p:cNvSpPr/>
            <p:nvPr/>
          </p:nvSpPr>
          <p:spPr>
            <a:xfrm flipV="1">
              <a:off x="2012760" y="3811679"/>
              <a:ext cx="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Straight Connector 5"/>
            <p:cNvSpPr/>
            <p:nvPr/>
          </p:nvSpPr>
          <p:spPr>
            <a:xfrm flipH="1" flipV="1">
              <a:off x="2012760" y="3811679"/>
              <a:ext cx="45000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Straight Connector 6"/>
            <p:cNvSpPr/>
            <p:nvPr/>
          </p:nvSpPr>
          <p:spPr>
            <a:xfrm flipV="1">
              <a:off x="1382760" y="444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Straight Connector 7"/>
            <p:cNvSpPr/>
            <p:nvPr/>
          </p:nvSpPr>
          <p:spPr>
            <a:xfrm flipV="1">
              <a:off x="1652760" y="444168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Straight Connector 8"/>
            <p:cNvSpPr/>
            <p:nvPr/>
          </p:nvSpPr>
          <p:spPr>
            <a:xfrm flipV="1">
              <a:off x="1922760" y="444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 flipH="1" flipV="1">
              <a:off x="2012760" y="444168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 flipH="1" flipV="1">
              <a:off x="2462760" y="444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Straight Connector 11"/>
            <p:cNvSpPr/>
            <p:nvPr/>
          </p:nvSpPr>
          <p:spPr>
            <a:xfrm flipH="1" flipV="1">
              <a:off x="2732760" y="5071680"/>
              <a:ext cx="269999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V="1">
              <a:off x="2732760" y="507168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 flipV="1">
              <a:off x="2462760" y="507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Straight Connector 14"/>
            <p:cNvSpPr/>
            <p:nvPr/>
          </p:nvSpPr>
          <p:spPr>
            <a:xfrm flipH="1" flipV="1">
              <a:off x="1922760" y="507168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Straight Connector 15"/>
            <p:cNvSpPr/>
            <p:nvPr/>
          </p:nvSpPr>
          <p:spPr>
            <a:xfrm flipV="1">
              <a:off x="1832760" y="507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Straight Connector 16"/>
            <p:cNvSpPr/>
            <p:nvPr/>
          </p:nvSpPr>
          <p:spPr>
            <a:xfrm flipV="1">
              <a:off x="1562760" y="507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1922760" y="3721679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156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192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237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210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264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56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183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129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264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2912759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201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174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147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237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202760" y="3541679"/>
            <a:ext cx="8697240" cy="2520001"/>
            <a:chOff x="1202760" y="3541679"/>
            <a:chExt cx="8697240" cy="2520001"/>
          </a:xfrm>
        </p:grpSpPr>
        <p:sp>
          <p:nvSpPr>
            <p:cNvPr id="34" name="Straight Connector 33"/>
            <p:cNvSpPr/>
            <p:nvPr/>
          </p:nvSpPr>
          <p:spPr>
            <a:xfrm>
              <a:off x="1202760" y="4171679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5" name="Straight Connector 34"/>
            <p:cNvSpPr/>
            <p:nvPr/>
          </p:nvSpPr>
          <p:spPr>
            <a:xfrm>
              <a:off x="1202760" y="4801680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>
              <a:off x="1202760" y="5431680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>
              <a:off x="1202760" y="3541679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>
              <a:off x="1202760" y="6061680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39" name="Freeform 38"/>
          <p:cNvSpPr/>
          <p:nvPr/>
        </p:nvSpPr>
        <p:spPr>
          <a:xfrm>
            <a:off x="3330000" y="2911679"/>
            <a:ext cx="6480000" cy="5004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392760" y="3631679"/>
            <a:ext cx="900000" cy="2250001"/>
            <a:chOff x="392760" y="3631679"/>
            <a:chExt cx="900000" cy="2250001"/>
          </a:xfrm>
        </p:grpSpPr>
        <p:sp>
          <p:nvSpPr>
            <p:cNvPr id="41" name="TextBox 40"/>
            <p:cNvSpPr txBox="1"/>
            <p:nvPr/>
          </p:nvSpPr>
          <p:spPr>
            <a:xfrm>
              <a:off x="392760" y="3631679"/>
              <a:ext cx="90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92760" y="427248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 hop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92760" y="489168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2 hops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92760" y="553536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3 hops</a:t>
              </a:r>
            </a:p>
          </p:txBody>
        </p:sp>
      </p:grpSp>
      <p:sp>
        <p:nvSpPr>
          <p:cNvPr id="45" name="Straight Connector 44"/>
          <p:cNvSpPr/>
          <p:nvPr/>
        </p:nvSpPr>
        <p:spPr>
          <a:xfrm>
            <a:off x="3330000" y="2340000"/>
            <a:ext cx="0" cy="39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6" name="Straight Connector 45"/>
          <p:cNvSpPr/>
          <p:nvPr/>
        </p:nvSpPr>
        <p:spPr>
          <a:xfrm>
            <a:off x="9810000" y="2340000"/>
            <a:ext cx="0" cy="39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7" name="Straight Connector 46"/>
          <p:cNvSpPr/>
          <p:nvPr/>
        </p:nvSpPr>
        <p:spPr>
          <a:xfrm>
            <a:off x="4050000" y="1980000"/>
            <a:ext cx="432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4792320" y="1707840"/>
            <a:ext cx="413280" cy="2066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5000B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9" name="Freeform 48"/>
          <p:cNvSpPr/>
          <p:nvPr/>
        </p:nvSpPr>
        <p:spPr>
          <a:xfrm>
            <a:off x="4187879" y="1704600"/>
            <a:ext cx="328680" cy="206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50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146479" y="1235880"/>
            <a:ext cx="413280" cy="41292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Freeform 50"/>
          <p:cNvSpPr/>
          <p:nvPr/>
        </p:nvSpPr>
        <p:spPr>
          <a:xfrm>
            <a:off x="5289840" y="1704600"/>
            <a:ext cx="2685960" cy="206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2" name="Freeform 51"/>
          <p:cNvSpPr/>
          <p:nvPr/>
        </p:nvSpPr>
        <p:spPr>
          <a:xfrm>
            <a:off x="6419160" y="1442880"/>
            <a:ext cx="343800" cy="17172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56" h="478">
                <a:moveTo>
                  <a:pt x="0" y="478"/>
                </a:moveTo>
                <a:lnTo>
                  <a:pt x="0" y="0"/>
                </a:lnTo>
                <a:lnTo>
                  <a:pt x="956" y="0"/>
                </a:lnTo>
                <a:lnTo>
                  <a:pt x="956" y="478"/>
                </a:lnTo>
                <a:close/>
                <a:moveTo>
                  <a:pt x="-956" y="0"/>
                </a:moveTo>
                <a:lnTo>
                  <a:pt x="-478" y="191"/>
                </a:lnTo>
                <a:close/>
                <a:moveTo>
                  <a:pt x="-975" y="0"/>
                </a:moveTo>
                <a:lnTo>
                  <a:pt x="-478" y="-191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3" name="Straight Connector 52"/>
          <p:cNvSpPr/>
          <p:nvPr/>
        </p:nvSpPr>
        <p:spPr>
          <a:xfrm flipH="1">
            <a:off x="3420000" y="1910880"/>
            <a:ext cx="1869840" cy="96912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4" name="Straight Connector 53"/>
          <p:cNvSpPr/>
          <p:nvPr/>
        </p:nvSpPr>
        <p:spPr>
          <a:xfrm>
            <a:off x="7975800" y="1910880"/>
            <a:ext cx="1834200" cy="1000799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55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4879800" y="1042559"/>
            <a:ext cx="242280" cy="630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" name="Group 55"/>
          <p:cNvGrpSpPr/>
          <p:nvPr/>
        </p:nvGrpSpPr>
        <p:grpSpPr>
          <a:xfrm>
            <a:off x="4950000" y="2371680"/>
            <a:ext cx="3240000" cy="3959999"/>
            <a:chOff x="4950000" y="2371680"/>
            <a:chExt cx="3240000" cy="3959999"/>
          </a:xfrm>
        </p:grpSpPr>
        <p:sp>
          <p:nvSpPr>
            <p:cNvPr id="57" name="Straight Connector 56"/>
            <p:cNvSpPr/>
            <p:nvPr/>
          </p:nvSpPr>
          <p:spPr>
            <a:xfrm>
              <a:off x="6570000" y="2371680"/>
              <a:ext cx="0" cy="39599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8" name="Straight Connector 57"/>
            <p:cNvSpPr/>
            <p:nvPr/>
          </p:nvSpPr>
          <p:spPr>
            <a:xfrm>
              <a:off x="4950000" y="2371680"/>
              <a:ext cx="0" cy="39599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9" name="Straight Connector 58"/>
            <p:cNvSpPr/>
            <p:nvPr/>
          </p:nvSpPr>
          <p:spPr>
            <a:xfrm>
              <a:off x="8190000" y="2371680"/>
              <a:ext cx="0" cy="39599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60" name="Freeform 59"/>
          <p:cNvSpPr/>
          <p:nvPr/>
        </p:nvSpPr>
        <p:spPr>
          <a:xfrm>
            <a:off x="4950000" y="549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61" name="Freeform 60"/>
          <p:cNvSpPr/>
          <p:nvPr/>
        </p:nvSpPr>
        <p:spPr>
          <a:xfrm>
            <a:off x="3330000" y="549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62" name="Freeform 61"/>
          <p:cNvSpPr/>
          <p:nvPr/>
        </p:nvSpPr>
        <p:spPr>
          <a:xfrm>
            <a:off x="4950000" y="486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63" name="Freeform 62"/>
          <p:cNvSpPr/>
          <p:nvPr/>
        </p:nvSpPr>
        <p:spPr>
          <a:xfrm>
            <a:off x="6570000" y="486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64" name="Freeform 63"/>
          <p:cNvSpPr/>
          <p:nvPr/>
        </p:nvSpPr>
        <p:spPr>
          <a:xfrm>
            <a:off x="6570000" y="423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65" name="Freeform 64"/>
          <p:cNvSpPr/>
          <p:nvPr/>
        </p:nvSpPr>
        <p:spPr>
          <a:xfrm>
            <a:off x="8190000" y="423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66" name="Freeform 65"/>
          <p:cNvSpPr/>
          <p:nvPr/>
        </p:nvSpPr>
        <p:spPr>
          <a:xfrm>
            <a:off x="8190000" y="360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Data Gathering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292760" y="3721679"/>
            <a:ext cx="1799999" cy="2070001"/>
            <a:chOff x="1292760" y="3721679"/>
            <a:chExt cx="1799999" cy="2070001"/>
          </a:xfrm>
        </p:grpSpPr>
        <p:sp>
          <p:nvSpPr>
            <p:cNvPr id="4" name="Straight Connector 3"/>
            <p:cNvSpPr/>
            <p:nvPr/>
          </p:nvSpPr>
          <p:spPr>
            <a:xfrm flipH="1">
              <a:off x="1652760" y="3811679"/>
              <a:ext cx="36000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" name="Straight Connector 4"/>
            <p:cNvSpPr/>
            <p:nvPr/>
          </p:nvSpPr>
          <p:spPr>
            <a:xfrm flipV="1">
              <a:off x="2012760" y="3811679"/>
              <a:ext cx="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Straight Connector 5"/>
            <p:cNvSpPr/>
            <p:nvPr/>
          </p:nvSpPr>
          <p:spPr>
            <a:xfrm flipH="1" flipV="1">
              <a:off x="2012760" y="3811679"/>
              <a:ext cx="450000" cy="63000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7" name="Straight Connector 6"/>
            <p:cNvSpPr/>
            <p:nvPr/>
          </p:nvSpPr>
          <p:spPr>
            <a:xfrm flipV="1">
              <a:off x="1382760" y="444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Straight Connector 7"/>
            <p:cNvSpPr/>
            <p:nvPr/>
          </p:nvSpPr>
          <p:spPr>
            <a:xfrm flipV="1">
              <a:off x="1652760" y="444168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Straight Connector 8"/>
            <p:cNvSpPr/>
            <p:nvPr/>
          </p:nvSpPr>
          <p:spPr>
            <a:xfrm flipV="1">
              <a:off x="1922760" y="444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 flipH="1" flipV="1">
              <a:off x="2012760" y="444168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 flipH="1" flipV="1">
              <a:off x="2462760" y="444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Straight Connector 11"/>
            <p:cNvSpPr/>
            <p:nvPr/>
          </p:nvSpPr>
          <p:spPr>
            <a:xfrm flipH="1" flipV="1">
              <a:off x="2732760" y="5071680"/>
              <a:ext cx="269999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Straight Connector 12"/>
            <p:cNvSpPr/>
            <p:nvPr/>
          </p:nvSpPr>
          <p:spPr>
            <a:xfrm flipV="1">
              <a:off x="2732760" y="5071680"/>
              <a:ext cx="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Straight Connector 13"/>
            <p:cNvSpPr/>
            <p:nvPr/>
          </p:nvSpPr>
          <p:spPr>
            <a:xfrm flipV="1">
              <a:off x="2462760" y="5071680"/>
              <a:ext cx="27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Straight Connector 14"/>
            <p:cNvSpPr/>
            <p:nvPr/>
          </p:nvSpPr>
          <p:spPr>
            <a:xfrm flipH="1" flipV="1">
              <a:off x="1922760" y="5071680"/>
              <a:ext cx="18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Straight Connector 15"/>
            <p:cNvSpPr/>
            <p:nvPr/>
          </p:nvSpPr>
          <p:spPr>
            <a:xfrm flipV="1">
              <a:off x="1832760" y="507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Straight Connector 16"/>
            <p:cNvSpPr/>
            <p:nvPr/>
          </p:nvSpPr>
          <p:spPr>
            <a:xfrm flipV="1">
              <a:off x="1562760" y="5071680"/>
              <a:ext cx="90000" cy="6300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1922760" y="3721679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156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192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2372760" y="435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210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264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56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183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1292760" y="498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264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>
              <a:off x="2912759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201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0" name="Freeform 29"/>
            <p:cNvSpPr/>
            <p:nvPr/>
          </p:nvSpPr>
          <p:spPr>
            <a:xfrm>
              <a:off x="174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1" name="Freeform 30"/>
            <p:cNvSpPr/>
            <p:nvPr/>
          </p:nvSpPr>
          <p:spPr>
            <a:xfrm>
              <a:off x="147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2" name="Freeform 31"/>
            <p:cNvSpPr/>
            <p:nvPr/>
          </p:nvSpPr>
          <p:spPr>
            <a:xfrm>
              <a:off x="2372760" y="5611680"/>
              <a:ext cx="180000" cy="1800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*/ 5419351 1 1725033"/>
                <a:gd name="f6" fmla="*/ 10800 10800 1"/>
                <a:gd name="f7" fmla="+- 0 0 0"/>
                <a:gd name="f8" fmla="+- 0 0 360"/>
                <a:gd name="f9" fmla="val 10800"/>
                <a:gd name="f10" fmla="*/ f3 1 21600"/>
                <a:gd name="f11" fmla="*/ f4 1 21600"/>
                <a:gd name="f12" fmla="*/ 0 f5 1"/>
                <a:gd name="f13" fmla="*/ f7 f0 1"/>
                <a:gd name="f14" fmla="*/ f8 f0 1"/>
                <a:gd name="f15" fmla="*/ 3163 f10 1"/>
                <a:gd name="f16" fmla="*/ 18437 f10 1"/>
                <a:gd name="f17" fmla="*/ 18437 f11 1"/>
                <a:gd name="f18" fmla="*/ 3163 f11 1"/>
                <a:gd name="f19" fmla="*/ f12 1 f2"/>
                <a:gd name="f20" fmla="*/ f13 1 f2"/>
                <a:gd name="f21" fmla="*/ f14 1 f2"/>
                <a:gd name="f22" fmla="*/ 10800 f10 1"/>
                <a:gd name="f23" fmla="*/ 0 f11 1"/>
                <a:gd name="f24" fmla="*/ 0 f10 1"/>
                <a:gd name="f25" fmla="*/ 10800 f11 1"/>
                <a:gd name="f26" fmla="*/ 21600 f11 1"/>
                <a:gd name="f27" fmla="*/ 21600 f10 1"/>
                <a:gd name="f28" fmla="+- 0 0 f19"/>
                <a:gd name="f29" fmla="+- f20 0 f1"/>
                <a:gd name="f30" fmla="+- f21 0 f1"/>
                <a:gd name="f31" fmla="*/ f28 f0 1"/>
                <a:gd name="f32" fmla="+- f30 0 f29"/>
                <a:gd name="f33" fmla="*/ f31 1 f5"/>
                <a:gd name="f34" fmla="+- f33 0 f1"/>
                <a:gd name="f35" fmla="cos 1 f34"/>
                <a:gd name="f36" fmla="sin 1 f34"/>
                <a:gd name="f37" fmla="+- 0 0 f35"/>
                <a:gd name="f38" fmla="+- 0 0 f36"/>
                <a:gd name="f39" fmla="*/ 10800 f37 1"/>
                <a:gd name="f40" fmla="*/ 10800 f38 1"/>
                <a:gd name="f41" fmla="*/ f39 f39 1"/>
                <a:gd name="f42" fmla="*/ f40 f40 1"/>
                <a:gd name="f43" fmla="+- f41 f42 0"/>
                <a:gd name="f44" fmla="sqrt f43"/>
                <a:gd name="f45" fmla="*/ f6 1 f44"/>
                <a:gd name="f46" fmla="*/ f37 f45 1"/>
                <a:gd name="f47" fmla="*/ f38 f45 1"/>
                <a:gd name="f48" fmla="+- 10800 0 f46"/>
                <a:gd name="f49" fmla="+- 10800 0 f47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22" y="f23"/>
                </a:cxn>
                <a:cxn ang="f29">
                  <a:pos x="f15" y="f18"/>
                </a:cxn>
                <a:cxn ang="f29">
                  <a:pos x="f24" y="f25"/>
                </a:cxn>
                <a:cxn ang="f29">
                  <a:pos x="f15" y="f17"/>
                </a:cxn>
                <a:cxn ang="f29">
                  <a:pos x="f22" y="f26"/>
                </a:cxn>
                <a:cxn ang="f29">
                  <a:pos x="f16" y="f17"/>
                </a:cxn>
                <a:cxn ang="f29">
                  <a:pos x="f27" y="f25"/>
                </a:cxn>
                <a:cxn ang="f29">
                  <a:pos x="f16" y="f18"/>
                </a:cxn>
              </a:cxnLst>
              <a:rect l="f15" t="f18" r="f16" b="f17"/>
              <a:pathLst>
                <a:path w="21600" h="21600">
                  <a:moveTo>
                    <a:pt x="f48" y="f49"/>
                  </a:moveTo>
                  <a:arcTo wR="f9" hR="f9" stAng="f29" swAng="f32"/>
                  <a:close/>
                </a:path>
              </a:pathLst>
            </a:custGeom>
            <a:solidFill>
              <a:srgbClr val="666666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202760" y="3541679"/>
            <a:ext cx="8697240" cy="2520001"/>
            <a:chOff x="1202760" y="3541679"/>
            <a:chExt cx="8697240" cy="2520001"/>
          </a:xfrm>
        </p:grpSpPr>
        <p:sp>
          <p:nvSpPr>
            <p:cNvPr id="34" name="Straight Connector 33"/>
            <p:cNvSpPr/>
            <p:nvPr/>
          </p:nvSpPr>
          <p:spPr>
            <a:xfrm>
              <a:off x="1202760" y="4171679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5" name="Straight Connector 34"/>
            <p:cNvSpPr/>
            <p:nvPr/>
          </p:nvSpPr>
          <p:spPr>
            <a:xfrm>
              <a:off x="1202760" y="4801680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>
              <a:off x="1202760" y="5431680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7" name="Straight Connector 36"/>
            <p:cNvSpPr/>
            <p:nvPr/>
          </p:nvSpPr>
          <p:spPr>
            <a:xfrm>
              <a:off x="1202760" y="3541679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38" name="Straight Connector 37"/>
            <p:cNvSpPr/>
            <p:nvPr/>
          </p:nvSpPr>
          <p:spPr>
            <a:xfrm>
              <a:off x="1202760" y="6061680"/>
              <a:ext cx="8697240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custDash>
                <a:ds d="144567" sp="144567"/>
                <a:ds d="144567" sp="144567"/>
              </a:custDash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39" name="Freeform 38"/>
          <p:cNvSpPr/>
          <p:nvPr/>
        </p:nvSpPr>
        <p:spPr>
          <a:xfrm>
            <a:off x="3330000" y="2911679"/>
            <a:ext cx="6480000" cy="5004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392760" y="3631679"/>
            <a:ext cx="900000" cy="2250001"/>
            <a:chOff x="392760" y="3631679"/>
            <a:chExt cx="900000" cy="2250001"/>
          </a:xfrm>
        </p:grpSpPr>
        <p:sp>
          <p:nvSpPr>
            <p:cNvPr id="41" name="TextBox 40"/>
            <p:cNvSpPr txBox="1"/>
            <p:nvPr/>
          </p:nvSpPr>
          <p:spPr>
            <a:xfrm>
              <a:off x="392760" y="3631679"/>
              <a:ext cx="90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root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92760" y="427248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1 hop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92760" y="489168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2 hops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92760" y="5535360"/>
              <a:ext cx="88848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3 hops</a:t>
              </a:r>
            </a:p>
          </p:txBody>
        </p:sp>
      </p:grpSp>
      <p:sp>
        <p:nvSpPr>
          <p:cNvPr id="45" name="Straight Connector 44"/>
          <p:cNvSpPr/>
          <p:nvPr/>
        </p:nvSpPr>
        <p:spPr>
          <a:xfrm>
            <a:off x="3330000" y="2340000"/>
            <a:ext cx="0" cy="39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6" name="Straight Connector 45"/>
          <p:cNvSpPr/>
          <p:nvPr/>
        </p:nvSpPr>
        <p:spPr>
          <a:xfrm>
            <a:off x="9810000" y="2340000"/>
            <a:ext cx="0" cy="396000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7" name="Straight Connector 46"/>
          <p:cNvSpPr/>
          <p:nvPr/>
        </p:nvSpPr>
        <p:spPr>
          <a:xfrm>
            <a:off x="4050000" y="1980000"/>
            <a:ext cx="4320000" cy="0"/>
          </a:xfrm>
          <a:prstGeom prst="line">
            <a:avLst/>
          </a:prstGeom>
          <a:noFill/>
          <a:ln w="18000">
            <a:solidFill>
              <a:srgbClr val="000000"/>
            </a:solidFill>
            <a:prstDash val="solid"/>
            <a:tailEnd type="arrow"/>
          </a:ln>
        </p:spPr>
        <p:txBody>
          <a:bodyPr vert="horz" lIns="99000" tIns="54000" rIns="99000" bIns="54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4792320" y="1707840"/>
            <a:ext cx="413280" cy="2066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C5000B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9" name="Freeform 48"/>
          <p:cNvSpPr/>
          <p:nvPr/>
        </p:nvSpPr>
        <p:spPr>
          <a:xfrm>
            <a:off x="4187879" y="1704600"/>
            <a:ext cx="328680" cy="206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4700B8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50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146479" y="1235880"/>
            <a:ext cx="413280" cy="41292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Freeform 50"/>
          <p:cNvSpPr/>
          <p:nvPr/>
        </p:nvSpPr>
        <p:spPr>
          <a:xfrm>
            <a:off x="5289840" y="1704600"/>
            <a:ext cx="2685960" cy="206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D32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2" name="Freeform 51"/>
          <p:cNvSpPr/>
          <p:nvPr/>
        </p:nvSpPr>
        <p:spPr>
          <a:xfrm>
            <a:off x="6419160" y="1442880"/>
            <a:ext cx="343800" cy="17172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56" h="478">
                <a:moveTo>
                  <a:pt x="0" y="478"/>
                </a:moveTo>
                <a:lnTo>
                  <a:pt x="0" y="0"/>
                </a:lnTo>
                <a:lnTo>
                  <a:pt x="956" y="0"/>
                </a:lnTo>
                <a:lnTo>
                  <a:pt x="956" y="478"/>
                </a:lnTo>
                <a:close/>
                <a:moveTo>
                  <a:pt x="-956" y="0"/>
                </a:moveTo>
                <a:lnTo>
                  <a:pt x="-478" y="191"/>
                </a:lnTo>
                <a:close/>
                <a:moveTo>
                  <a:pt x="-975" y="0"/>
                </a:moveTo>
                <a:lnTo>
                  <a:pt x="-478" y="-191"/>
                </a:lnTo>
                <a:close/>
              </a:path>
            </a:pathLst>
          </a:custGeom>
          <a:solidFill>
            <a:srgbClr val="E6FF00"/>
          </a:solidFill>
          <a:ln w="18000">
            <a:solidFill>
              <a:srgbClr val="000000"/>
            </a:solidFill>
            <a:prstDash val="solid"/>
          </a:ln>
        </p:spPr>
        <p:txBody>
          <a:bodyPr vert="horz" lIns="99000" tIns="54000" rIns="99000" bIns="54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3" name="Straight Connector 52"/>
          <p:cNvSpPr/>
          <p:nvPr/>
        </p:nvSpPr>
        <p:spPr>
          <a:xfrm flipH="1">
            <a:off x="3420000" y="1910880"/>
            <a:ext cx="1869840" cy="969120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4" name="Straight Connector 53"/>
          <p:cNvSpPr/>
          <p:nvPr/>
        </p:nvSpPr>
        <p:spPr>
          <a:xfrm>
            <a:off x="7975800" y="1910880"/>
            <a:ext cx="1834200" cy="1000799"/>
          </a:xfrm>
          <a:prstGeom prst="line">
            <a:avLst/>
          </a:prstGeom>
          <a:noFill/>
          <a:ln w="0">
            <a:solidFill>
              <a:srgbClr val="000000"/>
            </a:solidFill>
            <a:custDash>
              <a:ds d="144567" sp="144567"/>
              <a:ds d="144567" sp="144567"/>
            </a:custDash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pic>
        <p:nvPicPr>
          <p:cNvPr id="55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4879800" y="1042559"/>
            <a:ext cx="242280" cy="630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" name="Group 55"/>
          <p:cNvGrpSpPr/>
          <p:nvPr/>
        </p:nvGrpSpPr>
        <p:grpSpPr>
          <a:xfrm>
            <a:off x="4950000" y="2371680"/>
            <a:ext cx="3240000" cy="3959999"/>
            <a:chOff x="4950000" y="2371680"/>
            <a:chExt cx="3240000" cy="3959999"/>
          </a:xfrm>
        </p:grpSpPr>
        <p:sp>
          <p:nvSpPr>
            <p:cNvPr id="57" name="Straight Connector 56"/>
            <p:cNvSpPr/>
            <p:nvPr/>
          </p:nvSpPr>
          <p:spPr>
            <a:xfrm>
              <a:off x="6570000" y="2371680"/>
              <a:ext cx="0" cy="39599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8" name="Straight Connector 57"/>
            <p:cNvSpPr/>
            <p:nvPr/>
          </p:nvSpPr>
          <p:spPr>
            <a:xfrm>
              <a:off x="4950000" y="2371680"/>
              <a:ext cx="0" cy="39599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59" name="Straight Connector 58"/>
            <p:cNvSpPr/>
            <p:nvPr/>
          </p:nvSpPr>
          <p:spPr>
            <a:xfrm>
              <a:off x="8190000" y="2371680"/>
              <a:ext cx="0" cy="39599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60" name="Freeform 59"/>
          <p:cNvSpPr/>
          <p:nvPr/>
        </p:nvSpPr>
        <p:spPr>
          <a:xfrm>
            <a:off x="4950000" y="549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CC99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61" name="Freeform 60"/>
          <p:cNvSpPr/>
          <p:nvPr/>
        </p:nvSpPr>
        <p:spPr>
          <a:xfrm>
            <a:off x="3330000" y="549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CFF7F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62" name="Freeform 61"/>
          <p:cNvSpPr/>
          <p:nvPr/>
        </p:nvSpPr>
        <p:spPr>
          <a:xfrm>
            <a:off x="4950000" y="486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CFF7F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63" name="Freeform 62"/>
          <p:cNvSpPr/>
          <p:nvPr/>
        </p:nvSpPr>
        <p:spPr>
          <a:xfrm>
            <a:off x="6570000" y="486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CC99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64" name="Freeform 63"/>
          <p:cNvSpPr/>
          <p:nvPr/>
        </p:nvSpPr>
        <p:spPr>
          <a:xfrm>
            <a:off x="6570000" y="423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CFF7F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65" name="Freeform 64"/>
          <p:cNvSpPr/>
          <p:nvPr/>
        </p:nvSpPr>
        <p:spPr>
          <a:xfrm>
            <a:off x="8190000" y="423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CC99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TX</a:t>
            </a:r>
          </a:p>
        </p:txBody>
      </p:sp>
      <p:sp>
        <p:nvSpPr>
          <p:cNvPr id="66" name="Freeform 65"/>
          <p:cNvSpPr/>
          <p:nvPr/>
        </p:nvSpPr>
        <p:spPr>
          <a:xfrm>
            <a:off x="8190000" y="3600000"/>
            <a:ext cx="1620000" cy="45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CCFF7F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RX</a:t>
            </a:r>
          </a:p>
        </p:txBody>
      </p:sp>
      <p:sp>
        <p:nvSpPr>
          <p:cNvPr id="67" name="Freeform 66"/>
          <p:cNvSpPr/>
          <p:nvPr/>
        </p:nvSpPr>
        <p:spPr>
          <a:xfrm>
            <a:off x="2372760" y="561168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2642760" y="498168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9" name="Freeform 68"/>
          <p:cNvSpPr/>
          <p:nvPr/>
        </p:nvSpPr>
        <p:spPr>
          <a:xfrm>
            <a:off x="5400000" y="486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0" name="Freeform 69"/>
          <p:cNvSpPr/>
          <p:nvPr/>
        </p:nvSpPr>
        <p:spPr>
          <a:xfrm>
            <a:off x="5400000" y="549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6030000" y="486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2" name="Freeform 71"/>
          <p:cNvSpPr/>
          <p:nvPr/>
        </p:nvSpPr>
        <p:spPr>
          <a:xfrm>
            <a:off x="6030000" y="549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6300000" y="486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4" name="Freeform 73"/>
          <p:cNvSpPr/>
          <p:nvPr/>
        </p:nvSpPr>
        <p:spPr>
          <a:xfrm>
            <a:off x="6300000" y="549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5" name="Freeform 74"/>
          <p:cNvSpPr/>
          <p:nvPr/>
        </p:nvSpPr>
        <p:spPr>
          <a:xfrm>
            <a:off x="2642760" y="561168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6" name="Freeform 75"/>
          <p:cNvSpPr/>
          <p:nvPr/>
        </p:nvSpPr>
        <p:spPr>
          <a:xfrm>
            <a:off x="2912759" y="561168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7" name="Freeform 76"/>
          <p:cNvSpPr/>
          <p:nvPr/>
        </p:nvSpPr>
        <p:spPr>
          <a:xfrm>
            <a:off x="2642760" y="498168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8" name="Freeform 77"/>
          <p:cNvSpPr/>
          <p:nvPr/>
        </p:nvSpPr>
        <p:spPr>
          <a:xfrm>
            <a:off x="7020000" y="423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9" name="Freeform 78"/>
          <p:cNvSpPr/>
          <p:nvPr/>
        </p:nvSpPr>
        <p:spPr>
          <a:xfrm>
            <a:off x="7020000" y="486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0" name="Freeform 79"/>
          <p:cNvSpPr/>
          <p:nvPr/>
        </p:nvSpPr>
        <p:spPr>
          <a:xfrm>
            <a:off x="2372760" y="435168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1922760" y="3721679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2" name="Freeform 81"/>
          <p:cNvSpPr/>
          <p:nvPr/>
        </p:nvSpPr>
        <p:spPr>
          <a:xfrm>
            <a:off x="2372760" y="435168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0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3" name="Freeform 82"/>
          <p:cNvSpPr/>
          <p:nvPr/>
        </p:nvSpPr>
        <p:spPr>
          <a:xfrm>
            <a:off x="9360000" y="360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4" name="Freeform 83"/>
          <p:cNvSpPr/>
          <p:nvPr/>
        </p:nvSpPr>
        <p:spPr>
          <a:xfrm>
            <a:off x="9360000" y="4230000"/>
            <a:ext cx="90000" cy="45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EB613D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Programming - Recap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Simple time division</a:t>
            </a:r>
          </a:p>
          <a:p>
            <a:pPr lvl="0"/>
            <a:r>
              <a:rPr lang="en-US"/>
              <a:t>Modularity</a:t>
            </a:r>
          </a:p>
          <a:p>
            <a:pPr lvl="0"/>
            <a:r>
              <a:rPr lang="en-US"/>
              <a:t>No delays, guaranteed access to resources</a:t>
            </a:r>
          </a:p>
          <a:p>
            <a:pPr lvl="0"/>
            <a:r>
              <a:rPr lang="en-US"/>
              <a:t>Energy efficient applications</a:t>
            </a:r>
          </a:p>
          <a:p>
            <a:pPr lvl="1" rtl="0" hangingPunct="0"/>
            <a:r>
              <a:rPr lang="en-US"/>
              <a:t>Tight scheduling &amp; wakeup patterns</a:t>
            </a:r>
          </a:p>
          <a:p>
            <a:pPr lvl="0"/>
            <a:r>
              <a:rPr lang="en-US"/>
              <a:t>Transparent Clock Sync</a:t>
            </a:r>
          </a:p>
          <a:p>
            <a:pPr lvl="0"/>
            <a:r>
              <a:rPr lang="en-US"/>
              <a:t>Simplified software structure</a:t>
            </a:r>
          </a:p>
          <a:p>
            <a:pPr lvl="1" rtl="0" hangingPunct="0"/>
            <a:r>
              <a:rPr lang="en-US"/>
              <a:t>Each module can be analyzed independently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70000" y="3060000"/>
            <a:ext cx="2429640" cy="1350000"/>
            <a:chOff x="7470000" y="3060000"/>
            <a:chExt cx="2429640" cy="1350000"/>
          </a:xfrm>
        </p:grpSpPr>
        <p:sp>
          <p:nvSpPr>
            <p:cNvPr id="5" name="Freeform 4"/>
            <p:cNvSpPr/>
            <p:nvPr/>
          </p:nvSpPr>
          <p:spPr>
            <a:xfrm>
              <a:off x="7470000" y="3411360"/>
              <a:ext cx="2429640" cy="61632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99CCFF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7477919" y="4027679"/>
              <a:ext cx="924481" cy="253441"/>
              <a:chOff x="7477919" y="4027679"/>
              <a:chExt cx="924481" cy="253441"/>
            </a:xfrm>
          </p:grpSpPr>
          <p:sp>
            <p:nvSpPr>
              <p:cNvPr id="7" name="Straight Connector 6"/>
              <p:cNvSpPr/>
              <p:nvPr/>
            </p:nvSpPr>
            <p:spPr>
              <a:xfrm flipV="1">
                <a:off x="8402400" y="4027679"/>
                <a:ext cx="0" cy="253081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8" name="Straight Connector 7"/>
              <p:cNvSpPr/>
              <p:nvPr/>
            </p:nvSpPr>
            <p:spPr>
              <a:xfrm flipH="1">
                <a:off x="7477919" y="4281120"/>
                <a:ext cx="924481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9" name="Straight Connector 8"/>
              <p:cNvSpPr/>
              <p:nvPr/>
            </p:nvSpPr>
            <p:spPr>
              <a:xfrm flipV="1">
                <a:off x="7477919" y="4027679"/>
                <a:ext cx="0" cy="253081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7477919" y="4027679"/>
              <a:ext cx="1673281" cy="382321"/>
              <a:chOff x="7477919" y="4027679"/>
              <a:chExt cx="1673281" cy="382321"/>
            </a:xfrm>
          </p:grpSpPr>
          <p:sp>
            <p:nvSpPr>
              <p:cNvPr id="11" name="Straight Connector 10"/>
              <p:cNvSpPr/>
              <p:nvPr/>
            </p:nvSpPr>
            <p:spPr>
              <a:xfrm flipV="1">
                <a:off x="9151200" y="4027679"/>
                <a:ext cx="0" cy="382321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  <a:tailEnd type="arrow"/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2" name="Straight Connector 11"/>
              <p:cNvSpPr/>
              <p:nvPr/>
            </p:nvSpPr>
            <p:spPr>
              <a:xfrm flipH="1">
                <a:off x="7477919" y="4410000"/>
                <a:ext cx="1673281" cy="0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  <p:sp>
            <p:nvSpPr>
              <p:cNvPr id="13" name="Straight Connector 12"/>
              <p:cNvSpPr/>
              <p:nvPr/>
            </p:nvSpPr>
            <p:spPr>
              <a:xfrm flipV="1">
                <a:off x="7477919" y="4027679"/>
                <a:ext cx="0" cy="382321"/>
              </a:xfrm>
              <a:prstGeom prst="line">
                <a:avLst/>
              </a:prstGeom>
              <a:noFill/>
              <a:ln w="18000">
                <a:solidFill>
                  <a:srgbClr val="000000"/>
                </a:solidFill>
                <a:custDash>
                  <a:ds d="0" sp="0"/>
                </a:custDash>
              </a:ln>
            </p:spPr>
            <p:txBody>
              <a:bodyPr vert="horz" lIns="99000" tIns="54000" rIns="99000" bIns="54000" anchor="ctr" anchorCtr="1" compatLnSpc="0"/>
              <a:lstStyle>
                <a:defPPr lvl="0">
                  <a:buSzPct val="45000"/>
                  <a:buFont typeface="StarSymbol"/>
                  <a:buNone/>
                </a:defPPr>
                <a:lvl1pPr lvl="0">
                  <a:buSzPct val="45000"/>
                  <a:buFont typeface="StarSymbol"/>
                  <a:buChar char="●"/>
                </a:lvl1pPr>
                <a:lvl2pPr lvl="1">
                  <a:buSzPct val="45000"/>
                  <a:buFont typeface="StarSymbol"/>
                  <a:buChar char="●"/>
                </a:lvl2pPr>
                <a:lvl3pPr lvl="2">
                  <a:buSzPct val="45000"/>
                  <a:buFont typeface="StarSymbol"/>
                  <a:buChar char="●"/>
                </a:lvl3pPr>
                <a:lvl4pPr lvl="3">
                  <a:buSzPct val="45000"/>
                  <a:buFont typeface="StarSymbol"/>
                  <a:buChar char="●"/>
                </a:lvl4pPr>
                <a:lvl5pPr lvl="4">
                  <a:buSzPct val="45000"/>
                  <a:buFont typeface="StarSymbol"/>
                  <a:buChar char="●"/>
                </a:lvl5pPr>
                <a:lvl6pPr lvl="5">
                  <a:buSzPct val="45000"/>
                  <a:buFont typeface="StarSymbol"/>
                  <a:buChar char="●"/>
                </a:lvl6pPr>
                <a:lvl7pPr lvl="6">
                  <a:buSzPct val="45000"/>
                  <a:buFont typeface="StarSymbol"/>
                  <a:buChar char="●"/>
                </a:lvl7pPr>
                <a:lvl8pPr lvl="7">
                  <a:buSzPct val="45000"/>
                  <a:buFont typeface="StarSymbol"/>
                  <a:buChar char="●"/>
                </a:lvl8pPr>
                <a:lvl9pPr lvl="8">
                  <a:buSzPct val="45000"/>
                  <a:buFont typeface="StarSymbol"/>
                  <a:buChar char="●"/>
                </a:lvl9pPr>
              </a:lstStyle>
              <a:p>
                <a:pPr marL="0" marR="0" lvl="0" indent="0" rtl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</a:pPr>
                <a:endPara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endParaRPr>
              </a:p>
            </p:txBody>
          </p:sp>
        </p:grpSp>
        <p:sp>
          <p:nvSpPr>
            <p:cNvPr id="14" name="Freeform 13"/>
            <p:cNvSpPr/>
            <p:nvPr/>
          </p:nvSpPr>
          <p:spPr>
            <a:xfrm>
              <a:off x="8402400" y="3411360"/>
              <a:ext cx="44280" cy="61632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9151200" y="3411360"/>
              <a:ext cx="43920" cy="61632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191440" y="3060000"/>
              <a:ext cx="808200" cy="42084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9000" tIns="54000" rIns="99000" bIns="54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RX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965440" y="3060360"/>
              <a:ext cx="844199" cy="42084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9000" tIns="54000" rIns="99000" bIns="54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22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TX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940000" y="1472760"/>
            <a:ext cx="3960000" cy="687240"/>
            <a:chOff x="5940000" y="1472760"/>
            <a:chExt cx="3960000" cy="687240"/>
          </a:xfrm>
        </p:grpSpPr>
        <p:sp>
          <p:nvSpPr>
            <p:cNvPr id="19" name="Straight Connector 18"/>
            <p:cNvSpPr/>
            <p:nvPr/>
          </p:nvSpPr>
          <p:spPr>
            <a:xfrm>
              <a:off x="5940000" y="2160000"/>
              <a:ext cx="396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6613200" y="1913039"/>
              <a:ext cx="374760" cy="18756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3333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6064920" y="1910160"/>
              <a:ext cx="298440" cy="1872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2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027479" y="1484639"/>
              <a:ext cx="374760" cy="3751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Freeform 22"/>
            <p:cNvSpPr/>
            <p:nvPr/>
          </p:nvSpPr>
          <p:spPr>
            <a:xfrm>
              <a:off x="7064640" y="1910160"/>
              <a:ext cx="2436120" cy="1872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8088839" y="1672560"/>
              <a:ext cx="312120" cy="15588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868" h="434">
                  <a:moveTo>
                    <a:pt x="0" y="434"/>
                  </a:moveTo>
                  <a:lnTo>
                    <a:pt x="0" y="0"/>
                  </a:lnTo>
                  <a:lnTo>
                    <a:pt x="868" y="0"/>
                  </a:lnTo>
                  <a:lnTo>
                    <a:pt x="868" y="434"/>
                  </a:lnTo>
                  <a:close/>
                  <a:moveTo>
                    <a:pt x="-868" y="0"/>
                  </a:moveTo>
                  <a:lnTo>
                    <a:pt x="-434" y="174"/>
                  </a:lnTo>
                  <a:close/>
                  <a:moveTo>
                    <a:pt x="-886" y="0"/>
                  </a:moveTo>
                  <a:lnTo>
                    <a:pt x="-434" y="-174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5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607080" y="1472760"/>
              <a:ext cx="370080" cy="36971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58360" y="1260000"/>
            <a:ext cx="9071640" cy="3420000"/>
          </a:xfrm>
        </p:spPr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 algn="ctr">
              <a:buNone/>
            </a:pPr>
            <a:endParaRPr lang="en-US" sz="5400" b="1"/>
          </a:p>
          <a:p>
            <a:pPr lvl="0" algn="ctr">
              <a:buNone/>
            </a:pPr>
            <a:r>
              <a:rPr lang="en-US" sz="8000" b="1"/>
              <a:t>Thank You!</a:t>
            </a:r>
          </a:p>
          <a:p>
            <a:pPr lvl="0" algn="ctr">
              <a:buNone/>
            </a:pPr>
            <a:endParaRPr lang="en-US" b="1"/>
          </a:p>
        </p:txBody>
      </p:sp>
      <p:sp>
        <p:nvSpPr>
          <p:cNvPr id="4" name="Freeform 3"/>
          <p:cNvSpPr/>
          <p:nvPr/>
        </p:nvSpPr>
        <p:spPr>
          <a:xfrm>
            <a:off x="720000" y="4410000"/>
            <a:ext cx="8640000" cy="207000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 gdRefY="" minY="0" maxY="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94BD5E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32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slotos – an extension to TinyOS that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32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supports slotted programming will be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3200" b="1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available online soon.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r>
              <a:rPr lang="en-US" smtClean="0"/>
              <a:t>Roland Flury @ IPSN 2010</a:t>
            </a:r>
            <a:endParaRPr lang="en-US"/>
          </a:p>
        </p:txBody>
      </p:sp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40000" y="225000"/>
            <a:ext cx="9071640" cy="630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Slotted Programming For Everything?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defRPr>
            </a:lvl9pPr>
          </a:lstStyle>
          <a:p>
            <a:pPr lvl="0"/>
            <a:r>
              <a:rPr lang="en-US"/>
              <a:t>External asynchronous events</a:t>
            </a:r>
          </a:p>
          <a:p>
            <a:pPr lvl="0"/>
            <a:r>
              <a:rPr lang="en-US"/>
              <a:t>Fast sampling</a:t>
            </a:r>
          </a:p>
          <a:p>
            <a:pPr lvl="0"/>
            <a:r>
              <a:rPr lang="en-US"/>
              <a:t>Multitasking required?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440000" y="4230000"/>
            <a:ext cx="8190000" cy="1061999"/>
            <a:chOff x="1440000" y="4230000"/>
            <a:chExt cx="8190000" cy="1061999"/>
          </a:xfrm>
        </p:grpSpPr>
        <p:sp>
          <p:nvSpPr>
            <p:cNvPr id="5" name="Straight Connector 4"/>
            <p:cNvSpPr/>
            <p:nvPr/>
          </p:nvSpPr>
          <p:spPr>
            <a:xfrm>
              <a:off x="1530000" y="5125679"/>
              <a:ext cx="7380000" cy="0"/>
            </a:xfrm>
            <a:prstGeom prst="line">
              <a:avLst/>
            </a:prstGeom>
            <a:noFill/>
            <a:ln w="18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99000" tIns="54000" rIns="99000" bIns="54000" anchor="ctr" anchorCtr="1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9000000" y="4945679"/>
              <a:ext cx="630000" cy="346320"/>
            </a:xfrm>
            <a:prstGeom prst="rect">
              <a:avLst/>
            </a:prstGeom>
            <a:noFill/>
            <a:ln>
              <a:noFill/>
            </a:ln>
          </p:spPr>
          <p:txBody>
            <a:bodyPr vert="horz" lIns="90000" tIns="45000" rIns="90000" bIns="45000" compatLnSpc="0">
              <a:spAutoFit/>
            </a:bodyPr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>
                  <a:ln>
                    <a:noFill/>
                  </a:ln>
                  <a:latin typeface="Liberation Sans" pitchFamily="18"/>
                  <a:ea typeface="DejaVu Sans" pitchFamily="2"/>
                  <a:cs typeface="DejaVu Sans" pitchFamily="2"/>
                </a:rPr>
                <a:t>time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198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155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180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351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1" name="Freeform 10"/>
            <p:cNvSpPr/>
            <p:nvPr/>
          </p:nvSpPr>
          <p:spPr>
            <a:xfrm>
              <a:off x="308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333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504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461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486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6570000" y="4765679"/>
              <a:ext cx="90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614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639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8100000" y="4765679"/>
              <a:ext cx="63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FFD32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7670160" y="4765679"/>
              <a:ext cx="15984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4700B8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7920000" y="4765679"/>
              <a:ext cx="180000" cy="270000"/>
            </a:xfrm>
            <a:custGeom>
              <a:avLst/>
              <a:gdLst>
                <a:gd name="f0" fmla="val 0"/>
                <a:gd name="f1" fmla="val 21600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0" y="f0"/>
                  </a:moveTo>
                  <a:lnTo>
                    <a:pt x="f1" y="f0"/>
                  </a:lnTo>
                  <a:lnTo>
                    <a:pt x="f1" y="f1"/>
                  </a:lnTo>
                  <a:lnTo>
                    <a:pt x="f0" y="f1"/>
                  </a:lnTo>
                  <a:lnTo>
                    <a:pt x="f0" y="f0"/>
                  </a:lnTo>
                  <a:close/>
                </a:path>
              </a:pathLst>
            </a:custGeom>
            <a:solidFill>
              <a:srgbClr val="B8470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2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440000" y="432000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835999" y="423000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" name="Freeform 23"/>
            <p:cNvSpPr/>
            <p:nvPr/>
          </p:nvSpPr>
          <p:spPr>
            <a:xfrm>
              <a:off x="2160000" y="445500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5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2970000" y="432036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3366000" y="423036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Freeform 26"/>
            <p:cNvSpPr/>
            <p:nvPr/>
          </p:nvSpPr>
          <p:spPr>
            <a:xfrm>
              <a:off x="3690000" y="445536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28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4500000" y="432072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4896000" y="423072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" name="Freeform 29"/>
            <p:cNvSpPr/>
            <p:nvPr/>
          </p:nvSpPr>
          <p:spPr>
            <a:xfrm>
              <a:off x="5220000" y="445572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31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030000" y="432108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6426000" y="423108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" name="Freeform 32"/>
            <p:cNvSpPr/>
            <p:nvPr/>
          </p:nvSpPr>
          <p:spPr>
            <a:xfrm>
              <a:off x="6750000" y="445608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  <p:pic>
          <p:nvPicPr>
            <p:cNvPr id="34" name=""/>
            <p:cNvPicPr>
              <a:picLocks noChangeAspect="1"/>
            </p:cNvPicPr>
            <p:nvPr/>
          </p:nvPicPr>
          <p:blipFill>
            <a:blip r:embed="rId3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7560000" y="4321440"/>
              <a:ext cx="360000" cy="36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"/>
            <p:cNvPicPr>
              <a:picLocks noChangeAspect="1"/>
            </p:cNvPicPr>
            <p:nvPr/>
          </p:nvPicPr>
          <p:blipFill>
            <a:blip r:embed="rId4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7956000" y="4231440"/>
              <a:ext cx="180000" cy="4676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Freeform 35"/>
            <p:cNvSpPr/>
            <p:nvPr/>
          </p:nvSpPr>
          <p:spPr>
            <a:xfrm>
              <a:off x="8280000" y="4456440"/>
              <a:ext cx="449639" cy="224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250" h="625">
                  <a:moveTo>
                    <a:pt x="0" y="625"/>
                  </a:moveTo>
                  <a:lnTo>
                    <a:pt x="0" y="0"/>
                  </a:lnTo>
                  <a:lnTo>
                    <a:pt x="1250" y="0"/>
                  </a:lnTo>
                  <a:lnTo>
                    <a:pt x="1250" y="625"/>
                  </a:lnTo>
                  <a:close/>
                  <a:moveTo>
                    <a:pt x="-1250" y="0"/>
                  </a:moveTo>
                  <a:lnTo>
                    <a:pt x="-625" y="250"/>
                  </a:lnTo>
                  <a:close/>
                  <a:moveTo>
                    <a:pt x="-1275" y="0"/>
                  </a:moveTo>
                  <a:lnTo>
                    <a:pt x="-625" y="-250"/>
                  </a:lnTo>
                  <a:close/>
                </a:path>
              </a:pathLst>
            </a:custGeom>
            <a:solidFill>
              <a:srgbClr val="E6FF00"/>
            </a:solidFill>
            <a:ln w="18000">
              <a:solidFill>
                <a:srgbClr val="000000"/>
              </a:solidFill>
              <a:prstDash val="solid"/>
            </a:ln>
          </p:spPr>
          <p:txBody>
            <a:bodyPr vert="horz" lIns="99000" tIns="54000" rIns="99000" bIns="54000" anchor="ctr" anchorCtr="0" compatLnSpc="0"/>
            <a:lstStyle>
              <a:defPPr lvl="0">
                <a:buSzPct val="45000"/>
                <a:buFont typeface="StarSymbol"/>
                <a:buNone/>
              </a:defPPr>
              <a:lvl1pPr lvl="0">
                <a:buSzPct val="45000"/>
                <a:buFont typeface="StarSymbol"/>
                <a:buChar char="●"/>
              </a:lvl1pPr>
              <a:lvl2pPr lvl="1">
                <a:buSzPct val="45000"/>
                <a:buFont typeface="StarSymbol"/>
                <a:buChar char="●"/>
              </a:lvl2pPr>
              <a:lvl3pPr lvl="2">
                <a:buSzPct val="45000"/>
                <a:buFont typeface="StarSymbol"/>
                <a:buChar char="●"/>
              </a:lvl3pPr>
              <a:lvl4pPr lvl="3">
                <a:buSzPct val="45000"/>
                <a:buFont typeface="StarSymbol"/>
                <a:buChar char="●"/>
              </a:lvl4pPr>
              <a:lvl5pPr lvl="4">
                <a:buSzPct val="45000"/>
                <a:buFont typeface="StarSymbol"/>
                <a:buChar char="●"/>
              </a:lvl5pPr>
              <a:lvl6pPr lvl="5">
                <a:buSzPct val="45000"/>
                <a:buFont typeface="StarSymbol"/>
                <a:buChar char="●"/>
              </a:lvl6pPr>
              <a:lvl7pPr lvl="6">
                <a:buSzPct val="45000"/>
                <a:buFont typeface="StarSymbol"/>
                <a:buChar char="●"/>
              </a:lvl7pPr>
              <a:lvl8pPr lvl="7">
                <a:buSzPct val="45000"/>
                <a:buFont typeface="StarSymbol"/>
                <a:buChar char="●"/>
              </a:lvl8pPr>
              <a:lvl9pPr lvl="8">
                <a:buSzPct val="45000"/>
                <a:buFont typeface="StarSymbol"/>
                <a:buChar char="●"/>
              </a:lvl9pPr>
            </a:lstStyle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endParaRPr>
            </a:p>
          </p:txBody>
        </p:sp>
      </p:grpSp>
      <p:sp>
        <p:nvSpPr>
          <p:cNvPr id="37" name="Straight Connector 36"/>
          <p:cNvSpPr/>
          <p:nvPr/>
        </p:nvSpPr>
        <p:spPr>
          <a:xfrm>
            <a:off x="153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8" name="Straight Connector 37"/>
          <p:cNvSpPr/>
          <p:nvPr/>
        </p:nvSpPr>
        <p:spPr>
          <a:xfrm>
            <a:off x="163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39" name="Straight Connector 38"/>
          <p:cNvSpPr/>
          <p:nvPr/>
        </p:nvSpPr>
        <p:spPr>
          <a:xfrm>
            <a:off x="1745999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0" name="Straight Connector 39"/>
          <p:cNvSpPr/>
          <p:nvPr/>
        </p:nvSpPr>
        <p:spPr>
          <a:xfrm>
            <a:off x="1853999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1" name="Straight Connector 40"/>
          <p:cNvSpPr/>
          <p:nvPr/>
        </p:nvSpPr>
        <p:spPr>
          <a:xfrm>
            <a:off x="196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2" name="Straight Connector 41"/>
          <p:cNvSpPr/>
          <p:nvPr/>
        </p:nvSpPr>
        <p:spPr>
          <a:xfrm>
            <a:off x="207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3" name="Straight Connector 42"/>
          <p:cNvSpPr/>
          <p:nvPr/>
        </p:nvSpPr>
        <p:spPr>
          <a:xfrm>
            <a:off x="217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4" name="Straight Connector 43"/>
          <p:cNvSpPr/>
          <p:nvPr/>
        </p:nvSpPr>
        <p:spPr>
          <a:xfrm>
            <a:off x="228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5" name="Straight Connector 44"/>
          <p:cNvSpPr/>
          <p:nvPr/>
        </p:nvSpPr>
        <p:spPr>
          <a:xfrm>
            <a:off x="239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6" name="Straight Connector 45"/>
          <p:cNvSpPr/>
          <p:nvPr/>
        </p:nvSpPr>
        <p:spPr>
          <a:xfrm>
            <a:off x="250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7" name="Straight Connector 46"/>
          <p:cNvSpPr/>
          <p:nvPr/>
        </p:nvSpPr>
        <p:spPr>
          <a:xfrm>
            <a:off x="261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8" name="Straight Connector 47"/>
          <p:cNvSpPr/>
          <p:nvPr/>
        </p:nvSpPr>
        <p:spPr>
          <a:xfrm>
            <a:off x="271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49" name="Straight Connector 48"/>
          <p:cNvSpPr/>
          <p:nvPr/>
        </p:nvSpPr>
        <p:spPr>
          <a:xfrm>
            <a:off x="282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0" name="Straight Connector 49"/>
          <p:cNvSpPr/>
          <p:nvPr/>
        </p:nvSpPr>
        <p:spPr>
          <a:xfrm>
            <a:off x="293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1" name="Straight Connector 50"/>
          <p:cNvSpPr/>
          <p:nvPr/>
        </p:nvSpPr>
        <p:spPr>
          <a:xfrm>
            <a:off x="304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2" name="Straight Connector 51"/>
          <p:cNvSpPr/>
          <p:nvPr/>
        </p:nvSpPr>
        <p:spPr>
          <a:xfrm>
            <a:off x="315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3" name="Straight Connector 52"/>
          <p:cNvSpPr/>
          <p:nvPr/>
        </p:nvSpPr>
        <p:spPr>
          <a:xfrm>
            <a:off x="325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4" name="Straight Connector 53"/>
          <p:cNvSpPr/>
          <p:nvPr/>
        </p:nvSpPr>
        <p:spPr>
          <a:xfrm>
            <a:off x="336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5" name="Straight Connector 54"/>
          <p:cNvSpPr/>
          <p:nvPr/>
        </p:nvSpPr>
        <p:spPr>
          <a:xfrm>
            <a:off x="347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6" name="Straight Connector 55"/>
          <p:cNvSpPr/>
          <p:nvPr/>
        </p:nvSpPr>
        <p:spPr>
          <a:xfrm>
            <a:off x="358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7" name="Straight Connector 56"/>
          <p:cNvSpPr/>
          <p:nvPr/>
        </p:nvSpPr>
        <p:spPr>
          <a:xfrm>
            <a:off x="369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8" name="Straight Connector 57"/>
          <p:cNvSpPr/>
          <p:nvPr/>
        </p:nvSpPr>
        <p:spPr>
          <a:xfrm>
            <a:off x="379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59" name="Straight Connector 58"/>
          <p:cNvSpPr/>
          <p:nvPr/>
        </p:nvSpPr>
        <p:spPr>
          <a:xfrm>
            <a:off x="390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0" name="Straight Connector 59"/>
          <p:cNvSpPr/>
          <p:nvPr/>
        </p:nvSpPr>
        <p:spPr>
          <a:xfrm>
            <a:off x="401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1" name="Straight Connector 60"/>
          <p:cNvSpPr/>
          <p:nvPr/>
        </p:nvSpPr>
        <p:spPr>
          <a:xfrm>
            <a:off x="412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2" name="Straight Connector 61"/>
          <p:cNvSpPr/>
          <p:nvPr/>
        </p:nvSpPr>
        <p:spPr>
          <a:xfrm>
            <a:off x="423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3" name="Straight Connector 62"/>
          <p:cNvSpPr/>
          <p:nvPr/>
        </p:nvSpPr>
        <p:spPr>
          <a:xfrm>
            <a:off x="433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4" name="Straight Connector 63"/>
          <p:cNvSpPr/>
          <p:nvPr/>
        </p:nvSpPr>
        <p:spPr>
          <a:xfrm>
            <a:off x="444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5" name="Straight Connector 64"/>
          <p:cNvSpPr/>
          <p:nvPr/>
        </p:nvSpPr>
        <p:spPr>
          <a:xfrm>
            <a:off x="455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6" name="Straight Connector 65"/>
          <p:cNvSpPr/>
          <p:nvPr/>
        </p:nvSpPr>
        <p:spPr>
          <a:xfrm>
            <a:off x="466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7" name="Straight Connector 66"/>
          <p:cNvSpPr/>
          <p:nvPr/>
        </p:nvSpPr>
        <p:spPr>
          <a:xfrm>
            <a:off x="477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8" name="Straight Connector 67"/>
          <p:cNvSpPr/>
          <p:nvPr/>
        </p:nvSpPr>
        <p:spPr>
          <a:xfrm>
            <a:off x="487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69" name="Straight Connector 68"/>
          <p:cNvSpPr/>
          <p:nvPr/>
        </p:nvSpPr>
        <p:spPr>
          <a:xfrm>
            <a:off x="498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0" name="Straight Connector 69"/>
          <p:cNvSpPr/>
          <p:nvPr/>
        </p:nvSpPr>
        <p:spPr>
          <a:xfrm>
            <a:off x="509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1" name="Straight Connector 70"/>
          <p:cNvSpPr/>
          <p:nvPr/>
        </p:nvSpPr>
        <p:spPr>
          <a:xfrm>
            <a:off x="520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2" name="Straight Connector 71"/>
          <p:cNvSpPr/>
          <p:nvPr/>
        </p:nvSpPr>
        <p:spPr>
          <a:xfrm>
            <a:off x="531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3" name="Straight Connector 72"/>
          <p:cNvSpPr/>
          <p:nvPr/>
        </p:nvSpPr>
        <p:spPr>
          <a:xfrm>
            <a:off x="541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4" name="Straight Connector 73"/>
          <p:cNvSpPr/>
          <p:nvPr/>
        </p:nvSpPr>
        <p:spPr>
          <a:xfrm>
            <a:off x="552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5" name="Straight Connector 74"/>
          <p:cNvSpPr/>
          <p:nvPr/>
        </p:nvSpPr>
        <p:spPr>
          <a:xfrm>
            <a:off x="563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6" name="Straight Connector 75"/>
          <p:cNvSpPr/>
          <p:nvPr/>
        </p:nvSpPr>
        <p:spPr>
          <a:xfrm>
            <a:off x="574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7" name="Straight Connector 76"/>
          <p:cNvSpPr/>
          <p:nvPr/>
        </p:nvSpPr>
        <p:spPr>
          <a:xfrm>
            <a:off x="585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8" name="Straight Connector 77"/>
          <p:cNvSpPr/>
          <p:nvPr/>
        </p:nvSpPr>
        <p:spPr>
          <a:xfrm>
            <a:off x="595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79" name="Straight Connector 78"/>
          <p:cNvSpPr/>
          <p:nvPr/>
        </p:nvSpPr>
        <p:spPr>
          <a:xfrm>
            <a:off x="606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0" name="Straight Connector 79"/>
          <p:cNvSpPr/>
          <p:nvPr/>
        </p:nvSpPr>
        <p:spPr>
          <a:xfrm>
            <a:off x="617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1" name="Straight Connector 80"/>
          <p:cNvSpPr/>
          <p:nvPr/>
        </p:nvSpPr>
        <p:spPr>
          <a:xfrm>
            <a:off x="628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2" name="Straight Connector 81"/>
          <p:cNvSpPr/>
          <p:nvPr/>
        </p:nvSpPr>
        <p:spPr>
          <a:xfrm>
            <a:off x="639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3" name="Straight Connector 82"/>
          <p:cNvSpPr/>
          <p:nvPr/>
        </p:nvSpPr>
        <p:spPr>
          <a:xfrm>
            <a:off x="649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4" name="Straight Connector 83"/>
          <p:cNvSpPr/>
          <p:nvPr/>
        </p:nvSpPr>
        <p:spPr>
          <a:xfrm>
            <a:off x="660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5" name="Straight Connector 84"/>
          <p:cNvSpPr/>
          <p:nvPr/>
        </p:nvSpPr>
        <p:spPr>
          <a:xfrm>
            <a:off x="671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6" name="Straight Connector 85"/>
          <p:cNvSpPr/>
          <p:nvPr/>
        </p:nvSpPr>
        <p:spPr>
          <a:xfrm>
            <a:off x="682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7" name="Straight Connector 86"/>
          <p:cNvSpPr/>
          <p:nvPr/>
        </p:nvSpPr>
        <p:spPr>
          <a:xfrm>
            <a:off x="693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8" name="Straight Connector 87"/>
          <p:cNvSpPr/>
          <p:nvPr/>
        </p:nvSpPr>
        <p:spPr>
          <a:xfrm>
            <a:off x="703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89" name="Straight Connector 88"/>
          <p:cNvSpPr/>
          <p:nvPr/>
        </p:nvSpPr>
        <p:spPr>
          <a:xfrm>
            <a:off x="714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0" name="Straight Connector 89"/>
          <p:cNvSpPr/>
          <p:nvPr/>
        </p:nvSpPr>
        <p:spPr>
          <a:xfrm>
            <a:off x="725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1" name="Straight Connector 90"/>
          <p:cNvSpPr/>
          <p:nvPr/>
        </p:nvSpPr>
        <p:spPr>
          <a:xfrm>
            <a:off x="736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2" name="Straight Connector 91"/>
          <p:cNvSpPr/>
          <p:nvPr/>
        </p:nvSpPr>
        <p:spPr>
          <a:xfrm>
            <a:off x="747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3" name="Straight Connector 92"/>
          <p:cNvSpPr/>
          <p:nvPr/>
        </p:nvSpPr>
        <p:spPr>
          <a:xfrm>
            <a:off x="757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4" name="Straight Connector 93"/>
          <p:cNvSpPr/>
          <p:nvPr/>
        </p:nvSpPr>
        <p:spPr>
          <a:xfrm>
            <a:off x="768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5" name="Straight Connector 94"/>
          <p:cNvSpPr/>
          <p:nvPr/>
        </p:nvSpPr>
        <p:spPr>
          <a:xfrm>
            <a:off x="779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6" name="Straight Connector 95"/>
          <p:cNvSpPr/>
          <p:nvPr/>
        </p:nvSpPr>
        <p:spPr>
          <a:xfrm>
            <a:off x="790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7" name="Straight Connector 96"/>
          <p:cNvSpPr/>
          <p:nvPr/>
        </p:nvSpPr>
        <p:spPr>
          <a:xfrm>
            <a:off x="801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8" name="Straight Connector 97"/>
          <p:cNvSpPr/>
          <p:nvPr/>
        </p:nvSpPr>
        <p:spPr>
          <a:xfrm>
            <a:off x="811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99" name="Straight Connector 98"/>
          <p:cNvSpPr/>
          <p:nvPr/>
        </p:nvSpPr>
        <p:spPr>
          <a:xfrm>
            <a:off x="822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0" name="Straight Connector 99"/>
          <p:cNvSpPr/>
          <p:nvPr/>
        </p:nvSpPr>
        <p:spPr>
          <a:xfrm>
            <a:off x="8334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1" name="Straight Connector 100"/>
          <p:cNvSpPr/>
          <p:nvPr/>
        </p:nvSpPr>
        <p:spPr>
          <a:xfrm>
            <a:off x="8442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2" name="Straight Connector 101"/>
          <p:cNvSpPr/>
          <p:nvPr/>
        </p:nvSpPr>
        <p:spPr>
          <a:xfrm>
            <a:off x="8550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3" name="Straight Connector 102"/>
          <p:cNvSpPr/>
          <p:nvPr/>
        </p:nvSpPr>
        <p:spPr>
          <a:xfrm>
            <a:off x="8658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4" name="Straight Connector 103"/>
          <p:cNvSpPr/>
          <p:nvPr/>
        </p:nvSpPr>
        <p:spPr>
          <a:xfrm>
            <a:off x="8766000" y="3780000"/>
            <a:ext cx="0" cy="360000"/>
          </a:xfrm>
          <a:prstGeom prst="line">
            <a:avLst/>
          </a:prstGeom>
          <a:noFill/>
          <a:ln w="0">
            <a:solidFill>
              <a:srgbClr val="FF0000"/>
            </a:solidFill>
            <a:prstDash val="solid"/>
            <a:tailEnd type="arrow"/>
          </a:ln>
        </p:spPr>
        <p:txBody>
          <a:bodyPr vert="horz" lIns="90000" tIns="45000" rIns="90000" bIns="45000" anchor="ctr" anchorCtr="1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Liberation Sans" pitchFamily="18"/>
              <a:ea typeface="DejaVu Sans" pitchFamily="2"/>
              <a:cs typeface="DejaVu Sans" pitchFamily="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1350000" y="3384000"/>
            <a:ext cx="4770000" cy="4028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US" sz="2200" b="0" i="0" u="none" strike="noStrike" kern="1200">
                <a:ln>
                  <a:noFill/>
                </a:ln>
                <a:latin typeface="Liberation Sans" pitchFamily="18"/>
                <a:ea typeface="DejaVu Sans" pitchFamily="2"/>
                <a:cs typeface="DejaVu Sans" pitchFamily="2"/>
              </a:rPr>
              <a:t>Fast sensor sampling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PS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mp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949</Words>
  <Application>Microsoft Office PowerPoint</Application>
  <PresentationFormat>On-screen Show (4:3)</PresentationFormat>
  <Paragraphs>336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IPSN</vt:lpstr>
      <vt:lpstr>Empty</vt:lpstr>
      <vt:lpstr>Default</vt:lpstr>
      <vt:lpstr>Slide 1</vt:lpstr>
      <vt:lpstr>Energy Efficient Communication</vt:lpstr>
      <vt:lpstr>Requirements</vt:lpstr>
      <vt:lpstr>Programming Sensor Nodes</vt:lpstr>
      <vt:lpstr>Traditional vs Slotted</vt:lpstr>
      <vt:lpstr>Slotted &amp; Synchronized</vt:lpstr>
      <vt:lpstr>Slotted Programming</vt:lpstr>
      <vt:lpstr>Slotted Programming</vt:lpstr>
      <vt:lpstr>Slotted Programming</vt:lpstr>
      <vt:lpstr>Slotted Programming</vt:lpstr>
      <vt:lpstr>Slotted Programming</vt:lpstr>
      <vt:lpstr>Examples</vt:lpstr>
      <vt:lpstr>Slotted Clock Synchronization</vt:lpstr>
      <vt:lpstr>Pipelining</vt:lpstr>
      <vt:lpstr>Pipelining</vt:lpstr>
      <vt:lpstr>Pipelining</vt:lpstr>
      <vt:lpstr>Slotted Clock Sync</vt:lpstr>
      <vt:lpstr>Examples</vt:lpstr>
      <vt:lpstr>Energy Efficient Alarming</vt:lpstr>
      <vt:lpstr>Alarm!</vt:lpstr>
      <vt:lpstr>False Alarm!</vt:lpstr>
      <vt:lpstr>Signaling</vt:lpstr>
      <vt:lpstr>Slotted Programming</vt:lpstr>
      <vt:lpstr>Examples</vt:lpstr>
      <vt:lpstr>Slotted Data Gathering</vt:lpstr>
      <vt:lpstr>Slotted Data Gathering</vt:lpstr>
      <vt:lpstr>Slotted Programming - Recap</vt:lpstr>
      <vt:lpstr>Slide 28</vt:lpstr>
      <vt:lpstr>Slotted Programming For Everything?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roland</dc:creator>
  <cp:lastModifiedBy>user</cp:lastModifiedBy>
  <cp:revision>58</cp:revision>
  <dcterms:created xsi:type="dcterms:W3CDTF">2010-04-10T17:03:30Z</dcterms:created>
  <dcterms:modified xsi:type="dcterms:W3CDTF">2012-06-15T09:04:10Z</dcterms:modified>
</cp:coreProperties>
</file>