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9"/>
  </p:notesMasterIdLst>
  <p:sldIdLst>
    <p:sldId id="256" r:id="rId2"/>
    <p:sldId id="258" r:id="rId3"/>
    <p:sldId id="278" r:id="rId4"/>
    <p:sldId id="262" r:id="rId5"/>
    <p:sldId id="311" r:id="rId6"/>
    <p:sldId id="314" r:id="rId7"/>
    <p:sldId id="315" r:id="rId8"/>
    <p:sldId id="316" r:id="rId9"/>
    <p:sldId id="319" r:id="rId10"/>
    <p:sldId id="301" r:id="rId11"/>
    <p:sldId id="320" r:id="rId12"/>
    <p:sldId id="321" r:id="rId13"/>
    <p:sldId id="322" r:id="rId14"/>
    <p:sldId id="323" r:id="rId15"/>
    <p:sldId id="324" r:id="rId16"/>
    <p:sldId id="290" r:id="rId17"/>
    <p:sldId id="308" r:id="rId18"/>
    <p:sldId id="307" r:id="rId19"/>
    <p:sldId id="306" r:id="rId20"/>
    <p:sldId id="304" r:id="rId21"/>
    <p:sldId id="330" r:id="rId22"/>
    <p:sldId id="331" r:id="rId23"/>
    <p:sldId id="300" r:id="rId24"/>
    <p:sldId id="334" r:id="rId25"/>
    <p:sldId id="332" r:id="rId26"/>
    <p:sldId id="333" r:id="rId27"/>
    <p:sldId id="309" r:id="rId28"/>
    <p:sldId id="310" r:id="rId29"/>
    <p:sldId id="302" r:id="rId30"/>
    <p:sldId id="282" r:id="rId31"/>
    <p:sldId id="335" r:id="rId32"/>
    <p:sldId id="292" r:id="rId33"/>
    <p:sldId id="285" r:id="rId34"/>
    <p:sldId id="303" r:id="rId35"/>
    <p:sldId id="293" r:id="rId36"/>
    <p:sldId id="294" r:id="rId37"/>
    <p:sldId id="296" r:id="rId38"/>
    <p:sldId id="295" r:id="rId39"/>
    <p:sldId id="298" r:id="rId40"/>
    <p:sldId id="297" r:id="rId41"/>
    <p:sldId id="299" r:id="rId42"/>
    <p:sldId id="328" r:id="rId43"/>
    <p:sldId id="329" r:id="rId44"/>
    <p:sldId id="326" r:id="rId45"/>
    <p:sldId id="277" r:id="rId46"/>
    <p:sldId id="327" r:id="rId47"/>
    <p:sldId id="271" r:id="rId48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9090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57" autoAdjust="0"/>
    <p:restoredTop sz="94660"/>
  </p:normalViewPr>
  <p:slideViewPr>
    <p:cSldViewPr>
      <p:cViewPr varScale="1">
        <p:scale>
          <a:sx n="88" d="100"/>
          <a:sy n="88" d="100"/>
        </p:scale>
        <p:origin x="-52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2604" y="-11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0F64F4-9386-44DE-9DCC-1CBFA82BDF34}" type="datetimeFigureOut">
              <a:rPr lang="de-CH" smtClean="0"/>
              <a:pPr/>
              <a:t>16.10.2013</a:t>
            </a:fld>
            <a:endParaRPr lang="de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289A0-6433-491B-AE18-E2EC08E72147}" type="slidenum">
              <a:rPr lang="de-CH" smtClean="0"/>
              <a:pPr/>
              <a:t>‹#›</a:t>
            </a:fld>
            <a:endParaRPr lang="de-CH"/>
          </a:p>
        </p:txBody>
      </p:sp>
    </p:spTree>
    <p:extLst>
      <p:ext uri="{BB962C8B-B14F-4D97-AF65-F5344CB8AC3E}">
        <p14:creationId xmlns="" xmlns:p14="http://schemas.microsoft.com/office/powerpoint/2010/main" val="29265109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de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4ED38-02B8-43B5-A100-FD070875CFB5}" type="datetimeFigureOut">
              <a:rPr lang="de-CH" smtClean="0"/>
              <a:pPr/>
              <a:t>16.10.2013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730AB-FB3C-4357-B022-D4CC5C1CEDE3}" type="slidenum">
              <a:rPr lang="de-CH" smtClean="0"/>
              <a:pPr/>
              <a:t>‹#›</a:t>
            </a:fld>
            <a:endParaRPr lang="de-CH"/>
          </a:p>
        </p:txBody>
      </p:sp>
    </p:spTree>
    <p:extLst>
      <p:ext uri="{BB962C8B-B14F-4D97-AF65-F5344CB8AC3E}">
        <p14:creationId xmlns="" xmlns:p14="http://schemas.microsoft.com/office/powerpoint/2010/main" val="596183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4ED38-02B8-43B5-A100-FD070875CFB5}" type="datetimeFigureOut">
              <a:rPr lang="de-CH" smtClean="0"/>
              <a:pPr/>
              <a:t>16.10.2013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730AB-FB3C-4357-B022-D4CC5C1CEDE3}" type="slidenum">
              <a:rPr lang="de-CH" smtClean="0"/>
              <a:pPr/>
              <a:t>‹#›</a:t>
            </a:fld>
            <a:endParaRPr lang="de-CH"/>
          </a:p>
        </p:txBody>
      </p:sp>
    </p:spTree>
    <p:extLst>
      <p:ext uri="{BB962C8B-B14F-4D97-AF65-F5344CB8AC3E}">
        <p14:creationId xmlns="" xmlns:p14="http://schemas.microsoft.com/office/powerpoint/2010/main" val="4058464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4ED38-02B8-43B5-A100-FD070875CFB5}" type="datetimeFigureOut">
              <a:rPr lang="de-CH" smtClean="0"/>
              <a:pPr/>
              <a:t>16.10.2013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730AB-FB3C-4357-B022-D4CC5C1CEDE3}" type="slidenum">
              <a:rPr lang="de-CH" smtClean="0"/>
              <a:pPr/>
              <a:t>‹#›</a:t>
            </a:fld>
            <a:endParaRPr lang="de-CH"/>
          </a:p>
        </p:txBody>
      </p:sp>
    </p:spTree>
    <p:extLst>
      <p:ext uri="{BB962C8B-B14F-4D97-AF65-F5344CB8AC3E}">
        <p14:creationId xmlns="" xmlns:p14="http://schemas.microsoft.com/office/powerpoint/2010/main" val="1259506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4ED38-02B8-43B5-A100-FD070875CFB5}" type="datetimeFigureOut">
              <a:rPr lang="de-CH" smtClean="0"/>
              <a:pPr/>
              <a:t>16.10.2013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730AB-FB3C-4357-B022-D4CC5C1CEDE3}" type="slidenum">
              <a:rPr lang="de-CH" smtClean="0"/>
              <a:pPr/>
              <a:t>‹#›</a:t>
            </a:fld>
            <a:endParaRPr lang="de-CH"/>
          </a:p>
        </p:txBody>
      </p:sp>
    </p:spTree>
    <p:extLst>
      <p:ext uri="{BB962C8B-B14F-4D97-AF65-F5344CB8AC3E}">
        <p14:creationId xmlns="" xmlns:p14="http://schemas.microsoft.com/office/powerpoint/2010/main" val="4057093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4ED38-02B8-43B5-A100-FD070875CFB5}" type="datetimeFigureOut">
              <a:rPr lang="de-CH" smtClean="0"/>
              <a:pPr/>
              <a:t>16.10.2013</a:t>
            </a:fld>
            <a:endParaRPr lang="de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730AB-FB3C-4357-B022-D4CC5C1CEDE3}" type="slidenum">
              <a:rPr lang="de-CH" smtClean="0"/>
              <a:pPr/>
              <a:t>‹#›</a:t>
            </a:fld>
            <a:endParaRPr lang="de-CH"/>
          </a:p>
        </p:txBody>
      </p:sp>
    </p:spTree>
    <p:extLst>
      <p:ext uri="{BB962C8B-B14F-4D97-AF65-F5344CB8AC3E}">
        <p14:creationId xmlns="" xmlns:p14="http://schemas.microsoft.com/office/powerpoint/2010/main" val="3776289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4ED38-02B8-43B5-A100-FD070875CFB5}" type="datetimeFigureOut">
              <a:rPr lang="de-CH" smtClean="0"/>
              <a:pPr/>
              <a:t>16.10.2013</a:t>
            </a:fld>
            <a:endParaRPr lang="de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730AB-FB3C-4357-B022-D4CC5C1CEDE3}" type="slidenum">
              <a:rPr lang="de-CH" smtClean="0"/>
              <a:pPr/>
              <a:t>‹#›</a:t>
            </a:fld>
            <a:endParaRPr lang="de-CH"/>
          </a:p>
        </p:txBody>
      </p:sp>
    </p:spTree>
    <p:extLst>
      <p:ext uri="{BB962C8B-B14F-4D97-AF65-F5344CB8AC3E}">
        <p14:creationId xmlns="" xmlns:p14="http://schemas.microsoft.com/office/powerpoint/2010/main" val="1312525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4ED38-02B8-43B5-A100-FD070875CFB5}" type="datetimeFigureOut">
              <a:rPr lang="de-CH" smtClean="0"/>
              <a:pPr/>
              <a:t>16.10.2013</a:t>
            </a:fld>
            <a:endParaRPr lang="de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730AB-FB3C-4357-B022-D4CC5C1CEDE3}" type="slidenum">
              <a:rPr lang="de-CH" smtClean="0"/>
              <a:pPr/>
              <a:t>‹#›</a:t>
            </a:fld>
            <a:endParaRPr lang="de-CH"/>
          </a:p>
        </p:txBody>
      </p:sp>
    </p:spTree>
    <p:extLst>
      <p:ext uri="{BB962C8B-B14F-4D97-AF65-F5344CB8AC3E}">
        <p14:creationId xmlns="" xmlns:p14="http://schemas.microsoft.com/office/powerpoint/2010/main" val="1880579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4ED38-02B8-43B5-A100-FD070875CFB5}" type="datetimeFigureOut">
              <a:rPr lang="de-CH" smtClean="0"/>
              <a:pPr/>
              <a:t>16.10.2013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730AB-FB3C-4357-B022-D4CC5C1CEDE3}" type="slidenum">
              <a:rPr lang="de-CH" smtClean="0"/>
              <a:pPr/>
              <a:t>‹#›</a:t>
            </a:fld>
            <a:endParaRPr lang="de-CH"/>
          </a:p>
        </p:txBody>
      </p:sp>
    </p:spTree>
    <p:extLst>
      <p:ext uri="{BB962C8B-B14F-4D97-AF65-F5344CB8AC3E}">
        <p14:creationId xmlns="" xmlns:p14="http://schemas.microsoft.com/office/powerpoint/2010/main" val="2162626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4ED38-02B8-43B5-A100-FD070875CFB5}" type="datetimeFigureOut">
              <a:rPr lang="de-CH" smtClean="0"/>
              <a:pPr/>
              <a:t>16.10.2013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730AB-FB3C-4357-B022-D4CC5C1CEDE3}" type="slidenum">
              <a:rPr lang="de-CH" smtClean="0"/>
              <a:pPr/>
              <a:t>‹#›</a:t>
            </a:fld>
            <a:endParaRPr lang="de-CH"/>
          </a:p>
        </p:txBody>
      </p:sp>
    </p:spTree>
    <p:extLst>
      <p:ext uri="{BB962C8B-B14F-4D97-AF65-F5344CB8AC3E}">
        <p14:creationId xmlns="" xmlns:p14="http://schemas.microsoft.com/office/powerpoint/2010/main" val="739810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4ED38-02B8-43B5-A100-FD070875CFB5}" type="datetimeFigureOut">
              <a:rPr lang="de-CH" smtClean="0"/>
              <a:pPr/>
              <a:t>16.10.2013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730AB-FB3C-4357-B022-D4CC5C1CEDE3}" type="slidenum">
              <a:rPr lang="de-CH" smtClean="0"/>
              <a:pPr/>
              <a:t>‹#›</a:t>
            </a:fld>
            <a:endParaRPr lang="de-CH"/>
          </a:p>
        </p:txBody>
      </p:sp>
    </p:spTree>
    <p:extLst>
      <p:ext uri="{BB962C8B-B14F-4D97-AF65-F5344CB8AC3E}">
        <p14:creationId xmlns="" xmlns:p14="http://schemas.microsoft.com/office/powerpoint/2010/main" val="3327910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4ED38-02B8-43B5-A100-FD070875CFB5}" type="datetimeFigureOut">
              <a:rPr lang="de-CH" smtClean="0"/>
              <a:pPr/>
              <a:t>16.10.2013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730AB-FB3C-4357-B022-D4CC5C1CEDE3}" type="slidenum">
              <a:rPr lang="de-CH" smtClean="0"/>
              <a:pPr/>
              <a:t>‹#›</a:t>
            </a:fld>
            <a:endParaRPr lang="de-CH"/>
          </a:p>
        </p:txBody>
      </p:sp>
    </p:spTree>
    <p:extLst>
      <p:ext uri="{BB962C8B-B14F-4D97-AF65-F5344CB8AC3E}">
        <p14:creationId xmlns="" xmlns:p14="http://schemas.microsoft.com/office/powerpoint/2010/main" val="1363543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C4ED38-02B8-43B5-A100-FD070875CFB5}" type="datetimeFigureOut">
              <a:rPr lang="de-CH" smtClean="0"/>
              <a:pPr/>
              <a:t>16.10.2013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E730AB-FB3C-4357-B022-D4CC5C1CEDE3}" type="slidenum">
              <a:rPr lang="de-CH" smtClean="0"/>
              <a:pPr/>
              <a:t>‹#›</a:t>
            </a:fld>
            <a:endParaRPr lang="de-CH"/>
          </a:p>
        </p:txBody>
      </p:sp>
    </p:spTree>
    <p:extLst>
      <p:ext uri="{BB962C8B-B14F-4D97-AF65-F5344CB8AC3E}">
        <p14:creationId xmlns="" xmlns:p14="http://schemas.microsoft.com/office/powerpoint/2010/main" val="686601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user\Desktop\pics\LineMovie.mp4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13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5" Type="http://schemas.openxmlformats.org/officeDocument/2006/relationships/oleObject" Target="../embeddings/oleObject15.bin"/><Relationship Id="rId4" Type="http://schemas.openxmlformats.org/officeDocument/2006/relationships/oleObject" Target="../embeddings/oleObject14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C:\Users\user\Desktop\pics\TransistorMovie.mp4" TargetMode="External"/><Relationship Id="rId1" Type="http://schemas.openxmlformats.org/officeDocument/2006/relationships/vmlDrawing" Target="../drawings/vmlDrawing15.vml"/><Relationship Id="rId5" Type="http://schemas.openxmlformats.org/officeDocument/2006/relationships/oleObject" Target="../embeddings/oleObject17.bin"/><Relationship Id="rId4" Type="http://schemas.openxmlformats.org/officeDocument/2006/relationships/image" Target="../media/image2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C:\Users\user\Desktop\pics\TransistorMovie.mp4" TargetMode="External"/><Relationship Id="rId1" Type="http://schemas.openxmlformats.org/officeDocument/2006/relationships/vmlDrawing" Target="../drawings/vmlDrawing16.vml"/><Relationship Id="rId5" Type="http://schemas.openxmlformats.org/officeDocument/2006/relationships/oleObject" Target="../embeddings/oleObject18.bin"/><Relationship Id="rId4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user\Desktop\pics\video\PrettyTransistor.mp4" TargetMode="Externa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user\Desktop\pics\CliqueVideo.mp4" TargetMode="External"/><Relationship Id="rId4" Type="http://schemas.openxmlformats.org/officeDocument/2006/relationships/image" Target="../media/image42.jpe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CH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735" y="6524324"/>
            <a:ext cx="4309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400" i="1" dirty="0" smtClean="0">
                <a:solidFill>
                  <a:schemeClr val="bg1"/>
                </a:solidFill>
              </a:rPr>
              <a:t>ETH Zurich – Distributed Computing – www.disco.ethz.ch</a:t>
            </a:r>
            <a:endParaRPr lang="de-CH" sz="1400" i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63888" y="5419162"/>
            <a:ext cx="52039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i="1" dirty="0" smtClean="0">
                <a:solidFill>
                  <a:schemeClr val="bg1"/>
                </a:solidFill>
              </a:rPr>
              <a:t>Silvio Frischknecht, Barbara Keller, Roger Wattenhofer</a:t>
            </a:r>
            <a:endParaRPr lang="de-CH" i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32664" y="553254"/>
            <a:ext cx="79038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000" i="1" dirty="0" smtClean="0">
                <a:solidFill>
                  <a:schemeClr val="bg1"/>
                </a:solidFill>
              </a:rPr>
              <a:t>Convergence in (Social) Influence Networks</a:t>
            </a:r>
            <a:endParaRPr lang="de-CH" sz="30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55676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ser\Desktop\pics\cellSyste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3789040"/>
            <a:ext cx="3491880" cy="3491880"/>
          </a:xfrm>
          <a:prstGeom prst="rect">
            <a:avLst/>
          </a:prstGeom>
          <a:noFill/>
        </p:spPr>
      </p:pic>
      <p:pic>
        <p:nvPicPr>
          <p:cNvPr id="1028" name="Picture 4" descr="C:\Users\user\Desktop\pics\Ants-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034813" cy="2420888"/>
          </a:xfrm>
          <a:prstGeom prst="rect">
            <a:avLst/>
          </a:prstGeom>
          <a:noFill/>
        </p:spPr>
      </p:pic>
      <p:pic>
        <p:nvPicPr>
          <p:cNvPr id="1029" name="Picture 5" descr="C:\Users\user\Desktop\pics\brai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0"/>
            <a:ext cx="2339752" cy="2339752"/>
          </a:xfrm>
          <a:prstGeom prst="rect">
            <a:avLst/>
          </a:prstGeom>
          <a:noFill/>
        </p:spPr>
      </p:pic>
      <p:pic>
        <p:nvPicPr>
          <p:cNvPr id="1030" name="Picture 6" descr="C:\Users\user\Desktop\pics\springEmbedde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62775" y="188640"/>
            <a:ext cx="2181225" cy="2095500"/>
          </a:xfrm>
          <a:prstGeom prst="rect">
            <a:avLst/>
          </a:prstGeom>
          <a:noFill/>
        </p:spPr>
      </p:pic>
      <p:pic>
        <p:nvPicPr>
          <p:cNvPr id="1031" name="Picture 7" descr="C:\Users\user\Desktop\pics\game_of_life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536" y="1988840"/>
            <a:ext cx="2326891" cy="1731640"/>
          </a:xfrm>
          <a:prstGeom prst="rect">
            <a:avLst/>
          </a:prstGeom>
          <a:noFill/>
        </p:spPr>
      </p:pic>
      <p:pic>
        <p:nvPicPr>
          <p:cNvPr id="1032" name="Picture 8" descr="C:\Users\user\Desktop\pics\cellularAutomata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88024" y="2132856"/>
            <a:ext cx="2880320" cy="1535826"/>
          </a:xfrm>
          <a:prstGeom prst="rect">
            <a:avLst/>
          </a:prstGeom>
          <a:noFill/>
        </p:spPr>
      </p:pic>
      <p:pic>
        <p:nvPicPr>
          <p:cNvPr id="1026" name="Picture 2" descr="C:\Users\user\Desktop\pics\zurichTraffic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-180528" y="3789040"/>
            <a:ext cx="5832648" cy="38884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Simple World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de-CH" dirty="0" smtClean="0"/>
              <a:t>2 </a:t>
            </a:r>
            <a:r>
              <a:rPr lang="de-CH" dirty="0" err="1" smtClean="0"/>
              <a:t>Opinions</a:t>
            </a:r>
            <a:r>
              <a:rPr lang="de-CH" dirty="0" smtClean="0"/>
              <a:t>:</a:t>
            </a:r>
          </a:p>
          <a:p>
            <a:pPr algn="ctr"/>
            <a:endParaRPr lang="de-CH" dirty="0" smtClean="0"/>
          </a:p>
          <a:p>
            <a:pPr algn="ctr"/>
            <a:endParaRPr lang="de-CH" dirty="0" smtClean="0"/>
          </a:p>
          <a:p>
            <a:pPr algn="ctr">
              <a:buNone/>
            </a:pPr>
            <a:endParaRPr lang="de-CH" dirty="0" smtClean="0"/>
          </a:p>
          <a:p>
            <a:pPr algn="ctr">
              <a:buNone/>
            </a:pPr>
            <a:r>
              <a:rPr lang="de-CH" dirty="0" smtClean="0"/>
              <a:t/>
            </a:r>
            <a:br>
              <a:rPr lang="de-CH" dirty="0" smtClean="0"/>
            </a:br>
            <a:r>
              <a:rPr lang="de-CH" dirty="0" smtClean="0"/>
              <a:t>Opinion </a:t>
            </a:r>
            <a:r>
              <a:rPr lang="de-CH" dirty="0" err="1" smtClean="0"/>
              <a:t>changes</a:t>
            </a:r>
            <a:r>
              <a:rPr lang="de-CH" dirty="0" smtClean="0"/>
              <a:t>: </a:t>
            </a:r>
            <a:r>
              <a:rPr lang="de-CH" dirty="0" err="1" smtClean="0"/>
              <a:t>Whatever</a:t>
            </a:r>
            <a:r>
              <a:rPr lang="de-CH" dirty="0" smtClean="0"/>
              <a:t> </a:t>
            </a:r>
            <a:r>
              <a:rPr lang="de-CH" dirty="0" err="1" smtClean="0"/>
              <a:t>the</a:t>
            </a:r>
            <a:r>
              <a:rPr lang="de-CH" dirty="0" smtClean="0"/>
              <a:t> </a:t>
            </a:r>
            <a:r>
              <a:rPr lang="de-CH" dirty="0" err="1" smtClean="0"/>
              <a:t>majority</a:t>
            </a:r>
            <a:r>
              <a:rPr lang="de-CH" dirty="0" smtClean="0"/>
              <a:t> </a:t>
            </a:r>
            <a:r>
              <a:rPr lang="de-CH" dirty="0" err="1" smtClean="0"/>
              <a:t>of</a:t>
            </a:r>
            <a:r>
              <a:rPr lang="de-CH" dirty="0" smtClean="0"/>
              <a:t> </a:t>
            </a:r>
            <a:r>
              <a:rPr lang="de-CH" dirty="0" err="1" smtClean="0"/>
              <a:t>my</a:t>
            </a:r>
            <a:r>
              <a:rPr lang="de-CH" dirty="0" smtClean="0"/>
              <a:t> </a:t>
            </a:r>
            <a:r>
              <a:rPr lang="de-CH" dirty="0" err="1" smtClean="0"/>
              <a:t>friends</a:t>
            </a:r>
            <a:r>
              <a:rPr lang="de-CH" dirty="0" smtClean="0"/>
              <a:t> </a:t>
            </a:r>
            <a:r>
              <a:rPr lang="de-CH" dirty="0" err="1" smtClean="0"/>
              <a:t>think</a:t>
            </a:r>
            <a:endParaRPr lang="de-CH" dirty="0" smtClean="0"/>
          </a:p>
          <a:p>
            <a:endParaRPr lang="de-CH" dirty="0" smtClean="0"/>
          </a:p>
          <a:p>
            <a:endParaRPr lang="en-US" dirty="0"/>
          </a:p>
        </p:txBody>
      </p:sp>
      <p:pic>
        <p:nvPicPr>
          <p:cNvPr id="28675" name="Picture 3" descr="C:\Users\user\Desktop\pics\donkey-elepha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2132856"/>
            <a:ext cx="3888432" cy="2300657"/>
          </a:xfrm>
          <a:prstGeom prst="rect">
            <a:avLst/>
          </a:prstGeom>
          <a:noFill/>
        </p:spPr>
      </p:pic>
      <p:pic>
        <p:nvPicPr>
          <p:cNvPr id="45057" name="Picture 1" descr="C:\Users\user\Desktop\pics\Adriana-Lima-s-thick-beard-9669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988840"/>
            <a:ext cx="1475574" cy="2160240"/>
          </a:xfrm>
          <a:prstGeom prst="rect">
            <a:avLst/>
          </a:prstGeom>
          <a:noFill/>
        </p:spPr>
      </p:pic>
      <p:pic>
        <p:nvPicPr>
          <p:cNvPr id="45058" name="Picture 2" descr="C:\Users\user\Desktop\pics\Adriana-Lima-picture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1988840"/>
            <a:ext cx="1557491" cy="21602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mtClean="0"/>
              <a:t>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user\Desktop\pics\LRA609_The_Gossip_Circ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96552" y="0"/>
            <a:ext cx="10406122" cy="68853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mtClean="0"/>
              <a:t>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user\Desktop\pics\LRA609_The_Gossip_Circ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96552" y="0"/>
            <a:ext cx="10406122" cy="6885384"/>
          </a:xfrm>
          <a:prstGeom prst="rect">
            <a:avLst/>
          </a:prstGeom>
          <a:noFill/>
        </p:spPr>
      </p:pic>
      <p:grpSp>
        <p:nvGrpSpPr>
          <p:cNvPr id="7" name="Group 6"/>
          <p:cNvGrpSpPr>
            <a:grpSpLocks noChangeAspect="1"/>
          </p:cNvGrpSpPr>
          <p:nvPr/>
        </p:nvGrpSpPr>
        <p:grpSpPr>
          <a:xfrm rot="20454940">
            <a:off x="1837878" y="1306973"/>
            <a:ext cx="955879" cy="614494"/>
            <a:chOff x="1763688" y="1196752"/>
            <a:chExt cx="1008112" cy="648072"/>
          </a:xfrm>
        </p:grpSpPr>
        <p:sp>
          <p:nvSpPr>
            <p:cNvPr id="5" name="Rectangle 4"/>
            <p:cNvSpPr/>
            <p:nvPr/>
          </p:nvSpPr>
          <p:spPr>
            <a:xfrm>
              <a:off x="2051720" y="1196752"/>
              <a:ext cx="432048" cy="504056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1763688" y="1556792"/>
              <a:ext cx="1008112" cy="288032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/>
          <p:cNvGrpSpPr>
            <a:grpSpLocks noChangeAspect="1"/>
          </p:cNvGrpSpPr>
          <p:nvPr/>
        </p:nvGrpSpPr>
        <p:grpSpPr>
          <a:xfrm rot="936583">
            <a:off x="5082292" y="1125025"/>
            <a:ext cx="1061896" cy="682647"/>
            <a:chOff x="1763688" y="1196752"/>
            <a:chExt cx="1008112" cy="648072"/>
          </a:xfrm>
        </p:grpSpPr>
        <p:sp>
          <p:nvSpPr>
            <p:cNvPr id="9" name="Rectangle 8"/>
            <p:cNvSpPr/>
            <p:nvPr/>
          </p:nvSpPr>
          <p:spPr>
            <a:xfrm>
              <a:off x="2051720" y="1196752"/>
              <a:ext cx="432048" cy="504056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1763688" y="1556792"/>
              <a:ext cx="1008112" cy="288032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/>
          <p:cNvGrpSpPr/>
          <p:nvPr/>
        </p:nvGrpSpPr>
        <p:grpSpPr>
          <a:xfrm rot="20592760">
            <a:off x="6015447" y="1133455"/>
            <a:ext cx="1159778" cy="692527"/>
            <a:chOff x="1763688" y="1196752"/>
            <a:chExt cx="1008112" cy="648072"/>
          </a:xfrm>
        </p:grpSpPr>
        <p:sp>
          <p:nvSpPr>
            <p:cNvPr id="12" name="Rectangle 11"/>
            <p:cNvSpPr/>
            <p:nvPr/>
          </p:nvSpPr>
          <p:spPr>
            <a:xfrm>
              <a:off x="2051720" y="1196752"/>
              <a:ext cx="432048" cy="504056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1763688" y="1556792"/>
              <a:ext cx="1008112" cy="288032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/>
          <p:cNvGrpSpPr>
            <a:grpSpLocks noChangeAspect="1"/>
          </p:cNvGrpSpPr>
          <p:nvPr/>
        </p:nvGrpSpPr>
        <p:grpSpPr>
          <a:xfrm rot="20289487">
            <a:off x="701648" y="1588176"/>
            <a:ext cx="1076407" cy="691976"/>
            <a:chOff x="1763688" y="1196752"/>
            <a:chExt cx="1008112" cy="648072"/>
          </a:xfrm>
        </p:grpSpPr>
        <p:sp>
          <p:nvSpPr>
            <p:cNvPr id="15" name="Rectangle 14"/>
            <p:cNvSpPr/>
            <p:nvPr/>
          </p:nvSpPr>
          <p:spPr>
            <a:xfrm>
              <a:off x="2051720" y="1196752"/>
              <a:ext cx="432048" cy="504056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1763688" y="1556792"/>
              <a:ext cx="1008112" cy="288032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/>
          <p:cNvGrpSpPr/>
          <p:nvPr/>
        </p:nvGrpSpPr>
        <p:grpSpPr>
          <a:xfrm rot="1820145">
            <a:off x="8017986" y="1319795"/>
            <a:ext cx="1204212" cy="855561"/>
            <a:chOff x="7974120" y="1537528"/>
            <a:chExt cx="896100" cy="565622"/>
          </a:xfrm>
        </p:grpSpPr>
        <p:sp>
          <p:nvSpPr>
            <p:cNvPr id="18" name="Rectangle 17"/>
            <p:cNvSpPr/>
            <p:nvPr/>
          </p:nvSpPr>
          <p:spPr>
            <a:xfrm rot="1053722">
              <a:off x="8297745" y="1537528"/>
              <a:ext cx="384043" cy="448050"/>
            </a:xfrm>
            <a:prstGeom prst="rect">
              <a:avLst/>
            </a:prstGeom>
            <a:solidFill>
              <a:srgbClr val="B90909"/>
            </a:solidFill>
            <a:ln>
              <a:solidFill>
                <a:srgbClr val="B9090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 rot="1053722">
              <a:off x="7974120" y="1847122"/>
              <a:ext cx="896100" cy="256028"/>
            </a:xfrm>
            <a:prstGeom prst="ellipse">
              <a:avLst/>
            </a:prstGeom>
            <a:solidFill>
              <a:srgbClr val="B90909"/>
            </a:solidFill>
            <a:ln>
              <a:solidFill>
                <a:srgbClr val="B9090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20"/>
          <p:cNvGrpSpPr>
            <a:grpSpLocks noChangeAspect="1"/>
          </p:cNvGrpSpPr>
          <p:nvPr/>
        </p:nvGrpSpPr>
        <p:grpSpPr>
          <a:xfrm rot="960324">
            <a:off x="3542644" y="1361015"/>
            <a:ext cx="735480" cy="471615"/>
            <a:chOff x="7974120" y="1537528"/>
            <a:chExt cx="896100" cy="565622"/>
          </a:xfrm>
        </p:grpSpPr>
        <p:sp>
          <p:nvSpPr>
            <p:cNvPr id="22" name="Rectangle 21"/>
            <p:cNvSpPr/>
            <p:nvPr/>
          </p:nvSpPr>
          <p:spPr>
            <a:xfrm rot="1053722">
              <a:off x="8297745" y="1537528"/>
              <a:ext cx="384043" cy="448050"/>
            </a:xfrm>
            <a:prstGeom prst="rect">
              <a:avLst/>
            </a:prstGeom>
            <a:solidFill>
              <a:srgbClr val="B90909"/>
            </a:solidFill>
            <a:ln>
              <a:solidFill>
                <a:srgbClr val="B9090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/>
            <p:cNvSpPr/>
            <p:nvPr/>
          </p:nvSpPr>
          <p:spPr>
            <a:xfrm rot="1053722">
              <a:off x="7974120" y="1847122"/>
              <a:ext cx="896100" cy="256028"/>
            </a:xfrm>
            <a:prstGeom prst="ellipse">
              <a:avLst/>
            </a:prstGeom>
            <a:solidFill>
              <a:srgbClr val="B90909"/>
            </a:solidFill>
            <a:ln>
              <a:solidFill>
                <a:srgbClr val="B9090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" name="Group 23"/>
          <p:cNvGrpSpPr>
            <a:grpSpLocks noChangeAspect="1"/>
          </p:cNvGrpSpPr>
          <p:nvPr/>
        </p:nvGrpSpPr>
        <p:grpSpPr>
          <a:xfrm rot="19438983">
            <a:off x="4039188" y="4961592"/>
            <a:ext cx="553382" cy="354847"/>
            <a:chOff x="7974120" y="1537528"/>
            <a:chExt cx="896100" cy="565622"/>
          </a:xfrm>
        </p:grpSpPr>
        <p:sp>
          <p:nvSpPr>
            <p:cNvPr id="25" name="Rectangle 24"/>
            <p:cNvSpPr/>
            <p:nvPr/>
          </p:nvSpPr>
          <p:spPr>
            <a:xfrm rot="1053722">
              <a:off x="8297745" y="1537528"/>
              <a:ext cx="384043" cy="448050"/>
            </a:xfrm>
            <a:prstGeom prst="rect">
              <a:avLst/>
            </a:prstGeom>
            <a:solidFill>
              <a:srgbClr val="B90909"/>
            </a:solidFill>
            <a:ln>
              <a:solidFill>
                <a:srgbClr val="B9090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/>
            <p:nvPr/>
          </p:nvSpPr>
          <p:spPr>
            <a:xfrm rot="1053722">
              <a:off x="7974120" y="1847122"/>
              <a:ext cx="896100" cy="256028"/>
            </a:xfrm>
            <a:prstGeom prst="ellipse">
              <a:avLst/>
            </a:prstGeom>
            <a:solidFill>
              <a:srgbClr val="B90909"/>
            </a:solidFill>
            <a:ln>
              <a:solidFill>
                <a:srgbClr val="B9090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Group 26"/>
          <p:cNvGrpSpPr>
            <a:grpSpLocks noChangeAspect="1"/>
          </p:cNvGrpSpPr>
          <p:nvPr/>
        </p:nvGrpSpPr>
        <p:grpSpPr>
          <a:xfrm rot="1070946">
            <a:off x="8640150" y="5272003"/>
            <a:ext cx="590862" cy="379841"/>
            <a:chOff x="1763688" y="1196752"/>
            <a:chExt cx="1008112" cy="648072"/>
          </a:xfrm>
        </p:grpSpPr>
        <p:sp>
          <p:nvSpPr>
            <p:cNvPr id="28" name="Rectangle 27"/>
            <p:cNvSpPr/>
            <p:nvPr/>
          </p:nvSpPr>
          <p:spPr>
            <a:xfrm>
              <a:off x="2051720" y="1196752"/>
              <a:ext cx="432048" cy="504056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1763688" y="1556792"/>
              <a:ext cx="1008112" cy="288032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0" name="Straight Connector 29"/>
          <p:cNvCxnSpPr/>
          <p:nvPr/>
        </p:nvCxnSpPr>
        <p:spPr>
          <a:xfrm flipV="1">
            <a:off x="-900608" y="3789040"/>
            <a:ext cx="11809312" cy="1584176"/>
          </a:xfrm>
          <a:prstGeom prst="line">
            <a:avLst/>
          </a:prstGeom>
          <a:ln w="381000">
            <a:solidFill>
              <a:schemeClr val="bg1"/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mtClean="0"/>
              <a:t>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user\Desktop\pics\LRA609_The_Gossip_Circ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96552" y="0"/>
            <a:ext cx="10406122" cy="6885384"/>
          </a:xfrm>
          <a:prstGeom prst="rect">
            <a:avLst/>
          </a:prstGeom>
          <a:noFill/>
        </p:spPr>
      </p:pic>
      <p:grpSp>
        <p:nvGrpSpPr>
          <p:cNvPr id="4" name="Group 6"/>
          <p:cNvGrpSpPr>
            <a:grpSpLocks noChangeAspect="1"/>
          </p:cNvGrpSpPr>
          <p:nvPr/>
        </p:nvGrpSpPr>
        <p:grpSpPr>
          <a:xfrm rot="20454940">
            <a:off x="1837878" y="1306973"/>
            <a:ext cx="955879" cy="614494"/>
            <a:chOff x="1763688" y="1196752"/>
            <a:chExt cx="1008112" cy="648072"/>
          </a:xfrm>
        </p:grpSpPr>
        <p:sp>
          <p:nvSpPr>
            <p:cNvPr id="5" name="Rectangle 4"/>
            <p:cNvSpPr/>
            <p:nvPr/>
          </p:nvSpPr>
          <p:spPr>
            <a:xfrm>
              <a:off x="2051720" y="1196752"/>
              <a:ext cx="432048" cy="504056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1763688" y="1556792"/>
              <a:ext cx="1008112" cy="288032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 rot="936583">
            <a:off x="5082292" y="1125025"/>
            <a:ext cx="1061896" cy="682647"/>
            <a:chOff x="1763688" y="1196752"/>
            <a:chExt cx="1008112" cy="648072"/>
          </a:xfrm>
        </p:grpSpPr>
        <p:sp>
          <p:nvSpPr>
            <p:cNvPr id="9" name="Rectangle 8"/>
            <p:cNvSpPr/>
            <p:nvPr/>
          </p:nvSpPr>
          <p:spPr>
            <a:xfrm>
              <a:off x="2051720" y="1196752"/>
              <a:ext cx="432048" cy="504056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1763688" y="1556792"/>
              <a:ext cx="1008112" cy="288032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10"/>
          <p:cNvGrpSpPr/>
          <p:nvPr/>
        </p:nvGrpSpPr>
        <p:grpSpPr>
          <a:xfrm rot="20592760">
            <a:off x="6015447" y="1133455"/>
            <a:ext cx="1159778" cy="692527"/>
            <a:chOff x="1763688" y="1196752"/>
            <a:chExt cx="1008112" cy="648072"/>
          </a:xfrm>
        </p:grpSpPr>
        <p:sp>
          <p:nvSpPr>
            <p:cNvPr id="12" name="Rectangle 11"/>
            <p:cNvSpPr/>
            <p:nvPr/>
          </p:nvSpPr>
          <p:spPr>
            <a:xfrm>
              <a:off x="2051720" y="1196752"/>
              <a:ext cx="432048" cy="504056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1763688" y="1556792"/>
              <a:ext cx="1008112" cy="288032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3"/>
          <p:cNvGrpSpPr>
            <a:grpSpLocks noChangeAspect="1"/>
          </p:cNvGrpSpPr>
          <p:nvPr/>
        </p:nvGrpSpPr>
        <p:grpSpPr>
          <a:xfrm rot="20289487">
            <a:off x="701648" y="1588176"/>
            <a:ext cx="1076407" cy="691976"/>
            <a:chOff x="1763688" y="1196752"/>
            <a:chExt cx="1008112" cy="648072"/>
          </a:xfrm>
        </p:grpSpPr>
        <p:sp>
          <p:nvSpPr>
            <p:cNvPr id="15" name="Rectangle 14"/>
            <p:cNvSpPr/>
            <p:nvPr/>
          </p:nvSpPr>
          <p:spPr>
            <a:xfrm>
              <a:off x="2051720" y="1196752"/>
              <a:ext cx="432048" cy="504056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1763688" y="1556792"/>
              <a:ext cx="1008112" cy="288032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 rot="2873867">
            <a:off x="8485358" y="1377849"/>
            <a:ext cx="516091" cy="67772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 rot="2873867">
            <a:off x="7899727" y="1756028"/>
            <a:ext cx="1204212" cy="387268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 rot="2014046">
            <a:off x="3819626" y="1378213"/>
            <a:ext cx="315206" cy="373584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 rot="2014046">
            <a:off x="3507056" y="1614151"/>
            <a:ext cx="735480" cy="213476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 rot="20492705">
            <a:off x="4209375" y="4944095"/>
            <a:ext cx="237164" cy="28108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 rot="20492705">
            <a:off x="4096293" y="5137254"/>
            <a:ext cx="553382" cy="160621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 rot="1070946">
            <a:off x="8821904" y="5274034"/>
            <a:ext cx="253227" cy="295432"/>
          </a:xfrm>
          <a:prstGeom prst="rect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 rot="1070946">
            <a:off x="8607810" y="5477947"/>
            <a:ext cx="590862" cy="168818"/>
          </a:xfrm>
          <a:prstGeom prst="ellipse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Connector 29"/>
          <p:cNvCxnSpPr/>
          <p:nvPr/>
        </p:nvCxnSpPr>
        <p:spPr>
          <a:xfrm flipV="1">
            <a:off x="-900608" y="3789040"/>
            <a:ext cx="11809312" cy="1584176"/>
          </a:xfrm>
          <a:prstGeom prst="line">
            <a:avLst/>
          </a:prstGeom>
          <a:ln w="381000">
            <a:solidFill>
              <a:schemeClr val="bg1"/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mtClean="0"/>
              <a:t>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user\Desktop\pics\LRA609_The_Gossip_Circ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96552" y="0"/>
            <a:ext cx="10406122" cy="6885384"/>
          </a:xfrm>
          <a:prstGeom prst="rect">
            <a:avLst/>
          </a:prstGeom>
          <a:noFill/>
        </p:spPr>
      </p:pic>
      <p:grpSp>
        <p:nvGrpSpPr>
          <p:cNvPr id="4" name="Group 6"/>
          <p:cNvGrpSpPr>
            <a:grpSpLocks noChangeAspect="1"/>
          </p:cNvGrpSpPr>
          <p:nvPr/>
        </p:nvGrpSpPr>
        <p:grpSpPr>
          <a:xfrm rot="20454940">
            <a:off x="1837878" y="1306973"/>
            <a:ext cx="955879" cy="614494"/>
            <a:chOff x="1763688" y="1196752"/>
            <a:chExt cx="1008112" cy="648072"/>
          </a:xfrm>
        </p:grpSpPr>
        <p:sp>
          <p:nvSpPr>
            <p:cNvPr id="5" name="Rectangle 4"/>
            <p:cNvSpPr/>
            <p:nvPr/>
          </p:nvSpPr>
          <p:spPr>
            <a:xfrm>
              <a:off x="2051720" y="1196752"/>
              <a:ext cx="432048" cy="504056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1763688" y="1556792"/>
              <a:ext cx="1008112" cy="288032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 rot="936583">
            <a:off x="5082292" y="1125025"/>
            <a:ext cx="1061896" cy="682647"/>
            <a:chOff x="1763688" y="1196752"/>
            <a:chExt cx="1008112" cy="648072"/>
          </a:xfrm>
        </p:grpSpPr>
        <p:sp>
          <p:nvSpPr>
            <p:cNvPr id="9" name="Rectangle 8"/>
            <p:cNvSpPr/>
            <p:nvPr/>
          </p:nvSpPr>
          <p:spPr>
            <a:xfrm>
              <a:off x="2051720" y="1196752"/>
              <a:ext cx="432048" cy="504056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1763688" y="1556792"/>
              <a:ext cx="1008112" cy="288032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10"/>
          <p:cNvGrpSpPr/>
          <p:nvPr/>
        </p:nvGrpSpPr>
        <p:grpSpPr>
          <a:xfrm rot="20592760">
            <a:off x="6015447" y="1133455"/>
            <a:ext cx="1159778" cy="692527"/>
            <a:chOff x="1763688" y="1196752"/>
            <a:chExt cx="1008112" cy="648072"/>
          </a:xfrm>
        </p:grpSpPr>
        <p:sp>
          <p:nvSpPr>
            <p:cNvPr id="12" name="Rectangle 11"/>
            <p:cNvSpPr/>
            <p:nvPr/>
          </p:nvSpPr>
          <p:spPr>
            <a:xfrm>
              <a:off x="2051720" y="1196752"/>
              <a:ext cx="432048" cy="504056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1763688" y="1556792"/>
              <a:ext cx="1008112" cy="288032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3"/>
          <p:cNvGrpSpPr>
            <a:grpSpLocks noChangeAspect="1"/>
          </p:cNvGrpSpPr>
          <p:nvPr/>
        </p:nvGrpSpPr>
        <p:grpSpPr>
          <a:xfrm rot="20289487">
            <a:off x="701648" y="1588176"/>
            <a:ext cx="1076407" cy="691976"/>
            <a:chOff x="1763688" y="1196752"/>
            <a:chExt cx="1008112" cy="648072"/>
          </a:xfrm>
        </p:grpSpPr>
        <p:sp>
          <p:nvSpPr>
            <p:cNvPr id="15" name="Rectangle 14"/>
            <p:cNvSpPr/>
            <p:nvPr/>
          </p:nvSpPr>
          <p:spPr>
            <a:xfrm>
              <a:off x="2051720" y="1196752"/>
              <a:ext cx="432048" cy="504056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1763688" y="1556792"/>
              <a:ext cx="1008112" cy="288032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 rot="2873867">
            <a:off x="8485358" y="1377849"/>
            <a:ext cx="516091" cy="67772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 rot="2873867">
            <a:off x="7899727" y="1756028"/>
            <a:ext cx="1204212" cy="387268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 rot="2014046">
            <a:off x="3819626" y="1378213"/>
            <a:ext cx="315206" cy="373584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 rot="2014046">
            <a:off x="3507056" y="1614151"/>
            <a:ext cx="735480" cy="213476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 rot="20492705">
            <a:off x="4209375" y="4944095"/>
            <a:ext cx="237164" cy="281087"/>
          </a:xfrm>
          <a:prstGeom prst="rect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 rot="20492705">
            <a:off x="4096293" y="5137254"/>
            <a:ext cx="553382" cy="160621"/>
          </a:xfrm>
          <a:prstGeom prst="ellipse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 rot="1070946">
            <a:off x="8821904" y="5274034"/>
            <a:ext cx="253227" cy="29543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 rot="1070946">
            <a:off x="8607810" y="5477947"/>
            <a:ext cx="590862" cy="168818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Connector 29"/>
          <p:cNvCxnSpPr/>
          <p:nvPr/>
        </p:nvCxnSpPr>
        <p:spPr>
          <a:xfrm flipV="1">
            <a:off x="-900608" y="3789040"/>
            <a:ext cx="11809312" cy="1584176"/>
          </a:xfrm>
          <a:prstGeom prst="line">
            <a:avLst/>
          </a:prstGeom>
          <a:ln w="381000">
            <a:solidFill>
              <a:schemeClr val="bg1"/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mtClean="0"/>
              <a:t>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user\Desktop\pics\LRA609_The_Gossip_Circ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96552" y="0"/>
            <a:ext cx="10406122" cy="6885384"/>
          </a:xfrm>
          <a:prstGeom prst="rect">
            <a:avLst/>
          </a:prstGeom>
          <a:noFill/>
        </p:spPr>
      </p:pic>
      <p:grpSp>
        <p:nvGrpSpPr>
          <p:cNvPr id="4" name="Group 6"/>
          <p:cNvGrpSpPr>
            <a:grpSpLocks noChangeAspect="1"/>
          </p:cNvGrpSpPr>
          <p:nvPr/>
        </p:nvGrpSpPr>
        <p:grpSpPr>
          <a:xfrm rot="20454940">
            <a:off x="1837878" y="1306973"/>
            <a:ext cx="955879" cy="614494"/>
            <a:chOff x="1763688" y="1196752"/>
            <a:chExt cx="1008112" cy="648072"/>
          </a:xfrm>
        </p:grpSpPr>
        <p:sp>
          <p:nvSpPr>
            <p:cNvPr id="5" name="Rectangle 4"/>
            <p:cNvSpPr/>
            <p:nvPr/>
          </p:nvSpPr>
          <p:spPr>
            <a:xfrm>
              <a:off x="2051720" y="1196752"/>
              <a:ext cx="432048" cy="504056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1763688" y="1556792"/>
              <a:ext cx="1008112" cy="288032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 rot="936583">
            <a:off x="5082292" y="1125025"/>
            <a:ext cx="1061896" cy="682647"/>
            <a:chOff x="1763688" y="1196752"/>
            <a:chExt cx="1008112" cy="648072"/>
          </a:xfrm>
        </p:grpSpPr>
        <p:sp>
          <p:nvSpPr>
            <p:cNvPr id="9" name="Rectangle 8"/>
            <p:cNvSpPr/>
            <p:nvPr/>
          </p:nvSpPr>
          <p:spPr>
            <a:xfrm>
              <a:off x="2051720" y="1196752"/>
              <a:ext cx="432048" cy="504056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1763688" y="1556792"/>
              <a:ext cx="1008112" cy="288032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10"/>
          <p:cNvGrpSpPr/>
          <p:nvPr/>
        </p:nvGrpSpPr>
        <p:grpSpPr>
          <a:xfrm rot="20592760">
            <a:off x="6015447" y="1133455"/>
            <a:ext cx="1159778" cy="692527"/>
            <a:chOff x="1763688" y="1196752"/>
            <a:chExt cx="1008112" cy="648072"/>
          </a:xfrm>
        </p:grpSpPr>
        <p:sp>
          <p:nvSpPr>
            <p:cNvPr id="12" name="Rectangle 11"/>
            <p:cNvSpPr/>
            <p:nvPr/>
          </p:nvSpPr>
          <p:spPr>
            <a:xfrm>
              <a:off x="2051720" y="1196752"/>
              <a:ext cx="432048" cy="504056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1763688" y="1556792"/>
              <a:ext cx="1008112" cy="288032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3"/>
          <p:cNvGrpSpPr>
            <a:grpSpLocks noChangeAspect="1"/>
          </p:cNvGrpSpPr>
          <p:nvPr/>
        </p:nvGrpSpPr>
        <p:grpSpPr>
          <a:xfrm rot="20289487">
            <a:off x="701648" y="1588176"/>
            <a:ext cx="1076407" cy="691976"/>
            <a:chOff x="1763688" y="1196752"/>
            <a:chExt cx="1008112" cy="648072"/>
          </a:xfrm>
        </p:grpSpPr>
        <p:sp>
          <p:nvSpPr>
            <p:cNvPr id="15" name="Rectangle 14"/>
            <p:cNvSpPr/>
            <p:nvPr/>
          </p:nvSpPr>
          <p:spPr>
            <a:xfrm>
              <a:off x="2051720" y="1196752"/>
              <a:ext cx="432048" cy="504056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1763688" y="1556792"/>
              <a:ext cx="1008112" cy="288032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 rot="2873867">
            <a:off x="8485358" y="1377849"/>
            <a:ext cx="516091" cy="67772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 rot="2873867">
            <a:off x="7899727" y="1756028"/>
            <a:ext cx="1204212" cy="387268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 rot="2014046">
            <a:off x="3819626" y="1378213"/>
            <a:ext cx="315206" cy="373584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 rot="2014046">
            <a:off x="3507056" y="1614151"/>
            <a:ext cx="735480" cy="213476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 rot="20492705">
            <a:off x="4209375" y="4944095"/>
            <a:ext cx="237164" cy="28108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 rot="20492705">
            <a:off x="4096293" y="5137254"/>
            <a:ext cx="553382" cy="160621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 rot="1070946">
            <a:off x="8821904" y="5274034"/>
            <a:ext cx="253227" cy="295432"/>
          </a:xfrm>
          <a:prstGeom prst="rect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 rot="1070946">
            <a:off x="8607810" y="5477947"/>
            <a:ext cx="590862" cy="168818"/>
          </a:xfrm>
          <a:prstGeom prst="ellipse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Connector 29"/>
          <p:cNvCxnSpPr/>
          <p:nvPr/>
        </p:nvCxnSpPr>
        <p:spPr>
          <a:xfrm flipV="1">
            <a:off x="-900608" y="3789040"/>
            <a:ext cx="11809312" cy="1584176"/>
          </a:xfrm>
          <a:prstGeom prst="line">
            <a:avLst/>
          </a:prstGeom>
          <a:ln w="381000">
            <a:solidFill>
              <a:schemeClr val="bg1"/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 smtClean="0"/>
              <a:t>What</a:t>
            </a:r>
            <a:r>
              <a:rPr lang="de-CH" dirty="0" smtClean="0"/>
              <a:t> Can Happen?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de-CH" dirty="0" smtClean="0"/>
          </a:p>
          <a:p>
            <a:endParaRPr lang="de-CH" dirty="0" smtClean="0"/>
          </a:p>
          <a:p>
            <a:pPr algn="ctr">
              <a:buNone/>
            </a:pPr>
            <a:endParaRPr lang="de-CH" sz="1400" dirty="0" smtClean="0"/>
          </a:p>
          <a:p>
            <a:pPr algn="ctr">
              <a:buNone/>
            </a:pPr>
            <a:r>
              <a:rPr lang="de-CH" dirty="0" err="1" smtClean="0"/>
              <a:t>and</a:t>
            </a:r>
            <a:r>
              <a:rPr lang="de-CH" dirty="0" smtClean="0"/>
              <a:t>/</a:t>
            </a:r>
            <a:r>
              <a:rPr lang="de-CH" dirty="0" err="1" smtClean="0"/>
              <a:t>or</a:t>
            </a:r>
            <a:endParaRPr lang="de-CH" dirty="0" smtClean="0"/>
          </a:p>
          <a:p>
            <a:pPr algn="ctr">
              <a:buNone/>
            </a:pPr>
            <a:endParaRPr lang="de-CH" dirty="0" smtClean="0"/>
          </a:p>
          <a:p>
            <a:pPr algn="ctr">
              <a:buNone/>
            </a:pPr>
            <a:endParaRPr lang="de-CH" dirty="0" smtClean="0"/>
          </a:p>
          <a:p>
            <a:pPr algn="ctr">
              <a:buNone/>
            </a:pPr>
            <a:endParaRPr lang="de-CH" dirty="0" smtClean="0"/>
          </a:p>
          <a:p>
            <a:pPr algn="ctr">
              <a:buNone/>
            </a:pPr>
            <a:endParaRPr lang="de-CH" dirty="0" smtClean="0"/>
          </a:p>
          <a:p>
            <a:pPr algn="ctr">
              <a:buNone/>
            </a:pPr>
            <a:r>
              <a:rPr lang="de-CH" dirty="0" err="1" smtClean="0"/>
              <a:t>Goles</a:t>
            </a:r>
            <a:r>
              <a:rPr lang="de-CH" dirty="0" smtClean="0"/>
              <a:t> </a:t>
            </a:r>
            <a:r>
              <a:rPr lang="de-CH" dirty="0" err="1" smtClean="0"/>
              <a:t>and</a:t>
            </a:r>
            <a:r>
              <a:rPr lang="de-CH" dirty="0" smtClean="0"/>
              <a:t> </a:t>
            </a:r>
            <a:r>
              <a:rPr lang="de-CH" dirty="0" err="1" smtClean="0"/>
              <a:t>Olivios</a:t>
            </a:r>
            <a:r>
              <a:rPr lang="de-CH" dirty="0" smtClean="0"/>
              <a:t> 1980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2226" y="3429000"/>
            <a:ext cx="5559549" cy="2146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" name="Group 9"/>
          <p:cNvGrpSpPr/>
          <p:nvPr/>
        </p:nvGrpSpPr>
        <p:grpSpPr>
          <a:xfrm>
            <a:off x="539552" y="1556792"/>
            <a:ext cx="8064896" cy="1158019"/>
            <a:chOff x="323528" y="1556792"/>
            <a:chExt cx="8064896" cy="1158019"/>
          </a:xfrm>
        </p:grpSpPr>
        <p:pic>
          <p:nvPicPr>
            <p:cNvPr id="56323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23528" y="1556792"/>
              <a:ext cx="3995391" cy="11521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6324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283968" y="1556792"/>
              <a:ext cx="4104456" cy="1158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1986" name="Picture 2" descr="C:\Users\user\Desktop\pics\watc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08150" y="565150"/>
            <a:ext cx="5727700" cy="57277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Easy </a:t>
            </a:r>
            <a:r>
              <a:rPr lang="de-CH" dirty="0" err="1" smtClean="0"/>
              <a:t>Lower</a:t>
            </a:r>
            <a:r>
              <a:rPr lang="de-CH" dirty="0" smtClean="0"/>
              <a:t> </a:t>
            </a:r>
            <a:r>
              <a:rPr lang="de-CH" dirty="0" err="1" smtClean="0"/>
              <a:t>Bound</a:t>
            </a:r>
            <a:r>
              <a:rPr lang="de-CH" dirty="0" smtClean="0"/>
              <a:t>: Ω(n)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6326" name="Picture 6" descr="C:\Users\user\Desktop\pics\LinePics\Linear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371600"/>
            <a:ext cx="7315200" cy="548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Easy </a:t>
            </a:r>
            <a:r>
              <a:rPr lang="de-CH" dirty="0" err="1" smtClean="0"/>
              <a:t>Lower</a:t>
            </a:r>
            <a:r>
              <a:rPr lang="de-CH" dirty="0" smtClean="0"/>
              <a:t> </a:t>
            </a:r>
            <a:r>
              <a:rPr lang="de-CH" dirty="0" err="1" smtClean="0"/>
              <a:t>Bound</a:t>
            </a:r>
            <a:r>
              <a:rPr lang="de-CH" dirty="0" smtClean="0"/>
              <a:t>: Ω(n)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7346" name="Picture 2" descr="C:\Users\user\Desktop\pics\LinePics\Linear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371600"/>
            <a:ext cx="7315200" cy="548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Easy </a:t>
            </a:r>
            <a:r>
              <a:rPr lang="de-CH" dirty="0" err="1" smtClean="0"/>
              <a:t>Lower</a:t>
            </a:r>
            <a:r>
              <a:rPr lang="de-CH" dirty="0" smtClean="0"/>
              <a:t> </a:t>
            </a:r>
            <a:r>
              <a:rPr lang="de-CH" dirty="0" err="1" smtClean="0"/>
              <a:t>Bound</a:t>
            </a:r>
            <a:r>
              <a:rPr lang="de-CH" dirty="0" smtClean="0"/>
              <a:t>: Ω(n)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8370" name="Picture 2" descr="C:\Users\user\Desktop\pics\LinePics\Linear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371600"/>
            <a:ext cx="7315200" cy="548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Easy </a:t>
            </a:r>
            <a:r>
              <a:rPr lang="de-CH" dirty="0" err="1" smtClean="0"/>
              <a:t>Lower</a:t>
            </a:r>
            <a:r>
              <a:rPr lang="de-CH" dirty="0" smtClean="0"/>
              <a:t> </a:t>
            </a:r>
            <a:r>
              <a:rPr lang="de-CH" dirty="0" err="1" smtClean="0"/>
              <a:t>Bound</a:t>
            </a:r>
            <a:r>
              <a:rPr lang="de-CH" dirty="0" smtClean="0"/>
              <a:t>: Ω(n)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9394" name="Picture 2" descr="C:\Users\user\Desktop\pics\LinePics\Linea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371600"/>
            <a:ext cx="7315200" cy="548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Easy </a:t>
            </a:r>
            <a:r>
              <a:rPr lang="de-CH" dirty="0" err="1" smtClean="0"/>
              <a:t>Lower</a:t>
            </a:r>
            <a:r>
              <a:rPr lang="de-CH" dirty="0" smtClean="0"/>
              <a:t> </a:t>
            </a:r>
            <a:r>
              <a:rPr lang="de-CH" dirty="0" err="1" smtClean="0"/>
              <a:t>Bound</a:t>
            </a:r>
            <a:r>
              <a:rPr lang="de-CH" dirty="0" smtClean="0"/>
              <a:t>: Ω(n)</a:t>
            </a:r>
            <a:endParaRPr lang="en-US" dirty="0"/>
          </a:p>
        </p:txBody>
      </p:sp>
      <p:pic>
        <p:nvPicPr>
          <p:cNvPr id="6" name="LineMovie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93846" y="1340768"/>
            <a:ext cx="7356309" cy="55172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6512" y="274638"/>
            <a:ext cx="8229600" cy="1143000"/>
          </a:xfrm>
        </p:spPr>
        <p:txBody>
          <a:bodyPr/>
          <a:lstStyle/>
          <a:p>
            <a:r>
              <a:rPr lang="de-CH" dirty="0" err="1" smtClean="0"/>
              <a:t>Upper</a:t>
            </a:r>
            <a:r>
              <a:rPr lang="de-CH" dirty="0" smtClean="0"/>
              <a:t> </a:t>
            </a:r>
            <a:r>
              <a:rPr lang="de-CH" dirty="0" err="1" smtClean="0"/>
              <a:t>Bound</a:t>
            </a:r>
            <a:r>
              <a:rPr lang="de-CH" dirty="0" smtClean="0"/>
              <a:t>: 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de-CH" sz="2800" dirty="0" smtClean="0">
              <a:solidFill>
                <a:srgbClr val="00B050"/>
              </a:solidFill>
            </a:endParaRPr>
          </a:p>
          <a:p>
            <a:pPr>
              <a:buNone/>
            </a:pPr>
            <a:endParaRPr lang="de-CH" sz="2800" dirty="0" smtClean="0">
              <a:solidFill>
                <a:srgbClr val="00B050"/>
              </a:solidFill>
            </a:endParaRPr>
          </a:p>
          <a:p>
            <a:pPr>
              <a:buNone/>
            </a:pPr>
            <a:r>
              <a:rPr lang="de-CH" sz="2800" dirty="0" smtClean="0">
                <a:solidFill>
                  <a:srgbClr val="00B050"/>
                </a:solidFill>
              </a:rPr>
              <a:t>                                                                 </a:t>
            </a:r>
            <a:r>
              <a:rPr lang="de-CH" sz="2800" dirty="0" smtClean="0"/>
              <a:t>                                                               </a:t>
            </a:r>
          </a:p>
          <a:p>
            <a:pPr>
              <a:buNone/>
            </a:pPr>
            <a:r>
              <a:rPr lang="de-CH" sz="2800" dirty="0" smtClean="0"/>
              <a:t>                                                                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491880" y="3429000"/>
            <a:ext cx="640080" cy="640080"/>
          </a:xfrm>
          <a:prstGeom prst="ellipse">
            <a:avLst/>
          </a:prstGeom>
          <a:solidFill>
            <a:srgbClr val="B90909"/>
          </a:solidFill>
          <a:ln w="57150"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v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5364088" y="3429000"/>
            <a:ext cx="432048" cy="424056"/>
          </a:xfrm>
          <a:prstGeom prst="ellipse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5364088" y="3997072"/>
            <a:ext cx="432048" cy="432048"/>
          </a:xfrm>
          <a:prstGeom prst="ellipse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5364088" y="5149200"/>
            <a:ext cx="432048" cy="432048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" name="Oval 81"/>
          <p:cNvSpPr/>
          <p:nvPr/>
        </p:nvSpPr>
        <p:spPr>
          <a:xfrm>
            <a:off x="5364088" y="4573136"/>
            <a:ext cx="432048" cy="432048"/>
          </a:xfrm>
          <a:prstGeom prst="ellipse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5364088" y="5725264"/>
            <a:ext cx="432048" cy="432048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29" name="Object 28"/>
          <p:cNvGraphicFramePr>
            <a:graphicFrameLocks noChangeAspect="1"/>
          </p:cNvGraphicFramePr>
          <p:nvPr/>
        </p:nvGraphicFramePr>
        <p:xfrm>
          <a:off x="5868441" y="457548"/>
          <a:ext cx="1439863" cy="811212"/>
        </p:xfrm>
        <a:graphic>
          <a:graphicData uri="http://schemas.openxmlformats.org/presentationml/2006/ole">
            <p:oleObj spid="_x0000_s31746" name="Equation" r:id="rId3" imgW="406080" imgH="228600" progId="Equation.3">
              <p:embed/>
            </p:oleObj>
          </a:graphicData>
        </a:graphic>
      </p:graphicFrame>
      <p:cxnSp>
        <p:nvCxnSpPr>
          <p:cNvPr id="64" name="Straight Connector 63"/>
          <p:cNvCxnSpPr>
            <a:stCxn id="4" idx="7"/>
            <a:endCxn id="5" idx="2"/>
          </p:cNvCxnSpPr>
          <p:nvPr/>
        </p:nvCxnSpPr>
        <p:spPr>
          <a:xfrm>
            <a:off x="4038222" y="3522737"/>
            <a:ext cx="1325866" cy="118291"/>
          </a:xfrm>
          <a:prstGeom prst="line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4" idx="6"/>
            <a:endCxn id="13" idx="2"/>
          </p:cNvCxnSpPr>
          <p:nvPr/>
        </p:nvCxnSpPr>
        <p:spPr>
          <a:xfrm>
            <a:off x="4131960" y="3749040"/>
            <a:ext cx="1232128" cy="464056"/>
          </a:xfrm>
          <a:prstGeom prst="line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Straight Connector 67"/>
          <p:cNvCxnSpPr>
            <a:stCxn id="4" idx="5"/>
            <a:endCxn id="82" idx="2"/>
          </p:cNvCxnSpPr>
          <p:nvPr/>
        </p:nvCxnSpPr>
        <p:spPr>
          <a:xfrm>
            <a:off x="4038222" y="3975343"/>
            <a:ext cx="1325866" cy="813817"/>
          </a:xfrm>
          <a:prstGeom prst="line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Straight Connector 69"/>
          <p:cNvCxnSpPr>
            <a:stCxn id="4" idx="5"/>
            <a:endCxn id="17" idx="2"/>
          </p:cNvCxnSpPr>
          <p:nvPr/>
        </p:nvCxnSpPr>
        <p:spPr>
          <a:xfrm>
            <a:off x="4038222" y="3975343"/>
            <a:ext cx="1325866" cy="1389881"/>
          </a:xfrm>
          <a:prstGeom prst="line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Straight Connector 71"/>
          <p:cNvCxnSpPr>
            <a:stCxn id="4" idx="4"/>
            <a:endCxn id="93" idx="2"/>
          </p:cNvCxnSpPr>
          <p:nvPr/>
        </p:nvCxnSpPr>
        <p:spPr>
          <a:xfrm>
            <a:off x="3811920" y="4069080"/>
            <a:ext cx="1552168" cy="1872208"/>
          </a:xfrm>
          <a:prstGeom prst="line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Oval 77"/>
          <p:cNvSpPr/>
          <p:nvPr/>
        </p:nvSpPr>
        <p:spPr>
          <a:xfrm>
            <a:off x="6732240" y="5589240"/>
            <a:ext cx="432048" cy="432048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0" name="Straight Connector 79"/>
          <p:cNvCxnSpPr>
            <a:stCxn id="17" idx="6"/>
            <a:endCxn id="78" idx="2"/>
          </p:cNvCxnSpPr>
          <p:nvPr/>
        </p:nvCxnSpPr>
        <p:spPr>
          <a:xfrm>
            <a:off x="5796136" y="5365224"/>
            <a:ext cx="936104" cy="440040"/>
          </a:xfrm>
          <a:prstGeom prst="line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Straight Connector 83"/>
          <p:cNvCxnSpPr>
            <a:stCxn id="93" idx="6"/>
            <a:endCxn id="78" idx="2"/>
          </p:cNvCxnSpPr>
          <p:nvPr/>
        </p:nvCxnSpPr>
        <p:spPr>
          <a:xfrm flipV="1">
            <a:off x="5796136" y="5805264"/>
            <a:ext cx="936104" cy="136024"/>
          </a:xfrm>
          <a:prstGeom prst="line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Straight Connector 86"/>
          <p:cNvCxnSpPr>
            <a:stCxn id="17" idx="4"/>
            <a:endCxn id="93" idx="0"/>
          </p:cNvCxnSpPr>
          <p:nvPr/>
        </p:nvCxnSpPr>
        <p:spPr>
          <a:xfrm>
            <a:off x="5580112" y="5581248"/>
            <a:ext cx="0" cy="144016"/>
          </a:xfrm>
          <a:prstGeom prst="line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7" name="Oval 96"/>
          <p:cNvSpPr/>
          <p:nvPr/>
        </p:nvSpPr>
        <p:spPr>
          <a:xfrm>
            <a:off x="6948264" y="3717032"/>
            <a:ext cx="432048" cy="424056"/>
          </a:xfrm>
          <a:prstGeom prst="ellipse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8" name="Oval 97"/>
          <p:cNvSpPr/>
          <p:nvPr/>
        </p:nvSpPr>
        <p:spPr>
          <a:xfrm>
            <a:off x="6444208" y="4437112"/>
            <a:ext cx="432048" cy="424056"/>
          </a:xfrm>
          <a:prstGeom prst="ellipse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99" name="Straight Connector 98"/>
          <p:cNvCxnSpPr>
            <a:stCxn id="5" idx="6"/>
            <a:endCxn id="97" idx="2"/>
          </p:cNvCxnSpPr>
          <p:nvPr/>
        </p:nvCxnSpPr>
        <p:spPr>
          <a:xfrm>
            <a:off x="5796136" y="3641028"/>
            <a:ext cx="1152128" cy="288032"/>
          </a:xfrm>
          <a:prstGeom prst="line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>
            <a:stCxn id="98" idx="0"/>
            <a:endCxn id="97" idx="3"/>
          </p:cNvCxnSpPr>
          <p:nvPr/>
        </p:nvCxnSpPr>
        <p:spPr>
          <a:xfrm flipV="1">
            <a:off x="6660232" y="4078986"/>
            <a:ext cx="351304" cy="358126"/>
          </a:xfrm>
          <a:prstGeom prst="line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>
            <a:stCxn id="98" idx="4"/>
            <a:endCxn id="78" idx="0"/>
          </p:cNvCxnSpPr>
          <p:nvPr/>
        </p:nvCxnSpPr>
        <p:spPr>
          <a:xfrm>
            <a:off x="6660232" y="4861168"/>
            <a:ext cx="288032" cy="728072"/>
          </a:xfrm>
          <a:prstGeom prst="line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>
            <a:stCxn id="82" idx="6"/>
            <a:endCxn id="98" idx="2"/>
          </p:cNvCxnSpPr>
          <p:nvPr/>
        </p:nvCxnSpPr>
        <p:spPr>
          <a:xfrm flipV="1">
            <a:off x="5796136" y="4649140"/>
            <a:ext cx="648072" cy="140020"/>
          </a:xfrm>
          <a:prstGeom prst="line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de-CH" sz="2800" dirty="0" smtClean="0">
              <a:solidFill>
                <a:srgbClr val="00B050"/>
              </a:solidFill>
            </a:endParaRPr>
          </a:p>
          <a:p>
            <a:pPr>
              <a:buNone/>
            </a:pPr>
            <a:endParaRPr lang="de-CH" sz="2800" dirty="0" smtClean="0">
              <a:solidFill>
                <a:srgbClr val="00B050"/>
              </a:solidFill>
            </a:endParaRPr>
          </a:p>
          <a:p>
            <a:pPr>
              <a:buNone/>
            </a:pPr>
            <a:r>
              <a:rPr lang="de-CH" sz="2800" dirty="0" smtClean="0">
                <a:solidFill>
                  <a:srgbClr val="00B050"/>
                </a:solidFill>
              </a:rPr>
              <a:t>                                                                 </a:t>
            </a:r>
            <a:r>
              <a:rPr lang="de-CH" sz="2800" dirty="0" smtClean="0"/>
              <a:t>                                                               </a:t>
            </a:r>
          </a:p>
          <a:p>
            <a:pPr>
              <a:buNone/>
            </a:pPr>
            <a:r>
              <a:rPr lang="de-CH" sz="2800" dirty="0" smtClean="0"/>
              <a:t>                                                                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491880" y="3429000"/>
            <a:ext cx="640080" cy="640080"/>
          </a:xfrm>
          <a:prstGeom prst="ellipse">
            <a:avLst/>
          </a:prstGeom>
          <a:solidFill>
            <a:srgbClr val="B90909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v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5364088" y="3429000"/>
            <a:ext cx="432048" cy="424056"/>
          </a:xfrm>
          <a:prstGeom prst="ellipse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5364088" y="3997072"/>
            <a:ext cx="432048" cy="432048"/>
          </a:xfrm>
          <a:prstGeom prst="ellipse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5364088" y="5149200"/>
            <a:ext cx="432048" cy="432048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" name="Oval 81"/>
          <p:cNvSpPr/>
          <p:nvPr/>
        </p:nvSpPr>
        <p:spPr>
          <a:xfrm>
            <a:off x="5364088" y="4573136"/>
            <a:ext cx="432048" cy="432048"/>
          </a:xfrm>
          <a:prstGeom prst="ellipse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5364088" y="5725264"/>
            <a:ext cx="432048" cy="432048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4" name="Straight Connector 63"/>
          <p:cNvCxnSpPr>
            <a:stCxn id="4" idx="7"/>
            <a:endCxn id="5" idx="2"/>
          </p:cNvCxnSpPr>
          <p:nvPr/>
        </p:nvCxnSpPr>
        <p:spPr>
          <a:xfrm>
            <a:off x="4038222" y="3522737"/>
            <a:ext cx="1325866" cy="118291"/>
          </a:xfrm>
          <a:prstGeom prst="line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4" idx="6"/>
            <a:endCxn id="13" idx="2"/>
          </p:cNvCxnSpPr>
          <p:nvPr/>
        </p:nvCxnSpPr>
        <p:spPr>
          <a:xfrm>
            <a:off x="4131960" y="3749040"/>
            <a:ext cx="1232128" cy="464056"/>
          </a:xfrm>
          <a:prstGeom prst="line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Straight Connector 67"/>
          <p:cNvCxnSpPr>
            <a:stCxn id="4" idx="5"/>
            <a:endCxn id="82" idx="2"/>
          </p:cNvCxnSpPr>
          <p:nvPr/>
        </p:nvCxnSpPr>
        <p:spPr>
          <a:xfrm>
            <a:off x="4038222" y="3975343"/>
            <a:ext cx="1325866" cy="813817"/>
          </a:xfrm>
          <a:prstGeom prst="line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Straight Connector 69"/>
          <p:cNvCxnSpPr>
            <a:stCxn id="4" idx="5"/>
            <a:endCxn id="17" idx="2"/>
          </p:cNvCxnSpPr>
          <p:nvPr/>
        </p:nvCxnSpPr>
        <p:spPr>
          <a:xfrm>
            <a:off x="4038222" y="3975343"/>
            <a:ext cx="1325866" cy="1389881"/>
          </a:xfrm>
          <a:prstGeom prst="line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Straight Connector 71"/>
          <p:cNvCxnSpPr>
            <a:stCxn id="4" idx="4"/>
            <a:endCxn id="93" idx="2"/>
          </p:cNvCxnSpPr>
          <p:nvPr/>
        </p:nvCxnSpPr>
        <p:spPr>
          <a:xfrm>
            <a:off x="3811920" y="4069080"/>
            <a:ext cx="1552168" cy="1872208"/>
          </a:xfrm>
          <a:prstGeom prst="line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-36512" y="274638"/>
            <a:ext cx="8229600" cy="1143000"/>
          </a:xfrm>
        </p:spPr>
        <p:txBody>
          <a:bodyPr/>
          <a:lstStyle/>
          <a:p>
            <a:r>
              <a:rPr lang="de-CH" dirty="0" err="1" smtClean="0"/>
              <a:t>Upper</a:t>
            </a:r>
            <a:r>
              <a:rPr lang="de-CH" dirty="0" smtClean="0"/>
              <a:t> </a:t>
            </a:r>
            <a:r>
              <a:rPr lang="de-CH" dirty="0" err="1" smtClean="0"/>
              <a:t>Bound</a:t>
            </a:r>
            <a:r>
              <a:rPr lang="de-CH" dirty="0" smtClean="0"/>
              <a:t>:   </a:t>
            </a:r>
            <a:endParaRPr lang="en-US" dirty="0"/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/>
        </p:nvGraphicFramePr>
        <p:xfrm>
          <a:off x="5868441" y="457548"/>
          <a:ext cx="1439863" cy="811212"/>
        </p:xfrm>
        <a:graphic>
          <a:graphicData uri="http://schemas.openxmlformats.org/presentationml/2006/ole">
            <p:oleObj spid="_x0000_s48131" name="Equation" r:id="rId3" imgW="40608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de-CH" sz="2800" dirty="0" smtClean="0">
              <a:solidFill>
                <a:srgbClr val="00B050"/>
              </a:solidFill>
            </a:endParaRPr>
          </a:p>
          <a:p>
            <a:pPr>
              <a:buNone/>
            </a:pPr>
            <a:endParaRPr lang="de-CH" sz="2800" dirty="0" smtClean="0">
              <a:solidFill>
                <a:srgbClr val="00B050"/>
              </a:solidFill>
            </a:endParaRPr>
          </a:p>
          <a:p>
            <a:pPr>
              <a:buNone/>
            </a:pPr>
            <a:r>
              <a:rPr lang="de-CH" sz="2800" dirty="0" smtClean="0">
                <a:solidFill>
                  <a:srgbClr val="00B050"/>
                </a:solidFill>
              </a:rPr>
              <a:t>                                                                 </a:t>
            </a:r>
            <a:r>
              <a:rPr lang="de-CH" sz="2800" dirty="0" smtClean="0"/>
              <a:t>                                                               </a:t>
            </a:r>
          </a:p>
          <a:p>
            <a:pPr>
              <a:buNone/>
            </a:pPr>
            <a:r>
              <a:rPr lang="de-CH" sz="2800" dirty="0" smtClean="0"/>
              <a:t>                                                                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491880" y="3429000"/>
            <a:ext cx="640080" cy="640080"/>
          </a:xfrm>
          <a:prstGeom prst="ellipse">
            <a:avLst/>
          </a:prstGeom>
          <a:solidFill>
            <a:srgbClr val="B90909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v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5364088" y="3429000"/>
            <a:ext cx="432048" cy="424056"/>
          </a:xfrm>
          <a:prstGeom prst="ellipse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Curved Connector 5"/>
          <p:cNvCxnSpPr>
            <a:stCxn id="4" idx="7"/>
            <a:endCxn id="5" idx="1"/>
          </p:cNvCxnSpPr>
          <p:nvPr/>
        </p:nvCxnSpPr>
        <p:spPr>
          <a:xfrm rot="5400000" flipH="1" flipV="1">
            <a:off x="4716974" y="2812351"/>
            <a:ext cx="31635" cy="1389138"/>
          </a:xfrm>
          <a:prstGeom prst="curvedConnector3">
            <a:avLst>
              <a:gd name="adj1" fmla="val 1018925"/>
            </a:avLst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5364088" y="3997072"/>
            <a:ext cx="432048" cy="432048"/>
          </a:xfrm>
          <a:prstGeom prst="ellipse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Curved Connector 15"/>
          <p:cNvCxnSpPr>
            <a:stCxn id="4" idx="5"/>
            <a:endCxn id="13" idx="2"/>
          </p:cNvCxnSpPr>
          <p:nvPr/>
        </p:nvCxnSpPr>
        <p:spPr>
          <a:xfrm rot="16200000" flipH="1">
            <a:off x="4582279" y="3431286"/>
            <a:ext cx="237753" cy="1325866"/>
          </a:xfrm>
          <a:prstGeom prst="curvedConnector2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5364088" y="5149200"/>
            <a:ext cx="432048" cy="432048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9" name="Shape 18"/>
          <p:cNvCxnSpPr>
            <a:stCxn id="4" idx="3"/>
            <a:endCxn id="17" idx="2"/>
          </p:cNvCxnSpPr>
          <p:nvPr/>
        </p:nvCxnSpPr>
        <p:spPr>
          <a:xfrm rot="16200000" flipH="1">
            <a:off x="3779913" y="3781048"/>
            <a:ext cx="1389881" cy="1778470"/>
          </a:xfrm>
          <a:prstGeom prst="curvedConnector2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" name="Oval 81"/>
          <p:cNvSpPr/>
          <p:nvPr/>
        </p:nvSpPr>
        <p:spPr>
          <a:xfrm>
            <a:off x="5364088" y="4573136"/>
            <a:ext cx="432048" cy="432048"/>
          </a:xfrm>
          <a:prstGeom prst="ellipse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5364088" y="5725264"/>
            <a:ext cx="432048" cy="432048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32" name="Shape 131"/>
          <p:cNvCxnSpPr/>
          <p:nvPr/>
        </p:nvCxnSpPr>
        <p:spPr>
          <a:xfrm rot="16200000" flipH="1">
            <a:off x="3419872" y="3781048"/>
            <a:ext cx="2088232" cy="1944216"/>
          </a:xfrm>
          <a:prstGeom prst="curvedConnector2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Shape 139"/>
          <p:cNvCxnSpPr>
            <a:stCxn id="4" idx="4"/>
            <a:endCxn id="82" idx="2"/>
          </p:cNvCxnSpPr>
          <p:nvPr/>
        </p:nvCxnSpPr>
        <p:spPr>
          <a:xfrm rot="16200000" flipH="1">
            <a:off x="4227964" y="3653036"/>
            <a:ext cx="720080" cy="1552168"/>
          </a:xfrm>
          <a:prstGeom prst="curvedConnector2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hape 34"/>
          <p:cNvCxnSpPr>
            <a:stCxn id="5" idx="2"/>
            <a:endCxn id="4" idx="7"/>
          </p:cNvCxnSpPr>
          <p:nvPr/>
        </p:nvCxnSpPr>
        <p:spPr>
          <a:xfrm rot="10800000">
            <a:off x="4038222" y="3522738"/>
            <a:ext cx="1325866" cy="118291"/>
          </a:xfrm>
          <a:prstGeom prst="curvedConnector4">
            <a:avLst>
              <a:gd name="adj1" fmla="val 30045"/>
              <a:gd name="adj2" fmla="val -28835"/>
            </a:avLst>
          </a:prstGeom>
          <a:ln w="25400" cmpd="sng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Shape 41"/>
          <p:cNvCxnSpPr>
            <a:stCxn id="13" idx="1"/>
            <a:endCxn id="4" idx="5"/>
          </p:cNvCxnSpPr>
          <p:nvPr/>
        </p:nvCxnSpPr>
        <p:spPr>
          <a:xfrm rot="16200000" flipV="1">
            <a:off x="4690291" y="3323275"/>
            <a:ext cx="85001" cy="1389138"/>
          </a:xfrm>
          <a:prstGeom prst="curvedConnector5">
            <a:avLst>
              <a:gd name="adj1" fmla="val 230514"/>
              <a:gd name="adj2" fmla="val 41067"/>
              <a:gd name="adj3" fmla="val 253677"/>
            </a:avLst>
          </a:prstGeom>
          <a:ln w="254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Curved Connector 54"/>
          <p:cNvCxnSpPr>
            <a:stCxn id="82" idx="1"/>
            <a:endCxn id="4" idx="4"/>
          </p:cNvCxnSpPr>
          <p:nvPr/>
        </p:nvCxnSpPr>
        <p:spPr>
          <a:xfrm rot="16200000" flipV="1">
            <a:off x="4335976" y="3545024"/>
            <a:ext cx="567328" cy="1615440"/>
          </a:xfrm>
          <a:prstGeom prst="curvedConnector3">
            <a:avLst>
              <a:gd name="adj1" fmla="val 50000"/>
            </a:avLst>
          </a:prstGeom>
          <a:ln w="254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Curved Connector 56"/>
          <p:cNvCxnSpPr>
            <a:stCxn id="17" idx="1"/>
            <a:endCxn id="4" idx="3"/>
          </p:cNvCxnSpPr>
          <p:nvPr/>
        </p:nvCxnSpPr>
        <p:spPr>
          <a:xfrm rot="16200000" flipV="1">
            <a:off x="3887925" y="3673037"/>
            <a:ext cx="1237129" cy="1841742"/>
          </a:xfrm>
          <a:prstGeom prst="curvedConnector3">
            <a:avLst>
              <a:gd name="adj1" fmla="val 24482"/>
            </a:avLst>
          </a:prstGeom>
          <a:ln w="254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Curved Connector 59"/>
          <p:cNvCxnSpPr>
            <a:stCxn id="93" idx="2"/>
            <a:endCxn id="4" idx="2"/>
          </p:cNvCxnSpPr>
          <p:nvPr/>
        </p:nvCxnSpPr>
        <p:spPr>
          <a:xfrm rot="10800000">
            <a:off x="3491880" y="3749040"/>
            <a:ext cx="1872208" cy="2192248"/>
          </a:xfrm>
          <a:prstGeom prst="curvedConnector3">
            <a:avLst>
              <a:gd name="adj1" fmla="val 102907"/>
            </a:avLst>
          </a:prstGeom>
          <a:ln w="254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-36512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Upper Bound:   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/>
        </p:nvGraphicFramePr>
        <p:xfrm>
          <a:off x="5868441" y="457548"/>
          <a:ext cx="1439863" cy="811212"/>
        </p:xfrm>
        <a:graphic>
          <a:graphicData uri="http://schemas.openxmlformats.org/presentationml/2006/ole">
            <p:oleObj spid="_x0000_s47107" name="Equation" r:id="rId3" imgW="40608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de-CH" sz="2800" dirty="0" err="1" smtClean="0">
                <a:solidFill>
                  <a:srgbClr val="00B050"/>
                </a:solidFill>
              </a:rPr>
              <a:t>Good</a:t>
            </a:r>
            <a:r>
              <a:rPr lang="de-CH" sz="2800" dirty="0" smtClean="0">
                <a:solidFill>
                  <a:srgbClr val="00B050"/>
                </a:solidFill>
              </a:rPr>
              <a:t> </a:t>
            </a:r>
            <a:r>
              <a:rPr lang="de-CH" sz="2800" dirty="0" err="1" smtClean="0">
                <a:solidFill>
                  <a:srgbClr val="00B050"/>
                </a:solidFill>
              </a:rPr>
              <a:t>edge</a:t>
            </a:r>
            <a:r>
              <a:rPr lang="de-CH" sz="2800" dirty="0" smtClean="0"/>
              <a:t>: Friend </a:t>
            </a:r>
            <a:r>
              <a:rPr lang="de-CH" sz="2800" dirty="0" err="1" smtClean="0"/>
              <a:t>takes</a:t>
            </a:r>
            <a:r>
              <a:rPr lang="de-CH" sz="2800" dirty="0" smtClean="0"/>
              <a:t> </a:t>
            </a:r>
            <a:r>
              <a:rPr lang="de-CH" sz="2800" dirty="0" err="1" smtClean="0"/>
              <a:t>advised</a:t>
            </a:r>
            <a:r>
              <a:rPr lang="de-CH" sz="2800" dirty="0" smtClean="0"/>
              <a:t> </a:t>
            </a:r>
            <a:r>
              <a:rPr lang="de-CH" sz="2800" dirty="0" err="1" smtClean="0"/>
              <a:t>opinion</a:t>
            </a:r>
            <a:r>
              <a:rPr lang="de-CH" sz="2800" dirty="0" smtClean="0"/>
              <a:t> on </a:t>
            </a:r>
            <a:r>
              <a:rPr lang="de-CH" sz="2800" dirty="0" err="1" smtClean="0"/>
              <a:t>next</a:t>
            </a:r>
            <a:r>
              <a:rPr lang="de-CH" sz="2800" dirty="0" smtClean="0"/>
              <a:t> </a:t>
            </a:r>
            <a:r>
              <a:rPr lang="de-CH" sz="2800" dirty="0" err="1" smtClean="0"/>
              <a:t>day</a:t>
            </a:r>
            <a:endParaRPr lang="de-CH" sz="2800" dirty="0" smtClean="0"/>
          </a:p>
          <a:p>
            <a:pPr>
              <a:buNone/>
            </a:pPr>
            <a:r>
              <a:rPr lang="de-CH" sz="2800" dirty="0" smtClean="0">
                <a:solidFill>
                  <a:schemeClr val="accent6"/>
                </a:solidFill>
              </a:rPr>
              <a:t>Bad </a:t>
            </a:r>
            <a:r>
              <a:rPr lang="de-CH" sz="2800" dirty="0" err="1" smtClean="0">
                <a:solidFill>
                  <a:schemeClr val="accent6"/>
                </a:solidFill>
              </a:rPr>
              <a:t>edge</a:t>
            </a:r>
            <a:r>
              <a:rPr lang="de-CH" sz="2800" dirty="0" smtClean="0"/>
              <a:t>: Friend </a:t>
            </a:r>
            <a:r>
              <a:rPr lang="de-CH" sz="2800" dirty="0" err="1" smtClean="0"/>
              <a:t>does</a:t>
            </a:r>
            <a:r>
              <a:rPr lang="de-CH" sz="2800" dirty="0" smtClean="0"/>
              <a:t> not </a:t>
            </a:r>
            <a:r>
              <a:rPr lang="de-CH" sz="2800" dirty="0" err="1" smtClean="0"/>
              <a:t>take</a:t>
            </a:r>
            <a:r>
              <a:rPr lang="de-CH" sz="2800" dirty="0" smtClean="0"/>
              <a:t> </a:t>
            </a:r>
            <a:r>
              <a:rPr lang="de-CH" sz="2800" dirty="0" err="1" smtClean="0"/>
              <a:t>the</a:t>
            </a:r>
            <a:r>
              <a:rPr lang="de-CH" sz="2800" dirty="0" smtClean="0"/>
              <a:t> </a:t>
            </a:r>
            <a:r>
              <a:rPr lang="de-CH" sz="2800" dirty="0" err="1" smtClean="0"/>
              <a:t>proposed</a:t>
            </a:r>
            <a:r>
              <a:rPr lang="de-CH" sz="2800" dirty="0" smtClean="0"/>
              <a:t> </a:t>
            </a:r>
            <a:r>
              <a:rPr lang="de-CH" sz="2800" dirty="0" err="1" smtClean="0"/>
              <a:t>opinion</a:t>
            </a:r>
            <a:endParaRPr lang="de-CH" sz="2800" dirty="0" smtClean="0"/>
          </a:p>
          <a:p>
            <a:pPr>
              <a:buNone/>
            </a:pPr>
            <a:endParaRPr lang="de-CH" sz="2800" dirty="0" smtClean="0">
              <a:solidFill>
                <a:srgbClr val="00B050"/>
              </a:solidFill>
            </a:endParaRPr>
          </a:p>
          <a:p>
            <a:pPr>
              <a:buNone/>
            </a:pPr>
            <a:endParaRPr lang="de-CH" sz="2800" dirty="0" smtClean="0">
              <a:solidFill>
                <a:srgbClr val="00B050"/>
              </a:solidFill>
            </a:endParaRPr>
          </a:p>
          <a:p>
            <a:pPr>
              <a:buNone/>
            </a:pPr>
            <a:r>
              <a:rPr lang="de-CH" sz="2800" dirty="0" smtClean="0">
                <a:solidFill>
                  <a:srgbClr val="00B050"/>
                </a:solidFill>
              </a:rPr>
              <a:t>                                                                 </a:t>
            </a:r>
            <a:r>
              <a:rPr lang="de-CH" sz="2800" dirty="0" smtClean="0"/>
              <a:t>                                                               </a:t>
            </a:r>
          </a:p>
          <a:p>
            <a:pPr>
              <a:buNone/>
            </a:pPr>
            <a:r>
              <a:rPr lang="de-CH" sz="2800" dirty="0" smtClean="0"/>
              <a:t>                                                                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491880" y="3429000"/>
            <a:ext cx="640080" cy="640080"/>
          </a:xfrm>
          <a:prstGeom prst="ellipse">
            <a:avLst/>
          </a:prstGeom>
          <a:solidFill>
            <a:srgbClr val="B90909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v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5364088" y="3429000"/>
            <a:ext cx="432048" cy="424056"/>
          </a:xfrm>
          <a:prstGeom prst="ellipse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Curved Connector 5"/>
          <p:cNvCxnSpPr>
            <a:stCxn id="4" idx="7"/>
            <a:endCxn id="5" idx="1"/>
          </p:cNvCxnSpPr>
          <p:nvPr/>
        </p:nvCxnSpPr>
        <p:spPr>
          <a:xfrm rot="5400000" flipH="1" flipV="1">
            <a:off x="4716974" y="2812351"/>
            <a:ext cx="31635" cy="1389138"/>
          </a:xfrm>
          <a:prstGeom prst="curvedConnector3">
            <a:avLst>
              <a:gd name="adj1" fmla="val 1018925"/>
            </a:avLst>
          </a:prstGeom>
          <a:ln w="25400">
            <a:solidFill>
              <a:srgbClr val="00B050"/>
            </a:solidFill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5364088" y="3997072"/>
            <a:ext cx="432048" cy="432048"/>
          </a:xfrm>
          <a:prstGeom prst="ellipse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Curved Connector 15"/>
          <p:cNvCxnSpPr>
            <a:stCxn id="4" idx="5"/>
            <a:endCxn id="13" idx="2"/>
          </p:cNvCxnSpPr>
          <p:nvPr/>
        </p:nvCxnSpPr>
        <p:spPr>
          <a:xfrm rot="16200000" flipH="1">
            <a:off x="4582279" y="3431286"/>
            <a:ext cx="237753" cy="1325866"/>
          </a:xfrm>
          <a:prstGeom prst="curvedConnector2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5364088" y="5149200"/>
            <a:ext cx="432048" cy="432048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9" name="Shape 18"/>
          <p:cNvCxnSpPr>
            <a:stCxn id="4" idx="3"/>
            <a:endCxn id="17" idx="2"/>
          </p:cNvCxnSpPr>
          <p:nvPr/>
        </p:nvCxnSpPr>
        <p:spPr>
          <a:xfrm rot="16200000" flipH="1">
            <a:off x="3779913" y="3781048"/>
            <a:ext cx="1389881" cy="1778470"/>
          </a:xfrm>
          <a:prstGeom prst="curvedConnector2">
            <a:avLst/>
          </a:prstGeom>
          <a:ln w="25400">
            <a:solidFill>
              <a:schemeClr val="accent6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" name="Oval 81"/>
          <p:cNvSpPr/>
          <p:nvPr/>
        </p:nvSpPr>
        <p:spPr>
          <a:xfrm>
            <a:off x="5364088" y="4573136"/>
            <a:ext cx="432048" cy="432048"/>
          </a:xfrm>
          <a:prstGeom prst="ellipse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5364088" y="5725264"/>
            <a:ext cx="432048" cy="432048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32" name="Shape 131"/>
          <p:cNvCxnSpPr/>
          <p:nvPr/>
        </p:nvCxnSpPr>
        <p:spPr>
          <a:xfrm rot="16200000" flipH="1">
            <a:off x="3419872" y="3781048"/>
            <a:ext cx="2088232" cy="1944216"/>
          </a:xfrm>
          <a:prstGeom prst="curvedConnector2">
            <a:avLst/>
          </a:prstGeom>
          <a:ln w="25400">
            <a:solidFill>
              <a:schemeClr val="accent6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Shape 139"/>
          <p:cNvCxnSpPr>
            <a:stCxn id="4" idx="4"/>
            <a:endCxn id="82" idx="2"/>
          </p:cNvCxnSpPr>
          <p:nvPr/>
        </p:nvCxnSpPr>
        <p:spPr>
          <a:xfrm rot="16200000" flipH="1">
            <a:off x="4227964" y="3653036"/>
            <a:ext cx="720080" cy="1552168"/>
          </a:xfrm>
          <a:prstGeom prst="curvedConnector2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-36512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Upper Bound:   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21" name="Object 20"/>
          <p:cNvGraphicFramePr>
            <a:graphicFrameLocks noChangeAspect="1"/>
          </p:cNvGraphicFramePr>
          <p:nvPr/>
        </p:nvGraphicFramePr>
        <p:xfrm>
          <a:off x="5868441" y="457548"/>
          <a:ext cx="1439863" cy="811212"/>
        </p:xfrm>
        <a:graphic>
          <a:graphicData uri="http://schemas.openxmlformats.org/presentationml/2006/ole">
            <p:oleObj spid="_x0000_s46084" name="Equation" r:id="rId3" imgW="40608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de-CH" sz="2800" dirty="0" err="1" smtClean="0">
                <a:solidFill>
                  <a:srgbClr val="00B050"/>
                </a:solidFill>
              </a:rPr>
              <a:t>Good</a:t>
            </a:r>
            <a:r>
              <a:rPr lang="de-CH" sz="2800" dirty="0" smtClean="0">
                <a:solidFill>
                  <a:srgbClr val="00B050"/>
                </a:solidFill>
              </a:rPr>
              <a:t> </a:t>
            </a:r>
            <a:r>
              <a:rPr lang="de-CH" sz="2800" dirty="0" err="1" smtClean="0">
                <a:solidFill>
                  <a:srgbClr val="00B050"/>
                </a:solidFill>
              </a:rPr>
              <a:t>edge</a:t>
            </a:r>
            <a:r>
              <a:rPr lang="de-CH" sz="2800" dirty="0" smtClean="0"/>
              <a:t>: Friend </a:t>
            </a:r>
            <a:r>
              <a:rPr lang="de-CH" sz="2800" dirty="0" err="1" smtClean="0"/>
              <a:t>takes</a:t>
            </a:r>
            <a:r>
              <a:rPr lang="de-CH" sz="2800" dirty="0" smtClean="0"/>
              <a:t> </a:t>
            </a:r>
            <a:r>
              <a:rPr lang="de-CH" sz="2800" dirty="0" err="1" smtClean="0"/>
              <a:t>advised</a:t>
            </a:r>
            <a:r>
              <a:rPr lang="de-CH" sz="2800" dirty="0" smtClean="0"/>
              <a:t> </a:t>
            </a:r>
            <a:r>
              <a:rPr lang="de-CH" sz="2800" dirty="0" err="1" smtClean="0"/>
              <a:t>opinion</a:t>
            </a:r>
            <a:r>
              <a:rPr lang="de-CH" sz="2800" dirty="0" smtClean="0"/>
              <a:t> on </a:t>
            </a:r>
            <a:r>
              <a:rPr lang="de-CH" sz="2800" dirty="0" err="1" smtClean="0"/>
              <a:t>next</a:t>
            </a:r>
            <a:r>
              <a:rPr lang="de-CH" sz="2800" dirty="0" smtClean="0"/>
              <a:t> </a:t>
            </a:r>
            <a:r>
              <a:rPr lang="de-CH" sz="2800" dirty="0" err="1" smtClean="0"/>
              <a:t>day</a:t>
            </a:r>
            <a:endParaRPr lang="de-CH" sz="2800" dirty="0" smtClean="0"/>
          </a:p>
          <a:p>
            <a:pPr>
              <a:buNone/>
            </a:pPr>
            <a:r>
              <a:rPr lang="de-CH" sz="2800" dirty="0" smtClean="0">
                <a:solidFill>
                  <a:schemeClr val="accent6"/>
                </a:solidFill>
              </a:rPr>
              <a:t>Bad </a:t>
            </a:r>
            <a:r>
              <a:rPr lang="de-CH" sz="2800" dirty="0" err="1" smtClean="0">
                <a:solidFill>
                  <a:schemeClr val="accent6"/>
                </a:solidFill>
              </a:rPr>
              <a:t>edge</a:t>
            </a:r>
            <a:r>
              <a:rPr lang="de-CH" sz="2800" dirty="0" smtClean="0"/>
              <a:t>: Friend </a:t>
            </a:r>
            <a:r>
              <a:rPr lang="de-CH" sz="2800" dirty="0" err="1" smtClean="0"/>
              <a:t>does</a:t>
            </a:r>
            <a:r>
              <a:rPr lang="de-CH" sz="2800" dirty="0" smtClean="0"/>
              <a:t> not </a:t>
            </a:r>
            <a:r>
              <a:rPr lang="de-CH" sz="2800" dirty="0" err="1" smtClean="0"/>
              <a:t>take</a:t>
            </a:r>
            <a:r>
              <a:rPr lang="de-CH" sz="2800" dirty="0" smtClean="0"/>
              <a:t> </a:t>
            </a:r>
            <a:r>
              <a:rPr lang="de-CH" sz="2800" dirty="0" err="1" smtClean="0"/>
              <a:t>the</a:t>
            </a:r>
            <a:r>
              <a:rPr lang="de-CH" sz="2800" dirty="0" smtClean="0"/>
              <a:t> </a:t>
            </a:r>
            <a:r>
              <a:rPr lang="de-CH" sz="2800" dirty="0" err="1" smtClean="0"/>
              <a:t>proposed</a:t>
            </a:r>
            <a:r>
              <a:rPr lang="de-CH" sz="2800" dirty="0" smtClean="0"/>
              <a:t> </a:t>
            </a:r>
            <a:r>
              <a:rPr lang="de-CH" sz="2800" dirty="0" err="1" smtClean="0"/>
              <a:t>opinion</a:t>
            </a:r>
            <a:endParaRPr lang="de-CH" sz="2800" dirty="0" smtClean="0"/>
          </a:p>
          <a:p>
            <a:pPr>
              <a:buNone/>
            </a:pPr>
            <a:endParaRPr lang="de-CH" sz="2800" dirty="0" smtClean="0">
              <a:solidFill>
                <a:srgbClr val="00B050"/>
              </a:solidFill>
            </a:endParaRPr>
          </a:p>
          <a:p>
            <a:pPr>
              <a:buNone/>
            </a:pPr>
            <a:endParaRPr lang="de-CH" sz="2800" dirty="0" smtClean="0">
              <a:solidFill>
                <a:srgbClr val="00B050"/>
              </a:solidFill>
            </a:endParaRPr>
          </a:p>
          <a:p>
            <a:pPr>
              <a:buNone/>
            </a:pPr>
            <a:r>
              <a:rPr lang="de-CH" sz="2800" dirty="0" smtClean="0">
                <a:solidFill>
                  <a:srgbClr val="00B050"/>
                </a:solidFill>
              </a:rPr>
              <a:t>                                                                 </a:t>
            </a:r>
            <a:r>
              <a:rPr lang="de-CH" sz="2800" dirty="0" smtClean="0"/>
              <a:t>                                                               </a:t>
            </a:r>
          </a:p>
          <a:p>
            <a:pPr>
              <a:buNone/>
            </a:pPr>
            <a:r>
              <a:rPr lang="de-CH" sz="2800" dirty="0" smtClean="0"/>
              <a:t>                                                                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899592" y="3436992"/>
            <a:ext cx="640080" cy="640080"/>
          </a:xfrm>
          <a:prstGeom prst="ellipse">
            <a:avLst/>
          </a:prstGeom>
          <a:solidFill>
            <a:srgbClr val="B90909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v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2771800" y="3436992"/>
            <a:ext cx="432048" cy="424056"/>
          </a:xfrm>
          <a:prstGeom prst="ellipse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Curved Connector 5"/>
          <p:cNvCxnSpPr>
            <a:stCxn id="4" idx="7"/>
            <a:endCxn id="5" idx="1"/>
          </p:cNvCxnSpPr>
          <p:nvPr/>
        </p:nvCxnSpPr>
        <p:spPr>
          <a:xfrm rot="5400000" flipH="1" flipV="1">
            <a:off x="2124686" y="2820343"/>
            <a:ext cx="31635" cy="1389138"/>
          </a:xfrm>
          <a:prstGeom prst="curvedConnector3">
            <a:avLst>
              <a:gd name="adj1" fmla="val 1018925"/>
            </a:avLst>
          </a:prstGeom>
          <a:ln w="25400">
            <a:solidFill>
              <a:srgbClr val="00B050"/>
            </a:solidFill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43608" y="266827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t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843808" y="266827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t+1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788024" y="266827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t+2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2771800" y="4005064"/>
            <a:ext cx="432048" cy="432048"/>
          </a:xfrm>
          <a:prstGeom prst="ellipse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Curved Connector 15"/>
          <p:cNvCxnSpPr>
            <a:stCxn id="4" idx="5"/>
            <a:endCxn id="13" idx="2"/>
          </p:cNvCxnSpPr>
          <p:nvPr/>
        </p:nvCxnSpPr>
        <p:spPr>
          <a:xfrm rot="16200000" flipH="1">
            <a:off x="1989991" y="3439278"/>
            <a:ext cx="237753" cy="1325866"/>
          </a:xfrm>
          <a:prstGeom prst="curvedConnector2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2771800" y="5157192"/>
            <a:ext cx="432048" cy="432048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9" name="Shape 18"/>
          <p:cNvCxnSpPr>
            <a:stCxn id="4" idx="3"/>
            <a:endCxn id="17" idx="2"/>
          </p:cNvCxnSpPr>
          <p:nvPr/>
        </p:nvCxnSpPr>
        <p:spPr>
          <a:xfrm rot="16200000" flipH="1">
            <a:off x="1187625" y="3789040"/>
            <a:ext cx="1389881" cy="1778470"/>
          </a:xfrm>
          <a:prstGeom prst="curvedConnector2">
            <a:avLst/>
          </a:prstGeom>
          <a:ln w="25400">
            <a:solidFill>
              <a:schemeClr val="accent6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Oval 37"/>
          <p:cNvSpPr/>
          <p:nvPr/>
        </p:nvSpPr>
        <p:spPr>
          <a:xfrm>
            <a:off x="4644008" y="3429000"/>
            <a:ext cx="640080" cy="640080"/>
          </a:xfrm>
          <a:prstGeom prst="ellipse">
            <a:avLst/>
          </a:prstGeom>
          <a:solidFill>
            <a:srgbClr val="B90909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v</a:t>
            </a:r>
            <a:endParaRPr lang="en-US" dirty="0"/>
          </a:p>
        </p:txBody>
      </p:sp>
      <p:cxnSp>
        <p:nvCxnSpPr>
          <p:cNvPr id="41" name="Curved Connector 40"/>
          <p:cNvCxnSpPr>
            <a:stCxn id="5" idx="7"/>
            <a:endCxn id="38" idx="1"/>
          </p:cNvCxnSpPr>
          <p:nvPr/>
        </p:nvCxnSpPr>
        <p:spPr>
          <a:xfrm rot="16200000" flipH="1">
            <a:off x="3927339" y="2712330"/>
            <a:ext cx="23643" cy="1597170"/>
          </a:xfrm>
          <a:prstGeom prst="curvedConnector3">
            <a:avLst>
              <a:gd name="adj1" fmla="val -1263351"/>
            </a:avLst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13" idx="7"/>
            <a:endCxn id="38" idx="2"/>
          </p:cNvCxnSpPr>
          <p:nvPr/>
        </p:nvCxnSpPr>
        <p:spPr>
          <a:xfrm rot="5400000" flipH="1" flipV="1">
            <a:off x="3732644" y="3156972"/>
            <a:ext cx="319296" cy="1503432"/>
          </a:xfrm>
          <a:prstGeom prst="curvedConnector2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Shape 44"/>
          <p:cNvCxnSpPr>
            <a:stCxn id="17" idx="6"/>
            <a:endCxn id="38" idx="3"/>
          </p:cNvCxnSpPr>
          <p:nvPr/>
        </p:nvCxnSpPr>
        <p:spPr>
          <a:xfrm flipV="1">
            <a:off x="3203848" y="3975343"/>
            <a:ext cx="1533898" cy="1397873"/>
          </a:xfrm>
          <a:prstGeom prst="curvedConnector2">
            <a:avLst/>
          </a:prstGeom>
          <a:ln w="25400">
            <a:solidFill>
              <a:schemeClr val="accent6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" name="Oval 81"/>
          <p:cNvSpPr/>
          <p:nvPr/>
        </p:nvSpPr>
        <p:spPr>
          <a:xfrm>
            <a:off x="2771800" y="4581128"/>
            <a:ext cx="432048" cy="432048"/>
          </a:xfrm>
          <a:prstGeom prst="ellipse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2771800" y="5733256"/>
            <a:ext cx="432048" cy="432048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32" name="Shape 131"/>
          <p:cNvCxnSpPr/>
          <p:nvPr/>
        </p:nvCxnSpPr>
        <p:spPr>
          <a:xfrm rot="16200000" flipH="1">
            <a:off x="827584" y="3789040"/>
            <a:ext cx="2088232" cy="1944216"/>
          </a:xfrm>
          <a:prstGeom prst="curvedConnector2">
            <a:avLst/>
          </a:prstGeom>
          <a:ln w="25400">
            <a:solidFill>
              <a:schemeClr val="accent6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Curved Connector 133"/>
          <p:cNvCxnSpPr>
            <a:stCxn id="93" idx="6"/>
            <a:endCxn id="38" idx="4"/>
          </p:cNvCxnSpPr>
          <p:nvPr/>
        </p:nvCxnSpPr>
        <p:spPr>
          <a:xfrm flipV="1">
            <a:off x="3203848" y="4069080"/>
            <a:ext cx="1760200" cy="1880200"/>
          </a:xfrm>
          <a:prstGeom prst="curvedConnector2">
            <a:avLst/>
          </a:prstGeom>
          <a:ln w="25400">
            <a:solidFill>
              <a:schemeClr val="accent6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Shape 139"/>
          <p:cNvCxnSpPr>
            <a:stCxn id="4" idx="4"/>
            <a:endCxn id="82" idx="2"/>
          </p:cNvCxnSpPr>
          <p:nvPr/>
        </p:nvCxnSpPr>
        <p:spPr>
          <a:xfrm rot="16200000" flipH="1">
            <a:off x="1635676" y="3661028"/>
            <a:ext cx="720080" cy="1552168"/>
          </a:xfrm>
          <a:prstGeom prst="curvedConnector2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1907704" y="3068960"/>
            <a:ext cx="216024" cy="1800200"/>
          </a:xfrm>
          <a:prstGeom prst="ellipse">
            <a:avLst/>
          </a:prstGeom>
          <a:solidFill>
            <a:srgbClr val="00B050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b="1" dirty="0" smtClean="0">
                <a:solidFill>
                  <a:schemeClr val="tx1"/>
                </a:solidFill>
              </a:rPr>
              <a:t>g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1979712" y="4941168"/>
            <a:ext cx="360040" cy="936104"/>
          </a:xfrm>
          <a:prstGeom prst="ellipse">
            <a:avLst/>
          </a:prstGeom>
          <a:solidFill>
            <a:schemeClr val="accent6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b="1" dirty="0" smtClean="0">
                <a:solidFill>
                  <a:schemeClr val="tx1"/>
                </a:solidFill>
              </a:rPr>
              <a:t>b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012160" y="3068960"/>
            <a:ext cx="31318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de-CH" sz="2400" dirty="0" smtClean="0">
                <a:solidFill>
                  <a:srgbClr val="00B050"/>
                </a:solidFill>
              </a:rPr>
              <a:t>g</a:t>
            </a:r>
            <a:r>
              <a:rPr lang="de-CH" sz="2400" dirty="0" smtClean="0"/>
              <a:t>: </a:t>
            </a:r>
            <a:r>
              <a:rPr lang="de-CH" sz="2400" dirty="0" smtClean="0"/>
              <a:t>Nr. </a:t>
            </a:r>
            <a:r>
              <a:rPr lang="de-CH" sz="2400" dirty="0" err="1" smtClean="0"/>
              <a:t>of</a:t>
            </a:r>
            <a:r>
              <a:rPr lang="de-CH" sz="2400" dirty="0" smtClean="0"/>
              <a:t> </a:t>
            </a:r>
            <a:r>
              <a:rPr lang="de-CH" sz="2400" dirty="0" err="1" smtClean="0"/>
              <a:t>good</a:t>
            </a:r>
            <a:r>
              <a:rPr lang="de-CH" sz="2400" dirty="0" smtClean="0"/>
              <a:t> </a:t>
            </a:r>
            <a:r>
              <a:rPr lang="de-CH" sz="2400" dirty="0" err="1" smtClean="0"/>
              <a:t>edges</a:t>
            </a:r>
            <a:r>
              <a:rPr lang="de-CH" sz="2400" dirty="0" smtClean="0"/>
              <a:t> </a:t>
            </a:r>
          </a:p>
          <a:p>
            <a:pPr>
              <a:buNone/>
            </a:pPr>
            <a:r>
              <a:rPr lang="de-CH" sz="2400" dirty="0" smtClean="0">
                <a:solidFill>
                  <a:srgbClr val="FFFF00"/>
                </a:solidFill>
              </a:rPr>
              <a:t>                                                                 </a:t>
            </a:r>
            <a:r>
              <a:rPr lang="de-CH" sz="2400" dirty="0" smtClean="0">
                <a:solidFill>
                  <a:schemeClr val="accent6"/>
                </a:solidFill>
              </a:rPr>
              <a:t>b</a:t>
            </a:r>
            <a:r>
              <a:rPr lang="de-CH" sz="2400" dirty="0" smtClean="0"/>
              <a:t>: </a:t>
            </a:r>
            <a:r>
              <a:rPr lang="de-CH" sz="2400" dirty="0" smtClean="0"/>
              <a:t>Nr. </a:t>
            </a:r>
            <a:r>
              <a:rPr lang="de-CH" sz="2400" dirty="0" err="1" smtClean="0"/>
              <a:t>of</a:t>
            </a:r>
            <a:r>
              <a:rPr lang="de-CH" sz="2400" dirty="0" smtClean="0"/>
              <a:t> </a:t>
            </a:r>
            <a:r>
              <a:rPr lang="de-CH" sz="2400" dirty="0" err="1" smtClean="0"/>
              <a:t>bad</a:t>
            </a:r>
            <a:r>
              <a:rPr lang="de-CH" sz="2400" dirty="0" smtClean="0"/>
              <a:t> </a:t>
            </a:r>
            <a:r>
              <a:rPr lang="de-CH" sz="2400" dirty="0" err="1" smtClean="0"/>
              <a:t>edges</a:t>
            </a:r>
            <a:r>
              <a:rPr lang="de-CH" sz="2400" dirty="0" smtClean="0"/>
              <a:t> </a:t>
            </a:r>
          </a:p>
          <a:p>
            <a:endParaRPr lang="en-US" sz="2400" dirty="0"/>
          </a:p>
        </p:txBody>
      </p:sp>
      <p:sp>
        <p:nvSpPr>
          <p:cNvPr id="32" name="TextBox 31"/>
          <p:cNvSpPr txBox="1"/>
          <p:nvPr/>
        </p:nvSpPr>
        <p:spPr>
          <a:xfrm>
            <a:off x="6372200" y="5949280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 </a:t>
            </a:r>
            <a:r>
              <a:rPr lang="de-CH" sz="2400" dirty="0" err="1" smtClean="0"/>
              <a:t>case</a:t>
            </a:r>
            <a:r>
              <a:rPr lang="de-CH" sz="2400" dirty="0" smtClean="0"/>
              <a:t> g &gt; b</a:t>
            </a:r>
            <a:endParaRPr lang="en-US" sz="2400" dirty="0"/>
          </a:p>
        </p:txBody>
      </p:sp>
      <p:cxnSp>
        <p:nvCxnSpPr>
          <p:cNvPr id="30" name="Shape 29"/>
          <p:cNvCxnSpPr/>
          <p:nvPr/>
        </p:nvCxnSpPr>
        <p:spPr>
          <a:xfrm flipV="1">
            <a:off x="3203848" y="3975343"/>
            <a:ext cx="1533898" cy="821809"/>
          </a:xfrm>
          <a:prstGeom prst="curvedConnector2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Title 3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>
            <a:off x="-36512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Upper Bound:   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/>
        </p:nvGraphicFramePr>
        <p:xfrm>
          <a:off x="5868441" y="457548"/>
          <a:ext cx="1439863" cy="811212"/>
        </p:xfrm>
        <a:graphic>
          <a:graphicData uri="http://schemas.openxmlformats.org/presentationml/2006/ole">
            <p:oleObj spid="_x0000_s44036" name="Equation" r:id="rId3" imgW="40608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25" grpId="0" animBg="1"/>
      <p:bldP spid="26" grpId="0" animBg="1"/>
      <p:bldP spid="31" grpId="0"/>
      <p:bldP spid="3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de-CH" sz="2800" dirty="0" err="1" smtClean="0">
                <a:solidFill>
                  <a:srgbClr val="00B050"/>
                </a:solidFill>
              </a:rPr>
              <a:t>Good</a:t>
            </a:r>
            <a:r>
              <a:rPr lang="de-CH" sz="2800" dirty="0" smtClean="0">
                <a:solidFill>
                  <a:srgbClr val="00B050"/>
                </a:solidFill>
              </a:rPr>
              <a:t> </a:t>
            </a:r>
            <a:r>
              <a:rPr lang="de-CH" sz="2800" dirty="0" err="1" smtClean="0">
                <a:solidFill>
                  <a:srgbClr val="00B050"/>
                </a:solidFill>
              </a:rPr>
              <a:t>edge</a:t>
            </a:r>
            <a:r>
              <a:rPr lang="de-CH" sz="2800" dirty="0" smtClean="0"/>
              <a:t>: Friend </a:t>
            </a:r>
            <a:r>
              <a:rPr lang="de-CH" sz="2800" dirty="0" err="1" smtClean="0"/>
              <a:t>takes</a:t>
            </a:r>
            <a:r>
              <a:rPr lang="de-CH" sz="2800" dirty="0" smtClean="0"/>
              <a:t> </a:t>
            </a:r>
            <a:r>
              <a:rPr lang="de-CH" sz="2800" dirty="0" err="1" smtClean="0"/>
              <a:t>advised</a:t>
            </a:r>
            <a:r>
              <a:rPr lang="de-CH" sz="2800" dirty="0" smtClean="0"/>
              <a:t> </a:t>
            </a:r>
            <a:r>
              <a:rPr lang="de-CH" sz="2800" dirty="0" err="1" smtClean="0"/>
              <a:t>opinion</a:t>
            </a:r>
            <a:r>
              <a:rPr lang="de-CH" sz="2800" dirty="0" smtClean="0"/>
              <a:t> on </a:t>
            </a:r>
            <a:r>
              <a:rPr lang="de-CH" sz="2800" dirty="0" err="1" smtClean="0"/>
              <a:t>next</a:t>
            </a:r>
            <a:r>
              <a:rPr lang="de-CH" sz="2800" dirty="0" smtClean="0"/>
              <a:t> </a:t>
            </a:r>
            <a:r>
              <a:rPr lang="de-CH" sz="2800" dirty="0" err="1" smtClean="0"/>
              <a:t>day</a:t>
            </a:r>
            <a:endParaRPr lang="de-CH" sz="2800" dirty="0" smtClean="0"/>
          </a:p>
          <a:p>
            <a:pPr>
              <a:buNone/>
            </a:pPr>
            <a:r>
              <a:rPr lang="de-CH" sz="2800" dirty="0" smtClean="0">
                <a:solidFill>
                  <a:schemeClr val="accent6"/>
                </a:solidFill>
              </a:rPr>
              <a:t>Bad </a:t>
            </a:r>
            <a:r>
              <a:rPr lang="de-CH" sz="2800" dirty="0" err="1" smtClean="0">
                <a:solidFill>
                  <a:schemeClr val="accent6"/>
                </a:solidFill>
              </a:rPr>
              <a:t>edge</a:t>
            </a:r>
            <a:r>
              <a:rPr lang="de-CH" sz="2800" dirty="0" smtClean="0"/>
              <a:t>: Friend </a:t>
            </a:r>
            <a:r>
              <a:rPr lang="de-CH" sz="2800" dirty="0" err="1" smtClean="0"/>
              <a:t>does</a:t>
            </a:r>
            <a:r>
              <a:rPr lang="de-CH" sz="2800" dirty="0" smtClean="0"/>
              <a:t> not </a:t>
            </a:r>
            <a:r>
              <a:rPr lang="de-CH" sz="2800" dirty="0" err="1" smtClean="0"/>
              <a:t>take</a:t>
            </a:r>
            <a:r>
              <a:rPr lang="de-CH" sz="2800" dirty="0" smtClean="0"/>
              <a:t> </a:t>
            </a:r>
            <a:r>
              <a:rPr lang="de-CH" sz="2800" dirty="0" err="1" smtClean="0"/>
              <a:t>the</a:t>
            </a:r>
            <a:r>
              <a:rPr lang="de-CH" sz="2800" dirty="0" smtClean="0"/>
              <a:t> </a:t>
            </a:r>
            <a:r>
              <a:rPr lang="de-CH" sz="2800" dirty="0" err="1" smtClean="0"/>
              <a:t>proposed</a:t>
            </a:r>
            <a:r>
              <a:rPr lang="de-CH" sz="2800" dirty="0" smtClean="0"/>
              <a:t> </a:t>
            </a:r>
            <a:r>
              <a:rPr lang="de-CH" sz="2800" dirty="0" err="1" smtClean="0"/>
              <a:t>opinion</a:t>
            </a:r>
            <a:endParaRPr lang="de-CH" sz="2800" dirty="0" smtClean="0"/>
          </a:p>
          <a:p>
            <a:pPr>
              <a:buNone/>
            </a:pPr>
            <a:endParaRPr lang="de-CH" sz="2800" dirty="0" smtClean="0">
              <a:solidFill>
                <a:srgbClr val="00B050"/>
              </a:solidFill>
            </a:endParaRPr>
          </a:p>
          <a:p>
            <a:pPr>
              <a:buNone/>
            </a:pPr>
            <a:endParaRPr lang="de-CH" sz="2800" dirty="0" smtClean="0">
              <a:solidFill>
                <a:srgbClr val="00B050"/>
              </a:solidFill>
            </a:endParaRPr>
          </a:p>
          <a:p>
            <a:pPr>
              <a:buNone/>
            </a:pPr>
            <a:r>
              <a:rPr lang="de-CH" sz="2800" dirty="0" smtClean="0">
                <a:solidFill>
                  <a:srgbClr val="00B050"/>
                </a:solidFill>
              </a:rPr>
              <a:t>                                                                 </a:t>
            </a:r>
            <a:r>
              <a:rPr lang="de-CH" sz="2800" dirty="0" smtClean="0"/>
              <a:t>                                                               </a:t>
            </a:r>
          </a:p>
          <a:p>
            <a:pPr>
              <a:buNone/>
            </a:pPr>
            <a:r>
              <a:rPr lang="de-CH" sz="2800" dirty="0" smtClean="0"/>
              <a:t>                                                                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899592" y="3436992"/>
            <a:ext cx="640080" cy="640080"/>
          </a:xfrm>
          <a:prstGeom prst="ellipse">
            <a:avLst/>
          </a:prstGeom>
          <a:solidFill>
            <a:srgbClr val="B90909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v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2771800" y="3436992"/>
            <a:ext cx="432048" cy="424056"/>
          </a:xfrm>
          <a:prstGeom prst="ellipse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Curved Connector 5"/>
          <p:cNvCxnSpPr>
            <a:stCxn id="4" idx="7"/>
            <a:endCxn id="5" idx="1"/>
          </p:cNvCxnSpPr>
          <p:nvPr/>
        </p:nvCxnSpPr>
        <p:spPr>
          <a:xfrm rot="5400000" flipH="1" flipV="1">
            <a:off x="2124686" y="2820343"/>
            <a:ext cx="31635" cy="1389138"/>
          </a:xfrm>
          <a:prstGeom prst="curvedConnector3">
            <a:avLst>
              <a:gd name="adj1" fmla="val 1018925"/>
            </a:avLst>
          </a:prstGeom>
          <a:ln w="25400">
            <a:solidFill>
              <a:srgbClr val="00B050"/>
            </a:solidFill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43608" y="266827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t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843808" y="266827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t+1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788024" y="266827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t+2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2771800" y="4005064"/>
            <a:ext cx="432048" cy="432048"/>
          </a:xfrm>
          <a:prstGeom prst="ellipse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Curved Connector 15"/>
          <p:cNvCxnSpPr>
            <a:stCxn id="4" idx="5"/>
            <a:endCxn id="13" idx="2"/>
          </p:cNvCxnSpPr>
          <p:nvPr/>
        </p:nvCxnSpPr>
        <p:spPr>
          <a:xfrm rot="16200000" flipH="1">
            <a:off x="1989991" y="3439278"/>
            <a:ext cx="237753" cy="1325866"/>
          </a:xfrm>
          <a:prstGeom prst="curvedConnector2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2771800" y="5157192"/>
            <a:ext cx="432048" cy="432048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9" name="Shape 18"/>
          <p:cNvCxnSpPr>
            <a:stCxn id="4" idx="3"/>
            <a:endCxn id="17" idx="2"/>
          </p:cNvCxnSpPr>
          <p:nvPr/>
        </p:nvCxnSpPr>
        <p:spPr>
          <a:xfrm rot="16200000" flipH="1">
            <a:off x="1187625" y="3789040"/>
            <a:ext cx="1389881" cy="1778470"/>
          </a:xfrm>
          <a:prstGeom prst="curvedConnector2">
            <a:avLst/>
          </a:prstGeom>
          <a:ln w="63500">
            <a:solidFill>
              <a:schemeClr val="accent6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Oval 37"/>
          <p:cNvSpPr/>
          <p:nvPr/>
        </p:nvSpPr>
        <p:spPr>
          <a:xfrm>
            <a:off x="4644008" y="3429000"/>
            <a:ext cx="640080" cy="640080"/>
          </a:xfrm>
          <a:prstGeom prst="ellipse">
            <a:avLst/>
          </a:prstGeom>
          <a:solidFill>
            <a:srgbClr val="B90909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v</a:t>
            </a:r>
            <a:endParaRPr lang="en-US" dirty="0"/>
          </a:p>
        </p:txBody>
      </p:sp>
      <p:cxnSp>
        <p:nvCxnSpPr>
          <p:cNvPr id="41" name="Curved Connector 40"/>
          <p:cNvCxnSpPr>
            <a:stCxn id="5" idx="7"/>
            <a:endCxn id="38" idx="1"/>
          </p:cNvCxnSpPr>
          <p:nvPr/>
        </p:nvCxnSpPr>
        <p:spPr>
          <a:xfrm rot="16200000" flipH="1">
            <a:off x="3927339" y="2712330"/>
            <a:ext cx="23643" cy="1597170"/>
          </a:xfrm>
          <a:prstGeom prst="curvedConnector3">
            <a:avLst>
              <a:gd name="adj1" fmla="val -1263351"/>
            </a:avLst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13" idx="7"/>
            <a:endCxn id="38" idx="2"/>
          </p:cNvCxnSpPr>
          <p:nvPr/>
        </p:nvCxnSpPr>
        <p:spPr>
          <a:xfrm rot="5400000" flipH="1" flipV="1">
            <a:off x="3732644" y="3156972"/>
            <a:ext cx="319296" cy="1503432"/>
          </a:xfrm>
          <a:prstGeom prst="curvedConnector2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Shape 44"/>
          <p:cNvCxnSpPr>
            <a:stCxn id="17" idx="6"/>
            <a:endCxn id="38" idx="3"/>
          </p:cNvCxnSpPr>
          <p:nvPr/>
        </p:nvCxnSpPr>
        <p:spPr>
          <a:xfrm flipV="1">
            <a:off x="3203848" y="3975343"/>
            <a:ext cx="1533898" cy="1397873"/>
          </a:xfrm>
          <a:prstGeom prst="curvedConnector2">
            <a:avLst/>
          </a:prstGeom>
          <a:ln w="25400">
            <a:solidFill>
              <a:schemeClr val="accent6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" name="Oval 81"/>
          <p:cNvSpPr/>
          <p:nvPr/>
        </p:nvSpPr>
        <p:spPr>
          <a:xfrm>
            <a:off x="2771800" y="4581128"/>
            <a:ext cx="432048" cy="432048"/>
          </a:xfrm>
          <a:prstGeom prst="ellipse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2771800" y="5733256"/>
            <a:ext cx="432048" cy="432048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32" name="Shape 131"/>
          <p:cNvCxnSpPr/>
          <p:nvPr/>
        </p:nvCxnSpPr>
        <p:spPr>
          <a:xfrm rot="16200000" flipH="1">
            <a:off x="827584" y="3789040"/>
            <a:ext cx="2088232" cy="1944216"/>
          </a:xfrm>
          <a:prstGeom prst="curvedConnector2">
            <a:avLst/>
          </a:prstGeom>
          <a:ln w="63500">
            <a:solidFill>
              <a:schemeClr val="accent6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Curved Connector 133"/>
          <p:cNvCxnSpPr>
            <a:stCxn id="93" idx="6"/>
            <a:endCxn id="38" idx="4"/>
          </p:cNvCxnSpPr>
          <p:nvPr/>
        </p:nvCxnSpPr>
        <p:spPr>
          <a:xfrm flipV="1">
            <a:off x="3203848" y="4069080"/>
            <a:ext cx="1760200" cy="1880200"/>
          </a:xfrm>
          <a:prstGeom prst="curvedConnector2">
            <a:avLst/>
          </a:prstGeom>
          <a:ln w="25400">
            <a:solidFill>
              <a:schemeClr val="accent6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Shape 139"/>
          <p:cNvCxnSpPr>
            <a:stCxn id="4" idx="4"/>
            <a:endCxn id="82" idx="2"/>
          </p:cNvCxnSpPr>
          <p:nvPr/>
        </p:nvCxnSpPr>
        <p:spPr>
          <a:xfrm rot="16200000" flipH="1">
            <a:off x="1635676" y="3661028"/>
            <a:ext cx="720080" cy="1552168"/>
          </a:xfrm>
          <a:prstGeom prst="curvedConnector2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1907704" y="3068960"/>
            <a:ext cx="216024" cy="1800200"/>
          </a:xfrm>
          <a:prstGeom prst="ellipse">
            <a:avLst/>
          </a:prstGeom>
          <a:solidFill>
            <a:srgbClr val="00B050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b="1" dirty="0" smtClean="0">
                <a:solidFill>
                  <a:schemeClr val="tx1"/>
                </a:solidFill>
              </a:rPr>
              <a:t>g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1979712" y="4941168"/>
            <a:ext cx="360040" cy="936104"/>
          </a:xfrm>
          <a:prstGeom prst="ellipse">
            <a:avLst/>
          </a:prstGeom>
          <a:solidFill>
            <a:schemeClr val="accent6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b="1" dirty="0" smtClean="0">
                <a:solidFill>
                  <a:schemeClr val="tx1"/>
                </a:solidFill>
              </a:rPr>
              <a:t>b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012160" y="3068960"/>
            <a:ext cx="31318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de-CH" sz="2400" dirty="0" smtClean="0">
                <a:solidFill>
                  <a:srgbClr val="00B050"/>
                </a:solidFill>
              </a:rPr>
              <a:t>g</a:t>
            </a:r>
            <a:r>
              <a:rPr lang="de-CH" sz="2400" dirty="0" smtClean="0"/>
              <a:t>: </a:t>
            </a:r>
            <a:r>
              <a:rPr lang="de-CH" sz="2400" dirty="0" smtClean="0"/>
              <a:t>Nr. </a:t>
            </a:r>
            <a:r>
              <a:rPr lang="de-CH" sz="2400" dirty="0" err="1" smtClean="0"/>
              <a:t>of</a:t>
            </a:r>
            <a:r>
              <a:rPr lang="de-CH" sz="2400" dirty="0" smtClean="0"/>
              <a:t> </a:t>
            </a:r>
            <a:r>
              <a:rPr lang="de-CH" sz="2400" dirty="0" err="1" smtClean="0"/>
              <a:t>good</a:t>
            </a:r>
            <a:r>
              <a:rPr lang="de-CH" sz="2400" dirty="0" smtClean="0"/>
              <a:t> </a:t>
            </a:r>
            <a:r>
              <a:rPr lang="de-CH" sz="2400" dirty="0" err="1" smtClean="0"/>
              <a:t>edges</a:t>
            </a:r>
            <a:r>
              <a:rPr lang="de-CH" sz="2400" dirty="0" smtClean="0"/>
              <a:t> </a:t>
            </a:r>
          </a:p>
          <a:p>
            <a:pPr>
              <a:buNone/>
            </a:pPr>
            <a:r>
              <a:rPr lang="de-CH" sz="2400" dirty="0" smtClean="0">
                <a:solidFill>
                  <a:srgbClr val="FFFF00"/>
                </a:solidFill>
              </a:rPr>
              <a:t>                                                                 </a:t>
            </a:r>
            <a:r>
              <a:rPr lang="de-CH" sz="2400" dirty="0" smtClean="0">
                <a:solidFill>
                  <a:schemeClr val="accent6"/>
                </a:solidFill>
              </a:rPr>
              <a:t>b</a:t>
            </a:r>
            <a:r>
              <a:rPr lang="de-CH" sz="2400" dirty="0" smtClean="0"/>
              <a:t>: </a:t>
            </a:r>
            <a:r>
              <a:rPr lang="de-CH" sz="2400" dirty="0" smtClean="0"/>
              <a:t>Nr. </a:t>
            </a:r>
            <a:r>
              <a:rPr lang="de-CH" sz="2400" dirty="0" err="1" smtClean="0"/>
              <a:t>of</a:t>
            </a:r>
            <a:r>
              <a:rPr lang="de-CH" sz="2400" dirty="0" smtClean="0"/>
              <a:t> </a:t>
            </a:r>
            <a:r>
              <a:rPr lang="de-CH" sz="2400" dirty="0" err="1" smtClean="0"/>
              <a:t>bad</a:t>
            </a:r>
            <a:r>
              <a:rPr lang="de-CH" sz="2400" dirty="0" smtClean="0"/>
              <a:t> </a:t>
            </a:r>
            <a:r>
              <a:rPr lang="de-CH" sz="2400" dirty="0" err="1" smtClean="0"/>
              <a:t>edges</a:t>
            </a:r>
            <a:r>
              <a:rPr lang="de-CH" sz="2400" dirty="0" smtClean="0"/>
              <a:t> </a:t>
            </a:r>
          </a:p>
          <a:p>
            <a:endParaRPr lang="en-US" sz="2400" dirty="0"/>
          </a:p>
        </p:txBody>
      </p:sp>
      <p:sp>
        <p:nvSpPr>
          <p:cNvPr id="32" name="TextBox 31"/>
          <p:cNvSpPr txBox="1"/>
          <p:nvPr/>
        </p:nvSpPr>
        <p:spPr>
          <a:xfrm>
            <a:off x="6372200" y="5949280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 </a:t>
            </a:r>
            <a:r>
              <a:rPr lang="de-CH" sz="2400" dirty="0" err="1" smtClean="0"/>
              <a:t>case</a:t>
            </a:r>
            <a:r>
              <a:rPr lang="de-CH" sz="2400" dirty="0" smtClean="0"/>
              <a:t> g &gt; b</a:t>
            </a:r>
            <a:endParaRPr lang="en-US" sz="2400" dirty="0"/>
          </a:p>
        </p:txBody>
      </p:sp>
      <p:cxnSp>
        <p:nvCxnSpPr>
          <p:cNvPr id="30" name="Shape 29"/>
          <p:cNvCxnSpPr/>
          <p:nvPr/>
        </p:nvCxnSpPr>
        <p:spPr>
          <a:xfrm flipV="1">
            <a:off x="3203848" y="3975343"/>
            <a:ext cx="1533898" cy="821809"/>
          </a:xfrm>
          <a:prstGeom prst="curvedConnector2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Title 3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>
            <a:off x="-36512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Upper Bound:   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/>
        </p:nvGraphicFramePr>
        <p:xfrm>
          <a:off x="5868441" y="457548"/>
          <a:ext cx="1439863" cy="811212"/>
        </p:xfrm>
        <a:graphic>
          <a:graphicData uri="http://schemas.openxmlformats.org/presentationml/2006/ole">
            <p:oleObj spid="_x0000_s84994" name="Equation" r:id="rId3" imgW="40608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de-CH" sz="2800" dirty="0" err="1" smtClean="0">
                <a:solidFill>
                  <a:srgbClr val="00B050"/>
                </a:solidFill>
              </a:rPr>
              <a:t>Good</a:t>
            </a:r>
            <a:r>
              <a:rPr lang="de-CH" sz="2800" dirty="0" smtClean="0">
                <a:solidFill>
                  <a:srgbClr val="00B050"/>
                </a:solidFill>
              </a:rPr>
              <a:t> </a:t>
            </a:r>
            <a:r>
              <a:rPr lang="de-CH" sz="2800" dirty="0" err="1" smtClean="0">
                <a:solidFill>
                  <a:srgbClr val="00B050"/>
                </a:solidFill>
              </a:rPr>
              <a:t>edge</a:t>
            </a:r>
            <a:r>
              <a:rPr lang="de-CH" sz="2800" dirty="0" smtClean="0"/>
              <a:t>: Friend </a:t>
            </a:r>
            <a:r>
              <a:rPr lang="de-CH" sz="2800" dirty="0" err="1" smtClean="0"/>
              <a:t>takes</a:t>
            </a:r>
            <a:r>
              <a:rPr lang="de-CH" sz="2800" dirty="0" smtClean="0"/>
              <a:t> </a:t>
            </a:r>
            <a:r>
              <a:rPr lang="de-CH" sz="2800" dirty="0" err="1" smtClean="0"/>
              <a:t>advised</a:t>
            </a:r>
            <a:r>
              <a:rPr lang="de-CH" sz="2800" dirty="0" smtClean="0"/>
              <a:t> </a:t>
            </a:r>
            <a:r>
              <a:rPr lang="de-CH" sz="2800" dirty="0" err="1" smtClean="0"/>
              <a:t>opinion</a:t>
            </a:r>
            <a:r>
              <a:rPr lang="de-CH" sz="2800" dirty="0" smtClean="0"/>
              <a:t> on </a:t>
            </a:r>
            <a:r>
              <a:rPr lang="de-CH" sz="2800" dirty="0" err="1" smtClean="0"/>
              <a:t>next</a:t>
            </a:r>
            <a:r>
              <a:rPr lang="de-CH" sz="2800" dirty="0" smtClean="0"/>
              <a:t> </a:t>
            </a:r>
            <a:r>
              <a:rPr lang="de-CH" sz="2800" dirty="0" err="1" smtClean="0"/>
              <a:t>day</a:t>
            </a:r>
            <a:endParaRPr lang="de-CH" sz="2800" dirty="0" smtClean="0"/>
          </a:p>
          <a:p>
            <a:pPr>
              <a:buNone/>
            </a:pPr>
            <a:r>
              <a:rPr lang="de-CH" sz="2800" dirty="0" smtClean="0">
                <a:solidFill>
                  <a:schemeClr val="accent6"/>
                </a:solidFill>
              </a:rPr>
              <a:t>Bad </a:t>
            </a:r>
            <a:r>
              <a:rPr lang="de-CH" sz="2800" dirty="0" err="1" smtClean="0">
                <a:solidFill>
                  <a:schemeClr val="accent6"/>
                </a:solidFill>
              </a:rPr>
              <a:t>edge</a:t>
            </a:r>
            <a:r>
              <a:rPr lang="de-CH" sz="2800" dirty="0" smtClean="0"/>
              <a:t>: Friend </a:t>
            </a:r>
            <a:r>
              <a:rPr lang="de-CH" sz="2800" dirty="0" err="1" smtClean="0"/>
              <a:t>does</a:t>
            </a:r>
            <a:r>
              <a:rPr lang="de-CH" sz="2800" dirty="0" smtClean="0"/>
              <a:t> not </a:t>
            </a:r>
            <a:r>
              <a:rPr lang="de-CH" sz="2800" dirty="0" err="1" smtClean="0"/>
              <a:t>take</a:t>
            </a:r>
            <a:r>
              <a:rPr lang="de-CH" sz="2800" dirty="0" smtClean="0"/>
              <a:t> </a:t>
            </a:r>
            <a:r>
              <a:rPr lang="de-CH" sz="2800" dirty="0" err="1" smtClean="0"/>
              <a:t>the</a:t>
            </a:r>
            <a:r>
              <a:rPr lang="de-CH" sz="2800" dirty="0" smtClean="0"/>
              <a:t> </a:t>
            </a:r>
            <a:r>
              <a:rPr lang="de-CH" sz="2800" dirty="0" err="1" smtClean="0"/>
              <a:t>proposed</a:t>
            </a:r>
            <a:r>
              <a:rPr lang="de-CH" sz="2800" dirty="0" smtClean="0"/>
              <a:t> </a:t>
            </a:r>
            <a:r>
              <a:rPr lang="de-CH" sz="2800" dirty="0" err="1" smtClean="0"/>
              <a:t>opinion</a:t>
            </a:r>
            <a:endParaRPr lang="de-CH" sz="2800" dirty="0" smtClean="0"/>
          </a:p>
          <a:p>
            <a:pPr>
              <a:buNone/>
            </a:pPr>
            <a:endParaRPr lang="de-CH" sz="2800" dirty="0" smtClean="0">
              <a:solidFill>
                <a:srgbClr val="00B050"/>
              </a:solidFill>
            </a:endParaRPr>
          </a:p>
          <a:p>
            <a:pPr>
              <a:buNone/>
            </a:pPr>
            <a:endParaRPr lang="de-CH" sz="2800" dirty="0" smtClean="0">
              <a:solidFill>
                <a:srgbClr val="00B050"/>
              </a:solidFill>
            </a:endParaRPr>
          </a:p>
          <a:p>
            <a:pPr>
              <a:buNone/>
            </a:pPr>
            <a:r>
              <a:rPr lang="de-CH" sz="2800" dirty="0" smtClean="0">
                <a:solidFill>
                  <a:srgbClr val="00B050"/>
                </a:solidFill>
              </a:rPr>
              <a:t>                                                                 </a:t>
            </a:r>
            <a:r>
              <a:rPr lang="de-CH" sz="2800" dirty="0" smtClean="0"/>
              <a:t>                                                               </a:t>
            </a:r>
          </a:p>
          <a:p>
            <a:pPr>
              <a:buNone/>
            </a:pPr>
            <a:r>
              <a:rPr lang="de-CH" sz="2800" dirty="0" smtClean="0"/>
              <a:t>                                                                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899592" y="3436992"/>
            <a:ext cx="640080" cy="640080"/>
          </a:xfrm>
          <a:prstGeom prst="ellipse">
            <a:avLst/>
          </a:prstGeom>
          <a:solidFill>
            <a:srgbClr val="B90909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v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2771800" y="3436992"/>
            <a:ext cx="432048" cy="424056"/>
          </a:xfrm>
          <a:prstGeom prst="ellipse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Curved Connector 5"/>
          <p:cNvCxnSpPr>
            <a:stCxn id="4" idx="7"/>
            <a:endCxn id="5" idx="1"/>
          </p:cNvCxnSpPr>
          <p:nvPr/>
        </p:nvCxnSpPr>
        <p:spPr>
          <a:xfrm rot="5400000" flipH="1" flipV="1">
            <a:off x="2124686" y="2820343"/>
            <a:ext cx="31635" cy="1389138"/>
          </a:xfrm>
          <a:prstGeom prst="curvedConnector3">
            <a:avLst>
              <a:gd name="adj1" fmla="val 1018925"/>
            </a:avLst>
          </a:prstGeom>
          <a:ln w="25400">
            <a:solidFill>
              <a:srgbClr val="00B050"/>
            </a:solidFill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43608" y="266827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t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843808" y="266827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t+1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788024" y="266827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t+2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2771800" y="4005064"/>
            <a:ext cx="432048" cy="432048"/>
          </a:xfrm>
          <a:prstGeom prst="ellipse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Curved Connector 15"/>
          <p:cNvCxnSpPr>
            <a:stCxn id="4" idx="5"/>
            <a:endCxn id="13" idx="2"/>
          </p:cNvCxnSpPr>
          <p:nvPr/>
        </p:nvCxnSpPr>
        <p:spPr>
          <a:xfrm rot="16200000" flipH="1">
            <a:off x="1989991" y="3439278"/>
            <a:ext cx="237753" cy="1325866"/>
          </a:xfrm>
          <a:prstGeom prst="curvedConnector2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2771800" y="5157192"/>
            <a:ext cx="432048" cy="432048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9" name="Shape 18"/>
          <p:cNvCxnSpPr>
            <a:stCxn id="4" idx="3"/>
            <a:endCxn id="17" idx="2"/>
          </p:cNvCxnSpPr>
          <p:nvPr/>
        </p:nvCxnSpPr>
        <p:spPr>
          <a:xfrm rot="16200000" flipH="1">
            <a:off x="1187625" y="3789040"/>
            <a:ext cx="1389881" cy="1778470"/>
          </a:xfrm>
          <a:prstGeom prst="curvedConnector2">
            <a:avLst/>
          </a:prstGeom>
          <a:ln w="63500">
            <a:solidFill>
              <a:schemeClr val="accent6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Oval 37"/>
          <p:cNvSpPr/>
          <p:nvPr/>
        </p:nvSpPr>
        <p:spPr>
          <a:xfrm>
            <a:off x="4644008" y="3429000"/>
            <a:ext cx="640080" cy="640080"/>
          </a:xfrm>
          <a:prstGeom prst="ellipse">
            <a:avLst/>
          </a:prstGeom>
          <a:solidFill>
            <a:srgbClr val="B90909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v</a:t>
            </a:r>
            <a:endParaRPr lang="en-US" dirty="0"/>
          </a:p>
        </p:txBody>
      </p:sp>
      <p:cxnSp>
        <p:nvCxnSpPr>
          <p:cNvPr id="41" name="Curved Connector 40"/>
          <p:cNvCxnSpPr>
            <a:stCxn id="5" idx="7"/>
            <a:endCxn id="38" idx="1"/>
          </p:cNvCxnSpPr>
          <p:nvPr/>
        </p:nvCxnSpPr>
        <p:spPr>
          <a:xfrm rot="16200000" flipH="1">
            <a:off x="3927339" y="2712330"/>
            <a:ext cx="23643" cy="1597170"/>
          </a:xfrm>
          <a:prstGeom prst="curvedConnector3">
            <a:avLst>
              <a:gd name="adj1" fmla="val -1263351"/>
            </a:avLst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13" idx="7"/>
            <a:endCxn id="38" idx="2"/>
          </p:cNvCxnSpPr>
          <p:nvPr/>
        </p:nvCxnSpPr>
        <p:spPr>
          <a:xfrm rot="5400000" flipH="1" flipV="1">
            <a:off x="3732644" y="3156972"/>
            <a:ext cx="319296" cy="1503432"/>
          </a:xfrm>
          <a:prstGeom prst="curvedConnector2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Shape 44"/>
          <p:cNvCxnSpPr>
            <a:stCxn id="17" idx="6"/>
            <a:endCxn id="38" idx="3"/>
          </p:cNvCxnSpPr>
          <p:nvPr/>
        </p:nvCxnSpPr>
        <p:spPr>
          <a:xfrm flipV="1">
            <a:off x="3203848" y="3975343"/>
            <a:ext cx="1533898" cy="1397873"/>
          </a:xfrm>
          <a:prstGeom prst="curvedConnector2">
            <a:avLst/>
          </a:prstGeom>
          <a:ln w="63500">
            <a:solidFill>
              <a:schemeClr val="accent6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" name="Oval 81"/>
          <p:cNvSpPr/>
          <p:nvPr/>
        </p:nvSpPr>
        <p:spPr>
          <a:xfrm>
            <a:off x="2771800" y="4581128"/>
            <a:ext cx="432048" cy="432048"/>
          </a:xfrm>
          <a:prstGeom prst="ellipse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2771800" y="5733256"/>
            <a:ext cx="432048" cy="432048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32" name="Shape 131"/>
          <p:cNvCxnSpPr/>
          <p:nvPr/>
        </p:nvCxnSpPr>
        <p:spPr>
          <a:xfrm rot="16200000" flipH="1">
            <a:off x="827584" y="3789040"/>
            <a:ext cx="2088232" cy="1944216"/>
          </a:xfrm>
          <a:prstGeom prst="curvedConnector2">
            <a:avLst/>
          </a:prstGeom>
          <a:ln w="63500">
            <a:solidFill>
              <a:schemeClr val="accent6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Curved Connector 133"/>
          <p:cNvCxnSpPr>
            <a:stCxn id="93" idx="6"/>
            <a:endCxn id="38" idx="4"/>
          </p:cNvCxnSpPr>
          <p:nvPr/>
        </p:nvCxnSpPr>
        <p:spPr>
          <a:xfrm flipV="1">
            <a:off x="3203848" y="4069080"/>
            <a:ext cx="1760200" cy="1880200"/>
          </a:xfrm>
          <a:prstGeom prst="curvedConnector2">
            <a:avLst/>
          </a:prstGeom>
          <a:ln w="63500">
            <a:solidFill>
              <a:schemeClr val="accent6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Shape 139"/>
          <p:cNvCxnSpPr>
            <a:stCxn id="4" idx="4"/>
            <a:endCxn id="82" idx="2"/>
          </p:cNvCxnSpPr>
          <p:nvPr/>
        </p:nvCxnSpPr>
        <p:spPr>
          <a:xfrm rot="16200000" flipH="1">
            <a:off x="1635676" y="3661028"/>
            <a:ext cx="720080" cy="1552168"/>
          </a:xfrm>
          <a:prstGeom prst="curvedConnector2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1907704" y="3068960"/>
            <a:ext cx="216024" cy="1800200"/>
          </a:xfrm>
          <a:prstGeom prst="ellipse">
            <a:avLst/>
          </a:prstGeom>
          <a:solidFill>
            <a:srgbClr val="00B050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b="1" dirty="0" smtClean="0">
                <a:solidFill>
                  <a:schemeClr val="tx1"/>
                </a:solidFill>
              </a:rPr>
              <a:t>g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1979712" y="4941168"/>
            <a:ext cx="360040" cy="936104"/>
          </a:xfrm>
          <a:prstGeom prst="ellipse">
            <a:avLst/>
          </a:prstGeom>
          <a:solidFill>
            <a:schemeClr val="accent6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b="1" dirty="0" smtClean="0">
                <a:solidFill>
                  <a:schemeClr val="tx1"/>
                </a:solidFill>
              </a:rPr>
              <a:t>b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012160" y="3068960"/>
            <a:ext cx="31318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de-CH" sz="2400" dirty="0" smtClean="0">
                <a:solidFill>
                  <a:srgbClr val="00B050"/>
                </a:solidFill>
              </a:rPr>
              <a:t>g</a:t>
            </a:r>
            <a:r>
              <a:rPr lang="de-CH" sz="2400" dirty="0" smtClean="0"/>
              <a:t>: </a:t>
            </a:r>
            <a:r>
              <a:rPr lang="de-CH" sz="2400" dirty="0" smtClean="0"/>
              <a:t>Nr. </a:t>
            </a:r>
            <a:r>
              <a:rPr lang="de-CH" sz="2400" dirty="0" err="1" smtClean="0"/>
              <a:t>of</a:t>
            </a:r>
            <a:r>
              <a:rPr lang="de-CH" sz="2400" dirty="0" smtClean="0"/>
              <a:t> </a:t>
            </a:r>
            <a:r>
              <a:rPr lang="de-CH" sz="2400" dirty="0" err="1" smtClean="0"/>
              <a:t>good</a:t>
            </a:r>
            <a:r>
              <a:rPr lang="de-CH" sz="2400" dirty="0" smtClean="0"/>
              <a:t> </a:t>
            </a:r>
            <a:r>
              <a:rPr lang="de-CH" sz="2400" dirty="0" err="1" smtClean="0"/>
              <a:t>edges</a:t>
            </a:r>
            <a:r>
              <a:rPr lang="de-CH" sz="2400" dirty="0" smtClean="0"/>
              <a:t> </a:t>
            </a:r>
          </a:p>
          <a:p>
            <a:pPr>
              <a:buNone/>
            </a:pPr>
            <a:r>
              <a:rPr lang="de-CH" sz="2400" dirty="0" smtClean="0">
                <a:solidFill>
                  <a:srgbClr val="FFFF00"/>
                </a:solidFill>
              </a:rPr>
              <a:t>                                                                 </a:t>
            </a:r>
            <a:r>
              <a:rPr lang="de-CH" sz="2400" dirty="0" smtClean="0">
                <a:solidFill>
                  <a:schemeClr val="accent6"/>
                </a:solidFill>
              </a:rPr>
              <a:t>b</a:t>
            </a:r>
            <a:r>
              <a:rPr lang="de-CH" sz="2400" dirty="0" smtClean="0"/>
              <a:t>: </a:t>
            </a:r>
            <a:r>
              <a:rPr lang="de-CH" sz="2400" dirty="0" smtClean="0"/>
              <a:t>Nr. </a:t>
            </a:r>
            <a:r>
              <a:rPr lang="de-CH" sz="2400" dirty="0" err="1" smtClean="0"/>
              <a:t>of</a:t>
            </a:r>
            <a:r>
              <a:rPr lang="de-CH" sz="2400" dirty="0" smtClean="0"/>
              <a:t> </a:t>
            </a:r>
            <a:r>
              <a:rPr lang="de-CH" sz="2400" dirty="0" err="1" smtClean="0"/>
              <a:t>bad</a:t>
            </a:r>
            <a:r>
              <a:rPr lang="de-CH" sz="2400" dirty="0" smtClean="0"/>
              <a:t> </a:t>
            </a:r>
            <a:r>
              <a:rPr lang="de-CH" sz="2400" dirty="0" err="1" smtClean="0"/>
              <a:t>edges</a:t>
            </a:r>
            <a:r>
              <a:rPr lang="de-CH" sz="2400" dirty="0" smtClean="0"/>
              <a:t> </a:t>
            </a:r>
          </a:p>
          <a:p>
            <a:endParaRPr lang="en-US" sz="2400" dirty="0"/>
          </a:p>
        </p:txBody>
      </p:sp>
      <p:sp>
        <p:nvSpPr>
          <p:cNvPr id="32" name="TextBox 31"/>
          <p:cNvSpPr txBox="1"/>
          <p:nvPr/>
        </p:nvSpPr>
        <p:spPr>
          <a:xfrm>
            <a:off x="6372200" y="5949280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 </a:t>
            </a:r>
            <a:r>
              <a:rPr lang="de-CH" sz="2400" dirty="0" err="1" smtClean="0"/>
              <a:t>case</a:t>
            </a:r>
            <a:r>
              <a:rPr lang="de-CH" sz="2400" dirty="0" smtClean="0"/>
              <a:t> g &gt; b</a:t>
            </a:r>
            <a:endParaRPr lang="en-US" sz="2400" dirty="0"/>
          </a:p>
        </p:txBody>
      </p:sp>
      <p:cxnSp>
        <p:nvCxnSpPr>
          <p:cNvPr id="30" name="Shape 29"/>
          <p:cNvCxnSpPr/>
          <p:nvPr/>
        </p:nvCxnSpPr>
        <p:spPr>
          <a:xfrm flipV="1">
            <a:off x="3203848" y="3975343"/>
            <a:ext cx="1533898" cy="821809"/>
          </a:xfrm>
          <a:prstGeom prst="curvedConnector2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Title 3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>
            <a:off x="-36512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Upper Bound:   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/>
        </p:nvGraphicFramePr>
        <p:xfrm>
          <a:off x="5868441" y="457548"/>
          <a:ext cx="1439863" cy="811212"/>
        </p:xfrm>
        <a:graphic>
          <a:graphicData uri="http://schemas.openxmlformats.org/presentationml/2006/ole">
            <p:oleObj spid="_x0000_s86018" name="Equation" r:id="rId3" imgW="40608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899592" y="3436992"/>
            <a:ext cx="640080" cy="640080"/>
          </a:xfrm>
          <a:prstGeom prst="ellipse">
            <a:avLst/>
          </a:prstGeom>
          <a:solidFill>
            <a:srgbClr val="B90909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v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2771800" y="3436992"/>
            <a:ext cx="432048" cy="424056"/>
          </a:xfrm>
          <a:prstGeom prst="ellipse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Curved Connector 5"/>
          <p:cNvCxnSpPr>
            <a:stCxn id="4" idx="7"/>
            <a:endCxn id="5" idx="1"/>
          </p:cNvCxnSpPr>
          <p:nvPr/>
        </p:nvCxnSpPr>
        <p:spPr>
          <a:xfrm rot="5400000" flipH="1" flipV="1">
            <a:off x="2124686" y="2820343"/>
            <a:ext cx="31635" cy="1389138"/>
          </a:xfrm>
          <a:prstGeom prst="curvedConnector3">
            <a:avLst>
              <a:gd name="adj1" fmla="val 1018925"/>
            </a:avLst>
          </a:prstGeom>
          <a:ln w="25400">
            <a:solidFill>
              <a:srgbClr val="00B050"/>
            </a:solidFill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043608" y="266827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t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843808" y="266827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t+1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88024" y="266827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t+2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2771800" y="4005064"/>
            <a:ext cx="432048" cy="432048"/>
          </a:xfrm>
          <a:prstGeom prst="ellipse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Curved Connector 15"/>
          <p:cNvCxnSpPr>
            <a:stCxn id="4" idx="5"/>
            <a:endCxn id="10" idx="2"/>
          </p:cNvCxnSpPr>
          <p:nvPr/>
        </p:nvCxnSpPr>
        <p:spPr>
          <a:xfrm rot="16200000" flipH="1">
            <a:off x="1989991" y="3439278"/>
            <a:ext cx="237753" cy="1325866"/>
          </a:xfrm>
          <a:prstGeom prst="curvedConnector2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2771800" y="5157192"/>
            <a:ext cx="432048" cy="432048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3" name="Shape 12"/>
          <p:cNvCxnSpPr>
            <a:stCxn id="4" idx="3"/>
            <a:endCxn id="12" idx="2"/>
          </p:cNvCxnSpPr>
          <p:nvPr/>
        </p:nvCxnSpPr>
        <p:spPr>
          <a:xfrm rot="16200000" flipH="1">
            <a:off x="1187625" y="3789040"/>
            <a:ext cx="1389881" cy="1778470"/>
          </a:xfrm>
          <a:prstGeom prst="curvedConnector2">
            <a:avLst/>
          </a:prstGeom>
          <a:ln w="25400">
            <a:solidFill>
              <a:schemeClr val="accent6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644008" y="3429000"/>
            <a:ext cx="640080" cy="640080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v</a:t>
            </a:r>
            <a:endParaRPr lang="en-US" dirty="0"/>
          </a:p>
        </p:txBody>
      </p:sp>
      <p:sp>
        <p:nvSpPr>
          <p:cNvPr id="18" name="Oval 17"/>
          <p:cNvSpPr/>
          <p:nvPr/>
        </p:nvSpPr>
        <p:spPr>
          <a:xfrm>
            <a:off x="2771800" y="4581128"/>
            <a:ext cx="432048" cy="432048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2771800" y="5733256"/>
            <a:ext cx="432048" cy="432048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1" name="Shape 20"/>
          <p:cNvCxnSpPr/>
          <p:nvPr/>
        </p:nvCxnSpPr>
        <p:spPr>
          <a:xfrm rot="16200000" flipH="1">
            <a:off x="827584" y="3789040"/>
            <a:ext cx="2088232" cy="1944216"/>
          </a:xfrm>
          <a:prstGeom prst="curvedConnector2">
            <a:avLst/>
          </a:prstGeom>
          <a:ln w="25400">
            <a:solidFill>
              <a:schemeClr val="accent6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hape 22"/>
          <p:cNvCxnSpPr>
            <a:stCxn id="4" idx="4"/>
            <a:endCxn id="18" idx="2"/>
          </p:cNvCxnSpPr>
          <p:nvPr/>
        </p:nvCxnSpPr>
        <p:spPr>
          <a:xfrm rot="16200000" flipH="1">
            <a:off x="1635676" y="3661028"/>
            <a:ext cx="720080" cy="1552168"/>
          </a:xfrm>
          <a:prstGeom prst="curvedConnector2">
            <a:avLst/>
          </a:prstGeom>
          <a:ln w="25400">
            <a:solidFill>
              <a:schemeClr val="accent6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1907704" y="3068960"/>
            <a:ext cx="144016" cy="1296144"/>
          </a:xfrm>
          <a:prstGeom prst="ellipse">
            <a:avLst/>
          </a:prstGeom>
          <a:solidFill>
            <a:srgbClr val="00B050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b="1" dirty="0" smtClean="0">
                <a:solidFill>
                  <a:schemeClr val="tx1"/>
                </a:solidFill>
              </a:rPr>
              <a:t>g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1979712" y="4581128"/>
            <a:ext cx="360040" cy="1296144"/>
          </a:xfrm>
          <a:prstGeom prst="ellipse">
            <a:avLst/>
          </a:prstGeom>
          <a:solidFill>
            <a:schemeClr val="accent6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b="1" dirty="0" smtClean="0">
                <a:solidFill>
                  <a:schemeClr val="tx1"/>
                </a:solidFill>
              </a:rPr>
              <a:t>b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372200" y="5949280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 </a:t>
            </a:r>
            <a:r>
              <a:rPr lang="de-CH" sz="2400" dirty="0" err="1" smtClean="0"/>
              <a:t>case</a:t>
            </a:r>
            <a:r>
              <a:rPr lang="de-CH" sz="2400" dirty="0" smtClean="0"/>
              <a:t> b &gt; g</a:t>
            </a:r>
            <a:endParaRPr lang="en-US" sz="2400" dirty="0"/>
          </a:p>
        </p:txBody>
      </p:sp>
      <p:sp>
        <p:nvSpPr>
          <p:cNvPr id="28" name="TextBox 27"/>
          <p:cNvSpPr txBox="1"/>
          <p:nvPr/>
        </p:nvSpPr>
        <p:spPr>
          <a:xfrm>
            <a:off x="6012160" y="3068960"/>
            <a:ext cx="31318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de-CH" sz="2400" dirty="0" smtClean="0">
                <a:solidFill>
                  <a:srgbClr val="00B050"/>
                </a:solidFill>
              </a:rPr>
              <a:t>g</a:t>
            </a:r>
            <a:r>
              <a:rPr lang="de-CH" sz="2400" dirty="0" smtClean="0"/>
              <a:t>: </a:t>
            </a:r>
            <a:r>
              <a:rPr lang="de-CH" sz="2400" dirty="0" smtClean="0"/>
              <a:t>Nr. </a:t>
            </a:r>
            <a:r>
              <a:rPr lang="de-CH" sz="2400" dirty="0" err="1" smtClean="0"/>
              <a:t>of</a:t>
            </a:r>
            <a:r>
              <a:rPr lang="de-CH" sz="2400" dirty="0" smtClean="0"/>
              <a:t> </a:t>
            </a:r>
            <a:r>
              <a:rPr lang="de-CH" sz="2400" dirty="0" err="1" smtClean="0"/>
              <a:t>good</a:t>
            </a:r>
            <a:r>
              <a:rPr lang="de-CH" sz="2400" dirty="0" smtClean="0"/>
              <a:t> </a:t>
            </a:r>
            <a:r>
              <a:rPr lang="de-CH" sz="2400" dirty="0" err="1" smtClean="0"/>
              <a:t>edges</a:t>
            </a:r>
            <a:r>
              <a:rPr lang="de-CH" sz="2400" dirty="0" smtClean="0"/>
              <a:t> </a:t>
            </a:r>
          </a:p>
          <a:p>
            <a:pPr>
              <a:buNone/>
            </a:pPr>
            <a:r>
              <a:rPr lang="de-CH" sz="2400" dirty="0" smtClean="0">
                <a:solidFill>
                  <a:srgbClr val="FFFF00"/>
                </a:solidFill>
              </a:rPr>
              <a:t>                                                                 </a:t>
            </a:r>
            <a:r>
              <a:rPr lang="de-CH" sz="2400" dirty="0" smtClean="0">
                <a:solidFill>
                  <a:schemeClr val="accent6"/>
                </a:solidFill>
              </a:rPr>
              <a:t>b</a:t>
            </a:r>
            <a:r>
              <a:rPr lang="de-CH" sz="2400" dirty="0" smtClean="0"/>
              <a:t>: </a:t>
            </a:r>
            <a:r>
              <a:rPr lang="de-CH" sz="2400" dirty="0" smtClean="0"/>
              <a:t>Nr. </a:t>
            </a:r>
            <a:r>
              <a:rPr lang="de-CH" sz="2400" dirty="0" err="1" smtClean="0"/>
              <a:t>of</a:t>
            </a:r>
            <a:r>
              <a:rPr lang="de-CH" sz="2400" dirty="0" smtClean="0"/>
              <a:t> </a:t>
            </a:r>
            <a:r>
              <a:rPr lang="de-CH" sz="2400" dirty="0" err="1" smtClean="0"/>
              <a:t>bad</a:t>
            </a:r>
            <a:r>
              <a:rPr lang="de-CH" sz="2400" dirty="0" smtClean="0"/>
              <a:t> </a:t>
            </a:r>
            <a:r>
              <a:rPr lang="de-CH" sz="2400" dirty="0" err="1" smtClean="0"/>
              <a:t>edges</a:t>
            </a:r>
            <a:r>
              <a:rPr lang="de-CH" sz="2400" dirty="0" smtClean="0"/>
              <a:t> </a:t>
            </a:r>
          </a:p>
          <a:p>
            <a:endParaRPr lang="en-US" sz="2400" dirty="0"/>
          </a:p>
        </p:txBody>
      </p:sp>
      <p:sp>
        <p:nvSpPr>
          <p:cNvPr id="31" name="Title 1"/>
          <p:cNvSpPr>
            <a:spLocks noGrp="1"/>
          </p:cNvSpPr>
          <p:nvPr>
            <p:ph type="title"/>
          </p:nvPr>
        </p:nvSpPr>
        <p:spPr>
          <a:xfrm>
            <a:off x="-36512" y="274638"/>
            <a:ext cx="8229600" cy="1143000"/>
          </a:xfrm>
        </p:spPr>
        <p:txBody>
          <a:bodyPr/>
          <a:lstStyle/>
          <a:p>
            <a:r>
              <a:rPr lang="de-CH" dirty="0" err="1" smtClean="0"/>
              <a:t>Upper</a:t>
            </a:r>
            <a:r>
              <a:rPr lang="de-CH" dirty="0" smtClean="0"/>
              <a:t> </a:t>
            </a:r>
            <a:r>
              <a:rPr lang="de-CH" dirty="0" err="1" smtClean="0"/>
              <a:t>Bound</a:t>
            </a:r>
            <a:r>
              <a:rPr lang="de-CH" dirty="0" smtClean="0"/>
              <a:t>:   </a:t>
            </a:r>
            <a:endParaRPr lang="en-US" dirty="0"/>
          </a:p>
        </p:txBody>
      </p:sp>
      <p:graphicFrame>
        <p:nvGraphicFramePr>
          <p:cNvPr id="32" name="Object 31"/>
          <p:cNvGraphicFramePr>
            <a:graphicFrameLocks noChangeAspect="1"/>
          </p:cNvGraphicFramePr>
          <p:nvPr/>
        </p:nvGraphicFramePr>
        <p:xfrm>
          <a:off x="5868441" y="457548"/>
          <a:ext cx="1439863" cy="811212"/>
        </p:xfrm>
        <a:graphic>
          <a:graphicData uri="http://schemas.openxmlformats.org/presentationml/2006/ole">
            <p:oleObj spid="_x0000_s32770" name="Equation" r:id="rId3" imgW="40608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899592" y="3436992"/>
            <a:ext cx="640080" cy="640080"/>
          </a:xfrm>
          <a:prstGeom prst="ellipse">
            <a:avLst/>
          </a:prstGeom>
          <a:solidFill>
            <a:srgbClr val="B90909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v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2771800" y="3436992"/>
            <a:ext cx="432048" cy="424056"/>
          </a:xfrm>
          <a:prstGeom prst="ellipse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Curved Connector 5"/>
          <p:cNvCxnSpPr>
            <a:stCxn id="4" idx="7"/>
            <a:endCxn id="5" idx="1"/>
          </p:cNvCxnSpPr>
          <p:nvPr/>
        </p:nvCxnSpPr>
        <p:spPr>
          <a:xfrm rot="5400000" flipH="1" flipV="1">
            <a:off x="2124686" y="2820343"/>
            <a:ext cx="31635" cy="1389138"/>
          </a:xfrm>
          <a:prstGeom prst="curvedConnector3">
            <a:avLst>
              <a:gd name="adj1" fmla="val 1018925"/>
            </a:avLst>
          </a:prstGeom>
          <a:ln w="25400">
            <a:solidFill>
              <a:srgbClr val="00B050"/>
            </a:solidFill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043608" y="266827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t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843808" y="266827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t+1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88024" y="266827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t+2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2771800" y="4005064"/>
            <a:ext cx="432048" cy="432048"/>
          </a:xfrm>
          <a:prstGeom prst="ellipse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Curved Connector 15"/>
          <p:cNvCxnSpPr>
            <a:stCxn id="4" idx="5"/>
            <a:endCxn id="10" idx="2"/>
          </p:cNvCxnSpPr>
          <p:nvPr/>
        </p:nvCxnSpPr>
        <p:spPr>
          <a:xfrm rot="16200000" flipH="1">
            <a:off x="1989991" y="3439278"/>
            <a:ext cx="237753" cy="1325866"/>
          </a:xfrm>
          <a:prstGeom prst="curvedConnector2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2771800" y="5157192"/>
            <a:ext cx="432048" cy="432048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3" name="Shape 12"/>
          <p:cNvCxnSpPr>
            <a:stCxn id="4" idx="3"/>
            <a:endCxn id="12" idx="2"/>
          </p:cNvCxnSpPr>
          <p:nvPr/>
        </p:nvCxnSpPr>
        <p:spPr>
          <a:xfrm rot="16200000" flipH="1">
            <a:off x="1187625" y="3789040"/>
            <a:ext cx="1389881" cy="1778470"/>
          </a:xfrm>
          <a:prstGeom prst="curvedConnector2">
            <a:avLst/>
          </a:prstGeom>
          <a:ln w="25400">
            <a:solidFill>
              <a:schemeClr val="accent6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644008" y="3429000"/>
            <a:ext cx="640080" cy="640080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v</a:t>
            </a:r>
            <a:endParaRPr lang="en-US" dirty="0"/>
          </a:p>
        </p:txBody>
      </p:sp>
      <p:cxnSp>
        <p:nvCxnSpPr>
          <p:cNvPr id="15" name="Curved Connector 14"/>
          <p:cNvCxnSpPr>
            <a:stCxn id="5" idx="7"/>
            <a:endCxn id="14" idx="1"/>
          </p:cNvCxnSpPr>
          <p:nvPr/>
        </p:nvCxnSpPr>
        <p:spPr>
          <a:xfrm rot="16200000" flipH="1">
            <a:off x="3927339" y="2712330"/>
            <a:ext cx="23643" cy="1597170"/>
          </a:xfrm>
          <a:prstGeom prst="curvedConnector3">
            <a:avLst>
              <a:gd name="adj1" fmla="val -1263351"/>
            </a:avLst>
          </a:prstGeom>
          <a:ln w="25400">
            <a:solidFill>
              <a:schemeClr val="accent6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hape 15"/>
          <p:cNvCxnSpPr>
            <a:stCxn id="10" idx="7"/>
            <a:endCxn id="14" idx="2"/>
          </p:cNvCxnSpPr>
          <p:nvPr/>
        </p:nvCxnSpPr>
        <p:spPr>
          <a:xfrm rot="5400000" flipH="1" flipV="1">
            <a:off x="3732644" y="3156972"/>
            <a:ext cx="319296" cy="1503432"/>
          </a:xfrm>
          <a:prstGeom prst="curvedConnector2">
            <a:avLst/>
          </a:prstGeom>
          <a:ln w="25400">
            <a:solidFill>
              <a:schemeClr val="accent6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hape 16"/>
          <p:cNvCxnSpPr>
            <a:stCxn id="12" idx="6"/>
            <a:endCxn id="14" idx="3"/>
          </p:cNvCxnSpPr>
          <p:nvPr/>
        </p:nvCxnSpPr>
        <p:spPr>
          <a:xfrm flipV="1">
            <a:off x="3203848" y="3975343"/>
            <a:ext cx="1533898" cy="1397873"/>
          </a:xfrm>
          <a:prstGeom prst="curvedConnector2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2771800" y="4581128"/>
            <a:ext cx="432048" cy="432048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2771800" y="5733256"/>
            <a:ext cx="432048" cy="432048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1" name="Shape 20"/>
          <p:cNvCxnSpPr/>
          <p:nvPr/>
        </p:nvCxnSpPr>
        <p:spPr>
          <a:xfrm rot="16200000" flipH="1">
            <a:off x="827584" y="3789040"/>
            <a:ext cx="2088232" cy="1944216"/>
          </a:xfrm>
          <a:prstGeom prst="curvedConnector2">
            <a:avLst/>
          </a:prstGeom>
          <a:ln w="25400">
            <a:solidFill>
              <a:schemeClr val="accent6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Curved Connector 133"/>
          <p:cNvCxnSpPr>
            <a:stCxn id="19" idx="6"/>
            <a:endCxn id="14" idx="4"/>
          </p:cNvCxnSpPr>
          <p:nvPr/>
        </p:nvCxnSpPr>
        <p:spPr>
          <a:xfrm flipV="1">
            <a:off x="3203848" y="4069080"/>
            <a:ext cx="1760200" cy="1880200"/>
          </a:xfrm>
          <a:prstGeom prst="curvedConnector2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hape 22"/>
          <p:cNvCxnSpPr>
            <a:stCxn id="4" idx="4"/>
            <a:endCxn id="18" idx="2"/>
          </p:cNvCxnSpPr>
          <p:nvPr/>
        </p:nvCxnSpPr>
        <p:spPr>
          <a:xfrm rot="16200000" flipH="1">
            <a:off x="1635676" y="3661028"/>
            <a:ext cx="720080" cy="1552168"/>
          </a:xfrm>
          <a:prstGeom prst="curvedConnector2">
            <a:avLst/>
          </a:prstGeom>
          <a:ln w="25400">
            <a:solidFill>
              <a:schemeClr val="accent6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hape 23"/>
          <p:cNvCxnSpPr/>
          <p:nvPr/>
        </p:nvCxnSpPr>
        <p:spPr>
          <a:xfrm flipV="1">
            <a:off x="3203848" y="4005064"/>
            <a:ext cx="1533898" cy="821809"/>
          </a:xfrm>
          <a:prstGeom prst="curvedConnector2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1907704" y="3068960"/>
            <a:ext cx="144016" cy="1296144"/>
          </a:xfrm>
          <a:prstGeom prst="ellipse">
            <a:avLst/>
          </a:prstGeom>
          <a:solidFill>
            <a:srgbClr val="00B050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b="1" dirty="0" smtClean="0">
                <a:solidFill>
                  <a:schemeClr val="tx1"/>
                </a:solidFill>
              </a:rPr>
              <a:t>g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1979712" y="4581128"/>
            <a:ext cx="360040" cy="1296144"/>
          </a:xfrm>
          <a:prstGeom prst="ellipse">
            <a:avLst/>
          </a:prstGeom>
          <a:solidFill>
            <a:schemeClr val="accent6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b="1" dirty="0" smtClean="0">
                <a:solidFill>
                  <a:schemeClr val="tx1"/>
                </a:solidFill>
              </a:rPr>
              <a:t>b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372200" y="5949280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 </a:t>
            </a:r>
            <a:r>
              <a:rPr lang="de-CH" sz="2400" dirty="0" err="1" smtClean="0"/>
              <a:t>case</a:t>
            </a:r>
            <a:r>
              <a:rPr lang="de-CH" sz="2400" dirty="0" smtClean="0"/>
              <a:t> b &gt; g</a:t>
            </a:r>
            <a:endParaRPr lang="en-US" sz="2400" dirty="0"/>
          </a:p>
        </p:txBody>
      </p:sp>
      <p:sp>
        <p:nvSpPr>
          <p:cNvPr id="28" name="TextBox 27"/>
          <p:cNvSpPr txBox="1"/>
          <p:nvPr/>
        </p:nvSpPr>
        <p:spPr>
          <a:xfrm>
            <a:off x="6012160" y="3068960"/>
            <a:ext cx="31318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de-CH" sz="2400" dirty="0" smtClean="0">
                <a:solidFill>
                  <a:srgbClr val="00B050"/>
                </a:solidFill>
              </a:rPr>
              <a:t>g</a:t>
            </a:r>
            <a:r>
              <a:rPr lang="de-CH" sz="2400" dirty="0" smtClean="0"/>
              <a:t>: </a:t>
            </a:r>
            <a:r>
              <a:rPr lang="de-CH" sz="2400" dirty="0" smtClean="0"/>
              <a:t>Nr. </a:t>
            </a:r>
            <a:r>
              <a:rPr lang="de-CH" sz="2400" dirty="0" err="1" smtClean="0"/>
              <a:t>of</a:t>
            </a:r>
            <a:r>
              <a:rPr lang="de-CH" sz="2400" dirty="0" smtClean="0"/>
              <a:t> </a:t>
            </a:r>
            <a:r>
              <a:rPr lang="de-CH" sz="2400" dirty="0" err="1" smtClean="0"/>
              <a:t>good</a:t>
            </a:r>
            <a:r>
              <a:rPr lang="de-CH" sz="2400" dirty="0" smtClean="0"/>
              <a:t> </a:t>
            </a:r>
            <a:r>
              <a:rPr lang="de-CH" sz="2400" dirty="0" err="1" smtClean="0"/>
              <a:t>edges</a:t>
            </a:r>
            <a:r>
              <a:rPr lang="de-CH" sz="2400" dirty="0" smtClean="0"/>
              <a:t> </a:t>
            </a:r>
          </a:p>
          <a:p>
            <a:pPr>
              <a:buNone/>
            </a:pPr>
            <a:r>
              <a:rPr lang="de-CH" sz="2400" dirty="0" smtClean="0">
                <a:solidFill>
                  <a:srgbClr val="FFFF00"/>
                </a:solidFill>
              </a:rPr>
              <a:t>                                                                 </a:t>
            </a:r>
            <a:r>
              <a:rPr lang="de-CH" sz="2400" dirty="0" smtClean="0">
                <a:solidFill>
                  <a:schemeClr val="accent6"/>
                </a:solidFill>
              </a:rPr>
              <a:t>b</a:t>
            </a:r>
            <a:r>
              <a:rPr lang="de-CH" sz="2400" dirty="0" smtClean="0"/>
              <a:t>: </a:t>
            </a:r>
            <a:r>
              <a:rPr lang="de-CH" sz="2400" dirty="0" smtClean="0"/>
              <a:t>Nr. </a:t>
            </a:r>
            <a:r>
              <a:rPr lang="de-CH" sz="2400" dirty="0" err="1" smtClean="0"/>
              <a:t>of</a:t>
            </a:r>
            <a:r>
              <a:rPr lang="de-CH" sz="2400" dirty="0" smtClean="0"/>
              <a:t> </a:t>
            </a:r>
            <a:r>
              <a:rPr lang="de-CH" sz="2400" dirty="0" err="1" smtClean="0"/>
              <a:t>bad</a:t>
            </a:r>
            <a:r>
              <a:rPr lang="de-CH" sz="2400" dirty="0" smtClean="0"/>
              <a:t> </a:t>
            </a:r>
            <a:r>
              <a:rPr lang="de-CH" sz="2400" dirty="0" err="1" smtClean="0"/>
              <a:t>edges</a:t>
            </a:r>
            <a:r>
              <a:rPr lang="de-CH" sz="2400" dirty="0" smtClean="0"/>
              <a:t> </a:t>
            </a:r>
          </a:p>
          <a:p>
            <a:endParaRPr lang="en-US" sz="2400" dirty="0"/>
          </a:p>
        </p:txBody>
      </p:sp>
      <p:sp>
        <p:nvSpPr>
          <p:cNvPr id="31" name="Title 1"/>
          <p:cNvSpPr>
            <a:spLocks noGrp="1"/>
          </p:cNvSpPr>
          <p:nvPr>
            <p:ph type="title"/>
          </p:nvPr>
        </p:nvSpPr>
        <p:spPr>
          <a:xfrm>
            <a:off x="-36512" y="274638"/>
            <a:ext cx="8229600" cy="1143000"/>
          </a:xfrm>
        </p:spPr>
        <p:txBody>
          <a:bodyPr/>
          <a:lstStyle/>
          <a:p>
            <a:r>
              <a:rPr lang="de-CH" dirty="0" err="1" smtClean="0"/>
              <a:t>Upper</a:t>
            </a:r>
            <a:r>
              <a:rPr lang="de-CH" dirty="0" smtClean="0"/>
              <a:t> </a:t>
            </a:r>
            <a:r>
              <a:rPr lang="de-CH" dirty="0" err="1" smtClean="0"/>
              <a:t>Bound</a:t>
            </a:r>
            <a:r>
              <a:rPr lang="de-CH" dirty="0" smtClean="0"/>
              <a:t>:   </a:t>
            </a:r>
            <a:endParaRPr lang="en-US" dirty="0"/>
          </a:p>
        </p:txBody>
      </p:sp>
      <p:graphicFrame>
        <p:nvGraphicFramePr>
          <p:cNvPr id="32" name="Object 31"/>
          <p:cNvGraphicFramePr>
            <a:graphicFrameLocks noChangeAspect="1"/>
          </p:cNvGraphicFramePr>
          <p:nvPr/>
        </p:nvGraphicFramePr>
        <p:xfrm>
          <a:off x="5868441" y="457548"/>
          <a:ext cx="1439863" cy="811212"/>
        </p:xfrm>
        <a:graphic>
          <a:graphicData uri="http://schemas.openxmlformats.org/presentationml/2006/ole">
            <p:oleObj spid="_x0000_s108546" name="Equation" r:id="rId3" imgW="40608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899592" y="3436992"/>
            <a:ext cx="640080" cy="640080"/>
          </a:xfrm>
          <a:prstGeom prst="ellipse">
            <a:avLst/>
          </a:prstGeom>
          <a:solidFill>
            <a:srgbClr val="B90909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v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2771800" y="3436992"/>
            <a:ext cx="432048" cy="424056"/>
          </a:xfrm>
          <a:prstGeom prst="ellipse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Curved Connector 5"/>
          <p:cNvCxnSpPr>
            <a:stCxn id="4" idx="7"/>
            <a:endCxn id="5" idx="1"/>
          </p:cNvCxnSpPr>
          <p:nvPr/>
        </p:nvCxnSpPr>
        <p:spPr>
          <a:xfrm rot="5400000" flipH="1" flipV="1">
            <a:off x="2124686" y="2820343"/>
            <a:ext cx="31635" cy="1389138"/>
          </a:xfrm>
          <a:prstGeom prst="curvedConnector3">
            <a:avLst>
              <a:gd name="adj1" fmla="val 1018925"/>
            </a:avLst>
          </a:prstGeom>
          <a:ln w="25400">
            <a:solidFill>
              <a:srgbClr val="00B050"/>
            </a:solidFill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043608" y="266827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t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843808" y="266827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t+1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88024" y="266827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t+2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2771800" y="4005064"/>
            <a:ext cx="432048" cy="432048"/>
          </a:xfrm>
          <a:prstGeom prst="ellipse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Curved Connector 15"/>
          <p:cNvCxnSpPr>
            <a:stCxn id="4" idx="5"/>
            <a:endCxn id="10" idx="2"/>
          </p:cNvCxnSpPr>
          <p:nvPr/>
        </p:nvCxnSpPr>
        <p:spPr>
          <a:xfrm rot="16200000" flipH="1">
            <a:off x="1989991" y="3439278"/>
            <a:ext cx="237753" cy="1325866"/>
          </a:xfrm>
          <a:prstGeom prst="curvedConnector2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2771800" y="5157192"/>
            <a:ext cx="432048" cy="432048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3" name="Shape 12"/>
          <p:cNvCxnSpPr>
            <a:stCxn id="4" idx="3"/>
            <a:endCxn id="12" idx="2"/>
          </p:cNvCxnSpPr>
          <p:nvPr/>
        </p:nvCxnSpPr>
        <p:spPr>
          <a:xfrm rot="16200000" flipH="1">
            <a:off x="1187625" y="3789040"/>
            <a:ext cx="1389881" cy="1778470"/>
          </a:xfrm>
          <a:prstGeom prst="curvedConnector2">
            <a:avLst/>
          </a:prstGeom>
          <a:ln w="63500">
            <a:solidFill>
              <a:schemeClr val="accent6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644008" y="3429000"/>
            <a:ext cx="640080" cy="640080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v</a:t>
            </a:r>
            <a:endParaRPr lang="en-US" dirty="0"/>
          </a:p>
        </p:txBody>
      </p:sp>
      <p:cxnSp>
        <p:nvCxnSpPr>
          <p:cNvPr id="15" name="Curved Connector 14"/>
          <p:cNvCxnSpPr>
            <a:stCxn id="5" idx="7"/>
            <a:endCxn id="14" idx="1"/>
          </p:cNvCxnSpPr>
          <p:nvPr/>
        </p:nvCxnSpPr>
        <p:spPr>
          <a:xfrm rot="16200000" flipH="1">
            <a:off x="3927339" y="2712330"/>
            <a:ext cx="23643" cy="1597170"/>
          </a:xfrm>
          <a:prstGeom prst="curvedConnector3">
            <a:avLst>
              <a:gd name="adj1" fmla="val -1263351"/>
            </a:avLst>
          </a:prstGeom>
          <a:ln w="25400">
            <a:solidFill>
              <a:schemeClr val="accent6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hape 15"/>
          <p:cNvCxnSpPr>
            <a:stCxn id="10" idx="7"/>
            <a:endCxn id="14" idx="2"/>
          </p:cNvCxnSpPr>
          <p:nvPr/>
        </p:nvCxnSpPr>
        <p:spPr>
          <a:xfrm rot="5400000" flipH="1" flipV="1">
            <a:off x="3732644" y="3156972"/>
            <a:ext cx="319296" cy="1503432"/>
          </a:xfrm>
          <a:prstGeom prst="curvedConnector2">
            <a:avLst/>
          </a:prstGeom>
          <a:ln w="25400">
            <a:solidFill>
              <a:schemeClr val="accent6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hape 16"/>
          <p:cNvCxnSpPr>
            <a:stCxn id="12" idx="6"/>
            <a:endCxn id="14" idx="3"/>
          </p:cNvCxnSpPr>
          <p:nvPr/>
        </p:nvCxnSpPr>
        <p:spPr>
          <a:xfrm flipV="1">
            <a:off x="3203848" y="3975343"/>
            <a:ext cx="1533898" cy="1397873"/>
          </a:xfrm>
          <a:prstGeom prst="curvedConnector2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2771800" y="4581128"/>
            <a:ext cx="432048" cy="432048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2771800" y="5733256"/>
            <a:ext cx="432048" cy="432048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1" name="Shape 20"/>
          <p:cNvCxnSpPr/>
          <p:nvPr/>
        </p:nvCxnSpPr>
        <p:spPr>
          <a:xfrm rot="16200000" flipH="1">
            <a:off x="827584" y="3789040"/>
            <a:ext cx="2088232" cy="1944216"/>
          </a:xfrm>
          <a:prstGeom prst="curvedConnector2">
            <a:avLst/>
          </a:prstGeom>
          <a:ln w="63500">
            <a:solidFill>
              <a:schemeClr val="accent6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Curved Connector 133"/>
          <p:cNvCxnSpPr>
            <a:stCxn id="19" idx="6"/>
            <a:endCxn id="14" idx="4"/>
          </p:cNvCxnSpPr>
          <p:nvPr/>
        </p:nvCxnSpPr>
        <p:spPr>
          <a:xfrm flipV="1">
            <a:off x="3203848" y="4069080"/>
            <a:ext cx="1760200" cy="1880200"/>
          </a:xfrm>
          <a:prstGeom prst="curvedConnector2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hape 22"/>
          <p:cNvCxnSpPr>
            <a:stCxn id="4" idx="4"/>
            <a:endCxn id="18" idx="2"/>
          </p:cNvCxnSpPr>
          <p:nvPr/>
        </p:nvCxnSpPr>
        <p:spPr>
          <a:xfrm rot="16200000" flipH="1">
            <a:off x="1635676" y="3661028"/>
            <a:ext cx="720080" cy="1552168"/>
          </a:xfrm>
          <a:prstGeom prst="curvedConnector2">
            <a:avLst/>
          </a:prstGeom>
          <a:ln w="63500">
            <a:solidFill>
              <a:schemeClr val="accent6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hape 23"/>
          <p:cNvCxnSpPr/>
          <p:nvPr/>
        </p:nvCxnSpPr>
        <p:spPr>
          <a:xfrm flipV="1">
            <a:off x="3203848" y="4005064"/>
            <a:ext cx="1533898" cy="821809"/>
          </a:xfrm>
          <a:prstGeom prst="curvedConnector2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1907704" y="3068960"/>
            <a:ext cx="144016" cy="1296144"/>
          </a:xfrm>
          <a:prstGeom prst="ellipse">
            <a:avLst/>
          </a:prstGeom>
          <a:solidFill>
            <a:srgbClr val="00B050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b="1" dirty="0" smtClean="0">
                <a:solidFill>
                  <a:schemeClr val="tx1"/>
                </a:solidFill>
              </a:rPr>
              <a:t>g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1979712" y="4581128"/>
            <a:ext cx="360040" cy="1296144"/>
          </a:xfrm>
          <a:prstGeom prst="ellipse">
            <a:avLst/>
          </a:prstGeom>
          <a:solidFill>
            <a:schemeClr val="accent6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b="1" dirty="0" smtClean="0">
                <a:solidFill>
                  <a:schemeClr val="tx1"/>
                </a:solidFill>
              </a:rPr>
              <a:t>b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372200" y="5949280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 </a:t>
            </a:r>
            <a:r>
              <a:rPr lang="de-CH" sz="2400" dirty="0" err="1" smtClean="0"/>
              <a:t>case</a:t>
            </a:r>
            <a:r>
              <a:rPr lang="de-CH" sz="2400" dirty="0" smtClean="0"/>
              <a:t> b &gt; g</a:t>
            </a:r>
            <a:endParaRPr lang="en-US" sz="2400" dirty="0"/>
          </a:p>
        </p:txBody>
      </p:sp>
      <p:sp>
        <p:nvSpPr>
          <p:cNvPr id="28" name="TextBox 27"/>
          <p:cNvSpPr txBox="1"/>
          <p:nvPr/>
        </p:nvSpPr>
        <p:spPr>
          <a:xfrm>
            <a:off x="6012160" y="3068960"/>
            <a:ext cx="31318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de-CH" sz="2400" dirty="0" smtClean="0">
                <a:solidFill>
                  <a:srgbClr val="00B050"/>
                </a:solidFill>
              </a:rPr>
              <a:t>g</a:t>
            </a:r>
            <a:r>
              <a:rPr lang="de-CH" sz="2400" dirty="0" smtClean="0"/>
              <a:t>: </a:t>
            </a:r>
            <a:r>
              <a:rPr lang="de-CH" sz="2400" dirty="0" smtClean="0"/>
              <a:t>Nr. </a:t>
            </a:r>
            <a:r>
              <a:rPr lang="de-CH" sz="2400" dirty="0" err="1" smtClean="0"/>
              <a:t>of</a:t>
            </a:r>
            <a:r>
              <a:rPr lang="de-CH" sz="2400" dirty="0" smtClean="0"/>
              <a:t> </a:t>
            </a:r>
            <a:r>
              <a:rPr lang="de-CH" sz="2400" dirty="0" err="1" smtClean="0"/>
              <a:t>good</a:t>
            </a:r>
            <a:r>
              <a:rPr lang="de-CH" sz="2400" dirty="0" smtClean="0"/>
              <a:t> </a:t>
            </a:r>
            <a:r>
              <a:rPr lang="de-CH" sz="2400" dirty="0" err="1" smtClean="0"/>
              <a:t>edges</a:t>
            </a:r>
            <a:r>
              <a:rPr lang="de-CH" sz="2400" dirty="0" smtClean="0"/>
              <a:t> </a:t>
            </a:r>
          </a:p>
          <a:p>
            <a:pPr>
              <a:buNone/>
            </a:pPr>
            <a:r>
              <a:rPr lang="de-CH" sz="2400" dirty="0" smtClean="0">
                <a:solidFill>
                  <a:srgbClr val="FFFF00"/>
                </a:solidFill>
              </a:rPr>
              <a:t>                                                                 </a:t>
            </a:r>
            <a:r>
              <a:rPr lang="de-CH" sz="2400" dirty="0" smtClean="0">
                <a:solidFill>
                  <a:schemeClr val="accent6"/>
                </a:solidFill>
              </a:rPr>
              <a:t>b</a:t>
            </a:r>
            <a:r>
              <a:rPr lang="de-CH" sz="2400" dirty="0" smtClean="0"/>
              <a:t>: </a:t>
            </a:r>
            <a:r>
              <a:rPr lang="de-CH" sz="2400" dirty="0" smtClean="0"/>
              <a:t>Nr. </a:t>
            </a:r>
            <a:r>
              <a:rPr lang="de-CH" sz="2400" dirty="0" err="1" smtClean="0"/>
              <a:t>of</a:t>
            </a:r>
            <a:r>
              <a:rPr lang="de-CH" sz="2400" dirty="0" smtClean="0"/>
              <a:t> </a:t>
            </a:r>
            <a:r>
              <a:rPr lang="de-CH" sz="2400" dirty="0" err="1" smtClean="0"/>
              <a:t>bad</a:t>
            </a:r>
            <a:r>
              <a:rPr lang="de-CH" sz="2400" dirty="0" smtClean="0"/>
              <a:t> </a:t>
            </a:r>
            <a:r>
              <a:rPr lang="de-CH" sz="2400" dirty="0" err="1" smtClean="0"/>
              <a:t>edges</a:t>
            </a:r>
            <a:r>
              <a:rPr lang="de-CH" sz="2400" dirty="0" smtClean="0"/>
              <a:t> </a:t>
            </a:r>
          </a:p>
          <a:p>
            <a:endParaRPr lang="en-US" sz="2400" dirty="0"/>
          </a:p>
        </p:txBody>
      </p:sp>
      <p:sp>
        <p:nvSpPr>
          <p:cNvPr id="31" name="Title 1"/>
          <p:cNvSpPr>
            <a:spLocks noGrp="1"/>
          </p:cNvSpPr>
          <p:nvPr>
            <p:ph type="title"/>
          </p:nvPr>
        </p:nvSpPr>
        <p:spPr>
          <a:xfrm>
            <a:off x="-36512" y="274638"/>
            <a:ext cx="8229600" cy="1143000"/>
          </a:xfrm>
        </p:spPr>
        <p:txBody>
          <a:bodyPr/>
          <a:lstStyle/>
          <a:p>
            <a:r>
              <a:rPr lang="de-CH" dirty="0" err="1" smtClean="0"/>
              <a:t>Upper</a:t>
            </a:r>
            <a:r>
              <a:rPr lang="de-CH" dirty="0" smtClean="0"/>
              <a:t> </a:t>
            </a:r>
            <a:r>
              <a:rPr lang="de-CH" dirty="0" err="1" smtClean="0"/>
              <a:t>Bound</a:t>
            </a:r>
            <a:r>
              <a:rPr lang="de-CH" dirty="0" smtClean="0"/>
              <a:t>:   </a:t>
            </a:r>
            <a:endParaRPr lang="en-US" dirty="0"/>
          </a:p>
        </p:txBody>
      </p:sp>
      <p:graphicFrame>
        <p:nvGraphicFramePr>
          <p:cNvPr id="32" name="Object 31"/>
          <p:cNvGraphicFramePr>
            <a:graphicFrameLocks noChangeAspect="1"/>
          </p:cNvGraphicFramePr>
          <p:nvPr/>
        </p:nvGraphicFramePr>
        <p:xfrm>
          <a:off x="5868441" y="457548"/>
          <a:ext cx="1439863" cy="811212"/>
        </p:xfrm>
        <a:graphic>
          <a:graphicData uri="http://schemas.openxmlformats.org/presentationml/2006/ole">
            <p:oleObj spid="_x0000_s87042" name="Equation" r:id="rId3" imgW="40608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899592" y="3436992"/>
            <a:ext cx="640080" cy="640080"/>
          </a:xfrm>
          <a:prstGeom prst="ellipse">
            <a:avLst/>
          </a:prstGeom>
          <a:solidFill>
            <a:srgbClr val="B90909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v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2771800" y="3436992"/>
            <a:ext cx="432048" cy="424056"/>
          </a:xfrm>
          <a:prstGeom prst="ellipse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Curved Connector 5"/>
          <p:cNvCxnSpPr>
            <a:stCxn id="4" idx="7"/>
            <a:endCxn id="5" idx="1"/>
          </p:cNvCxnSpPr>
          <p:nvPr/>
        </p:nvCxnSpPr>
        <p:spPr>
          <a:xfrm rot="5400000" flipH="1" flipV="1">
            <a:off x="2124686" y="2820343"/>
            <a:ext cx="31635" cy="1389138"/>
          </a:xfrm>
          <a:prstGeom prst="curvedConnector3">
            <a:avLst>
              <a:gd name="adj1" fmla="val 1018925"/>
            </a:avLst>
          </a:prstGeom>
          <a:ln w="25400">
            <a:solidFill>
              <a:srgbClr val="00B050"/>
            </a:solidFill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043608" y="266827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t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843808" y="266827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t+1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88024" y="266827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t+2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2771800" y="4005064"/>
            <a:ext cx="432048" cy="432048"/>
          </a:xfrm>
          <a:prstGeom prst="ellipse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Curved Connector 15"/>
          <p:cNvCxnSpPr>
            <a:stCxn id="4" idx="5"/>
            <a:endCxn id="10" idx="2"/>
          </p:cNvCxnSpPr>
          <p:nvPr/>
        </p:nvCxnSpPr>
        <p:spPr>
          <a:xfrm rot="16200000" flipH="1">
            <a:off x="1989991" y="3439278"/>
            <a:ext cx="237753" cy="1325866"/>
          </a:xfrm>
          <a:prstGeom prst="curvedConnector2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2771800" y="5157192"/>
            <a:ext cx="432048" cy="432048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3" name="Shape 12"/>
          <p:cNvCxnSpPr>
            <a:stCxn id="4" idx="3"/>
            <a:endCxn id="12" idx="2"/>
          </p:cNvCxnSpPr>
          <p:nvPr/>
        </p:nvCxnSpPr>
        <p:spPr>
          <a:xfrm rot="16200000" flipH="1">
            <a:off x="1187625" y="3789040"/>
            <a:ext cx="1389881" cy="1778470"/>
          </a:xfrm>
          <a:prstGeom prst="curvedConnector2">
            <a:avLst/>
          </a:prstGeom>
          <a:ln w="63500">
            <a:solidFill>
              <a:schemeClr val="accent6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644008" y="3429000"/>
            <a:ext cx="640080" cy="640080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v</a:t>
            </a:r>
            <a:endParaRPr lang="en-US" dirty="0"/>
          </a:p>
        </p:txBody>
      </p:sp>
      <p:cxnSp>
        <p:nvCxnSpPr>
          <p:cNvPr id="15" name="Curved Connector 14"/>
          <p:cNvCxnSpPr>
            <a:stCxn id="5" idx="7"/>
            <a:endCxn id="14" idx="1"/>
          </p:cNvCxnSpPr>
          <p:nvPr/>
        </p:nvCxnSpPr>
        <p:spPr>
          <a:xfrm rot="16200000" flipH="1">
            <a:off x="3927339" y="2712330"/>
            <a:ext cx="23643" cy="1597170"/>
          </a:xfrm>
          <a:prstGeom prst="curvedConnector3">
            <a:avLst>
              <a:gd name="adj1" fmla="val -1263351"/>
            </a:avLst>
          </a:prstGeom>
          <a:ln w="63500">
            <a:solidFill>
              <a:schemeClr val="accent6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hape 15"/>
          <p:cNvCxnSpPr>
            <a:stCxn id="10" idx="7"/>
            <a:endCxn id="14" idx="2"/>
          </p:cNvCxnSpPr>
          <p:nvPr/>
        </p:nvCxnSpPr>
        <p:spPr>
          <a:xfrm rot="5400000" flipH="1" flipV="1">
            <a:off x="3732644" y="3156972"/>
            <a:ext cx="319296" cy="1503432"/>
          </a:xfrm>
          <a:prstGeom prst="curvedConnector2">
            <a:avLst/>
          </a:prstGeom>
          <a:ln w="63500">
            <a:solidFill>
              <a:schemeClr val="accent6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hape 16"/>
          <p:cNvCxnSpPr>
            <a:stCxn id="12" idx="6"/>
            <a:endCxn id="14" idx="3"/>
          </p:cNvCxnSpPr>
          <p:nvPr/>
        </p:nvCxnSpPr>
        <p:spPr>
          <a:xfrm flipV="1">
            <a:off x="3203848" y="3975343"/>
            <a:ext cx="1533898" cy="1397873"/>
          </a:xfrm>
          <a:prstGeom prst="curvedConnector2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2771800" y="4581128"/>
            <a:ext cx="432048" cy="432048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2771800" y="5733256"/>
            <a:ext cx="432048" cy="432048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1" name="Shape 20"/>
          <p:cNvCxnSpPr/>
          <p:nvPr/>
        </p:nvCxnSpPr>
        <p:spPr>
          <a:xfrm rot="16200000" flipH="1">
            <a:off x="827584" y="3789040"/>
            <a:ext cx="2088232" cy="1944216"/>
          </a:xfrm>
          <a:prstGeom prst="curvedConnector2">
            <a:avLst/>
          </a:prstGeom>
          <a:ln w="63500">
            <a:solidFill>
              <a:schemeClr val="accent6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Curved Connector 133"/>
          <p:cNvCxnSpPr>
            <a:stCxn id="19" idx="6"/>
            <a:endCxn id="14" idx="4"/>
          </p:cNvCxnSpPr>
          <p:nvPr/>
        </p:nvCxnSpPr>
        <p:spPr>
          <a:xfrm flipV="1">
            <a:off x="3203848" y="4069080"/>
            <a:ext cx="1760200" cy="1880200"/>
          </a:xfrm>
          <a:prstGeom prst="curvedConnector2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hape 22"/>
          <p:cNvCxnSpPr>
            <a:stCxn id="4" idx="4"/>
            <a:endCxn id="18" idx="2"/>
          </p:cNvCxnSpPr>
          <p:nvPr/>
        </p:nvCxnSpPr>
        <p:spPr>
          <a:xfrm rot="16200000" flipH="1">
            <a:off x="1635676" y="3661028"/>
            <a:ext cx="720080" cy="1552168"/>
          </a:xfrm>
          <a:prstGeom prst="curvedConnector2">
            <a:avLst/>
          </a:prstGeom>
          <a:ln w="63500">
            <a:solidFill>
              <a:schemeClr val="accent6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hape 23"/>
          <p:cNvCxnSpPr/>
          <p:nvPr/>
        </p:nvCxnSpPr>
        <p:spPr>
          <a:xfrm flipV="1">
            <a:off x="3203848" y="4005064"/>
            <a:ext cx="1533898" cy="821809"/>
          </a:xfrm>
          <a:prstGeom prst="curvedConnector2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1907704" y="3068960"/>
            <a:ext cx="144016" cy="1296144"/>
          </a:xfrm>
          <a:prstGeom prst="ellipse">
            <a:avLst/>
          </a:prstGeom>
          <a:solidFill>
            <a:srgbClr val="00B050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b="1" dirty="0" smtClean="0">
                <a:solidFill>
                  <a:schemeClr val="tx1"/>
                </a:solidFill>
              </a:rPr>
              <a:t>g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1979712" y="4581128"/>
            <a:ext cx="360040" cy="1296144"/>
          </a:xfrm>
          <a:prstGeom prst="ellipse">
            <a:avLst/>
          </a:prstGeom>
          <a:solidFill>
            <a:schemeClr val="accent6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b="1" dirty="0" smtClean="0">
                <a:solidFill>
                  <a:schemeClr val="tx1"/>
                </a:solidFill>
              </a:rPr>
              <a:t>b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372200" y="5949280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 </a:t>
            </a:r>
            <a:r>
              <a:rPr lang="de-CH" sz="2400" dirty="0" err="1" smtClean="0"/>
              <a:t>case</a:t>
            </a:r>
            <a:r>
              <a:rPr lang="de-CH" sz="2400" dirty="0" smtClean="0"/>
              <a:t> b &gt; g</a:t>
            </a:r>
            <a:endParaRPr lang="en-US" sz="2400" dirty="0"/>
          </a:p>
        </p:txBody>
      </p:sp>
      <p:sp>
        <p:nvSpPr>
          <p:cNvPr id="28" name="TextBox 27"/>
          <p:cNvSpPr txBox="1"/>
          <p:nvPr/>
        </p:nvSpPr>
        <p:spPr>
          <a:xfrm>
            <a:off x="6012160" y="3068960"/>
            <a:ext cx="31318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de-CH" sz="2400" dirty="0" smtClean="0">
                <a:solidFill>
                  <a:srgbClr val="00B050"/>
                </a:solidFill>
              </a:rPr>
              <a:t>g</a:t>
            </a:r>
            <a:r>
              <a:rPr lang="de-CH" sz="2400" dirty="0" smtClean="0"/>
              <a:t>: </a:t>
            </a:r>
            <a:r>
              <a:rPr lang="de-CH" sz="2400" dirty="0" smtClean="0"/>
              <a:t>Nr. </a:t>
            </a:r>
            <a:r>
              <a:rPr lang="de-CH" sz="2400" dirty="0" err="1" smtClean="0"/>
              <a:t>of</a:t>
            </a:r>
            <a:r>
              <a:rPr lang="de-CH" sz="2400" dirty="0" smtClean="0"/>
              <a:t> </a:t>
            </a:r>
            <a:r>
              <a:rPr lang="de-CH" sz="2400" dirty="0" err="1" smtClean="0"/>
              <a:t>good</a:t>
            </a:r>
            <a:r>
              <a:rPr lang="de-CH" sz="2400" dirty="0" smtClean="0"/>
              <a:t> </a:t>
            </a:r>
            <a:r>
              <a:rPr lang="de-CH" sz="2400" dirty="0" err="1" smtClean="0"/>
              <a:t>edges</a:t>
            </a:r>
            <a:r>
              <a:rPr lang="de-CH" sz="2400" dirty="0" smtClean="0"/>
              <a:t> </a:t>
            </a:r>
          </a:p>
          <a:p>
            <a:pPr>
              <a:buNone/>
            </a:pPr>
            <a:r>
              <a:rPr lang="de-CH" sz="2400" dirty="0" smtClean="0">
                <a:solidFill>
                  <a:srgbClr val="FFFF00"/>
                </a:solidFill>
              </a:rPr>
              <a:t>                                                                 </a:t>
            </a:r>
            <a:r>
              <a:rPr lang="de-CH" sz="2400" dirty="0" smtClean="0">
                <a:solidFill>
                  <a:schemeClr val="accent6"/>
                </a:solidFill>
              </a:rPr>
              <a:t>b</a:t>
            </a:r>
            <a:r>
              <a:rPr lang="de-CH" sz="2400" dirty="0" smtClean="0"/>
              <a:t>: </a:t>
            </a:r>
            <a:r>
              <a:rPr lang="de-CH" sz="2400" dirty="0" smtClean="0"/>
              <a:t>Nr. </a:t>
            </a:r>
            <a:r>
              <a:rPr lang="de-CH" sz="2400" dirty="0" err="1" smtClean="0"/>
              <a:t>of</a:t>
            </a:r>
            <a:r>
              <a:rPr lang="de-CH" sz="2400" dirty="0" smtClean="0"/>
              <a:t> </a:t>
            </a:r>
            <a:r>
              <a:rPr lang="de-CH" sz="2400" dirty="0" err="1" smtClean="0"/>
              <a:t>bad</a:t>
            </a:r>
            <a:r>
              <a:rPr lang="de-CH" sz="2400" dirty="0" smtClean="0"/>
              <a:t> </a:t>
            </a:r>
            <a:r>
              <a:rPr lang="de-CH" sz="2400" dirty="0" err="1" smtClean="0"/>
              <a:t>edges</a:t>
            </a:r>
            <a:r>
              <a:rPr lang="de-CH" sz="2400" dirty="0" smtClean="0"/>
              <a:t> </a:t>
            </a:r>
          </a:p>
          <a:p>
            <a:endParaRPr lang="en-US" sz="2400" dirty="0"/>
          </a:p>
        </p:txBody>
      </p:sp>
      <p:sp>
        <p:nvSpPr>
          <p:cNvPr id="31" name="Title 1"/>
          <p:cNvSpPr>
            <a:spLocks noGrp="1"/>
          </p:cNvSpPr>
          <p:nvPr>
            <p:ph type="title"/>
          </p:nvPr>
        </p:nvSpPr>
        <p:spPr>
          <a:xfrm>
            <a:off x="-36512" y="274638"/>
            <a:ext cx="8229600" cy="1143000"/>
          </a:xfrm>
        </p:spPr>
        <p:txBody>
          <a:bodyPr/>
          <a:lstStyle/>
          <a:p>
            <a:r>
              <a:rPr lang="de-CH" dirty="0" err="1" smtClean="0"/>
              <a:t>Upper</a:t>
            </a:r>
            <a:r>
              <a:rPr lang="de-CH" dirty="0" smtClean="0"/>
              <a:t> </a:t>
            </a:r>
            <a:r>
              <a:rPr lang="de-CH" dirty="0" err="1" smtClean="0"/>
              <a:t>Bound</a:t>
            </a:r>
            <a:r>
              <a:rPr lang="de-CH" dirty="0" smtClean="0"/>
              <a:t>:   </a:t>
            </a:r>
            <a:endParaRPr lang="en-US" dirty="0"/>
          </a:p>
        </p:txBody>
      </p:sp>
      <p:graphicFrame>
        <p:nvGraphicFramePr>
          <p:cNvPr id="32" name="Object 31"/>
          <p:cNvGraphicFramePr>
            <a:graphicFrameLocks noChangeAspect="1"/>
          </p:cNvGraphicFramePr>
          <p:nvPr/>
        </p:nvGraphicFramePr>
        <p:xfrm>
          <a:off x="5868441" y="457548"/>
          <a:ext cx="1439863" cy="811212"/>
        </p:xfrm>
        <a:graphic>
          <a:graphicData uri="http://schemas.openxmlformats.org/presentationml/2006/ole">
            <p:oleObj spid="_x0000_s88066" name="Equation" r:id="rId3" imgW="406080" imgH="228600" progId="Equation.3">
              <p:embed/>
            </p:oleObj>
          </a:graphicData>
        </a:graphic>
      </p:graphicFrame>
      <p:sp>
        <p:nvSpPr>
          <p:cNvPr id="29" name="Oval 28"/>
          <p:cNvSpPr/>
          <p:nvPr/>
        </p:nvSpPr>
        <p:spPr>
          <a:xfrm>
            <a:off x="3995936" y="4437112"/>
            <a:ext cx="360040" cy="1296144"/>
          </a:xfrm>
          <a:prstGeom prst="ellipse">
            <a:avLst/>
          </a:prstGeom>
          <a:solidFill>
            <a:srgbClr val="00B050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b="1" dirty="0" smtClean="0">
                <a:solidFill>
                  <a:schemeClr val="tx1"/>
                </a:solidFill>
              </a:rPr>
              <a:t>b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3" name="Oval 32"/>
          <p:cNvSpPr/>
          <p:nvPr/>
        </p:nvSpPr>
        <p:spPr>
          <a:xfrm>
            <a:off x="3707904" y="2924944"/>
            <a:ext cx="144016" cy="1296144"/>
          </a:xfrm>
          <a:prstGeom prst="ellipse">
            <a:avLst/>
          </a:prstGeom>
          <a:solidFill>
            <a:schemeClr val="accent6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b="1" dirty="0" smtClean="0">
                <a:solidFill>
                  <a:schemeClr val="tx1"/>
                </a:solidFill>
              </a:rPr>
              <a:t>g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 smtClean="0"/>
              <a:t>Tight</a:t>
            </a:r>
            <a:r>
              <a:rPr lang="de-CH" dirty="0" smtClean="0"/>
              <a:t> </a:t>
            </a:r>
            <a:r>
              <a:rPr lang="de-CH" dirty="0" err="1" smtClean="0"/>
              <a:t>Bound</a:t>
            </a:r>
            <a:r>
              <a:rPr lang="de-CH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de-CH" dirty="0" smtClean="0"/>
          </a:p>
          <a:p>
            <a:pPr>
              <a:buNone/>
            </a:pPr>
            <a:r>
              <a:rPr lang="de-CH" dirty="0" err="1" smtClean="0"/>
              <a:t>Lower</a:t>
            </a:r>
            <a:r>
              <a:rPr lang="de-CH" dirty="0" smtClean="0"/>
              <a:t> </a:t>
            </a:r>
            <a:r>
              <a:rPr lang="de-CH" dirty="0" err="1" smtClean="0"/>
              <a:t>bound</a:t>
            </a:r>
            <a:r>
              <a:rPr lang="de-CH" dirty="0" smtClean="0"/>
              <a:t>				</a:t>
            </a:r>
            <a:r>
              <a:rPr lang="de-CH" dirty="0" err="1" smtClean="0"/>
              <a:t>Upper</a:t>
            </a:r>
            <a:r>
              <a:rPr lang="de-CH" dirty="0" smtClean="0"/>
              <a:t> </a:t>
            </a:r>
            <a:r>
              <a:rPr lang="de-CH" dirty="0" err="1" smtClean="0"/>
              <a:t>bound</a:t>
            </a:r>
            <a:endParaRPr lang="de-CH" dirty="0" smtClean="0"/>
          </a:p>
          <a:p>
            <a:pPr>
              <a:buNone/>
            </a:pPr>
            <a:r>
              <a:rPr lang="de-CH" dirty="0" smtClean="0"/>
              <a:t>                                          </a:t>
            </a:r>
            <a:r>
              <a:rPr lang="de-CH" dirty="0" smtClean="0"/>
              <a:t>vs.                               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6660232" y="2852936"/>
          <a:ext cx="1368152" cy="1563602"/>
        </p:xfrm>
        <a:graphic>
          <a:graphicData uri="http://schemas.openxmlformats.org/presentationml/2006/ole">
            <p:oleObj spid="_x0000_s50178" name="Equation" r:id="rId3" imgW="177480" imgH="203040" progId="Equation.3">
              <p:embed/>
            </p:oleObj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1547664" y="3212977"/>
          <a:ext cx="1080120" cy="1188132"/>
        </p:xfrm>
        <a:graphic>
          <a:graphicData uri="http://schemas.openxmlformats.org/presentationml/2006/ole">
            <p:oleObj spid="_x0000_s50179" name="Equation" r:id="rId4" imgW="126720" imgH="1396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 smtClean="0"/>
              <a:t>Let`s</a:t>
            </a:r>
            <a:r>
              <a:rPr lang="de-CH" dirty="0" smtClean="0"/>
              <a:t> </a:t>
            </a:r>
            <a:r>
              <a:rPr lang="de-CH" dirty="0" err="1" smtClean="0"/>
              <a:t>Vote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CH" dirty="0" smtClean="0"/>
          </a:p>
          <a:p>
            <a:endParaRPr lang="de-CH" dirty="0" smtClean="0"/>
          </a:p>
          <a:p>
            <a:endParaRPr lang="de-CH" dirty="0" smtClean="0"/>
          </a:p>
          <a:p>
            <a:pPr>
              <a:buNone/>
            </a:pPr>
            <a:r>
              <a:rPr lang="de-CH" dirty="0" smtClean="0"/>
              <a:t>                                          </a:t>
            </a:r>
            <a:r>
              <a:rPr lang="de-CH" dirty="0" smtClean="0"/>
              <a:t>vs.                               </a:t>
            </a:r>
            <a:endParaRPr lang="en-US" dirty="0"/>
          </a:p>
        </p:txBody>
      </p:sp>
      <p:pic>
        <p:nvPicPr>
          <p:cNvPr id="29698" name="Picture 2" descr="C:\Users\user\Desktop\pics\swissfla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524000" cy="1524000"/>
          </a:xfrm>
          <a:prstGeom prst="rect">
            <a:avLst/>
          </a:prstGeom>
          <a:noFill/>
        </p:spPr>
      </p:pic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6660232" y="2852936"/>
          <a:ext cx="1368152" cy="1563602"/>
        </p:xfrm>
        <a:graphic>
          <a:graphicData uri="http://schemas.openxmlformats.org/presentationml/2006/ole">
            <p:oleObj spid="_x0000_s55298" name="Equation" r:id="rId4" imgW="177480" imgH="203040" progId="Equation.3">
              <p:embed/>
            </p:oleObj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1547664" y="3212977"/>
          <a:ext cx="1080120" cy="1188132"/>
        </p:xfrm>
        <a:graphic>
          <a:graphicData uri="http://schemas.openxmlformats.org/presentationml/2006/ole">
            <p:oleObj spid="_x0000_s55299" name="Equation" r:id="rId5" imgW="126720" imgH="1396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3010" name="Object 2"/>
          <p:cNvGraphicFramePr>
            <a:graphicFrameLocks noChangeAspect="1"/>
          </p:cNvGraphicFramePr>
          <p:nvPr/>
        </p:nvGraphicFramePr>
        <p:xfrm>
          <a:off x="3599656" y="2428081"/>
          <a:ext cx="1944688" cy="2001838"/>
        </p:xfrm>
        <a:graphic>
          <a:graphicData uri="http://schemas.openxmlformats.org/presentationml/2006/ole">
            <p:oleObj spid="_x0000_s43010" name="Equation" r:id="rId3" imgW="431640" imgH="4442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6512" y="274638"/>
            <a:ext cx="8229600" cy="1143000"/>
          </a:xfrm>
        </p:spPr>
        <p:txBody>
          <a:bodyPr/>
          <a:lstStyle/>
          <a:p>
            <a:r>
              <a:rPr lang="de-CH" dirty="0" smtClean="0"/>
              <a:t>Simpler </a:t>
            </a:r>
            <a:r>
              <a:rPr lang="de-CH" dirty="0" err="1" smtClean="0"/>
              <a:t>Example</a:t>
            </a:r>
            <a:r>
              <a:rPr lang="de-CH" dirty="0" smtClean="0"/>
              <a:t>:       </a:t>
            </a:r>
            <a:endParaRPr lang="en-US" dirty="0"/>
          </a:p>
        </p:txBody>
      </p:sp>
      <p:pic>
        <p:nvPicPr>
          <p:cNvPr id="4" name="TransistorMovie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2"/>
          </p:nvPr>
        </p:nvPicPr>
        <p:blipFill>
          <a:blip r:embed="rId4" cstate="print"/>
          <a:stretch>
            <a:fillRect/>
          </a:stretch>
        </p:blipFill>
        <p:spPr>
          <a:xfrm>
            <a:off x="1187624" y="1268760"/>
            <a:ext cx="6912768" cy="5184575"/>
          </a:xfrm>
          <a:prstGeom prst="rect">
            <a:avLst/>
          </a:prstGeom>
        </p:spPr>
      </p:pic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6228184" y="188640"/>
          <a:ext cx="1420813" cy="1020763"/>
        </p:xfrm>
        <a:graphic>
          <a:graphicData uri="http://schemas.openxmlformats.org/presentationml/2006/ole">
            <p:oleObj spid="_x0000_s40965" name="Equation" r:id="rId5" imgW="31716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video>
              <p:cMediaNode>
                <p:cTn id="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6512" y="274638"/>
            <a:ext cx="8229600" cy="1143000"/>
          </a:xfrm>
        </p:spPr>
        <p:txBody>
          <a:bodyPr/>
          <a:lstStyle/>
          <a:p>
            <a:r>
              <a:rPr lang="de-CH" dirty="0" smtClean="0"/>
              <a:t>Simpler </a:t>
            </a:r>
            <a:r>
              <a:rPr lang="de-CH" dirty="0" err="1" smtClean="0"/>
              <a:t>Example</a:t>
            </a:r>
            <a:r>
              <a:rPr lang="de-CH" dirty="0" smtClean="0"/>
              <a:t>:       </a:t>
            </a:r>
            <a:endParaRPr lang="en-US" dirty="0"/>
          </a:p>
        </p:txBody>
      </p:sp>
      <p:pic>
        <p:nvPicPr>
          <p:cNvPr id="4" name="TransistorMovie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2"/>
          </p:nvPr>
        </p:nvPicPr>
        <p:blipFill>
          <a:blip r:embed="rId4" cstate="print"/>
          <a:stretch>
            <a:fillRect/>
          </a:stretch>
        </p:blipFill>
        <p:spPr>
          <a:xfrm>
            <a:off x="1187624" y="1268760"/>
            <a:ext cx="6912768" cy="5184575"/>
          </a:xfrm>
          <a:prstGeom prst="rect">
            <a:avLst/>
          </a:prstGeom>
        </p:spPr>
      </p:pic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6228184" y="188640"/>
          <a:ext cx="1420813" cy="1020763"/>
        </p:xfrm>
        <a:graphic>
          <a:graphicData uri="http://schemas.openxmlformats.org/presentationml/2006/ole">
            <p:oleObj spid="_x0000_s110594" name="Equation" r:id="rId5" imgW="31716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3542" y="332656"/>
            <a:ext cx="8256917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A Transistor</a:t>
            </a:r>
            <a:endParaRPr lang="en-US" dirty="0"/>
          </a:p>
        </p:txBody>
      </p:sp>
      <p:pic>
        <p:nvPicPr>
          <p:cNvPr id="25602" name="Picture 2" descr="C:\Users\user\Desktop\pics\TransistorEle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2348880"/>
            <a:ext cx="4184869" cy="31683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A Transistor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</p:txBody>
      </p:sp>
      <p:pic>
        <p:nvPicPr>
          <p:cNvPr id="44034" name="Picture 2" descr="C:\Users\user\Desktop\pics\video\TransistorWithConsta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15148" y="1628800"/>
            <a:ext cx="6113704" cy="42959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685800"/>
            <a:ext cx="73152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Oval 4"/>
          <p:cNvSpPr/>
          <p:nvPr/>
        </p:nvSpPr>
        <p:spPr>
          <a:xfrm>
            <a:off x="5940152" y="3861048"/>
            <a:ext cx="936104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>
                <a:solidFill>
                  <a:schemeClr val="bg1"/>
                </a:solidFill>
              </a:rPr>
              <a:t>B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3779912" y="4509120"/>
            <a:ext cx="1944216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C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3779912" y="3861048"/>
            <a:ext cx="1944216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E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6732240" y="3573016"/>
            <a:ext cx="504056" cy="432048"/>
          </a:xfrm>
          <a:prstGeom prst="line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5" idx="7"/>
          </p:cNvCxnSpPr>
          <p:nvPr/>
        </p:nvCxnSpPr>
        <p:spPr>
          <a:xfrm flipV="1">
            <a:off x="6739167" y="3725416"/>
            <a:ext cx="649529" cy="272721"/>
          </a:xfrm>
          <a:prstGeom prst="line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3923928" y="5085184"/>
            <a:ext cx="1512168" cy="1512168"/>
          </a:xfrm>
          <a:prstGeom prst="ellipse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7380312" y="3573016"/>
            <a:ext cx="216024" cy="216024"/>
          </a:xfrm>
          <a:prstGeom prst="ellipse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7164288" y="3356992"/>
            <a:ext cx="216024" cy="216024"/>
          </a:xfrm>
          <a:prstGeom prst="ellipse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5940152" y="3861048"/>
            <a:ext cx="936104" cy="936104"/>
          </a:xfrm>
          <a:prstGeom prst="ellipse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>
                <a:solidFill>
                  <a:schemeClr val="bg1"/>
                </a:solidFill>
              </a:rPr>
              <a:t>B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3779912" y="4509120"/>
            <a:ext cx="1944216" cy="360040"/>
          </a:xfrm>
          <a:prstGeom prst="ellipse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C</a:t>
            </a:r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3779912" y="3861048"/>
            <a:ext cx="1944216" cy="360040"/>
          </a:xfrm>
          <a:prstGeom prst="ellipse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E</a:t>
            </a:r>
            <a:endParaRPr lang="en-US" dirty="0"/>
          </a:p>
        </p:txBody>
      </p:sp>
      <p:sp>
        <p:nvSpPr>
          <p:cNvPr id="18" name="Oval 17"/>
          <p:cNvSpPr/>
          <p:nvPr/>
        </p:nvSpPr>
        <p:spPr>
          <a:xfrm>
            <a:off x="2070000" y="1825200"/>
            <a:ext cx="216024" cy="216024"/>
          </a:xfrm>
          <a:prstGeom prst="ellipse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2779200" y="1825200"/>
            <a:ext cx="216024" cy="216024"/>
          </a:xfrm>
          <a:prstGeom prst="ellipse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491880" y="1825200"/>
            <a:ext cx="216024" cy="216024"/>
          </a:xfrm>
          <a:prstGeom prst="ellipse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4201200" y="1825200"/>
            <a:ext cx="216024" cy="216024"/>
          </a:xfrm>
          <a:prstGeom prst="ellipse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3" grpId="0" animBg="1"/>
      <p:bldP spid="11" grpId="0" animBg="1"/>
      <p:bldP spid="12" grpId="0" animBg="1"/>
      <p:bldP spid="14" grpId="0" animBg="1"/>
      <p:bldP spid="15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685800"/>
            <a:ext cx="73152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Oval 4"/>
          <p:cNvSpPr/>
          <p:nvPr/>
        </p:nvSpPr>
        <p:spPr>
          <a:xfrm>
            <a:off x="5796136" y="4437112"/>
            <a:ext cx="576064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>
                <a:solidFill>
                  <a:schemeClr val="bg1"/>
                </a:solidFill>
              </a:rPr>
              <a:t>B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4283968" y="4725144"/>
            <a:ext cx="1440160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C</a:t>
            </a:r>
            <a:endParaRPr lang="en-US" dirty="0"/>
          </a:p>
        </p:txBody>
      </p:sp>
      <p:cxnSp>
        <p:nvCxnSpPr>
          <p:cNvPr id="8" name="Straight Connector 7"/>
          <p:cNvCxnSpPr>
            <a:stCxn id="5" idx="7"/>
          </p:cNvCxnSpPr>
          <p:nvPr/>
        </p:nvCxnSpPr>
        <p:spPr>
          <a:xfrm flipV="1">
            <a:off x="6287837" y="4509120"/>
            <a:ext cx="516411" cy="12355"/>
          </a:xfrm>
          <a:prstGeom prst="line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stCxn id="5" idx="7"/>
          </p:cNvCxnSpPr>
          <p:nvPr/>
        </p:nvCxnSpPr>
        <p:spPr>
          <a:xfrm flipV="1">
            <a:off x="6287837" y="4293096"/>
            <a:ext cx="372395" cy="228379"/>
          </a:xfrm>
          <a:prstGeom prst="line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5148064" y="5445224"/>
            <a:ext cx="864096" cy="819472"/>
          </a:xfrm>
          <a:prstGeom prst="ellipse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4283968" y="4293096"/>
            <a:ext cx="1440160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E</a:t>
            </a:r>
            <a:endParaRPr lang="en-US" dirty="0"/>
          </a:p>
        </p:txBody>
      </p:sp>
      <p:sp>
        <p:nvSpPr>
          <p:cNvPr id="18" name="Oval 17"/>
          <p:cNvSpPr/>
          <p:nvPr/>
        </p:nvSpPr>
        <p:spPr>
          <a:xfrm>
            <a:off x="2051720" y="1700808"/>
            <a:ext cx="1440160" cy="360040"/>
          </a:xfrm>
          <a:prstGeom prst="ellipse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E</a:t>
            </a:r>
            <a:endParaRPr lang="en-US" dirty="0"/>
          </a:p>
        </p:txBody>
      </p:sp>
      <p:sp>
        <p:nvSpPr>
          <p:cNvPr id="19" name="Oval 18"/>
          <p:cNvSpPr/>
          <p:nvPr/>
        </p:nvSpPr>
        <p:spPr>
          <a:xfrm>
            <a:off x="2051720" y="1268760"/>
            <a:ext cx="1440160" cy="360040"/>
          </a:xfrm>
          <a:prstGeom prst="ellipse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C</a:t>
            </a:r>
            <a:endParaRPr lang="en-US" dirty="0"/>
          </a:p>
        </p:txBody>
      </p:sp>
      <p:sp>
        <p:nvSpPr>
          <p:cNvPr id="20" name="Oval 19"/>
          <p:cNvSpPr/>
          <p:nvPr/>
        </p:nvSpPr>
        <p:spPr>
          <a:xfrm>
            <a:off x="3491880" y="1340768"/>
            <a:ext cx="576064" cy="576064"/>
          </a:xfrm>
          <a:prstGeom prst="ellipse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>
                <a:solidFill>
                  <a:schemeClr val="bg1"/>
                </a:solidFill>
              </a:rPr>
              <a:t>B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21" name="Straight Connector 20"/>
          <p:cNvCxnSpPr>
            <a:stCxn id="20" idx="5"/>
          </p:cNvCxnSpPr>
          <p:nvPr/>
        </p:nvCxnSpPr>
        <p:spPr>
          <a:xfrm>
            <a:off x="3983581" y="1832469"/>
            <a:ext cx="516411" cy="12355"/>
          </a:xfrm>
          <a:prstGeom prst="line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20" idx="5"/>
          </p:cNvCxnSpPr>
          <p:nvPr/>
        </p:nvCxnSpPr>
        <p:spPr>
          <a:xfrm flipV="1">
            <a:off x="3983581" y="1700808"/>
            <a:ext cx="444403" cy="131661"/>
          </a:xfrm>
          <a:prstGeom prst="line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Oval 26"/>
          <p:cNvSpPr/>
          <p:nvPr/>
        </p:nvSpPr>
        <p:spPr>
          <a:xfrm>
            <a:off x="2411760" y="188640"/>
            <a:ext cx="864096" cy="819472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Oval 21"/>
          <p:cNvSpPr/>
          <p:nvPr/>
        </p:nvSpPr>
        <p:spPr>
          <a:xfrm>
            <a:off x="5796136" y="4437112"/>
            <a:ext cx="576064" cy="576064"/>
          </a:xfrm>
          <a:prstGeom prst="ellipse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>
                <a:solidFill>
                  <a:schemeClr val="bg1"/>
                </a:solidFill>
              </a:rPr>
              <a:t>B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>
            <a:off x="4283968" y="4725144"/>
            <a:ext cx="1440160" cy="360040"/>
          </a:xfrm>
          <a:prstGeom prst="ellipse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600" dirty="0" smtClean="0"/>
              <a:t>C</a:t>
            </a:r>
            <a:endParaRPr lang="en-US" sz="1600" dirty="0"/>
          </a:p>
        </p:txBody>
      </p:sp>
      <p:sp>
        <p:nvSpPr>
          <p:cNvPr id="25" name="Oval 24"/>
          <p:cNvSpPr/>
          <p:nvPr/>
        </p:nvSpPr>
        <p:spPr>
          <a:xfrm>
            <a:off x="4283968" y="4293096"/>
            <a:ext cx="1440160" cy="360040"/>
          </a:xfrm>
          <a:prstGeom prst="ellipse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E</a:t>
            </a:r>
            <a:endParaRPr lang="en-US" dirty="0"/>
          </a:p>
        </p:txBody>
      </p:sp>
      <p:sp>
        <p:nvSpPr>
          <p:cNvPr id="26" name="Oval 25"/>
          <p:cNvSpPr/>
          <p:nvPr/>
        </p:nvSpPr>
        <p:spPr>
          <a:xfrm>
            <a:off x="6804248" y="4437112"/>
            <a:ext cx="216024" cy="216024"/>
          </a:xfrm>
          <a:prstGeom prst="ellipse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6660232" y="4149080"/>
            <a:ext cx="216024" cy="216024"/>
          </a:xfrm>
          <a:prstGeom prst="ellipse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3297600" y="2876400"/>
            <a:ext cx="216024" cy="216024"/>
          </a:xfrm>
          <a:prstGeom prst="ellipse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62000" y="2876400"/>
            <a:ext cx="216024" cy="216024"/>
          </a:xfrm>
          <a:prstGeom prst="ellipse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211960" y="2876400"/>
            <a:ext cx="216024" cy="216024"/>
          </a:xfrm>
          <a:prstGeom prst="ellipse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4662000" y="2876400"/>
            <a:ext cx="216024" cy="216024"/>
          </a:xfrm>
          <a:prstGeom prst="ellipse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3491880" y="1340768"/>
            <a:ext cx="576064" cy="576064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>
                <a:solidFill>
                  <a:schemeClr val="bg1"/>
                </a:solidFill>
              </a:rPr>
              <a:t>B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5" name="Oval 34"/>
          <p:cNvSpPr/>
          <p:nvPr/>
        </p:nvSpPr>
        <p:spPr>
          <a:xfrm>
            <a:off x="2051720" y="1700808"/>
            <a:ext cx="1440160" cy="360040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E</a:t>
            </a:r>
            <a:endParaRPr lang="en-US" dirty="0"/>
          </a:p>
        </p:txBody>
      </p:sp>
      <p:sp>
        <p:nvSpPr>
          <p:cNvPr id="36" name="Oval 35"/>
          <p:cNvSpPr/>
          <p:nvPr/>
        </p:nvSpPr>
        <p:spPr>
          <a:xfrm>
            <a:off x="2051720" y="1268760"/>
            <a:ext cx="1440160" cy="360040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C</a:t>
            </a:r>
            <a:endParaRPr lang="en-US" dirty="0"/>
          </a:p>
        </p:txBody>
      </p:sp>
      <p:sp>
        <p:nvSpPr>
          <p:cNvPr id="37" name="Oval 36"/>
          <p:cNvSpPr/>
          <p:nvPr/>
        </p:nvSpPr>
        <p:spPr>
          <a:xfrm>
            <a:off x="4355976" y="1556792"/>
            <a:ext cx="216024" cy="216024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4499992" y="1772816"/>
            <a:ext cx="216024" cy="216024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 animBg="1"/>
      <p:bldP spid="17" grpId="0" animBg="1"/>
      <p:bldP spid="18" grpId="0" animBg="1"/>
      <p:bldP spid="19" grpId="0" animBg="1"/>
      <p:bldP spid="20" grpId="0" animBg="1"/>
      <p:bldP spid="27" grpId="0" animBg="1"/>
      <p:bldP spid="22" grpId="0" animBg="1"/>
      <p:bldP spid="23" grpId="0" animBg="1"/>
      <p:bldP spid="25" grpId="0" animBg="1"/>
      <p:bldP spid="26" grpId="0" animBg="1"/>
      <p:bldP spid="28" grpId="0" animBg="1"/>
      <p:bldP spid="29" grpId="0" animBg="1"/>
      <p:bldP spid="29" grpId="1" animBg="1"/>
      <p:bldP spid="29" grpId="2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5" grpId="0" animBg="1"/>
      <p:bldP spid="36" grpId="0" animBg="1"/>
      <p:bldP spid="37" grpId="0" animBg="1"/>
      <p:bldP spid="3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685800"/>
            <a:ext cx="73152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Oval 5"/>
          <p:cNvSpPr/>
          <p:nvPr/>
        </p:nvSpPr>
        <p:spPr>
          <a:xfrm>
            <a:off x="3563888" y="4437112"/>
            <a:ext cx="576064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B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6372200" y="4437112"/>
            <a:ext cx="576064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B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2555776" y="4797152"/>
            <a:ext cx="100811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C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2555776" y="4365104"/>
            <a:ext cx="100811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E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5364088" y="4365104"/>
            <a:ext cx="100811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E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5364088" y="4797152"/>
            <a:ext cx="100811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C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4978800" y="1340768"/>
            <a:ext cx="576064" cy="576064"/>
          </a:xfrm>
          <a:prstGeom prst="ellipse">
            <a:avLst/>
          </a:prstGeom>
          <a:solidFill>
            <a:schemeClr val="accent2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B</a:t>
            </a: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3923928" y="1268760"/>
            <a:ext cx="1008112" cy="288032"/>
          </a:xfrm>
          <a:prstGeom prst="ellipse">
            <a:avLst/>
          </a:prstGeom>
          <a:solidFill>
            <a:schemeClr val="accent2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C</a:t>
            </a:r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3995936" y="1700808"/>
            <a:ext cx="1008112" cy="288032"/>
          </a:xfrm>
          <a:prstGeom prst="ellipse">
            <a:avLst/>
          </a:prstGeom>
          <a:solidFill>
            <a:schemeClr val="accent2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E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3887924" y="188640"/>
            <a:ext cx="936104" cy="864096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3887924" y="5661248"/>
            <a:ext cx="936104" cy="864096"/>
          </a:xfrm>
          <a:prstGeom prst="ellipse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/>
          <p:cNvCxnSpPr>
            <a:stCxn id="13" idx="5"/>
          </p:cNvCxnSpPr>
          <p:nvPr/>
        </p:nvCxnSpPr>
        <p:spPr>
          <a:xfrm>
            <a:off x="5470501" y="1832469"/>
            <a:ext cx="181619" cy="156371"/>
          </a:xfrm>
          <a:prstGeom prst="line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13" idx="5"/>
          </p:cNvCxnSpPr>
          <p:nvPr/>
        </p:nvCxnSpPr>
        <p:spPr>
          <a:xfrm>
            <a:off x="5470501" y="1832469"/>
            <a:ext cx="37603" cy="228379"/>
          </a:xfrm>
          <a:prstGeom prst="line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7" idx="7"/>
          </p:cNvCxnSpPr>
          <p:nvPr/>
        </p:nvCxnSpPr>
        <p:spPr>
          <a:xfrm flipV="1">
            <a:off x="6863901" y="4293096"/>
            <a:ext cx="156371" cy="228379"/>
          </a:xfrm>
          <a:prstGeom prst="line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6876256" y="4221088"/>
            <a:ext cx="0" cy="288032"/>
          </a:xfrm>
          <a:prstGeom prst="line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4067944" y="4293096"/>
            <a:ext cx="288032" cy="216024"/>
          </a:xfrm>
          <a:prstGeom prst="line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4067944" y="4293096"/>
            <a:ext cx="144016" cy="216024"/>
          </a:xfrm>
          <a:prstGeom prst="line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685800"/>
            <a:ext cx="73152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Oval 4"/>
          <p:cNvSpPr/>
          <p:nvPr/>
        </p:nvSpPr>
        <p:spPr>
          <a:xfrm>
            <a:off x="6429600" y="4329100"/>
            <a:ext cx="43204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B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5004048" y="4329100"/>
            <a:ext cx="43204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B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3563888" y="4329100"/>
            <a:ext cx="43204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B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2627784" y="4365104"/>
            <a:ext cx="936104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E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4060772" y="4365104"/>
            <a:ext cx="936104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E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5472100" y="4365104"/>
            <a:ext cx="936104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E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2627784" y="4797152"/>
            <a:ext cx="936104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C</a:t>
            </a:r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4060772" y="4797152"/>
            <a:ext cx="936104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C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5472100" y="4797152"/>
            <a:ext cx="936104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C</a:t>
            </a:r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6433200" y="1268760"/>
            <a:ext cx="432048" cy="720080"/>
          </a:xfrm>
          <a:prstGeom prst="ellipse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B</a:t>
            </a:r>
            <a:endParaRPr lang="en-US" dirty="0"/>
          </a:p>
        </p:txBody>
      </p:sp>
      <p:sp>
        <p:nvSpPr>
          <p:cNvPr id="18" name="Oval 17"/>
          <p:cNvSpPr/>
          <p:nvPr/>
        </p:nvSpPr>
        <p:spPr>
          <a:xfrm>
            <a:off x="5436096" y="1700808"/>
            <a:ext cx="936104" cy="288032"/>
          </a:xfrm>
          <a:prstGeom prst="ellipse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E</a:t>
            </a:r>
            <a:endParaRPr lang="en-US" dirty="0"/>
          </a:p>
        </p:txBody>
      </p:sp>
      <p:sp>
        <p:nvSpPr>
          <p:cNvPr id="19" name="Oval 18"/>
          <p:cNvSpPr/>
          <p:nvPr/>
        </p:nvSpPr>
        <p:spPr>
          <a:xfrm>
            <a:off x="5436096" y="1268760"/>
            <a:ext cx="936104" cy="288032"/>
          </a:xfrm>
          <a:prstGeom prst="ellipse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C</a:t>
            </a:r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5004048" y="1268760"/>
            <a:ext cx="432048" cy="720080"/>
          </a:xfrm>
          <a:prstGeom prst="ellipse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B</a:t>
            </a:r>
            <a:endParaRPr lang="en-US" dirty="0"/>
          </a:p>
        </p:txBody>
      </p:sp>
      <p:sp>
        <p:nvSpPr>
          <p:cNvPr id="22" name="Oval 21"/>
          <p:cNvSpPr/>
          <p:nvPr/>
        </p:nvSpPr>
        <p:spPr>
          <a:xfrm>
            <a:off x="3563888" y="1268760"/>
            <a:ext cx="432048" cy="720080"/>
          </a:xfrm>
          <a:prstGeom prst="ellipse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B</a:t>
            </a:r>
            <a:endParaRPr lang="en-US" dirty="0"/>
          </a:p>
        </p:txBody>
      </p:sp>
      <p:sp>
        <p:nvSpPr>
          <p:cNvPr id="23" name="Oval 22"/>
          <p:cNvSpPr/>
          <p:nvPr/>
        </p:nvSpPr>
        <p:spPr>
          <a:xfrm>
            <a:off x="4067944" y="1268760"/>
            <a:ext cx="936104" cy="288032"/>
          </a:xfrm>
          <a:prstGeom prst="ellipse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C</a:t>
            </a:r>
            <a:endParaRPr lang="en-US" dirty="0"/>
          </a:p>
        </p:txBody>
      </p:sp>
      <p:sp>
        <p:nvSpPr>
          <p:cNvPr id="24" name="Oval 23"/>
          <p:cNvSpPr/>
          <p:nvPr/>
        </p:nvSpPr>
        <p:spPr>
          <a:xfrm>
            <a:off x="2627784" y="1268760"/>
            <a:ext cx="936104" cy="288032"/>
          </a:xfrm>
          <a:prstGeom prst="ellipse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C</a:t>
            </a:r>
            <a:endParaRPr lang="en-US" dirty="0"/>
          </a:p>
        </p:txBody>
      </p:sp>
      <p:sp>
        <p:nvSpPr>
          <p:cNvPr id="25" name="Oval 24"/>
          <p:cNvSpPr/>
          <p:nvPr/>
        </p:nvSpPr>
        <p:spPr>
          <a:xfrm>
            <a:off x="4067944" y="1700808"/>
            <a:ext cx="936104" cy="288032"/>
          </a:xfrm>
          <a:prstGeom prst="ellipse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E</a:t>
            </a:r>
            <a:endParaRPr lang="en-US" dirty="0"/>
          </a:p>
        </p:txBody>
      </p:sp>
      <p:sp>
        <p:nvSpPr>
          <p:cNvPr id="26" name="Oval 25"/>
          <p:cNvSpPr/>
          <p:nvPr/>
        </p:nvSpPr>
        <p:spPr>
          <a:xfrm>
            <a:off x="2627784" y="1700808"/>
            <a:ext cx="936104" cy="288032"/>
          </a:xfrm>
          <a:prstGeom prst="ellipse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E</a:t>
            </a:r>
            <a:endParaRPr lang="en-US" dirty="0"/>
          </a:p>
        </p:txBody>
      </p:sp>
      <p:sp>
        <p:nvSpPr>
          <p:cNvPr id="27" name="Oval 26"/>
          <p:cNvSpPr/>
          <p:nvPr/>
        </p:nvSpPr>
        <p:spPr>
          <a:xfrm>
            <a:off x="4175956" y="260648"/>
            <a:ext cx="1008112" cy="936104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175956" y="5733256"/>
            <a:ext cx="1008112" cy="936104"/>
          </a:xfrm>
          <a:prstGeom prst="ellipse">
            <a:avLst/>
          </a:prstGeom>
          <a:solidFill>
            <a:srgbClr val="B90909"/>
          </a:solidFill>
          <a:ln>
            <a:solidFill>
              <a:srgbClr val="B9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Connector 29"/>
          <p:cNvCxnSpPr>
            <a:stCxn id="17" idx="4"/>
          </p:cNvCxnSpPr>
          <p:nvPr/>
        </p:nvCxnSpPr>
        <p:spPr>
          <a:xfrm>
            <a:off x="6649224" y="1988840"/>
            <a:ext cx="11008" cy="216024"/>
          </a:xfrm>
          <a:prstGeom prst="line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17" idx="4"/>
          </p:cNvCxnSpPr>
          <p:nvPr/>
        </p:nvCxnSpPr>
        <p:spPr>
          <a:xfrm flipH="1">
            <a:off x="6516216" y="1988840"/>
            <a:ext cx="133008" cy="144016"/>
          </a:xfrm>
          <a:prstGeom prst="line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21" idx="4"/>
          </p:cNvCxnSpPr>
          <p:nvPr/>
        </p:nvCxnSpPr>
        <p:spPr>
          <a:xfrm flipH="1">
            <a:off x="5076056" y="1988840"/>
            <a:ext cx="144016" cy="144016"/>
          </a:xfrm>
          <a:prstGeom prst="line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21" idx="4"/>
          </p:cNvCxnSpPr>
          <p:nvPr/>
        </p:nvCxnSpPr>
        <p:spPr>
          <a:xfrm flipH="1">
            <a:off x="4932040" y="1988840"/>
            <a:ext cx="288032" cy="72008"/>
          </a:xfrm>
          <a:prstGeom prst="line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22" idx="4"/>
          </p:cNvCxnSpPr>
          <p:nvPr/>
        </p:nvCxnSpPr>
        <p:spPr>
          <a:xfrm>
            <a:off x="3779912" y="1988840"/>
            <a:ext cx="72008" cy="216024"/>
          </a:xfrm>
          <a:prstGeom prst="line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22" idx="4"/>
          </p:cNvCxnSpPr>
          <p:nvPr/>
        </p:nvCxnSpPr>
        <p:spPr>
          <a:xfrm flipH="1">
            <a:off x="3707904" y="1988840"/>
            <a:ext cx="72008" cy="216024"/>
          </a:xfrm>
          <a:prstGeom prst="line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5" idx="0"/>
          </p:cNvCxnSpPr>
          <p:nvPr/>
        </p:nvCxnSpPr>
        <p:spPr>
          <a:xfrm flipV="1">
            <a:off x="6645624" y="4149080"/>
            <a:ext cx="14608" cy="180020"/>
          </a:xfrm>
          <a:prstGeom prst="line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stCxn id="5" idx="0"/>
          </p:cNvCxnSpPr>
          <p:nvPr/>
        </p:nvCxnSpPr>
        <p:spPr>
          <a:xfrm flipV="1">
            <a:off x="6645624" y="4221088"/>
            <a:ext cx="230632" cy="108012"/>
          </a:xfrm>
          <a:prstGeom prst="line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 flipV="1">
            <a:off x="5148064" y="4077072"/>
            <a:ext cx="72008" cy="216024"/>
          </a:xfrm>
          <a:prstGeom prst="line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stCxn id="6" idx="0"/>
          </p:cNvCxnSpPr>
          <p:nvPr/>
        </p:nvCxnSpPr>
        <p:spPr>
          <a:xfrm flipV="1">
            <a:off x="5220072" y="4077072"/>
            <a:ext cx="72008" cy="252028"/>
          </a:xfrm>
          <a:prstGeom prst="line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V="1">
            <a:off x="3779912" y="4149080"/>
            <a:ext cx="0" cy="144016"/>
          </a:xfrm>
          <a:prstGeom prst="line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/>
          <p:cNvCxnSpPr>
            <a:stCxn id="7" idx="0"/>
          </p:cNvCxnSpPr>
          <p:nvPr/>
        </p:nvCxnSpPr>
        <p:spPr>
          <a:xfrm flipV="1">
            <a:off x="3779912" y="4221088"/>
            <a:ext cx="144016" cy="108012"/>
          </a:xfrm>
          <a:prstGeom prst="line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685800"/>
            <a:ext cx="73152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Straight Connector 5"/>
          <p:cNvCxnSpPr/>
          <p:nvPr/>
        </p:nvCxnSpPr>
        <p:spPr>
          <a:xfrm flipV="1">
            <a:off x="3707904" y="1988840"/>
            <a:ext cx="1440160" cy="1296144"/>
          </a:xfrm>
          <a:prstGeom prst="line">
            <a:avLst/>
          </a:prstGeom>
          <a:ln w="50800">
            <a:solidFill>
              <a:srgbClr val="00B050"/>
            </a:solidFill>
            <a:prstDash val="solid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5868144" y="1988840"/>
            <a:ext cx="720080" cy="1224136"/>
          </a:xfrm>
          <a:prstGeom prst="line">
            <a:avLst/>
          </a:prstGeom>
          <a:ln w="50800">
            <a:solidFill>
              <a:srgbClr val="00B050"/>
            </a:solidFill>
            <a:prstDash val="solid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 flipV="1">
            <a:off x="3851920" y="1988840"/>
            <a:ext cx="1944216" cy="1296144"/>
          </a:xfrm>
          <a:prstGeom prst="line">
            <a:avLst/>
          </a:prstGeom>
          <a:ln w="50800">
            <a:solidFill>
              <a:srgbClr val="00B050"/>
            </a:solidFill>
            <a:prstDash val="solid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5220072" y="3429000"/>
            <a:ext cx="504056" cy="1584176"/>
          </a:xfrm>
          <a:prstGeom prst="line">
            <a:avLst/>
          </a:prstGeom>
          <a:ln w="50800">
            <a:solidFill>
              <a:srgbClr val="00B050"/>
            </a:solidFill>
            <a:prstDash val="solid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707904" y="3356992"/>
            <a:ext cx="2808312" cy="1656184"/>
          </a:xfrm>
          <a:prstGeom prst="line">
            <a:avLst/>
          </a:prstGeom>
          <a:ln w="50800">
            <a:solidFill>
              <a:srgbClr val="00B050"/>
            </a:solidFill>
            <a:prstDash val="solid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3707904" y="3429000"/>
            <a:ext cx="72008" cy="1512168"/>
          </a:xfrm>
          <a:prstGeom prst="line">
            <a:avLst/>
          </a:prstGeom>
          <a:ln w="50800">
            <a:solidFill>
              <a:srgbClr val="00B050"/>
            </a:solidFill>
            <a:prstDash val="solid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685800"/>
            <a:ext cx="73152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Straight Connector 4"/>
          <p:cNvCxnSpPr/>
          <p:nvPr/>
        </p:nvCxnSpPr>
        <p:spPr>
          <a:xfrm flipV="1">
            <a:off x="3707904" y="1988840"/>
            <a:ext cx="1440160" cy="1296144"/>
          </a:xfrm>
          <a:prstGeom prst="line">
            <a:avLst/>
          </a:prstGeom>
          <a:ln w="50800">
            <a:solidFill>
              <a:srgbClr val="00B050"/>
            </a:solidFill>
            <a:prstDash val="solid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5868144" y="1988840"/>
            <a:ext cx="720080" cy="1224136"/>
          </a:xfrm>
          <a:prstGeom prst="line">
            <a:avLst/>
          </a:prstGeom>
          <a:ln w="50800">
            <a:solidFill>
              <a:srgbClr val="00B050"/>
            </a:solidFill>
            <a:prstDash val="solid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 flipV="1">
            <a:off x="3851920" y="1988840"/>
            <a:ext cx="1944216" cy="1296144"/>
          </a:xfrm>
          <a:prstGeom prst="line">
            <a:avLst/>
          </a:prstGeom>
          <a:ln w="50800">
            <a:solidFill>
              <a:srgbClr val="00B050"/>
            </a:solidFill>
            <a:prstDash val="solid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5220072" y="3429000"/>
            <a:ext cx="504056" cy="1584176"/>
          </a:xfrm>
          <a:prstGeom prst="line">
            <a:avLst/>
          </a:prstGeom>
          <a:ln w="50800">
            <a:solidFill>
              <a:srgbClr val="00B050"/>
            </a:solidFill>
            <a:prstDash val="solid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707904" y="3356992"/>
            <a:ext cx="2808312" cy="1656184"/>
          </a:xfrm>
          <a:prstGeom prst="line">
            <a:avLst/>
          </a:prstGeom>
          <a:ln w="50800">
            <a:solidFill>
              <a:srgbClr val="00B050"/>
            </a:solidFill>
            <a:prstDash val="solid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707904" y="3429000"/>
            <a:ext cx="72008" cy="1512168"/>
          </a:xfrm>
          <a:prstGeom prst="line">
            <a:avLst/>
          </a:prstGeom>
          <a:ln w="50800">
            <a:solidFill>
              <a:srgbClr val="00B050"/>
            </a:solidFill>
            <a:prstDash val="solid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491880" y="2348880"/>
            <a:ext cx="216024" cy="936104"/>
          </a:xfrm>
          <a:prstGeom prst="line">
            <a:avLst/>
          </a:prstGeom>
          <a:ln w="63500">
            <a:solidFill>
              <a:schemeClr val="tx2"/>
            </a:solidFill>
            <a:prstDash val="solid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779912" y="3429000"/>
            <a:ext cx="1080120" cy="1152128"/>
          </a:xfrm>
          <a:prstGeom prst="line">
            <a:avLst/>
          </a:prstGeom>
          <a:ln w="63500">
            <a:solidFill>
              <a:schemeClr val="tx2"/>
            </a:solidFill>
            <a:prstDash val="solid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3779912" y="2348880"/>
            <a:ext cx="2448272" cy="864096"/>
          </a:xfrm>
          <a:prstGeom prst="line">
            <a:avLst/>
          </a:prstGeom>
          <a:ln w="63500">
            <a:solidFill>
              <a:schemeClr val="tx2"/>
            </a:solidFill>
            <a:prstDash val="solid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5868144" y="3429000"/>
            <a:ext cx="432048" cy="1224136"/>
          </a:xfrm>
          <a:prstGeom prst="line">
            <a:avLst/>
          </a:prstGeom>
          <a:ln w="63500">
            <a:solidFill>
              <a:schemeClr val="tx2"/>
            </a:solidFill>
            <a:prstDash val="solid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4932040" y="2420888"/>
            <a:ext cx="792088" cy="792088"/>
          </a:xfrm>
          <a:prstGeom prst="line">
            <a:avLst/>
          </a:prstGeom>
          <a:ln w="63500">
            <a:solidFill>
              <a:schemeClr val="tx2"/>
            </a:solidFill>
            <a:prstDash val="solid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V="1">
            <a:off x="3563888" y="3356992"/>
            <a:ext cx="2232248" cy="1224136"/>
          </a:xfrm>
          <a:prstGeom prst="line">
            <a:avLst/>
          </a:prstGeom>
          <a:ln w="63500">
            <a:solidFill>
              <a:schemeClr val="tx2"/>
            </a:solidFill>
            <a:prstDash val="solid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685800"/>
            <a:ext cx="73152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Straight Connector 5"/>
          <p:cNvCxnSpPr/>
          <p:nvPr/>
        </p:nvCxnSpPr>
        <p:spPr>
          <a:xfrm>
            <a:off x="5220072" y="1916832"/>
            <a:ext cx="432048" cy="432048"/>
          </a:xfrm>
          <a:prstGeom prst="line">
            <a:avLst/>
          </a:prstGeom>
          <a:ln w="63500">
            <a:solidFill>
              <a:schemeClr val="accent2"/>
            </a:solidFill>
            <a:prstDash val="solid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779912" y="1988840"/>
            <a:ext cx="432048" cy="288032"/>
          </a:xfrm>
          <a:prstGeom prst="line">
            <a:avLst/>
          </a:prstGeom>
          <a:ln w="63500">
            <a:solidFill>
              <a:schemeClr val="accent2"/>
            </a:solidFill>
            <a:prstDash val="solid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5220072" y="4653136"/>
            <a:ext cx="360040" cy="360040"/>
          </a:xfrm>
          <a:prstGeom prst="line">
            <a:avLst/>
          </a:prstGeom>
          <a:ln w="63500">
            <a:solidFill>
              <a:schemeClr val="accent2"/>
            </a:solidFill>
            <a:prstDash val="solid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3779912" y="4653136"/>
            <a:ext cx="432048" cy="360040"/>
          </a:xfrm>
          <a:prstGeom prst="line">
            <a:avLst/>
          </a:prstGeom>
          <a:ln w="63500">
            <a:solidFill>
              <a:schemeClr val="accent2"/>
            </a:solidFill>
            <a:prstDash val="solid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rettyTransistor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73152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Other </a:t>
            </a:r>
            <a:r>
              <a:rPr lang="de-CH" dirty="0" err="1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de-CH" b="1" dirty="0" smtClean="0"/>
              <a:t>Iterative model</a:t>
            </a:r>
            <a:r>
              <a:rPr lang="de-CH" dirty="0" smtClean="0"/>
              <a:t>: </a:t>
            </a:r>
            <a:r>
              <a:rPr lang="de-CH" dirty="0" err="1" smtClean="0"/>
              <a:t>Adversary</a:t>
            </a:r>
            <a:r>
              <a:rPr lang="de-CH" dirty="0" smtClean="0"/>
              <a:t> </a:t>
            </a:r>
            <a:r>
              <a:rPr lang="de-CH" dirty="0" err="1" smtClean="0"/>
              <a:t>picks</a:t>
            </a:r>
            <a:r>
              <a:rPr lang="de-CH" dirty="0" smtClean="0"/>
              <a:t> </a:t>
            </a:r>
            <a:r>
              <a:rPr lang="de-CH" dirty="0" err="1" smtClean="0"/>
              <a:t>nodes</a:t>
            </a:r>
            <a:r>
              <a:rPr lang="de-CH" dirty="0" smtClean="0"/>
              <a:t> </a:t>
            </a:r>
            <a:r>
              <a:rPr lang="de-CH" dirty="0" err="1" smtClean="0"/>
              <a:t>instead</a:t>
            </a:r>
            <a:r>
              <a:rPr lang="de-CH" dirty="0" smtClean="0"/>
              <a:t> </a:t>
            </a:r>
            <a:r>
              <a:rPr lang="de-CH" dirty="0" err="1" smtClean="0"/>
              <a:t>of</a:t>
            </a:r>
            <a:r>
              <a:rPr lang="de-CH" dirty="0" smtClean="0"/>
              <a:t> </a:t>
            </a:r>
            <a:r>
              <a:rPr lang="de-CH" dirty="0" err="1" smtClean="0"/>
              <a:t>synchronous</a:t>
            </a:r>
            <a:r>
              <a:rPr lang="de-CH" dirty="0" smtClean="0"/>
              <a:t> </a:t>
            </a:r>
            <a:r>
              <a:rPr lang="de-CH" dirty="0" err="1" smtClean="0"/>
              <a:t>rounds</a:t>
            </a:r>
            <a:r>
              <a:rPr lang="de-CH" dirty="0" smtClean="0"/>
              <a:t>:</a:t>
            </a:r>
          </a:p>
          <a:p>
            <a:pPr>
              <a:buNone/>
            </a:pPr>
            <a:r>
              <a:rPr lang="de-CH" dirty="0" smtClean="0"/>
              <a:t>1 </a:t>
            </a:r>
            <a:r>
              <a:rPr lang="de-CH" dirty="0" err="1" smtClean="0"/>
              <a:t>Step</a:t>
            </a:r>
            <a:r>
              <a:rPr lang="de-CH" dirty="0" smtClean="0"/>
              <a:t> = 1 </a:t>
            </a:r>
            <a:r>
              <a:rPr lang="de-CH" dirty="0" err="1" smtClean="0"/>
              <a:t>node</a:t>
            </a:r>
            <a:r>
              <a:rPr lang="de-CH" dirty="0" smtClean="0"/>
              <a:t> </a:t>
            </a:r>
            <a:r>
              <a:rPr lang="de-CH" dirty="0" err="1" smtClean="0"/>
              <a:t>change</a:t>
            </a:r>
            <a:r>
              <a:rPr lang="de-CH" dirty="0" smtClean="0"/>
              <a:t> </a:t>
            </a:r>
            <a:r>
              <a:rPr lang="de-CH" dirty="0" err="1" smtClean="0"/>
              <a:t>its</a:t>
            </a:r>
            <a:r>
              <a:rPr lang="de-CH" dirty="0" smtClean="0"/>
              <a:t> </a:t>
            </a:r>
            <a:r>
              <a:rPr lang="de-CH" dirty="0" err="1" smtClean="0"/>
              <a:t>opinion</a:t>
            </a:r>
            <a:endParaRPr lang="de-CH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70657" name="Picture 1" descr="C:\Users\user\Desktop\pics\LittleDevi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3501008"/>
            <a:ext cx="3456384" cy="34563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de-CH" dirty="0" err="1" smtClean="0"/>
              <a:t>Convergence</a:t>
            </a:r>
            <a:r>
              <a:rPr lang="de-CH" dirty="0" smtClean="0"/>
              <a:t> Time: </a:t>
            </a:r>
            <a:r>
              <a:rPr lang="el-GR" dirty="0" smtClean="0"/>
              <a:t>θ</a:t>
            </a:r>
            <a:r>
              <a:rPr lang="de-CH" dirty="0" smtClean="0"/>
              <a:t>(n²)</a:t>
            </a:r>
            <a:br>
              <a:rPr lang="de-CH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de-CH" dirty="0" smtClean="0"/>
          </a:p>
        </p:txBody>
      </p:sp>
      <p:graphicFrame>
        <p:nvGraphicFramePr>
          <p:cNvPr id="57346" name="Object 2"/>
          <p:cNvGraphicFramePr>
            <a:graphicFrameLocks noChangeAspect="1"/>
          </p:cNvGraphicFramePr>
          <p:nvPr/>
        </p:nvGraphicFramePr>
        <p:xfrm>
          <a:off x="557608" y="1628800"/>
          <a:ext cx="8028785" cy="4899167"/>
        </p:xfrm>
        <a:graphic>
          <a:graphicData uri="http://schemas.openxmlformats.org/presentationml/2006/ole">
            <p:oleObj spid="_x0000_s57346" name="Acrobat Document" r:id="rId3" imgW="5229090" imgH="3190695" progId="AcroExch.Document.7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Iterative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de-CH" dirty="0" err="1" smtClean="0"/>
              <a:t>Benevolent</a:t>
            </a:r>
            <a:r>
              <a:rPr lang="de-CH" dirty="0" smtClean="0"/>
              <a:t> </a:t>
            </a:r>
            <a:r>
              <a:rPr lang="de-CH" dirty="0" err="1" smtClean="0"/>
              <a:t>algorithm</a:t>
            </a:r>
            <a:r>
              <a:rPr lang="de-CH" dirty="0" smtClean="0"/>
              <a:t>: </a:t>
            </a:r>
            <a:r>
              <a:rPr lang="el-GR" dirty="0" smtClean="0"/>
              <a:t>θ</a:t>
            </a:r>
            <a:r>
              <a:rPr lang="de-CH" smtClean="0"/>
              <a:t>(n)</a:t>
            </a:r>
            <a:r>
              <a:rPr lang="de-CH" dirty="0" smtClean="0"/>
              <a:t/>
            </a:r>
            <a:br>
              <a:rPr lang="de-CH" dirty="0" smtClean="0"/>
            </a:br>
            <a:r>
              <a:rPr lang="en-US" dirty="0" smtClean="0"/>
              <a:t> </a:t>
            </a:r>
            <a:endParaRPr lang="de-CH" dirty="0" smtClean="0"/>
          </a:p>
        </p:txBody>
      </p:sp>
      <p:pic>
        <p:nvPicPr>
          <p:cNvPr id="4" name="CliqueVideo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511660" y="2267490"/>
            <a:ext cx="6120680" cy="4590509"/>
          </a:xfrm>
          <a:prstGeom prst="rect">
            <a:avLst/>
          </a:prstGeom>
        </p:spPr>
      </p:pic>
      <p:pic>
        <p:nvPicPr>
          <p:cNvPr id="89091" name="Picture 3" descr="C:\Users\user\Desktop\pics\ange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981575"/>
            <a:ext cx="2438400" cy="18764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>
                <a:solidFill>
                  <a:schemeClr val="bg1"/>
                </a:solidFill>
              </a:rPr>
              <a:t>תודה רבה</a:t>
            </a:r>
            <a:endParaRPr lang="en-US" dirty="0"/>
          </a:p>
        </p:txBody>
      </p:sp>
      <p:pic>
        <p:nvPicPr>
          <p:cNvPr id="2050" name="Picture 2" descr="C:\Users\user\Desktop\pics\Question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2132856"/>
            <a:ext cx="2911875" cy="35573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38100">
          <a:solidFill>
            <a:schemeClr val="tx1"/>
          </a:solidFill>
          <a:prstDash val="solid"/>
          <a:tailEnd type="none"/>
        </a:ln>
      </a:spPr>
      <a:bodyPr/>
      <a:lstStyle/>
      <a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2478</TotalTime>
  <Words>489</Words>
  <Application>Microsoft Office PowerPoint</Application>
  <PresentationFormat>On-screen Show (4:3)</PresentationFormat>
  <Paragraphs>217</Paragraphs>
  <Slides>47</Slides>
  <Notes>0</Notes>
  <HiddenSlides>0</HiddenSlides>
  <MMClips>5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47</vt:i4>
      </vt:variant>
    </vt:vector>
  </HeadingPairs>
  <TitlesOfParts>
    <vt:vector size="50" baseType="lpstr">
      <vt:lpstr>Office Theme</vt:lpstr>
      <vt:lpstr>Equation</vt:lpstr>
      <vt:lpstr>Acrobat Document</vt:lpstr>
      <vt:lpstr>Slide 1</vt:lpstr>
      <vt:lpstr>Slide 2</vt:lpstr>
      <vt:lpstr>Simple World</vt:lpstr>
      <vt:lpstr>b</vt:lpstr>
      <vt:lpstr>b</vt:lpstr>
      <vt:lpstr>b</vt:lpstr>
      <vt:lpstr>b</vt:lpstr>
      <vt:lpstr>b</vt:lpstr>
      <vt:lpstr>What Can Happen?</vt:lpstr>
      <vt:lpstr>Slide 10</vt:lpstr>
      <vt:lpstr>Easy Lower Bound: Ω(n)</vt:lpstr>
      <vt:lpstr>Easy Lower Bound: Ω(n)</vt:lpstr>
      <vt:lpstr>Easy Lower Bound: Ω(n)</vt:lpstr>
      <vt:lpstr>Easy Lower Bound: Ω(n)</vt:lpstr>
      <vt:lpstr>Easy Lower Bound: Ω(n)</vt:lpstr>
      <vt:lpstr>Upper Bound:   </vt:lpstr>
      <vt:lpstr>Upper Bound:   </vt:lpstr>
      <vt:lpstr>Slide 18</vt:lpstr>
      <vt:lpstr>Slide 19</vt:lpstr>
      <vt:lpstr>Slide 20</vt:lpstr>
      <vt:lpstr>Slide 21</vt:lpstr>
      <vt:lpstr>Slide 22</vt:lpstr>
      <vt:lpstr>Upper Bound:   </vt:lpstr>
      <vt:lpstr>Upper Bound:   </vt:lpstr>
      <vt:lpstr>Upper Bound:   </vt:lpstr>
      <vt:lpstr>Upper Bound:   </vt:lpstr>
      <vt:lpstr>Tight Bound?</vt:lpstr>
      <vt:lpstr>Let`s Vote</vt:lpstr>
      <vt:lpstr>Slide 29</vt:lpstr>
      <vt:lpstr>Simpler Example:       </vt:lpstr>
      <vt:lpstr>Simpler Example:       </vt:lpstr>
      <vt:lpstr>Slide 32</vt:lpstr>
      <vt:lpstr>A Transistor</vt:lpstr>
      <vt:lpstr>A Transistor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Other Results</vt:lpstr>
      <vt:lpstr> Convergence Time: θ(n²) </vt:lpstr>
      <vt:lpstr>Iterative Model</vt:lpstr>
      <vt:lpstr>תודה רבה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Jara Uitto</dc:creator>
  <cp:lastModifiedBy>user</cp:lastModifiedBy>
  <cp:revision>296</cp:revision>
  <dcterms:created xsi:type="dcterms:W3CDTF">2013-08-29T07:59:48Z</dcterms:created>
  <dcterms:modified xsi:type="dcterms:W3CDTF">2013-10-16T22:43:27Z</dcterms:modified>
</cp:coreProperties>
</file>