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xls" ContentType="application/vnd.ms-excel"/>
  <Override PartName="/ppt/tags/tag2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52" r:id="rId1"/>
    <p:sldMasterId id="2147483653" r:id="rId2"/>
  </p:sldMasterIdLst>
  <p:notesMasterIdLst>
    <p:notesMasterId r:id="rId56"/>
  </p:notesMasterIdLst>
  <p:handoutMasterIdLst>
    <p:handoutMasterId r:id="rId57"/>
  </p:handoutMasterIdLst>
  <p:sldIdLst>
    <p:sldId id="310" r:id="rId3"/>
    <p:sldId id="400" r:id="rId4"/>
    <p:sldId id="364" r:id="rId5"/>
    <p:sldId id="365" r:id="rId6"/>
    <p:sldId id="380" r:id="rId7"/>
    <p:sldId id="382" r:id="rId8"/>
    <p:sldId id="383" r:id="rId9"/>
    <p:sldId id="384" r:id="rId10"/>
    <p:sldId id="386" r:id="rId11"/>
    <p:sldId id="387" r:id="rId12"/>
    <p:sldId id="388" r:id="rId13"/>
    <p:sldId id="389" r:id="rId14"/>
    <p:sldId id="390" r:id="rId15"/>
    <p:sldId id="397" r:id="rId16"/>
    <p:sldId id="391" r:id="rId17"/>
    <p:sldId id="394" r:id="rId18"/>
    <p:sldId id="398" r:id="rId19"/>
    <p:sldId id="412" r:id="rId20"/>
    <p:sldId id="413" r:id="rId21"/>
    <p:sldId id="401" r:id="rId22"/>
    <p:sldId id="366" r:id="rId23"/>
    <p:sldId id="411" r:id="rId24"/>
    <p:sldId id="367" r:id="rId25"/>
    <p:sldId id="371" r:id="rId26"/>
    <p:sldId id="375" r:id="rId27"/>
    <p:sldId id="372" r:id="rId28"/>
    <p:sldId id="373" r:id="rId29"/>
    <p:sldId id="376" r:id="rId30"/>
    <p:sldId id="377" r:id="rId31"/>
    <p:sldId id="378" r:id="rId32"/>
    <p:sldId id="399" r:id="rId33"/>
    <p:sldId id="417" r:id="rId34"/>
    <p:sldId id="418" r:id="rId35"/>
    <p:sldId id="419" r:id="rId36"/>
    <p:sldId id="422" r:id="rId37"/>
    <p:sldId id="420" r:id="rId38"/>
    <p:sldId id="415" r:id="rId39"/>
    <p:sldId id="374" r:id="rId40"/>
    <p:sldId id="423" r:id="rId41"/>
    <p:sldId id="424" r:id="rId42"/>
    <p:sldId id="425" r:id="rId43"/>
    <p:sldId id="369" r:id="rId44"/>
    <p:sldId id="409" r:id="rId45"/>
    <p:sldId id="426" r:id="rId46"/>
    <p:sldId id="410" r:id="rId47"/>
    <p:sldId id="402" r:id="rId48"/>
    <p:sldId id="403" r:id="rId49"/>
    <p:sldId id="404" r:id="rId50"/>
    <p:sldId id="405" r:id="rId51"/>
    <p:sldId id="406" r:id="rId52"/>
    <p:sldId id="407" r:id="rId53"/>
    <p:sldId id="408" r:id="rId54"/>
    <p:sldId id="385" r:id="rId55"/>
  </p:sldIdLst>
  <p:sldSz cx="9144000" cy="6858000" type="screen4x3"/>
  <p:notesSz cx="7315200" cy="9601200"/>
  <p:custDataLst>
    <p:tags r:id="rId58"/>
  </p:custDataLst>
  <p:defaultTextStyle>
    <a:defPPr>
      <a:defRPr lang="de-DE"/>
    </a:defPPr>
    <a:lvl1pPr algn="l" rtl="0" fontAlgn="base">
      <a:spcBef>
        <a:spcPct val="20000"/>
      </a:spcBef>
      <a:spcAft>
        <a:spcPct val="0"/>
      </a:spcAft>
      <a:buChar char="•"/>
      <a:defRPr sz="2000" kern="1200">
        <a:solidFill>
          <a:srgbClr val="000000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2000" kern="1200">
        <a:solidFill>
          <a:srgbClr val="000000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2000" kern="1200">
        <a:solidFill>
          <a:srgbClr val="000000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2000" kern="1200">
        <a:solidFill>
          <a:srgbClr val="000000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2000" kern="1200">
        <a:solidFill>
          <a:srgbClr val="0000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rgbClr val="0000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rgbClr val="0000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rgbClr val="0000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rgbClr val="000000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3366FF"/>
    <a:srgbClr val="006699"/>
    <a:srgbClr val="33CC33"/>
    <a:srgbClr val="FF3300"/>
    <a:srgbClr val="FFBDBD"/>
    <a:srgbClr val="E0FF8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3" autoAdjust="0"/>
    <p:restoredTop sz="80512" autoAdjust="0"/>
  </p:normalViewPr>
  <p:slideViewPr>
    <p:cSldViewPr>
      <p:cViewPr varScale="1">
        <p:scale>
          <a:sx n="111" d="100"/>
          <a:sy n="111" d="100"/>
        </p:scale>
        <p:origin x="-178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382" y="-84"/>
      </p:cViewPr>
      <p:guideLst>
        <p:guide orient="horz" pos="3024"/>
        <p:guide pos="2304"/>
      </p:guideLst>
    </p:cSldViewPr>
  </p:notes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handoutMaster" Target="handoutMasters/handoutMaster1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36538" y="0"/>
            <a:ext cx="31400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t" anchorCtr="0" compatLnSpc="1">
            <a:prstTxWarp prst="textNoShape">
              <a:avLst/>
            </a:prstTxWarp>
          </a:bodyPr>
          <a:lstStyle>
            <a:lvl1pPr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Mobile Computing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32194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t" anchorCtr="0" compatLnSpc="1">
            <a:prstTxWarp prst="textNoShape">
              <a:avLst/>
            </a:prstTxWarp>
          </a:bodyPr>
          <a:lstStyle>
            <a:lvl1pPr algn="r"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Summer 2002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36538" y="9156700"/>
            <a:ext cx="48260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b" anchorCtr="0" compatLnSpc="1">
            <a:prstTxWarp prst="textNoShape">
              <a:avLst/>
            </a:prstTxWarp>
          </a:bodyPr>
          <a:lstStyle>
            <a:lvl1pPr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Distributed Computing Group, Roger Wattenhofer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156700"/>
            <a:ext cx="321945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b" anchorCtr="0" compatLnSpc="1">
            <a:prstTxWarp prst="textNoShape">
              <a:avLst/>
            </a:prstTxWarp>
          </a:bodyPr>
          <a:lstStyle>
            <a:lvl1pPr algn="r"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/>
              <a:t>1.</a:t>
            </a:r>
            <a:fld id="{58668C55-A4F7-42B0-B40A-03E13F9D906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5595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t" anchorCtr="0" compatLnSpc="1">
            <a:prstTxWarp prst="textNoShape">
              <a:avLst/>
            </a:prstTxWarp>
          </a:bodyPr>
          <a:lstStyle>
            <a:lvl1pPr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27500" y="0"/>
            <a:ext cx="3154363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t" anchorCtr="0" compatLnSpc="1">
            <a:prstTxWarp prst="textNoShape">
              <a:avLst/>
            </a:prstTxWarp>
          </a:bodyPr>
          <a:lstStyle>
            <a:lvl1pPr algn="r"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211263" y="685800"/>
            <a:ext cx="4867275" cy="3649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9963" y="4560888"/>
            <a:ext cx="534352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3363"/>
            <a:ext cx="315595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b" anchorCtr="0" compatLnSpc="1">
            <a:prstTxWarp prst="textNoShape">
              <a:avLst/>
            </a:prstTxWarp>
          </a:bodyPr>
          <a:lstStyle>
            <a:lvl1pPr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27500" y="9123363"/>
            <a:ext cx="3154363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29" tIns="45665" rIns="91329" bIns="45665" numCol="1" anchor="b" anchorCtr="0" compatLnSpc="1">
            <a:prstTxWarp prst="textNoShape">
              <a:avLst/>
            </a:prstTxWarp>
          </a:bodyPr>
          <a:lstStyle>
            <a:lvl1pPr algn="r" defTabSz="912813" eaLnBrk="0" hangingPunct="0">
              <a:spcBef>
                <a:spcPct val="0"/>
              </a:spcBef>
              <a:buFontTx/>
              <a:buNone/>
              <a:defRPr sz="1100">
                <a:solidFill>
                  <a:schemeClr val="tx1"/>
                </a:solidFill>
              </a:defRPr>
            </a:lvl1pPr>
          </a:lstStyle>
          <a:p>
            <a:fld id="{646E718A-4A85-40AC-A927-87383164DDF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3F2890-4F86-4446-A2BA-9FD6A429FC36}" type="slidenum">
              <a:rPr lang="en-US"/>
              <a:pPr/>
              <a:t>1</a:t>
            </a:fld>
            <a:endParaRPr lang="en-US"/>
          </a:p>
        </p:txBody>
      </p:sp>
      <p:sp>
        <p:nvSpPr>
          <p:cNvPr id="232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EA0F50-1663-4CC9-AA52-9510CCA52AC9}" type="slidenum">
              <a:rPr lang="en-US"/>
              <a:pPr/>
              <a:t>2</a:t>
            </a:fld>
            <a:endParaRPr lang="en-US"/>
          </a:p>
        </p:txBody>
      </p:sp>
      <p:sp>
        <p:nvSpPr>
          <p:cNvPr id="11888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8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B3D516-87DA-4825-972C-C0943D52E782}" type="slidenum">
              <a:rPr lang="en-US"/>
              <a:pPr/>
              <a:t>3</a:t>
            </a:fld>
            <a:endParaRPr lang="en-US"/>
          </a:p>
        </p:txBody>
      </p:sp>
      <p:sp>
        <p:nvSpPr>
          <p:cNvPr id="1208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1836EF-A8D3-488A-AC85-7AF181D41B5E}" type="slidenum">
              <a:rPr lang="en-US"/>
              <a:pPr/>
              <a:t>4</a:t>
            </a:fld>
            <a:endParaRPr lang="en-US"/>
          </a:p>
        </p:txBody>
      </p:sp>
      <p:sp>
        <p:nvSpPr>
          <p:cNvPr id="1209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9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48A3C4-411C-40AD-81C1-DAB080DFC429}" type="slidenum">
              <a:rPr lang="en-US"/>
              <a:pPr/>
              <a:t>5</a:t>
            </a:fld>
            <a:endParaRPr lang="en-US"/>
          </a:p>
        </p:txBody>
      </p:sp>
      <p:sp>
        <p:nvSpPr>
          <p:cNvPr id="11909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0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2C2A75-8A08-4CC2-9A58-D9B880578532}" type="slidenum">
              <a:rPr lang="en-US"/>
              <a:pPr/>
              <a:t>6</a:t>
            </a:fld>
            <a:endParaRPr lang="en-US"/>
          </a:p>
        </p:txBody>
      </p:sp>
      <p:sp>
        <p:nvSpPr>
          <p:cNvPr id="11898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9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B86ABB-0DF8-416E-BCF9-12EEFA275371}" type="slidenum">
              <a:rPr lang="en-US"/>
              <a:pPr/>
              <a:t>7</a:t>
            </a:fld>
            <a:endParaRPr lang="en-US"/>
          </a:p>
        </p:txBody>
      </p:sp>
      <p:sp>
        <p:nvSpPr>
          <p:cNvPr id="12288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1E4518-A584-4A31-8F14-810A5FFBA20A}" type="slidenum">
              <a:rPr lang="en-US"/>
              <a:pPr/>
              <a:t>8</a:t>
            </a:fld>
            <a:endParaRPr lang="en-US"/>
          </a:p>
        </p:txBody>
      </p:sp>
      <p:sp>
        <p:nvSpPr>
          <p:cNvPr id="12298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7C63C6-FF38-4A03-92D4-F78909DC6211}" type="slidenum">
              <a:rPr lang="en-US"/>
              <a:pPr/>
              <a:t>9</a:t>
            </a:fld>
            <a:endParaRPr lang="en-US"/>
          </a:p>
        </p:txBody>
      </p:sp>
      <p:sp>
        <p:nvSpPr>
          <p:cNvPr id="12318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C90367-4AC7-44BF-BB38-83C94F93B5FE}" type="slidenum">
              <a:rPr lang="en-US"/>
              <a:pPr/>
              <a:t>10</a:t>
            </a:fld>
            <a:endParaRPr lang="en-US"/>
          </a:p>
        </p:txBody>
      </p:sp>
      <p:sp>
        <p:nvSpPr>
          <p:cNvPr id="12328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2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15E347-2C2C-4227-AC6B-C00B0EECAF7E}" type="slidenum">
              <a:rPr lang="en-US"/>
              <a:pPr/>
              <a:t>16</a:t>
            </a:fld>
            <a:endParaRPr lang="en-US"/>
          </a:p>
        </p:txBody>
      </p:sp>
      <p:sp>
        <p:nvSpPr>
          <p:cNvPr id="12339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3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8B5BA1-26E4-4F30-8B7B-9AEBC0DABB36}" type="slidenum">
              <a:rPr lang="en-US"/>
              <a:pPr/>
              <a:t>17</a:t>
            </a:fld>
            <a:endParaRPr lang="en-US"/>
          </a:p>
        </p:txBody>
      </p:sp>
      <p:sp>
        <p:nvSpPr>
          <p:cNvPr id="12349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4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55A0F9-B301-4F6F-B8A7-6648B7656C2A}" type="slidenum">
              <a:rPr lang="en-US"/>
              <a:pPr/>
              <a:t>18</a:t>
            </a:fld>
            <a:endParaRPr lang="en-US"/>
          </a:p>
        </p:txBody>
      </p:sp>
      <p:sp>
        <p:nvSpPr>
          <p:cNvPr id="12359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5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C6258E-137D-4263-8D35-77B2C836EBEB}" type="slidenum">
              <a:rPr lang="en-US"/>
              <a:pPr/>
              <a:t>19</a:t>
            </a:fld>
            <a:endParaRPr lang="en-US"/>
          </a:p>
        </p:txBody>
      </p:sp>
      <p:sp>
        <p:nvSpPr>
          <p:cNvPr id="12369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6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5CE65A-F620-4F86-B1C3-8DB5E25326FB}" type="slidenum">
              <a:rPr lang="en-US"/>
              <a:pPr/>
              <a:t>20</a:t>
            </a:fld>
            <a:endParaRPr lang="en-US"/>
          </a:p>
        </p:txBody>
      </p:sp>
      <p:sp>
        <p:nvSpPr>
          <p:cNvPr id="12380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8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309701-ACD0-4889-98D9-1FE7C8633ADD}" type="slidenum">
              <a:rPr lang="en-US"/>
              <a:pPr/>
              <a:t>21</a:t>
            </a:fld>
            <a:endParaRPr lang="en-US"/>
          </a:p>
        </p:txBody>
      </p:sp>
      <p:sp>
        <p:nvSpPr>
          <p:cNvPr id="12390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10EFF6-34C1-49B9-A3A9-CA721521B0A7}" type="slidenum">
              <a:rPr lang="en-US"/>
              <a:pPr/>
              <a:t>22</a:t>
            </a:fld>
            <a:endParaRPr lang="en-US"/>
          </a:p>
        </p:txBody>
      </p:sp>
      <p:sp>
        <p:nvSpPr>
          <p:cNvPr id="12400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0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28C122-B753-4D12-BE50-962FD5A082BE}" type="slidenum">
              <a:rPr lang="en-US"/>
              <a:pPr/>
              <a:t>23</a:t>
            </a:fld>
            <a:endParaRPr lang="en-US"/>
          </a:p>
        </p:txBody>
      </p:sp>
      <p:sp>
        <p:nvSpPr>
          <p:cNvPr id="12410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1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6F6BD1-EE90-4780-8EA0-315761E0BBBC}" type="slidenum">
              <a:rPr lang="en-US"/>
              <a:pPr/>
              <a:t>24</a:t>
            </a:fld>
            <a:endParaRPr lang="en-US"/>
          </a:p>
        </p:txBody>
      </p:sp>
      <p:sp>
        <p:nvSpPr>
          <p:cNvPr id="12421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2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29F949-5251-4274-AF3D-06723CF18279}" type="slidenum">
              <a:rPr lang="en-US"/>
              <a:pPr/>
              <a:t>25</a:t>
            </a:fld>
            <a:endParaRPr lang="en-US"/>
          </a:p>
        </p:txBody>
      </p:sp>
      <p:sp>
        <p:nvSpPr>
          <p:cNvPr id="12431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3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69EAAA-5942-4437-8473-D45CDB1F172E}" type="slidenum">
              <a:rPr lang="en-US"/>
              <a:pPr/>
              <a:t>26</a:t>
            </a:fld>
            <a:endParaRPr lang="en-US"/>
          </a:p>
        </p:txBody>
      </p:sp>
      <p:sp>
        <p:nvSpPr>
          <p:cNvPr id="12441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4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FA630D-22DC-4286-8C51-0FDEF5464DDA}" type="slidenum">
              <a:rPr lang="en-US"/>
              <a:pPr/>
              <a:t>29</a:t>
            </a:fld>
            <a:endParaRPr lang="en-US"/>
          </a:p>
        </p:txBody>
      </p:sp>
      <p:sp>
        <p:nvSpPr>
          <p:cNvPr id="12451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5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A94320-85D5-4C94-8F99-2F93F2BC7183}" type="slidenum">
              <a:rPr lang="en-US"/>
              <a:pPr/>
              <a:t>30</a:t>
            </a:fld>
            <a:endParaRPr lang="en-US"/>
          </a:p>
        </p:txBody>
      </p:sp>
      <p:sp>
        <p:nvSpPr>
          <p:cNvPr id="12462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6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3CC53D-14B4-4F7B-91E5-EBF4B325E5B2}" type="slidenum">
              <a:rPr lang="en-US"/>
              <a:pPr/>
              <a:t>31</a:t>
            </a:fld>
            <a:endParaRPr lang="en-US"/>
          </a:p>
        </p:txBody>
      </p:sp>
      <p:sp>
        <p:nvSpPr>
          <p:cNvPr id="124723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7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5BCEEB-983B-42B4-82E9-05C2480E7B07}" type="slidenum">
              <a:rPr lang="en-US"/>
              <a:pPr/>
              <a:t>32</a:t>
            </a:fld>
            <a:endParaRPr lang="en-US"/>
          </a:p>
        </p:txBody>
      </p:sp>
      <p:sp>
        <p:nvSpPr>
          <p:cNvPr id="12482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8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D99E0F-62FC-4589-8F3E-9125A6B2F486}" type="slidenum">
              <a:rPr lang="en-US"/>
              <a:pPr/>
              <a:t>33</a:t>
            </a:fld>
            <a:endParaRPr lang="en-US"/>
          </a:p>
        </p:txBody>
      </p:sp>
      <p:sp>
        <p:nvSpPr>
          <p:cNvPr id="12492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225177-0536-4898-87FB-4143172755B6}" type="slidenum">
              <a:rPr lang="en-US"/>
              <a:pPr/>
              <a:t>34</a:t>
            </a:fld>
            <a:endParaRPr lang="en-US"/>
          </a:p>
        </p:txBody>
      </p:sp>
      <p:sp>
        <p:nvSpPr>
          <p:cNvPr id="12503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0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2B4E5C-AFDC-46D4-9105-EEAA5BE9E47E}" type="slidenum">
              <a:rPr lang="en-US"/>
              <a:pPr/>
              <a:t>35</a:t>
            </a:fld>
            <a:endParaRPr lang="en-US"/>
          </a:p>
        </p:txBody>
      </p:sp>
      <p:sp>
        <p:nvSpPr>
          <p:cNvPr id="12513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1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B590C6-BC16-45DF-B5D0-255933D640C4}" type="slidenum">
              <a:rPr lang="en-US"/>
              <a:pPr/>
              <a:t>36</a:t>
            </a:fld>
            <a:endParaRPr lang="en-US"/>
          </a:p>
        </p:txBody>
      </p:sp>
      <p:sp>
        <p:nvSpPr>
          <p:cNvPr id="12523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2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D7F452-F7ED-4B00-947B-CE490285AAF6}" type="slidenum">
              <a:rPr lang="en-US"/>
              <a:pPr/>
              <a:t>37</a:t>
            </a:fld>
            <a:endParaRPr lang="en-US"/>
          </a:p>
        </p:txBody>
      </p:sp>
      <p:sp>
        <p:nvSpPr>
          <p:cNvPr id="12533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3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9CF668-8088-461C-9AEE-04247CE04A2A}" type="slidenum">
              <a:rPr lang="en-US"/>
              <a:pPr/>
              <a:t>38</a:t>
            </a:fld>
            <a:endParaRPr lang="en-US"/>
          </a:p>
        </p:txBody>
      </p:sp>
      <p:sp>
        <p:nvSpPr>
          <p:cNvPr id="12544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4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FD09FC-A338-4A3E-B559-100A355EFDD3}" type="slidenum">
              <a:rPr lang="en-US"/>
              <a:pPr/>
              <a:t>39</a:t>
            </a:fld>
            <a:endParaRPr lang="en-US"/>
          </a:p>
        </p:txBody>
      </p:sp>
      <p:sp>
        <p:nvSpPr>
          <p:cNvPr id="12554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5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DE1F3-C0C3-4E4E-8AD5-42C65D21044F}" type="slidenum">
              <a:rPr lang="en-US"/>
              <a:pPr/>
              <a:t>40</a:t>
            </a:fld>
            <a:endParaRPr lang="en-US"/>
          </a:p>
        </p:txBody>
      </p:sp>
      <p:sp>
        <p:nvSpPr>
          <p:cNvPr id="12564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6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18F8EE-80C9-436A-8FFF-43E1FF4D7764}" type="slidenum">
              <a:rPr lang="en-US"/>
              <a:pPr/>
              <a:t>41</a:t>
            </a:fld>
            <a:endParaRPr lang="en-US"/>
          </a:p>
        </p:txBody>
      </p:sp>
      <p:sp>
        <p:nvSpPr>
          <p:cNvPr id="12574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7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1AA109-9893-48B1-8407-2FB265E77E4B}" type="slidenum">
              <a:rPr lang="en-US"/>
              <a:pPr/>
              <a:t>53</a:t>
            </a:fld>
            <a:endParaRPr lang="en-US"/>
          </a:p>
        </p:txBody>
      </p:sp>
      <p:sp>
        <p:nvSpPr>
          <p:cNvPr id="12308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0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27487" cy="5145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027488" cy="5145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1613"/>
            <a:ext cx="2057400" cy="5924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1613"/>
            <a:ext cx="6019800" cy="5924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981075"/>
            <a:ext cx="4027487" cy="5145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027488" cy="5145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596188" y="6381750"/>
            <a:ext cx="1008062" cy="287338"/>
          </a:xfrm>
        </p:spPr>
        <p:txBody>
          <a:bodyPr/>
          <a:lstStyle>
            <a:lvl1pPr>
              <a:defRPr/>
            </a:lvl1pPr>
          </a:lstStyle>
          <a:p>
            <a:endParaRPr lang="de-C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F1DDE7-BD40-470C-A73A-D84A8B2BE0C0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CC354B-41E2-4AA1-A744-F6E98924EB3F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FA6A4-B0A6-4B30-9556-BB745B957B3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27FE8A-5390-4296-8F96-A4C9B04BE463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818EF9-E733-4B48-8937-F9E6217F8F77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11109-054C-4765-AA35-E78CAEECA098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9470BC-7D97-460C-AF8E-112A5C708124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C907F-8678-4407-92B9-3AE32158D76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E2AA8-3C0B-46F6-A5BC-4DCFF49AF3B9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C58A6-7DA0-4A42-A2CD-6C2E30F561C9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CF7CA-936E-4764-BEEE-840CD61C758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07375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87450" y="6381750"/>
            <a:ext cx="63373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spcBef>
                <a:spcPct val="0"/>
              </a:spcBef>
              <a:buFontTx/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96188" y="6381750"/>
            <a:ext cx="10080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102435" name="Oval 35"/>
          <p:cNvSpPr>
            <a:spLocks noChangeArrowheads="1"/>
          </p:cNvSpPr>
          <p:nvPr/>
        </p:nvSpPr>
        <p:spPr bwMode="auto">
          <a:xfrm>
            <a:off x="3168650" y="728663"/>
            <a:ext cx="71438" cy="71437"/>
          </a:xfrm>
          <a:prstGeom prst="ellips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7" name="Oval 37"/>
          <p:cNvSpPr>
            <a:spLocks noChangeArrowheads="1"/>
          </p:cNvSpPr>
          <p:nvPr/>
        </p:nvSpPr>
        <p:spPr bwMode="auto">
          <a:xfrm>
            <a:off x="5905500" y="728663"/>
            <a:ext cx="71438" cy="71437"/>
          </a:xfrm>
          <a:prstGeom prst="ellips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8" name="Oval 38"/>
          <p:cNvSpPr>
            <a:spLocks noChangeArrowheads="1"/>
          </p:cNvSpPr>
          <p:nvPr/>
        </p:nvSpPr>
        <p:spPr bwMode="auto">
          <a:xfrm>
            <a:off x="8640763" y="728663"/>
            <a:ext cx="71437" cy="71437"/>
          </a:xfrm>
          <a:prstGeom prst="ellips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9" name="Oval 39"/>
          <p:cNvSpPr>
            <a:spLocks noChangeArrowheads="1"/>
          </p:cNvSpPr>
          <p:nvPr/>
        </p:nvSpPr>
        <p:spPr bwMode="auto">
          <a:xfrm>
            <a:off x="431800" y="728663"/>
            <a:ext cx="71438" cy="71437"/>
          </a:xfrm>
          <a:prstGeom prst="ellips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02441" name="AutoShape 41"/>
          <p:cNvCxnSpPr>
            <a:cxnSpLocks noChangeShapeType="1"/>
            <a:stCxn id="102439" idx="6"/>
            <a:endCxn id="102435" idx="2"/>
          </p:cNvCxnSpPr>
          <p:nvPr/>
        </p:nvCxnSpPr>
        <p:spPr bwMode="auto">
          <a:xfrm>
            <a:off x="511175" y="765175"/>
            <a:ext cx="2649538" cy="0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3" name="AutoShape 43"/>
          <p:cNvCxnSpPr>
            <a:cxnSpLocks noChangeShapeType="1"/>
            <a:stCxn id="102435" idx="6"/>
            <a:endCxn id="102437" idx="2"/>
          </p:cNvCxnSpPr>
          <p:nvPr/>
        </p:nvCxnSpPr>
        <p:spPr bwMode="auto">
          <a:xfrm>
            <a:off x="3248025" y="765175"/>
            <a:ext cx="2649538" cy="0"/>
          </a:xfrm>
          <a:prstGeom prst="straightConnector1">
            <a:avLst/>
          </a:prstGeom>
          <a:noFill/>
          <a:ln w="19050">
            <a:solidFill>
              <a:srgbClr val="339966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4" name="AutoShape 44"/>
          <p:cNvCxnSpPr>
            <a:cxnSpLocks noChangeShapeType="1"/>
            <a:stCxn id="102437" idx="6"/>
            <a:endCxn id="102438" idx="2"/>
          </p:cNvCxnSpPr>
          <p:nvPr/>
        </p:nvCxnSpPr>
        <p:spPr bwMode="auto">
          <a:xfrm>
            <a:off x="5984875" y="765175"/>
            <a:ext cx="2647950" cy="0"/>
          </a:xfrm>
          <a:prstGeom prst="straightConnector1">
            <a:avLst/>
          </a:prstGeom>
          <a:noFill/>
          <a:ln w="19050">
            <a:solidFill>
              <a:srgbClr val="3366FF"/>
            </a:solidFill>
            <a:round/>
            <a:headEnd/>
            <a:tailEnd type="triangle" w="med" len="med"/>
          </a:ln>
          <a:effectLst/>
        </p:spPr>
      </p:cxnSp>
      <p:pic>
        <p:nvPicPr>
          <p:cNvPr id="102447" name="Picture 47" descr="logo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4138" y="6092825"/>
            <a:ext cx="742950" cy="74136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76" r:id="rId12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140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140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fld id="{45F2A79C-A9AD-45E3-8276-7FB58D403F73}" type="slidenum">
              <a:rPr lang="de-CH"/>
              <a:pPr/>
              <a:t>‹#›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oleObject" Target="../embeddings/Microsoft_Office_Excel_Chart1.xls"/><Relationship Id="rId9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oleObject" Target="../embeddings/Microsoft_Office_Excel_Chart2.xls"/><Relationship Id="rId9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oleObject" Target="../embeddings/Microsoft_Office_Excel_Chart3.xls"/><Relationship Id="rId9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oleObject" Target="../embeddings/Microsoft_Office_Excel_Chart4.xls"/><Relationship Id="rId9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oleObject" Target="../embeddings/Microsoft_Office_Excel_Chart5.xls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76" name="Picture 40" descr="i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75"/>
            <a:ext cx="9144000" cy="5965825"/>
          </a:xfrm>
          <a:prstGeom prst="rect">
            <a:avLst/>
          </a:prstGeom>
          <a:noFill/>
        </p:spPr>
      </p:pic>
      <p:sp>
        <p:nvSpPr>
          <p:cNvPr id="1423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42875" y="944563"/>
            <a:ext cx="8785225" cy="1979612"/>
          </a:xfrm>
        </p:spPr>
        <p:txBody>
          <a:bodyPr/>
          <a:lstStyle/>
          <a:p>
            <a:r>
              <a:rPr lang="en-US" sz="4700" b="1"/>
              <a:t>Randomized </a:t>
            </a:r>
            <a:br>
              <a:rPr lang="en-US" sz="4700" b="1"/>
            </a:br>
            <a:r>
              <a:rPr lang="en-US" sz="4700" b="1"/>
              <a:t>3D Geographic Routing</a:t>
            </a:r>
            <a:endParaRPr lang="de-CH" sz="4700" b="1"/>
          </a:p>
        </p:txBody>
      </p:sp>
      <p:pic>
        <p:nvPicPr>
          <p:cNvPr id="142343" name="Picture 7" descr="ethlogo_blac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5622925"/>
            <a:ext cx="4319587" cy="1090613"/>
          </a:xfrm>
          <a:prstGeom prst="rect">
            <a:avLst/>
          </a:prstGeom>
          <a:noFill/>
        </p:spPr>
      </p:pic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4643438" y="4076700"/>
            <a:ext cx="4105275" cy="9461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0"/>
              </a:spcBef>
              <a:buFontTx/>
              <a:buNone/>
            </a:pPr>
            <a:r>
              <a:rPr lang="en-US" sz="2800" b="1">
                <a:solidFill>
                  <a:srgbClr val="006699"/>
                </a:solidFill>
              </a:rPr>
              <a:t>Roland Flury</a:t>
            </a:r>
          </a:p>
          <a:p>
            <a:pPr eaLnBrk="0" hangingPunct="0">
              <a:spcBef>
                <a:spcPct val="0"/>
              </a:spcBef>
              <a:buFontTx/>
              <a:buNone/>
            </a:pPr>
            <a:r>
              <a:rPr lang="en-US" sz="2800" b="1">
                <a:solidFill>
                  <a:schemeClr val="tx1"/>
                </a:solidFill>
              </a:rPr>
              <a:t>Roger Wattenhofer</a:t>
            </a:r>
            <a:endParaRPr lang="de-CH" sz="2800" b="1">
              <a:solidFill>
                <a:schemeClr val="tx1"/>
              </a:solidFill>
            </a:endParaRPr>
          </a:p>
        </p:txBody>
      </p:sp>
      <p:graphicFrame>
        <p:nvGraphicFramePr>
          <p:cNvPr id="142373" name="Object 37"/>
          <p:cNvGraphicFramePr>
            <a:graphicFrameLocks noChangeAspect="1"/>
          </p:cNvGraphicFramePr>
          <p:nvPr/>
        </p:nvGraphicFramePr>
        <p:xfrm>
          <a:off x="2627313" y="5408613"/>
          <a:ext cx="1393825" cy="1393825"/>
        </p:xfrm>
        <a:graphic>
          <a:graphicData uri="http://schemas.openxmlformats.org/presentationml/2006/ole">
            <p:oleObj spid="_x0000_s142373" r:id="rId6" imgW="3952440" imgH="3900600" progId="">
              <p:embed/>
            </p:oleObj>
          </a:graphicData>
        </a:graphic>
      </p:graphicFrame>
      <p:sp>
        <p:nvSpPr>
          <p:cNvPr id="142374" name="Text Box 38"/>
          <p:cNvSpPr txBox="1">
            <a:spLocks noChangeArrowheads="1"/>
          </p:cNvSpPr>
          <p:nvPr/>
        </p:nvSpPr>
        <p:spPr bwMode="auto">
          <a:xfrm>
            <a:off x="647700" y="5573713"/>
            <a:ext cx="241141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2800" b="1" i="1">
                <a:solidFill>
                  <a:srgbClr val="FF0000"/>
                </a:solidFill>
              </a:rPr>
              <a:t>D</a:t>
            </a:r>
            <a:r>
              <a:rPr lang="en-US" sz="2800" b="1" i="1">
                <a:solidFill>
                  <a:schemeClr val="tx1"/>
                </a:solidFill>
              </a:rPr>
              <a:t>istributed</a:t>
            </a:r>
            <a:endParaRPr lang="en-US" sz="2800">
              <a:solidFill>
                <a:schemeClr val="tx1"/>
              </a:solidFill>
            </a:endParaRPr>
          </a:p>
        </p:txBody>
      </p:sp>
      <p:sp>
        <p:nvSpPr>
          <p:cNvPr id="142375" name="Text Box 39"/>
          <p:cNvSpPr txBox="1">
            <a:spLocks noChangeArrowheads="1"/>
          </p:cNvSpPr>
          <p:nvPr/>
        </p:nvSpPr>
        <p:spPr bwMode="auto">
          <a:xfrm>
            <a:off x="34925" y="6113463"/>
            <a:ext cx="39243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2800" b="1" i="1">
                <a:solidFill>
                  <a:srgbClr val="339933"/>
                </a:solidFill>
              </a:rPr>
              <a:t>C</a:t>
            </a:r>
            <a:r>
              <a:rPr lang="en-US" sz="2800" b="1" i="1">
                <a:solidFill>
                  <a:schemeClr val="tx1"/>
                </a:solidFill>
              </a:rPr>
              <a:t>omputing </a:t>
            </a:r>
            <a:r>
              <a:rPr lang="en-US" sz="2800" b="1" i="1">
                <a:solidFill>
                  <a:srgbClr val="3333FF"/>
                </a:solidFill>
              </a:rPr>
              <a:t>G</a:t>
            </a:r>
            <a:r>
              <a:rPr lang="en-US" sz="2800" b="1" i="1">
                <a:solidFill>
                  <a:schemeClr val="tx1"/>
                </a:solidFill>
              </a:rPr>
              <a:t>roup</a:t>
            </a:r>
            <a:endParaRPr lang="en-US" sz="2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86823" name="Picture 7" descr="geo1_mark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2211388"/>
            <a:ext cx="3348038" cy="2765425"/>
          </a:xfrm>
          <a:prstGeom prst="rect">
            <a:avLst/>
          </a:prstGeom>
          <a:noFill/>
        </p:spPr>
      </p:pic>
      <p:sp>
        <p:nvSpPr>
          <p:cNvPr id="1186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Geographic Routing in 2D</a:t>
            </a:r>
          </a:p>
        </p:txBody>
      </p:sp>
      <p:sp>
        <p:nvSpPr>
          <p:cNvPr id="1186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07375" cy="1260475"/>
          </a:xfrm>
        </p:spPr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Nodes are aware of their position (coordinates)</a:t>
            </a:r>
          </a:p>
          <a:p>
            <a:pPr>
              <a:buFont typeface="Arial" charset="0"/>
              <a:buChar char="◦"/>
            </a:pPr>
            <a:r>
              <a:rPr lang="en-US"/>
              <a:t>Sender knows position of destination (how?)</a:t>
            </a:r>
          </a:p>
          <a:p>
            <a:pPr lvl="1">
              <a:buFontTx/>
              <a:buNone/>
            </a:pPr>
            <a:r>
              <a:rPr lang="en-US"/>
              <a:t>Location server, even for dynamic networks</a:t>
            </a:r>
          </a:p>
        </p:txBody>
      </p:sp>
      <p:sp>
        <p:nvSpPr>
          <p:cNvPr id="1186821" name="Rectangle 5"/>
          <p:cNvSpPr>
            <a:spLocks noChangeArrowheads="1"/>
          </p:cNvSpPr>
          <p:nvPr/>
        </p:nvSpPr>
        <p:spPr bwMode="auto">
          <a:xfrm>
            <a:off x="468313" y="5084763"/>
            <a:ext cx="8207375" cy="1262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Font typeface="Arial" charset="0"/>
              <a:buChar char="◦"/>
            </a:pPr>
            <a:r>
              <a:rPr lang="en-US"/>
              <a:t>Memoryless: Nodes store no info about transmitted messages</a:t>
            </a:r>
          </a:p>
          <a:p>
            <a:pPr marL="342900" indent="-342900">
              <a:buFont typeface="Arial" charset="0"/>
              <a:buChar char="◦"/>
            </a:pPr>
            <a:r>
              <a:rPr lang="en-US">
                <a:solidFill>
                  <a:srgbClr val="006699"/>
                </a:solidFill>
              </a:rPr>
              <a:t>Highly desirable for dynamic networks</a:t>
            </a:r>
            <a:endParaRPr lang="en-US"/>
          </a:p>
        </p:txBody>
      </p:sp>
      <p:pic>
        <p:nvPicPr>
          <p:cNvPr id="1186822" name="Picture 6" descr="geo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875" y="2214563"/>
            <a:ext cx="3348038" cy="2765425"/>
          </a:xfrm>
          <a:prstGeom prst="rect">
            <a:avLst/>
          </a:prstGeom>
          <a:noFill/>
        </p:spPr>
      </p:pic>
      <p:sp>
        <p:nvSpPr>
          <p:cNvPr id="1186824" name="Oval 8"/>
          <p:cNvSpPr>
            <a:spLocks noChangeArrowheads="1"/>
          </p:cNvSpPr>
          <p:nvPr/>
        </p:nvSpPr>
        <p:spPr bwMode="auto">
          <a:xfrm>
            <a:off x="2671763" y="3160713"/>
            <a:ext cx="107950" cy="107950"/>
          </a:xfrm>
          <a:prstGeom prst="ellipse">
            <a:avLst/>
          </a:prstGeom>
          <a:solidFill>
            <a:srgbClr val="FF330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6825" name="Oval 9"/>
          <p:cNvSpPr>
            <a:spLocks noChangeArrowheads="1"/>
          </p:cNvSpPr>
          <p:nvPr/>
        </p:nvSpPr>
        <p:spPr bwMode="auto">
          <a:xfrm>
            <a:off x="5516563" y="3328988"/>
            <a:ext cx="107950" cy="107950"/>
          </a:xfrm>
          <a:prstGeom prst="ellipse">
            <a:avLst/>
          </a:prstGeom>
          <a:solidFill>
            <a:srgbClr val="FF330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68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48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Geographic Routing in 3D</a:t>
            </a:r>
          </a:p>
        </p:txBody>
      </p:sp>
      <p:pic>
        <p:nvPicPr>
          <p:cNvPr id="1148932" name="Picture 4" descr="3d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488" y="827088"/>
            <a:ext cx="3132137" cy="2349500"/>
          </a:xfrm>
          <a:prstGeom prst="rect">
            <a:avLst/>
          </a:prstGeom>
          <a:noFill/>
        </p:spPr>
      </p:pic>
      <p:sp>
        <p:nvSpPr>
          <p:cNvPr id="1148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07375" cy="2303463"/>
          </a:xfrm>
        </p:spPr>
        <p:txBody>
          <a:bodyPr/>
          <a:lstStyle/>
          <a:p>
            <a:pPr>
              <a:buFontTx/>
              <a:buNone/>
            </a:pPr>
            <a:r>
              <a:rPr lang="en-US"/>
              <a:t>Is it really different?</a:t>
            </a:r>
          </a:p>
          <a:p>
            <a:pPr>
              <a:buFontTx/>
              <a:buNone/>
            </a:pPr>
            <a:r>
              <a:rPr lang="en-US"/>
              <a:t>Greedy routing is still possible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 algn="ctr">
              <a:buFontTx/>
              <a:buNone/>
            </a:pPr>
            <a:r>
              <a:rPr lang="en-US"/>
              <a:t>	</a:t>
            </a:r>
          </a:p>
          <a:p>
            <a:pPr>
              <a:buFontTx/>
              <a:buNone/>
            </a:pPr>
            <a:endParaRPr lang="en-US"/>
          </a:p>
        </p:txBody>
      </p:sp>
      <p:pic>
        <p:nvPicPr>
          <p:cNvPr id="1148933" name="Picture 5" descr="3d_ho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3900" y="3616325"/>
            <a:ext cx="3087688" cy="2316163"/>
          </a:xfrm>
          <a:prstGeom prst="rect">
            <a:avLst/>
          </a:prstGeom>
          <a:noFill/>
        </p:spPr>
      </p:pic>
      <p:sp>
        <p:nvSpPr>
          <p:cNvPr id="1148934" name="Rectangle 6"/>
          <p:cNvSpPr>
            <a:spLocks noChangeArrowheads="1"/>
          </p:cNvSpPr>
          <p:nvPr/>
        </p:nvSpPr>
        <p:spPr bwMode="auto">
          <a:xfrm>
            <a:off x="468313" y="3213100"/>
            <a:ext cx="8207375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buFontTx/>
              <a:buNone/>
            </a:pPr>
            <a:r>
              <a:rPr lang="en-US"/>
              <a:t>Local minima are now delimited by 2-dim </a:t>
            </a:r>
            <a:r>
              <a:rPr lang="en-US" b="1"/>
              <a:t>surfaces </a:t>
            </a:r>
            <a:r>
              <a:rPr lang="en-US"/>
              <a:t>(before: 1-dim line)</a:t>
            </a:r>
          </a:p>
          <a:p>
            <a:pPr marL="342900" indent="-342900"/>
            <a:endParaRPr lang="en-US"/>
          </a:p>
          <a:p>
            <a:pPr marL="342900" indent="-342900"/>
            <a:endParaRPr lang="en-US"/>
          </a:p>
          <a:p>
            <a:pPr marL="342900" indent="-342900"/>
            <a:endParaRPr lang="en-US"/>
          </a:p>
          <a:p>
            <a:pPr marL="342900" indent="-342900"/>
            <a:endParaRPr lang="en-US"/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All we need to is to explore</a:t>
            </a:r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2-dim surfaces…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8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89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49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2D vs 3D</a:t>
            </a:r>
          </a:p>
        </p:txBody>
      </p:sp>
      <p:sp>
        <p:nvSpPr>
          <p:cNvPr id="11499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981075"/>
            <a:ext cx="8243887" cy="514508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sz="1800"/>
              <a:t>In 2D, we use a </a:t>
            </a:r>
            <a:r>
              <a:rPr lang="en-US" sz="1800" b="1"/>
              <a:t>planar graph</a:t>
            </a:r>
            <a:r>
              <a:rPr lang="en-US" sz="1800"/>
              <a:t> to capture the boundary of a routing void</a:t>
            </a:r>
          </a:p>
          <a:p>
            <a:pPr marL="0" indent="0" algn="ctr">
              <a:buFontTx/>
              <a:buNone/>
            </a:pPr>
            <a:endParaRPr lang="en-US" sz="1800"/>
          </a:p>
          <a:p>
            <a:pPr marL="0" indent="0" algn="ctr">
              <a:buFontTx/>
              <a:buNone/>
            </a:pPr>
            <a:endParaRPr lang="en-US" sz="1800"/>
          </a:p>
          <a:p>
            <a:pPr marL="0" indent="0"/>
            <a:endParaRPr lang="en-US" sz="1800"/>
          </a:p>
          <a:p>
            <a:pPr marL="0" indent="0"/>
            <a:endParaRPr lang="en-US" sz="1800"/>
          </a:p>
          <a:p>
            <a:pPr marL="0" indent="0"/>
            <a:endParaRPr lang="en-US" sz="1800"/>
          </a:p>
          <a:p>
            <a:pPr marL="0" indent="0"/>
            <a:endParaRPr lang="en-US" sz="1800"/>
          </a:p>
          <a:p>
            <a:pPr marL="0" indent="0">
              <a:buFontTx/>
              <a:buNone/>
            </a:pPr>
            <a:endParaRPr lang="en-US" sz="1800"/>
          </a:p>
          <a:p>
            <a:pPr marL="0" indent="0">
              <a:buFontTx/>
              <a:buNone/>
            </a:pPr>
            <a:endParaRPr lang="en-US" sz="1800"/>
          </a:p>
          <a:p>
            <a:pPr marL="0" indent="0">
              <a:buFontTx/>
              <a:buNone/>
            </a:pPr>
            <a:r>
              <a:rPr lang="en-US" sz="1800"/>
              <a:t>In 3D, there is no standard way to do this… </a:t>
            </a:r>
          </a:p>
          <a:p>
            <a:pPr marL="0" indent="0">
              <a:buFontTx/>
              <a:buNone/>
            </a:pPr>
            <a:r>
              <a:rPr lang="en-US" sz="1800"/>
              <a:t>			</a:t>
            </a:r>
          </a:p>
          <a:p>
            <a:pPr marL="0" indent="0">
              <a:buFontTx/>
              <a:buNone/>
            </a:pPr>
            <a:endParaRPr lang="en-US" sz="1800"/>
          </a:p>
          <a:p>
            <a:pPr marL="0" indent="0">
              <a:buFontTx/>
              <a:buNone/>
            </a:pPr>
            <a:r>
              <a:rPr lang="en-US" sz="1800"/>
              <a:t>We examine the simplistic UBG network model for 3D: Two nodes are connected iff their distance is below 1</a:t>
            </a:r>
            <a:endParaRPr lang="en-US" sz="1800">
              <a:solidFill>
                <a:srgbClr val="FF3300"/>
              </a:solidFill>
            </a:endParaRPr>
          </a:p>
        </p:txBody>
      </p:sp>
      <p:pic>
        <p:nvPicPr>
          <p:cNvPr id="1149956" name="Picture 4" descr="ge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9375" y="1449388"/>
            <a:ext cx="260985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49957" name="Picture 5" descr="geo2(gg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1449388"/>
            <a:ext cx="2609850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9972" name="Text Box 20"/>
          <p:cNvSpPr txBox="1">
            <a:spLocks noChangeArrowheads="1"/>
          </p:cNvSpPr>
          <p:nvPr/>
        </p:nvSpPr>
        <p:spPr bwMode="auto">
          <a:xfrm>
            <a:off x="5126038" y="3551238"/>
            <a:ext cx="1138237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 sz="1200"/>
              <a:t>Gabriel Graph</a:t>
            </a:r>
          </a:p>
        </p:txBody>
      </p:sp>
      <p:grpSp>
        <p:nvGrpSpPr>
          <p:cNvPr id="1149975" name="Group 23"/>
          <p:cNvGrpSpPr>
            <a:grpSpLocks/>
          </p:cNvGrpSpPr>
          <p:nvPr/>
        </p:nvGrpSpPr>
        <p:grpSpPr bwMode="auto">
          <a:xfrm>
            <a:off x="4391025" y="2349500"/>
            <a:ext cx="252413" cy="139700"/>
            <a:chOff x="1156" y="1162"/>
            <a:chExt cx="159" cy="88"/>
          </a:xfrm>
        </p:grpSpPr>
        <p:sp>
          <p:nvSpPr>
            <p:cNvPr id="1149976" name="Line 24"/>
            <p:cNvSpPr>
              <a:spLocks noChangeShapeType="1"/>
            </p:cNvSpPr>
            <p:nvPr/>
          </p:nvSpPr>
          <p:spPr bwMode="auto">
            <a:xfrm rot="-5400000">
              <a:off x="1220" y="1159"/>
              <a:ext cx="0" cy="127"/>
            </a:xfrm>
            <a:prstGeom prst="line">
              <a:avLst/>
            </a:prstGeom>
            <a:noFill/>
            <a:ln w="190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49977" name="Line 25"/>
            <p:cNvSpPr>
              <a:spLocks noChangeShapeType="1"/>
            </p:cNvSpPr>
            <p:nvPr/>
          </p:nvSpPr>
          <p:spPr bwMode="auto">
            <a:xfrm rot="-5400000">
              <a:off x="1220" y="1127"/>
              <a:ext cx="0" cy="127"/>
            </a:xfrm>
            <a:prstGeom prst="line">
              <a:avLst/>
            </a:prstGeom>
            <a:noFill/>
            <a:ln w="190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49978" name="Line 26"/>
            <p:cNvSpPr>
              <a:spLocks noChangeShapeType="1"/>
            </p:cNvSpPr>
            <p:nvPr/>
          </p:nvSpPr>
          <p:spPr bwMode="auto">
            <a:xfrm rot="-5400000">
              <a:off x="1252" y="1187"/>
              <a:ext cx="47" cy="79"/>
            </a:xfrm>
            <a:prstGeom prst="line">
              <a:avLst/>
            </a:prstGeom>
            <a:noFill/>
            <a:ln w="190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49979" name="Line 27"/>
            <p:cNvSpPr>
              <a:spLocks noChangeShapeType="1"/>
            </p:cNvSpPr>
            <p:nvPr/>
          </p:nvSpPr>
          <p:spPr bwMode="auto">
            <a:xfrm rot="16200000" flipV="1">
              <a:off x="1252" y="1146"/>
              <a:ext cx="47" cy="79"/>
            </a:xfrm>
            <a:prstGeom prst="line">
              <a:avLst/>
            </a:prstGeom>
            <a:noFill/>
            <a:ln w="19050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99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66341" name="Picture 5" descr="i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7525" y="0"/>
            <a:ext cx="5840413" cy="6249988"/>
          </a:xfrm>
          <a:prstGeom prst="rect">
            <a:avLst/>
          </a:prstGeom>
          <a:noFill/>
        </p:spPr>
      </p:pic>
      <p:sp>
        <p:nvSpPr>
          <p:cNvPr id="1166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66340" name="Picture 4" descr="grid_frame"/>
          <p:cNvPicPr>
            <a:picLocks noChangeAspect="1" noChangeArrowheads="1"/>
          </p:cNvPicPr>
          <p:nvPr/>
        </p:nvPicPr>
        <p:blipFill>
          <a:blip r:embed="rId4" cstate="print"/>
          <a:srcRect l="5721" t="5478" r="10826" b="10368"/>
          <a:stretch>
            <a:fillRect/>
          </a:stretch>
        </p:blipFill>
        <p:spPr bwMode="auto">
          <a:xfrm>
            <a:off x="4211638" y="1125538"/>
            <a:ext cx="4211637" cy="4967287"/>
          </a:xfrm>
          <a:prstGeom prst="rect">
            <a:avLst/>
          </a:prstGeom>
          <a:noFill/>
        </p:spPr>
      </p:pic>
      <p:sp>
        <p:nvSpPr>
          <p:cNvPr id="1166344" name="Line 8"/>
          <p:cNvSpPr>
            <a:spLocks noChangeShapeType="1"/>
          </p:cNvSpPr>
          <p:nvPr/>
        </p:nvSpPr>
        <p:spPr bwMode="auto">
          <a:xfrm flipV="1">
            <a:off x="4138613" y="1638300"/>
            <a:ext cx="1587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66347" name="Text Box 11"/>
          <p:cNvSpPr txBox="1">
            <a:spLocks noChangeArrowheads="1"/>
          </p:cNvSpPr>
          <p:nvPr/>
        </p:nvSpPr>
        <p:spPr bwMode="auto">
          <a:xfrm>
            <a:off x="3816350" y="1808163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η</a:t>
            </a:r>
          </a:p>
        </p:txBody>
      </p:sp>
      <p:sp>
        <p:nvSpPr>
          <p:cNvPr id="1166349" name="Text Box 13"/>
          <p:cNvSpPr txBox="1">
            <a:spLocks noChangeArrowheads="1"/>
          </p:cNvSpPr>
          <p:nvPr/>
        </p:nvSpPr>
        <p:spPr bwMode="auto">
          <a:xfrm>
            <a:off x="503238" y="1449388"/>
            <a:ext cx="3240087" cy="2566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Regular, virtual 3D-grid 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Side Length </a:t>
            </a:r>
            <a:r>
              <a:rPr lang="el-GR" sz="1800">
                <a:solidFill>
                  <a:schemeClr val="tx1"/>
                </a:solidFill>
              </a:rPr>
              <a:t>η</a:t>
            </a:r>
            <a:r>
              <a:rPr lang="en-US" sz="1800">
                <a:solidFill>
                  <a:schemeClr val="tx1"/>
                </a:solidFill>
              </a:rPr>
              <a:t> = 0.258</a:t>
            </a:r>
            <a:endParaRPr lang="en-US" sz="1800" baseline="-250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We consider UBG, with a transmission range normalized to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68388" name="Picture 4" descr="i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68406" name="Oval 22"/>
          <p:cNvSpPr>
            <a:spLocks noChangeArrowheads="1"/>
          </p:cNvSpPr>
          <p:nvPr/>
        </p:nvSpPr>
        <p:spPr bwMode="auto">
          <a:xfrm>
            <a:off x="396875" y="1520825"/>
            <a:ext cx="1520825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0E8D6">
                  <a:alpha val="50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rgbClr val="FF0066"/>
              </a:solidFill>
            </a:endParaRPr>
          </a:p>
        </p:txBody>
      </p:sp>
      <p:sp>
        <p:nvSpPr>
          <p:cNvPr id="1168420" name="Line 36"/>
          <p:cNvSpPr>
            <a:spLocks noChangeShapeType="1"/>
          </p:cNvSpPr>
          <p:nvPr/>
        </p:nvSpPr>
        <p:spPr bwMode="auto">
          <a:xfrm flipV="1">
            <a:off x="1157288" y="1616075"/>
            <a:ext cx="374650" cy="65881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68432" name="Arc 48"/>
          <p:cNvSpPr>
            <a:spLocks/>
          </p:cNvSpPr>
          <p:nvPr/>
        </p:nvSpPr>
        <p:spPr bwMode="auto">
          <a:xfrm flipH="1">
            <a:off x="871538" y="1524000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3" name="Arc 49"/>
          <p:cNvSpPr>
            <a:spLocks/>
          </p:cNvSpPr>
          <p:nvPr/>
        </p:nvSpPr>
        <p:spPr bwMode="auto">
          <a:xfrm>
            <a:off x="1155700" y="1524000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4" name="Arc 50"/>
          <p:cNvSpPr>
            <a:spLocks/>
          </p:cNvSpPr>
          <p:nvPr/>
        </p:nvSpPr>
        <p:spPr bwMode="auto">
          <a:xfrm>
            <a:off x="1155700" y="1524000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5" name="Arc 51"/>
          <p:cNvSpPr>
            <a:spLocks/>
          </p:cNvSpPr>
          <p:nvPr/>
        </p:nvSpPr>
        <p:spPr bwMode="auto">
          <a:xfrm flipH="1">
            <a:off x="492125" y="1524000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6" name="Arc 52"/>
          <p:cNvSpPr>
            <a:spLocks/>
          </p:cNvSpPr>
          <p:nvPr/>
        </p:nvSpPr>
        <p:spPr bwMode="auto">
          <a:xfrm rot="16200000" flipH="1">
            <a:off x="1046957" y="1602581"/>
            <a:ext cx="220662" cy="1520825"/>
          </a:xfrm>
          <a:custGeom>
            <a:avLst/>
            <a:gdLst>
              <a:gd name="G0" fmla="+- 0 0 0"/>
              <a:gd name="G1" fmla="+- 21598 0 0"/>
              <a:gd name="G2" fmla="+- 21600 0 0"/>
              <a:gd name="T0" fmla="*/ 305 w 21600"/>
              <a:gd name="T1" fmla="*/ 0 h 43194"/>
              <a:gd name="T2" fmla="*/ 437 w 21600"/>
              <a:gd name="T3" fmla="*/ 43194 h 43194"/>
              <a:gd name="T4" fmla="*/ 0 w 21600"/>
              <a:gd name="T5" fmla="*/ 21598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4" fill="none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</a:path>
              <a:path w="21600" h="43194" stroke="0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  <a:lnTo>
                  <a:pt x="0" y="2159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7" name="Arc 53"/>
          <p:cNvSpPr>
            <a:spLocks/>
          </p:cNvSpPr>
          <p:nvPr/>
        </p:nvSpPr>
        <p:spPr bwMode="auto">
          <a:xfrm rot="16200000" flipH="1">
            <a:off x="1053307" y="1293018"/>
            <a:ext cx="209550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8" name="Arc 54"/>
          <p:cNvSpPr>
            <a:spLocks/>
          </p:cNvSpPr>
          <p:nvPr/>
        </p:nvSpPr>
        <p:spPr bwMode="auto">
          <a:xfrm rot="16200000" flipH="1">
            <a:off x="1088231" y="1351757"/>
            <a:ext cx="138113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39" name="Arc 55"/>
          <p:cNvSpPr>
            <a:spLocks/>
          </p:cNvSpPr>
          <p:nvPr/>
        </p:nvSpPr>
        <p:spPr bwMode="auto">
          <a:xfrm rot="16200000" flipH="1">
            <a:off x="1056482" y="2207419"/>
            <a:ext cx="179387" cy="1184275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46"/>
              <a:gd name="T2" fmla="*/ 7575 w 21600"/>
              <a:gd name="T3" fmla="*/ 41446 h 41446"/>
              <a:gd name="T4" fmla="*/ 0 w 21600"/>
              <a:gd name="T5" fmla="*/ 21218 h 4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46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</a:path>
              <a:path w="21600" h="41446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40" name="Arc 56"/>
          <p:cNvSpPr>
            <a:spLocks/>
          </p:cNvSpPr>
          <p:nvPr/>
        </p:nvSpPr>
        <p:spPr bwMode="auto">
          <a:xfrm flipH="1">
            <a:off x="395288" y="1520825"/>
            <a:ext cx="1520825" cy="152082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373 w 43200"/>
              <a:gd name="T1" fmla="*/ 14023 h 43200"/>
              <a:gd name="T2" fmla="*/ 1371 w 43200"/>
              <a:gd name="T3" fmla="*/ 14027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1372" y="14022"/>
                </a:moveTo>
                <a:cubicBezTo>
                  <a:pt x="4532" y="5588"/>
                  <a:pt x="12593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9013"/>
                  <a:pt x="464" y="16448"/>
                  <a:pt x="1371" y="14027"/>
                </a:cubicBezTo>
              </a:path>
              <a:path w="43200" h="43200" stroke="0" extrusionOk="0">
                <a:moveTo>
                  <a:pt x="1372" y="14022"/>
                </a:moveTo>
                <a:cubicBezTo>
                  <a:pt x="4532" y="5588"/>
                  <a:pt x="12593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9013"/>
                  <a:pt x="464" y="16448"/>
                  <a:pt x="1371" y="14027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42" name="Line 58"/>
          <p:cNvSpPr>
            <a:spLocks noChangeShapeType="1"/>
          </p:cNvSpPr>
          <p:nvPr/>
        </p:nvSpPr>
        <p:spPr bwMode="auto">
          <a:xfrm>
            <a:off x="1157288" y="2281238"/>
            <a:ext cx="1947862" cy="331787"/>
          </a:xfrm>
          <a:prstGeom prst="line">
            <a:avLst/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68444" name="Oval 60"/>
          <p:cNvSpPr>
            <a:spLocks noChangeArrowheads="1"/>
          </p:cNvSpPr>
          <p:nvPr/>
        </p:nvSpPr>
        <p:spPr bwMode="auto">
          <a:xfrm>
            <a:off x="1133475" y="2257425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45" name="Oval 61"/>
          <p:cNvSpPr>
            <a:spLocks noChangeArrowheads="1"/>
          </p:cNvSpPr>
          <p:nvPr/>
        </p:nvSpPr>
        <p:spPr bwMode="auto">
          <a:xfrm>
            <a:off x="3078163" y="2589213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8447" name="Text Box 63"/>
          <p:cNvSpPr txBox="1">
            <a:spLocks noChangeArrowheads="1"/>
          </p:cNvSpPr>
          <p:nvPr/>
        </p:nvSpPr>
        <p:spPr bwMode="auto">
          <a:xfrm>
            <a:off x="1331913" y="16652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ρ</a:t>
            </a:r>
          </a:p>
        </p:txBody>
      </p:sp>
      <p:sp>
        <p:nvSpPr>
          <p:cNvPr id="1168449" name="Text Box 65"/>
          <p:cNvSpPr txBox="1">
            <a:spLocks noChangeArrowheads="1"/>
          </p:cNvSpPr>
          <p:nvPr/>
        </p:nvSpPr>
        <p:spPr bwMode="auto">
          <a:xfrm>
            <a:off x="935038" y="1946275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8450" name="Text Box 66"/>
          <p:cNvSpPr txBox="1">
            <a:spLocks noChangeArrowheads="1"/>
          </p:cNvSpPr>
          <p:nvPr/>
        </p:nvSpPr>
        <p:spPr bwMode="auto">
          <a:xfrm>
            <a:off x="30400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8451" name="Text Box 67"/>
          <p:cNvSpPr txBox="1">
            <a:spLocks noChangeArrowheads="1"/>
          </p:cNvSpPr>
          <p:nvPr/>
        </p:nvSpPr>
        <p:spPr bwMode="auto">
          <a:xfrm>
            <a:off x="574675" y="3598863"/>
            <a:ext cx="2989263" cy="2154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 node </a:t>
            </a:r>
            <a:r>
              <a:rPr lang="en-US" sz="1800" i="1">
                <a:solidFill>
                  <a:schemeClr val="tx1"/>
                </a:solidFill>
              </a:rPr>
              <a:t>owns</a:t>
            </a:r>
            <a:r>
              <a:rPr lang="en-US" sz="1800">
                <a:solidFill>
                  <a:schemeClr val="tx1"/>
                </a:solidFill>
              </a:rPr>
              <a:t> the grid nodes at most </a:t>
            </a:r>
            <a:r>
              <a:rPr lang="el-GR" sz="1800">
                <a:solidFill>
                  <a:schemeClr val="tx1"/>
                </a:solidFill>
              </a:rPr>
              <a:t>ρ</a:t>
            </a:r>
            <a:r>
              <a:rPr lang="en-US" sz="1800">
                <a:solidFill>
                  <a:schemeClr val="tx1"/>
                </a:solidFill>
              </a:rPr>
              <a:t> away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l-GR" sz="1800">
                <a:solidFill>
                  <a:schemeClr val="tx1"/>
                </a:solidFill>
              </a:rPr>
              <a:t>ρ</a:t>
            </a:r>
            <a:r>
              <a:rPr lang="en-US" sz="1800">
                <a:solidFill>
                  <a:schemeClr val="tx1"/>
                </a:solidFill>
              </a:rPr>
              <a:t> = 0.37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 i="1">
                <a:solidFill>
                  <a:schemeClr val="tx1"/>
                </a:solidFill>
              </a:rPr>
              <a:t>Virtual nodes are at the intersection point of 3D grid</a:t>
            </a:r>
            <a:endParaRPr lang="en-US" sz="1800" i="1" baseline="-25000">
              <a:solidFill>
                <a:schemeClr val="tx1"/>
              </a:solidFill>
            </a:endParaRPr>
          </a:p>
        </p:txBody>
      </p:sp>
      <p:sp>
        <p:nvSpPr>
          <p:cNvPr id="1168452" name="Text Box 68"/>
          <p:cNvSpPr txBox="1">
            <a:spLocks noChangeArrowheads="1"/>
          </p:cNvSpPr>
          <p:nvPr/>
        </p:nvSpPr>
        <p:spPr bwMode="auto">
          <a:xfrm>
            <a:off x="51482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8453" name="Text Box 69"/>
          <p:cNvSpPr txBox="1">
            <a:spLocks noChangeArrowheads="1"/>
          </p:cNvSpPr>
          <p:nvPr/>
        </p:nvSpPr>
        <p:spPr bwMode="auto">
          <a:xfrm>
            <a:off x="7215188" y="3854450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9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69412" name="Picture 4" descr="i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40088" y="0"/>
            <a:ext cx="5840412" cy="6249988"/>
          </a:xfrm>
          <a:prstGeom prst="rect">
            <a:avLst/>
          </a:prstGeom>
          <a:noFill/>
        </p:spPr>
      </p:pic>
      <p:sp>
        <p:nvSpPr>
          <p:cNvPr id="1169441" name="Oval 33"/>
          <p:cNvSpPr>
            <a:spLocks noChangeArrowheads="1"/>
          </p:cNvSpPr>
          <p:nvPr/>
        </p:nvSpPr>
        <p:spPr bwMode="auto">
          <a:xfrm>
            <a:off x="396875" y="1520825"/>
            <a:ext cx="1520825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0E8D6">
                  <a:alpha val="50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rgbClr val="FF0066"/>
              </a:solidFill>
            </a:endParaRPr>
          </a:p>
        </p:txBody>
      </p:sp>
      <p:sp>
        <p:nvSpPr>
          <p:cNvPr id="1169445" name="Oval 37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CDCDC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46" name="Oval 38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CDCDDD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1169447" name="Arc 39"/>
          <p:cNvSpPr>
            <a:spLocks/>
          </p:cNvSpPr>
          <p:nvPr/>
        </p:nvSpPr>
        <p:spPr bwMode="auto">
          <a:xfrm flipH="1">
            <a:off x="2820988" y="1855788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48" name="Arc 40"/>
          <p:cNvSpPr>
            <a:spLocks/>
          </p:cNvSpPr>
          <p:nvPr/>
        </p:nvSpPr>
        <p:spPr bwMode="auto">
          <a:xfrm>
            <a:off x="3105150" y="1855788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49" name="Arc 41"/>
          <p:cNvSpPr>
            <a:spLocks/>
          </p:cNvSpPr>
          <p:nvPr/>
        </p:nvSpPr>
        <p:spPr bwMode="auto">
          <a:xfrm>
            <a:off x="3105150" y="1855788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0" name="Arc 42"/>
          <p:cNvSpPr>
            <a:spLocks/>
          </p:cNvSpPr>
          <p:nvPr/>
        </p:nvSpPr>
        <p:spPr bwMode="auto">
          <a:xfrm flipH="1">
            <a:off x="2441575" y="1855788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1" name="Arc 43"/>
          <p:cNvSpPr>
            <a:spLocks/>
          </p:cNvSpPr>
          <p:nvPr/>
        </p:nvSpPr>
        <p:spPr bwMode="auto">
          <a:xfrm rot="16200000" flipH="1">
            <a:off x="2995613" y="1938338"/>
            <a:ext cx="222250" cy="1517650"/>
          </a:xfrm>
          <a:custGeom>
            <a:avLst/>
            <a:gdLst>
              <a:gd name="G0" fmla="+- 0 0 0"/>
              <a:gd name="G1" fmla="+- 21582 0 0"/>
              <a:gd name="G2" fmla="+- 21600 0 0"/>
              <a:gd name="T0" fmla="*/ 873 w 21600"/>
              <a:gd name="T1" fmla="*/ 0 h 43086"/>
              <a:gd name="T2" fmla="*/ 2034 w 21600"/>
              <a:gd name="T3" fmla="*/ 43086 h 43086"/>
              <a:gd name="T4" fmla="*/ 0 w 21600"/>
              <a:gd name="T5" fmla="*/ 21582 h 43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86" fill="none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</a:path>
              <a:path w="21600" h="43086" stroke="0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  <a:lnTo>
                  <a:pt x="0" y="21582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2" name="Arc 44"/>
          <p:cNvSpPr>
            <a:spLocks/>
          </p:cNvSpPr>
          <p:nvPr/>
        </p:nvSpPr>
        <p:spPr bwMode="auto">
          <a:xfrm rot="16200000" flipH="1">
            <a:off x="3001963" y="1625600"/>
            <a:ext cx="211137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3" name="Arc 45"/>
          <p:cNvSpPr>
            <a:spLocks/>
          </p:cNvSpPr>
          <p:nvPr/>
        </p:nvSpPr>
        <p:spPr bwMode="auto">
          <a:xfrm rot="16200000" flipH="1">
            <a:off x="3037682" y="1683544"/>
            <a:ext cx="138112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4" name="Arc 46"/>
          <p:cNvSpPr>
            <a:spLocks/>
          </p:cNvSpPr>
          <p:nvPr/>
        </p:nvSpPr>
        <p:spPr bwMode="auto">
          <a:xfrm rot="16200000" flipH="1">
            <a:off x="3005932" y="2539206"/>
            <a:ext cx="177800" cy="1182687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30"/>
              <a:gd name="T2" fmla="*/ 7619 w 21600"/>
              <a:gd name="T3" fmla="*/ 41430 h 41430"/>
              <a:gd name="T4" fmla="*/ 0 w 21600"/>
              <a:gd name="T5" fmla="*/ 21218 h 41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30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</a:path>
              <a:path w="21600" h="41430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55" name="Line 47"/>
          <p:cNvSpPr>
            <a:spLocks noChangeShapeType="1"/>
          </p:cNvSpPr>
          <p:nvPr/>
        </p:nvSpPr>
        <p:spPr bwMode="auto">
          <a:xfrm flipV="1">
            <a:off x="1157288" y="1616075"/>
            <a:ext cx="374650" cy="65881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69467" name="Arc 59"/>
          <p:cNvSpPr>
            <a:spLocks/>
          </p:cNvSpPr>
          <p:nvPr/>
        </p:nvSpPr>
        <p:spPr bwMode="auto">
          <a:xfrm flipH="1">
            <a:off x="871538" y="1524000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68" name="Arc 60"/>
          <p:cNvSpPr>
            <a:spLocks/>
          </p:cNvSpPr>
          <p:nvPr/>
        </p:nvSpPr>
        <p:spPr bwMode="auto">
          <a:xfrm>
            <a:off x="1155700" y="1524000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69" name="Arc 61"/>
          <p:cNvSpPr>
            <a:spLocks/>
          </p:cNvSpPr>
          <p:nvPr/>
        </p:nvSpPr>
        <p:spPr bwMode="auto">
          <a:xfrm>
            <a:off x="1155700" y="1524000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0" name="Arc 62"/>
          <p:cNvSpPr>
            <a:spLocks/>
          </p:cNvSpPr>
          <p:nvPr/>
        </p:nvSpPr>
        <p:spPr bwMode="auto">
          <a:xfrm flipH="1">
            <a:off x="492125" y="1524000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1" name="Arc 63"/>
          <p:cNvSpPr>
            <a:spLocks/>
          </p:cNvSpPr>
          <p:nvPr/>
        </p:nvSpPr>
        <p:spPr bwMode="auto">
          <a:xfrm rot="16200000" flipH="1">
            <a:off x="1046957" y="1602581"/>
            <a:ext cx="220662" cy="1520825"/>
          </a:xfrm>
          <a:custGeom>
            <a:avLst/>
            <a:gdLst>
              <a:gd name="G0" fmla="+- 0 0 0"/>
              <a:gd name="G1" fmla="+- 21598 0 0"/>
              <a:gd name="G2" fmla="+- 21600 0 0"/>
              <a:gd name="T0" fmla="*/ 305 w 21600"/>
              <a:gd name="T1" fmla="*/ 0 h 43194"/>
              <a:gd name="T2" fmla="*/ 437 w 21600"/>
              <a:gd name="T3" fmla="*/ 43194 h 43194"/>
              <a:gd name="T4" fmla="*/ 0 w 21600"/>
              <a:gd name="T5" fmla="*/ 21598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4" fill="none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</a:path>
              <a:path w="21600" h="43194" stroke="0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  <a:lnTo>
                  <a:pt x="0" y="2159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2" name="Arc 64"/>
          <p:cNvSpPr>
            <a:spLocks/>
          </p:cNvSpPr>
          <p:nvPr/>
        </p:nvSpPr>
        <p:spPr bwMode="auto">
          <a:xfrm rot="16200000" flipH="1">
            <a:off x="1053307" y="1293018"/>
            <a:ext cx="209550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3" name="Arc 65"/>
          <p:cNvSpPr>
            <a:spLocks/>
          </p:cNvSpPr>
          <p:nvPr/>
        </p:nvSpPr>
        <p:spPr bwMode="auto">
          <a:xfrm rot="16200000" flipH="1">
            <a:off x="1088231" y="1351757"/>
            <a:ext cx="138113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4" name="Arc 66"/>
          <p:cNvSpPr>
            <a:spLocks/>
          </p:cNvSpPr>
          <p:nvPr/>
        </p:nvSpPr>
        <p:spPr bwMode="auto">
          <a:xfrm rot="16200000" flipH="1">
            <a:off x="1056482" y="2207419"/>
            <a:ext cx="179387" cy="1184275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46"/>
              <a:gd name="T2" fmla="*/ 7575 w 21600"/>
              <a:gd name="T3" fmla="*/ 41446 h 41446"/>
              <a:gd name="T4" fmla="*/ 0 w 21600"/>
              <a:gd name="T5" fmla="*/ 21218 h 4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46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</a:path>
              <a:path w="21600" h="41446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5" name="Arc 67"/>
          <p:cNvSpPr>
            <a:spLocks/>
          </p:cNvSpPr>
          <p:nvPr/>
        </p:nvSpPr>
        <p:spPr bwMode="auto">
          <a:xfrm flipH="1">
            <a:off x="393700" y="1520825"/>
            <a:ext cx="1522413" cy="1520825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578 w 43200"/>
              <a:gd name="T1" fmla="*/ 13496 h 43200"/>
              <a:gd name="T2" fmla="*/ 1458 w 43200"/>
              <a:gd name="T3" fmla="*/ 13798 h 43200"/>
              <a:gd name="T4" fmla="*/ 21600 w 432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00" h="43200" fill="none" extrusionOk="0">
                <a:moveTo>
                  <a:pt x="1577" y="13495"/>
                </a:moveTo>
                <a:cubicBezTo>
                  <a:pt x="4879" y="5338"/>
                  <a:pt x="12799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8931"/>
                  <a:pt x="494" y="16286"/>
                  <a:pt x="1458" y="13798"/>
                </a:cubicBezTo>
              </a:path>
              <a:path w="43200" h="43200" stroke="0" extrusionOk="0">
                <a:moveTo>
                  <a:pt x="1577" y="13495"/>
                </a:moveTo>
                <a:cubicBezTo>
                  <a:pt x="4879" y="5338"/>
                  <a:pt x="12799" y="-1"/>
                  <a:pt x="21600" y="0"/>
                </a:cubicBezTo>
                <a:cubicBezTo>
                  <a:pt x="33529" y="0"/>
                  <a:pt x="43200" y="9670"/>
                  <a:pt x="43200" y="21600"/>
                </a:cubicBezTo>
                <a:cubicBezTo>
                  <a:pt x="43200" y="33529"/>
                  <a:pt x="33529" y="43200"/>
                  <a:pt x="21600" y="43200"/>
                </a:cubicBezTo>
                <a:cubicBezTo>
                  <a:pt x="9670" y="43200"/>
                  <a:pt x="0" y="33529"/>
                  <a:pt x="0" y="21600"/>
                </a:cubicBezTo>
                <a:cubicBezTo>
                  <a:pt x="-1" y="18931"/>
                  <a:pt x="494" y="16286"/>
                  <a:pt x="1458" y="13798"/>
                </a:cubicBezTo>
                <a:lnTo>
                  <a:pt x="21600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77" name="Line 69"/>
          <p:cNvSpPr>
            <a:spLocks noChangeShapeType="1"/>
          </p:cNvSpPr>
          <p:nvPr/>
        </p:nvSpPr>
        <p:spPr bwMode="auto">
          <a:xfrm>
            <a:off x="1157288" y="2281238"/>
            <a:ext cx="1947862" cy="331787"/>
          </a:xfrm>
          <a:prstGeom prst="line">
            <a:avLst/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69479" name="Oval 71"/>
          <p:cNvSpPr>
            <a:spLocks noChangeArrowheads="1"/>
          </p:cNvSpPr>
          <p:nvPr/>
        </p:nvSpPr>
        <p:spPr bwMode="auto">
          <a:xfrm>
            <a:off x="1133475" y="2257425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80" name="Oval 72"/>
          <p:cNvSpPr>
            <a:spLocks noChangeArrowheads="1"/>
          </p:cNvSpPr>
          <p:nvPr/>
        </p:nvSpPr>
        <p:spPr bwMode="auto">
          <a:xfrm>
            <a:off x="3078163" y="2589213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9483" name="Text Box 75"/>
          <p:cNvSpPr txBox="1">
            <a:spLocks noChangeArrowheads="1"/>
          </p:cNvSpPr>
          <p:nvPr/>
        </p:nvSpPr>
        <p:spPr bwMode="auto">
          <a:xfrm>
            <a:off x="1331913" y="16652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ρ</a:t>
            </a:r>
          </a:p>
        </p:txBody>
      </p:sp>
      <p:sp>
        <p:nvSpPr>
          <p:cNvPr id="1169484" name="Text Box 76"/>
          <p:cNvSpPr txBox="1">
            <a:spLocks noChangeArrowheads="1"/>
          </p:cNvSpPr>
          <p:nvPr/>
        </p:nvSpPr>
        <p:spPr bwMode="auto">
          <a:xfrm>
            <a:off x="935038" y="1946275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9485" name="Text Box 77"/>
          <p:cNvSpPr txBox="1">
            <a:spLocks noChangeArrowheads="1"/>
          </p:cNvSpPr>
          <p:nvPr/>
        </p:nvSpPr>
        <p:spPr bwMode="auto">
          <a:xfrm>
            <a:off x="30400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9487" name="Text Box 79"/>
          <p:cNvSpPr txBox="1">
            <a:spLocks noChangeArrowheads="1"/>
          </p:cNvSpPr>
          <p:nvPr/>
        </p:nvSpPr>
        <p:spPr bwMode="auto">
          <a:xfrm>
            <a:off x="574675" y="3598863"/>
            <a:ext cx="2989263" cy="2154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 node </a:t>
            </a:r>
            <a:r>
              <a:rPr lang="en-US" sz="1800" i="1">
                <a:solidFill>
                  <a:schemeClr val="tx1"/>
                </a:solidFill>
              </a:rPr>
              <a:t>owns</a:t>
            </a:r>
            <a:r>
              <a:rPr lang="en-US" sz="1800">
                <a:solidFill>
                  <a:schemeClr val="tx1"/>
                </a:solidFill>
              </a:rPr>
              <a:t> the grid nodes at most </a:t>
            </a:r>
            <a:r>
              <a:rPr lang="el-GR" sz="1800">
                <a:solidFill>
                  <a:schemeClr val="tx1"/>
                </a:solidFill>
              </a:rPr>
              <a:t>ρ</a:t>
            </a:r>
            <a:r>
              <a:rPr lang="en-US" sz="1800">
                <a:solidFill>
                  <a:schemeClr val="tx1"/>
                </a:solidFill>
              </a:rPr>
              <a:t> away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l-GR" sz="1800">
                <a:solidFill>
                  <a:schemeClr val="tx1"/>
                </a:solidFill>
              </a:rPr>
              <a:t>ρ</a:t>
            </a:r>
            <a:r>
              <a:rPr lang="en-US" sz="1800">
                <a:solidFill>
                  <a:schemeClr val="tx1"/>
                </a:solidFill>
              </a:rPr>
              <a:t> = 0.37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 i="1">
                <a:solidFill>
                  <a:schemeClr val="tx1"/>
                </a:solidFill>
              </a:rPr>
              <a:t>Virtual nodes are at the intersection point of 3D grid</a:t>
            </a:r>
            <a:endParaRPr lang="en-US" sz="1800" i="1" baseline="-25000">
              <a:solidFill>
                <a:schemeClr val="tx1"/>
              </a:solidFill>
            </a:endParaRPr>
          </a:p>
        </p:txBody>
      </p:sp>
      <p:sp>
        <p:nvSpPr>
          <p:cNvPr id="1169488" name="Text Box 80"/>
          <p:cNvSpPr txBox="1">
            <a:spLocks noChangeArrowheads="1"/>
          </p:cNvSpPr>
          <p:nvPr/>
        </p:nvSpPr>
        <p:spPr bwMode="auto">
          <a:xfrm>
            <a:off x="51482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69489" name="Text Box 81"/>
          <p:cNvSpPr txBox="1">
            <a:spLocks noChangeArrowheads="1"/>
          </p:cNvSpPr>
          <p:nvPr/>
        </p:nvSpPr>
        <p:spPr bwMode="auto">
          <a:xfrm>
            <a:off x="7215188" y="3854450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0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0436" name="Picture 4" descr="i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0438" name="Oval 6"/>
          <p:cNvSpPr>
            <a:spLocks noChangeArrowheads="1"/>
          </p:cNvSpPr>
          <p:nvPr/>
        </p:nvSpPr>
        <p:spPr bwMode="auto">
          <a:xfrm>
            <a:off x="396875" y="1520825"/>
            <a:ext cx="1520825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0E8D6">
                  <a:alpha val="50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rgbClr val="FF0066"/>
              </a:solidFill>
            </a:endParaRPr>
          </a:p>
        </p:txBody>
      </p:sp>
      <p:sp>
        <p:nvSpPr>
          <p:cNvPr id="1170439" name="Freeform 7"/>
          <p:cNvSpPr>
            <a:spLocks/>
          </p:cNvSpPr>
          <p:nvPr/>
        </p:nvSpPr>
        <p:spPr bwMode="auto">
          <a:xfrm>
            <a:off x="1476375" y="1990725"/>
            <a:ext cx="781050" cy="849313"/>
          </a:xfrm>
          <a:custGeom>
            <a:avLst/>
            <a:gdLst/>
            <a:ahLst/>
            <a:cxnLst>
              <a:cxn ang="0">
                <a:pos x="259" y="2"/>
              </a:cxn>
              <a:cxn ang="0">
                <a:pos x="719" y="80"/>
              </a:cxn>
              <a:cxn ang="0">
                <a:pos x="683" y="80"/>
              </a:cxn>
              <a:cxn ang="0">
                <a:pos x="647" y="93"/>
              </a:cxn>
              <a:cxn ang="0">
                <a:pos x="620" y="111"/>
              </a:cxn>
              <a:cxn ang="0">
                <a:pos x="599" y="128"/>
              </a:cxn>
              <a:cxn ang="0">
                <a:pos x="565" y="171"/>
              </a:cxn>
              <a:cxn ang="0">
                <a:pos x="535" y="218"/>
              </a:cxn>
              <a:cxn ang="0">
                <a:pos x="511" y="267"/>
              </a:cxn>
              <a:cxn ang="0">
                <a:pos x="497" y="311"/>
              </a:cxn>
              <a:cxn ang="0">
                <a:pos x="478" y="371"/>
              </a:cxn>
              <a:cxn ang="0">
                <a:pos x="466" y="422"/>
              </a:cxn>
              <a:cxn ang="0">
                <a:pos x="457" y="482"/>
              </a:cxn>
              <a:cxn ang="0">
                <a:pos x="454" y="534"/>
              </a:cxn>
              <a:cxn ang="0">
                <a:pos x="452" y="594"/>
              </a:cxn>
              <a:cxn ang="0">
                <a:pos x="458" y="648"/>
              </a:cxn>
              <a:cxn ang="0">
                <a:pos x="467" y="704"/>
              </a:cxn>
              <a:cxn ang="0">
                <a:pos x="482" y="753"/>
              </a:cxn>
              <a:cxn ang="0">
                <a:pos x="512" y="800"/>
              </a:cxn>
              <a:cxn ang="0">
                <a:pos x="532" y="824"/>
              </a:cxn>
              <a:cxn ang="0">
                <a:pos x="557" y="839"/>
              </a:cxn>
              <a:cxn ang="0">
                <a:pos x="580" y="848"/>
              </a:cxn>
              <a:cxn ang="0">
                <a:pos x="139" y="770"/>
              </a:cxn>
              <a:cxn ang="0">
                <a:pos x="86" y="747"/>
              </a:cxn>
              <a:cxn ang="0">
                <a:pos x="56" y="716"/>
              </a:cxn>
              <a:cxn ang="0">
                <a:pos x="37" y="681"/>
              </a:cxn>
              <a:cxn ang="0">
                <a:pos x="13" y="603"/>
              </a:cxn>
              <a:cxn ang="0">
                <a:pos x="4" y="530"/>
              </a:cxn>
              <a:cxn ang="0">
                <a:pos x="1" y="456"/>
              </a:cxn>
              <a:cxn ang="0">
                <a:pos x="8" y="387"/>
              </a:cxn>
              <a:cxn ang="0">
                <a:pos x="25" y="297"/>
              </a:cxn>
              <a:cxn ang="0">
                <a:pos x="53" y="210"/>
              </a:cxn>
              <a:cxn ang="0">
                <a:pos x="82" y="144"/>
              </a:cxn>
              <a:cxn ang="0">
                <a:pos x="112" y="96"/>
              </a:cxn>
              <a:cxn ang="0">
                <a:pos x="155" y="47"/>
              </a:cxn>
              <a:cxn ang="0">
                <a:pos x="191" y="23"/>
              </a:cxn>
              <a:cxn ang="0">
                <a:pos x="212" y="8"/>
              </a:cxn>
              <a:cxn ang="0">
                <a:pos x="239" y="0"/>
              </a:cxn>
            </a:cxnLst>
            <a:rect l="0" t="0" r="r" b="b"/>
            <a:pathLst>
              <a:path w="790" h="859">
                <a:moveTo>
                  <a:pt x="259" y="2"/>
                </a:moveTo>
                <a:cubicBezTo>
                  <a:pt x="336" y="15"/>
                  <a:pt x="648" y="67"/>
                  <a:pt x="719" y="80"/>
                </a:cubicBezTo>
                <a:cubicBezTo>
                  <a:pt x="790" y="93"/>
                  <a:pt x="695" y="78"/>
                  <a:pt x="683" y="80"/>
                </a:cubicBezTo>
                <a:cubicBezTo>
                  <a:pt x="671" y="82"/>
                  <a:pt x="658" y="88"/>
                  <a:pt x="647" y="93"/>
                </a:cubicBezTo>
                <a:cubicBezTo>
                  <a:pt x="636" y="98"/>
                  <a:pt x="628" y="105"/>
                  <a:pt x="620" y="111"/>
                </a:cubicBezTo>
                <a:cubicBezTo>
                  <a:pt x="612" y="117"/>
                  <a:pt x="608" y="118"/>
                  <a:pt x="599" y="128"/>
                </a:cubicBezTo>
                <a:cubicBezTo>
                  <a:pt x="590" y="138"/>
                  <a:pt x="576" y="156"/>
                  <a:pt x="565" y="171"/>
                </a:cubicBezTo>
                <a:cubicBezTo>
                  <a:pt x="554" y="186"/>
                  <a:pt x="544" y="202"/>
                  <a:pt x="535" y="218"/>
                </a:cubicBezTo>
                <a:cubicBezTo>
                  <a:pt x="526" y="234"/>
                  <a:pt x="517" y="252"/>
                  <a:pt x="511" y="267"/>
                </a:cubicBezTo>
                <a:cubicBezTo>
                  <a:pt x="505" y="282"/>
                  <a:pt x="502" y="294"/>
                  <a:pt x="497" y="311"/>
                </a:cubicBezTo>
                <a:cubicBezTo>
                  <a:pt x="492" y="328"/>
                  <a:pt x="483" y="353"/>
                  <a:pt x="478" y="371"/>
                </a:cubicBezTo>
                <a:cubicBezTo>
                  <a:pt x="473" y="389"/>
                  <a:pt x="469" y="404"/>
                  <a:pt x="466" y="422"/>
                </a:cubicBezTo>
                <a:cubicBezTo>
                  <a:pt x="463" y="440"/>
                  <a:pt x="459" y="463"/>
                  <a:pt x="457" y="482"/>
                </a:cubicBezTo>
                <a:cubicBezTo>
                  <a:pt x="455" y="501"/>
                  <a:pt x="455" y="515"/>
                  <a:pt x="454" y="534"/>
                </a:cubicBezTo>
                <a:cubicBezTo>
                  <a:pt x="453" y="553"/>
                  <a:pt x="451" y="575"/>
                  <a:pt x="452" y="594"/>
                </a:cubicBezTo>
                <a:cubicBezTo>
                  <a:pt x="453" y="613"/>
                  <a:pt x="456" y="630"/>
                  <a:pt x="458" y="648"/>
                </a:cubicBezTo>
                <a:cubicBezTo>
                  <a:pt x="460" y="666"/>
                  <a:pt x="463" y="687"/>
                  <a:pt x="467" y="704"/>
                </a:cubicBezTo>
                <a:cubicBezTo>
                  <a:pt x="471" y="721"/>
                  <a:pt x="475" y="737"/>
                  <a:pt x="482" y="753"/>
                </a:cubicBezTo>
                <a:cubicBezTo>
                  <a:pt x="489" y="769"/>
                  <a:pt x="504" y="788"/>
                  <a:pt x="512" y="800"/>
                </a:cubicBezTo>
                <a:cubicBezTo>
                  <a:pt x="520" y="812"/>
                  <a:pt x="525" y="818"/>
                  <a:pt x="532" y="824"/>
                </a:cubicBezTo>
                <a:cubicBezTo>
                  <a:pt x="539" y="830"/>
                  <a:pt x="549" y="835"/>
                  <a:pt x="557" y="839"/>
                </a:cubicBezTo>
                <a:cubicBezTo>
                  <a:pt x="565" y="843"/>
                  <a:pt x="650" y="859"/>
                  <a:pt x="580" y="848"/>
                </a:cubicBezTo>
                <a:cubicBezTo>
                  <a:pt x="510" y="837"/>
                  <a:pt x="173" y="776"/>
                  <a:pt x="139" y="770"/>
                </a:cubicBezTo>
                <a:cubicBezTo>
                  <a:pt x="105" y="764"/>
                  <a:pt x="98" y="755"/>
                  <a:pt x="86" y="747"/>
                </a:cubicBezTo>
                <a:cubicBezTo>
                  <a:pt x="74" y="739"/>
                  <a:pt x="64" y="727"/>
                  <a:pt x="56" y="716"/>
                </a:cubicBezTo>
                <a:cubicBezTo>
                  <a:pt x="48" y="705"/>
                  <a:pt x="44" y="700"/>
                  <a:pt x="37" y="681"/>
                </a:cubicBezTo>
                <a:cubicBezTo>
                  <a:pt x="30" y="662"/>
                  <a:pt x="18" y="628"/>
                  <a:pt x="13" y="603"/>
                </a:cubicBezTo>
                <a:cubicBezTo>
                  <a:pt x="8" y="578"/>
                  <a:pt x="6" y="554"/>
                  <a:pt x="4" y="530"/>
                </a:cubicBezTo>
                <a:cubicBezTo>
                  <a:pt x="2" y="506"/>
                  <a:pt x="0" y="480"/>
                  <a:pt x="1" y="456"/>
                </a:cubicBezTo>
                <a:cubicBezTo>
                  <a:pt x="2" y="432"/>
                  <a:pt x="4" y="414"/>
                  <a:pt x="8" y="387"/>
                </a:cubicBezTo>
                <a:cubicBezTo>
                  <a:pt x="12" y="360"/>
                  <a:pt x="18" y="326"/>
                  <a:pt x="25" y="297"/>
                </a:cubicBezTo>
                <a:cubicBezTo>
                  <a:pt x="32" y="268"/>
                  <a:pt x="44" y="236"/>
                  <a:pt x="53" y="210"/>
                </a:cubicBezTo>
                <a:cubicBezTo>
                  <a:pt x="62" y="184"/>
                  <a:pt x="72" y="163"/>
                  <a:pt x="82" y="144"/>
                </a:cubicBezTo>
                <a:cubicBezTo>
                  <a:pt x="92" y="125"/>
                  <a:pt x="100" y="112"/>
                  <a:pt x="112" y="96"/>
                </a:cubicBezTo>
                <a:cubicBezTo>
                  <a:pt x="124" y="80"/>
                  <a:pt x="142" y="59"/>
                  <a:pt x="155" y="47"/>
                </a:cubicBezTo>
                <a:cubicBezTo>
                  <a:pt x="168" y="35"/>
                  <a:pt x="182" y="29"/>
                  <a:pt x="191" y="23"/>
                </a:cubicBezTo>
                <a:cubicBezTo>
                  <a:pt x="200" y="17"/>
                  <a:pt x="204" y="12"/>
                  <a:pt x="212" y="8"/>
                </a:cubicBezTo>
                <a:cubicBezTo>
                  <a:pt x="220" y="4"/>
                  <a:pt x="234" y="2"/>
                  <a:pt x="239" y="0"/>
                </a:cubicBezTo>
              </a:path>
            </a:pathLst>
          </a:custGeom>
          <a:gradFill rotWithShape="1">
            <a:gsLst>
              <a:gs pos="0">
                <a:srgbClr val="FAFCFA"/>
              </a:gs>
              <a:gs pos="100000">
                <a:srgbClr val="CCE6D2"/>
              </a:gs>
            </a:gsLst>
            <a:lin ang="5400000" scaled="1"/>
          </a:gradFill>
          <a:ln w="3175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40" name="Freeform 8"/>
          <p:cNvSpPr>
            <a:spLocks/>
          </p:cNvSpPr>
          <p:nvPr/>
        </p:nvSpPr>
        <p:spPr bwMode="auto">
          <a:xfrm>
            <a:off x="1922463" y="2063750"/>
            <a:ext cx="601662" cy="822325"/>
          </a:xfrm>
          <a:custGeom>
            <a:avLst/>
            <a:gdLst/>
            <a:ahLst/>
            <a:cxnLst>
              <a:cxn ang="0">
                <a:pos x="607" y="63"/>
              </a:cxn>
              <a:cxn ang="0">
                <a:pos x="291" y="9"/>
              </a:cxn>
              <a:cxn ang="0">
                <a:pos x="249" y="6"/>
              </a:cxn>
              <a:cxn ang="0">
                <a:pos x="208" y="12"/>
              </a:cxn>
              <a:cxn ang="0">
                <a:pos x="175" y="33"/>
              </a:cxn>
              <a:cxn ang="0">
                <a:pos x="144" y="61"/>
              </a:cxn>
              <a:cxn ang="0">
                <a:pos x="115" y="94"/>
              </a:cxn>
              <a:cxn ang="0">
                <a:pos x="91" y="132"/>
              </a:cxn>
              <a:cxn ang="0">
                <a:pos x="66" y="181"/>
              </a:cxn>
              <a:cxn ang="0">
                <a:pos x="42" y="238"/>
              </a:cxn>
              <a:cxn ang="0">
                <a:pos x="25" y="298"/>
              </a:cxn>
              <a:cxn ang="0">
                <a:pos x="12" y="354"/>
              </a:cxn>
              <a:cxn ang="0">
                <a:pos x="4" y="406"/>
              </a:cxn>
              <a:cxn ang="0">
                <a:pos x="1" y="466"/>
              </a:cxn>
              <a:cxn ang="0">
                <a:pos x="1" y="519"/>
              </a:cxn>
              <a:cxn ang="0">
                <a:pos x="6" y="573"/>
              </a:cxn>
              <a:cxn ang="0">
                <a:pos x="13" y="625"/>
              </a:cxn>
              <a:cxn ang="0">
                <a:pos x="30" y="681"/>
              </a:cxn>
              <a:cxn ang="0">
                <a:pos x="60" y="729"/>
              </a:cxn>
              <a:cxn ang="0">
                <a:pos x="97" y="762"/>
              </a:cxn>
              <a:cxn ang="0">
                <a:pos x="130" y="772"/>
              </a:cxn>
              <a:cxn ang="0">
                <a:pos x="478" y="832"/>
              </a:cxn>
              <a:cxn ang="0">
                <a:pos x="459" y="783"/>
              </a:cxn>
              <a:cxn ang="0">
                <a:pos x="441" y="703"/>
              </a:cxn>
              <a:cxn ang="0">
                <a:pos x="433" y="633"/>
              </a:cxn>
              <a:cxn ang="0">
                <a:pos x="429" y="529"/>
              </a:cxn>
              <a:cxn ang="0">
                <a:pos x="439" y="427"/>
              </a:cxn>
              <a:cxn ang="0">
                <a:pos x="459" y="343"/>
              </a:cxn>
              <a:cxn ang="0">
                <a:pos x="486" y="261"/>
              </a:cxn>
              <a:cxn ang="0">
                <a:pos x="522" y="190"/>
              </a:cxn>
              <a:cxn ang="0">
                <a:pos x="556" y="135"/>
              </a:cxn>
              <a:cxn ang="0">
                <a:pos x="609" y="63"/>
              </a:cxn>
            </a:cxnLst>
            <a:rect l="0" t="0" r="r" b="b"/>
            <a:pathLst>
              <a:path w="609" h="832">
                <a:moveTo>
                  <a:pt x="607" y="63"/>
                </a:moveTo>
                <a:cubicBezTo>
                  <a:pt x="554" y="54"/>
                  <a:pt x="351" y="18"/>
                  <a:pt x="291" y="9"/>
                </a:cubicBezTo>
                <a:cubicBezTo>
                  <a:pt x="231" y="0"/>
                  <a:pt x="263" y="6"/>
                  <a:pt x="249" y="6"/>
                </a:cubicBezTo>
                <a:cubicBezTo>
                  <a:pt x="235" y="6"/>
                  <a:pt x="220" y="8"/>
                  <a:pt x="208" y="12"/>
                </a:cubicBezTo>
                <a:cubicBezTo>
                  <a:pt x="196" y="16"/>
                  <a:pt x="186" y="25"/>
                  <a:pt x="175" y="33"/>
                </a:cubicBezTo>
                <a:cubicBezTo>
                  <a:pt x="164" y="41"/>
                  <a:pt x="154" y="51"/>
                  <a:pt x="144" y="61"/>
                </a:cubicBezTo>
                <a:cubicBezTo>
                  <a:pt x="134" y="71"/>
                  <a:pt x="124" y="82"/>
                  <a:pt x="115" y="94"/>
                </a:cubicBezTo>
                <a:cubicBezTo>
                  <a:pt x="106" y="106"/>
                  <a:pt x="99" y="117"/>
                  <a:pt x="91" y="132"/>
                </a:cubicBezTo>
                <a:cubicBezTo>
                  <a:pt x="83" y="147"/>
                  <a:pt x="74" y="163"/>
                  <a:pt x="66" y="181"/>
                </a:cubicBezTo>
                <a:cubicBezTo>
                  <a:pt x="58" y="199"/>
                  <a:pt x="49" y="219"/>
                  <a:pt x="42" y="238"/>
                </a:cubicBezTo>
                <a:cubicBezTo>
                  <a:pt x="35" y="257"/>
                  <a:pt x="30" y="279"/>
                  <a:pt x="25" y="298"/>
                </a:cubicBezTo>
                <a:cubicBezTo>
                  <a:pt x="20" y="317"/>
                  <a:pt x="15" y="336"/>
                  <a:pt x="12" y="354"/>
                </a:cubicBezTo>
                <a:cubicBezTo>
                  <a:pt x="9" y="372"/>
                  <a:pt x="6" y="387"/>
                  <a:pt x="4" y="406"/>
                </a:cubicBezTo>
                <a:cubicBezTo>
                  <a:pt x="2" y="425"/>
                  <a:pt x="1" y="447"/>
                  <a:pt x="1" y="466"/>
                </a:cubicBezTo>
                <a:cubicBezTo>
                  <a:pt x="1" y="485"/>
                  <a:pt x="0" y="501"/>
                  <a:pt x="1" y="519"/>
                </a:cubicBezTo>
                <a:cubicBezTo>
                  <a:pt x="2" y="537"/>
                  <a:pt x="4" y="555"/>
                  <a:pt x="6" y="573"/>
                </a:cubicBezTo>
                <a:cubicBezTo>
                  <a:pt x="8" y="591"/>
                  <a:pt x="9" y="607"/>
                  <a:pt x="13" y="625"/>
                </a:cubicBezTo>
                <a:cubicBezTo>
                  <a:pt x="17" y="643"/>
                  <a:pt x="22" y="664"/>
                  <a:pt x="30" y="681"/>
                </a:cubicBezTo>
                <a:cubicBezTo>
                  <a:pt x="38" y="698"/>
                  <a:pt x="49" y="716"/>
                  <a:pt x="60" y="729"/>
                </a:cubicBezTo>
                <a:cubicBezTo>
                  <a:pt x="71" y="742"/>
                  <a:pt x="85" y="755"/>
                  <a:pt x="97" y="762"/>
                </a:cubicBezTo>
                <a:cubicBezTo>
                  <a:pt x="109" y="769"/>
                  <a:pt x="67" y="760"/>
                  <a:pt x="130" y="772"/>
                </a:cubicBezTo>
                <a:cubicBezTo>
                  <a:pt x="193" y="784"/>
                  <a:pt x="408" y="820"/>
                  <a:pt x="478" y="832"/>
                </a:cubicBezTo>
                <a:cubicBezTo>
                  <a:pt x="459" y="774"/>
                  <a:pt x="465" y="804"/>
                  <a:pt x="459" y="783"/>
                </a:cubicBezTo>
                <a:cubicBezTo>
                  <a:pt x="453" y="762"/>
                  <a:pt x="445" y="728"/>
                  <a:pt x="441" y="703"/>
                </a:cubicBezTo>
                <a:cubicBezTo>
                  <a:pt x="437" y="678"/>
                  <a:pt x="435" y="662"/>
                  <a:pt x="433" y="633"/>
                </a:cubicBezTo>
                <a:cubicBezTo>
                  <a:pt x="431" y="604"/>
                  <a:pt x="428" y="563"/>
                  <a:pt x="429" y="529"/>
                </a:cubicBezTo>
                <a:cubicBezTo>
                  <a:pt x="430" y="495"/>
                  <a:pt x="434" y="458"/>
                  <a:pt x="439" y="427"/>
                </a:cubicBezTo>
                <a:cubicBezTo>
                  <a:pt x="444" y="396"/>
                  <a:pt x="451" y="371"/>
                  <a:pt x="459" y="343"/>
                </a:cubicBezTo>
                <a:cubicBezTo>
                  <a:pt x="467" y="315"/>
                  <a:pt x="476" y="286"/>
                  <a:pt x="486" y="261"/>
                </a:cubicBezTo>
                <a:cubicBezTo>
                  <a:pt x="496" y="236"/>
                  <a:pt x="510" y="211"/>
                  <a:pt x="522" y="190"/>
                </a:cubicBezTo>
                <a:cubicBezTo>
                  <a:pt x="534" y="169"/>
                  <a:pt x="542" y="156"/>
                  <a:pt x="556" y="135"/>
                </a:cubicBezTo>
                <a:cubicBezTo>
                  <a:pt x="570" y="114"/>
                  <a:pt x="589" y="88"/>
                  <a:pt x="609" y="63"/>
                </a:cubicBezTo>
              </a:path>
            </a:pathLst>
          </a:custGeom>
          <a:gradFill rotWithShape="1">
            <a:gsLst>
              <a:gs pos="0">
                <a:srgbClr val="FAFAFC"/>
              </a:gs>
              <a:gs pos="100000">
                <a:srgbClr val="D8D8E4"/>
              </a:gs>
            </a:gsLst>
            <a:lin ang="5400000" scaled="1"/>
          </a:gradFill>
          <a:ln w="3175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41" name="Arc 9"/>
          <p:cNvSpPr>
            <a:spLocks/>
          </p:cNvSpPr>
          <p:nvPr/>
        </p:nvSpPr>
        <p:spPr bwMode="auto">
          <a:xfrm rot="622886" flipH="1">
            <a:off x="1933575" y="2046288"/>
            <a:ext cx="188913" cy="769937"/>
          </a:xfrm>
          <a:custGeom>
            <a:avLst/>
            <a:gdLst>
              <a:gd name="G0" fmla="+- 446 0 0"/>
              <a:gd name="G1" fmla="+- 21600 0 0"/>
              <a:gd name="G2" fmla="+- 21600 0 0"/>
              <a:gd name="T0" fmla="*/ 0 w 22046"/>
              <a:gd name="T1" fmla="*/ 5 h 43188"/>
              <a:gd name="T2" fmla="*/ 1171 w 22046"/>
              <a:gd name="T3" fmla="*/ 43188 h 43188"/>
              <a:gd name="T4" fmla="*/ 446 w 22046"/>
              <a:gd name="T5" fmla="*/ 21600 h 43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046" h="43188" fill="none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</a:path>
              <a:path w="22046" h="43188" stroke="0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  <a:lnTo>
                  <a:pt x="446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2" name="Oval 10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CDCDC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3" name="Oval 11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CDCDDD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1170444" name="Arc 12"/>
          <p:cNvSpPr>
            <a:spLocks/>
          </p:cNvSpPr>
          <p:nvPr/>
        </p:nvSpPr>
        <p:spPr bwMode="auto">
          <a:xfrm flipH="1">
            <a:off x="2820988" y="1855788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5" name="Arc 13"/>
          <p:cNvSpPr>
            <a:spLocks/>
          </p:cNvSpPr>
          <p:nvPr/>
        </p:nvSpPr>
        <p:spPr bwMode="auto">
          <a:xfrm>
            <a:off x="3105150" y="1855788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6" name="Arc 14"/>
          <p:cNvSpPr>
            <a:spLocks/>
          </p:cNvSpPr>
          <p:nvPr/>
        </p:nvSpPr>
        <p:spPr bwMode="auto">
          <a:xfrm>
            <a:off x="3105150" y="1855788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7" name="Arc 15"/>
          <p:cNvSpPr>
            <a:spLocks/>
          </p:cNvSpPr>
          <p:nvPr/>
        </p:nvSpPr>
        <p:spPr bwMode="auto">
          <a:xfrm flipH="1">
            <a:off x="2441575" y="1855788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8" name="Arc 16"/>
          <p:cNvSpPr>
            <a:spLocks/>
          </p:cNvSpPr>
          <p:nvPr/>
        </p:nvSpPr>
        <p:spPr bwMode="auto">
          <a:xfrm rot="16200000" flipH="1">
            <a:off x="2995613" y="1938338"/>
            <a:ext cx="222250" cy="1517650"/>
          </a:xfrm>
          <a:custGeom>
            <a:avLst/>
            <a:gdLst>
              <a:gd name="G0" fmla="+- 0 0 0"/>
              <a:gd name="G1" fmla="+- 21582 0 0"/>
              <a:gd name="G2" fmla="+- 21600 0 0"/>
              <a:gd name="T0" fmla="*/ 873 w 21600"/>
              <a:gd name="T1" fmla="*/ 0 h 43086"/>
              <a:gd name="T2" fmla="*/ 2034 w 21600"/>
              <a:gd name="T3" fmla="*/ 43086 h 43086"/>
              <a:gd name="T4" fmla="*/ 0 w 21600"/>
              <a:gd name="T5" fmla="*/ 21582 h 43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86" fill="none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</a:path>
              <a:path w="21600" h="43086" stroke="0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  <a:lnTo>
                  <a:pt x="0" y="21582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49" name="Arc 17"/>
          <p:cNvSpPr>
            <a:spLocks/>
          </p:cNvSpPr>
          <p:nvPr/>
        </p:nvSpPr>
        <p:spPr bwMode="auto">
          <a:xfrm rot="16200000" flipH="1">
            <a:off x="3001963" y="1625600"/>
            <a:ext cx="211137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0" name="Arc 18"/>
          <p:cNvSpPr>
            <a:spLocks/>
          </p:cNvSpPr>
          <p:nvPr/>
        </p:nvSpPr>
        <p:spPr bwMode="auto">
          <a:xfrm rot="16200000" flipH="1">
            <a:off x="3037682" y="1683544"/>
            <a:ext cx="138112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1" name="Arc 19"/>
          <p:cNvSpPr>
            <a:spLocks/>
          </p:cNvSpPr>
          <p:nvPr/>
        </p:nvSpPr>
        <p:spPr bwMode="auto">
          <a:xfrm rot="16200000" flipH="1">
            <a:off x="3005932" y="2539206"/>
            <a:ext cx="177800" cy="1182687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30"/>
              <a:gd name="T2" fmla="*/ 7619 w 21600"/>
              <a:gd name="T3" fmla="*/ 41430 h 41430"/>
              <a:gd name="T4" fmla="*/ 0 w 21600"/>
              <a:gd name="T5" fmla="*/ 21218 h 41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30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</a:path>
              <a:path w="21600" h="41430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2" name="Line 20"/>
          <p:cNvSpPr>
            <a:spLocks noChangeShapeType="1"/>
          </p:cNvSpPr>
          <p:nvPr/>
        </p:nvSpPr>
        <p:spPr bwMode="auto">
          <a:xfrm flipV="1">
            <a:off x="1157288" y="1616075"/>
            <a:ext cx="374650" cy="65881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54" name="Arc 22"/>
          <p:cNvSpPr>
            <a:spLocks/>
          </p:cNvSpPr>
          <p:nvPr/>
        </p:nvSpPr>
        <p:spPr bwMode="auto">
          <a:xfrm rot="622886">
            <a:off x="2132013" y="2082800"/>
            <a:ext cx="177800" cy="765175"/>
          </a:xfrm>
          <a:custGeom>
            <a:avLst/>
            <a:gdLst>
              <a:gd name="G0" fmla="+- 0 0 0"/>
              <a:gd name="G1" fmla="+- 21472 0 0"/>
              <a:gd name="G2" fmla="+- 21600 0 0"/>
              <a:gd name="T0" fmla="*/ 2345 w 21600"/>
              <a:gd name="T1" fmla="*/ 0 h 43003"/>
              <a:gd name="T2" fmla="*/ 1725 w 21600"/>
              <a:gd name="T3" fmla="*/ 43003 h 43003"/>
              <a:gd name="T4" fmla="*/ 0 w 21600"/>
              <a:gd name="T5" fmla="*/ 21472 h 43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03" fill="none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</a:path>
              <a:path w="21600" h="43003" stroke="0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  <a:lnTo>
                  <a:pt x="0" y="21472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5" name="Line 23"/>
          <p:cNvSpPr>
            <a:spLocks noChangeShapeType="1"/>
          </p:cNvSpPr>
          <p:nvPr/>
        </p:nvSpPr>
        <p:spPr bwMode="auto">
          <a:xfrm flipV="1">
            <a:off x="2598738" y="2151063"/>
            <a:ext cx="68262" cy="376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56" name="Line 24"/>
          <p:cNvSpPr>
            <a:spLocks noChangeShapeType="1"/>
          </p:cNvSpPr>
          <p:nvPr/>
        </p:nvSpPr>
        <p:spPr bwMode="auto">
          <a:xfrm>
            <a:off x="1592263" y="2747963"/>
            <a:ext cx="800100" cy="138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57" name="Arc 25"/>
          <p:cNvSpPr>
            <a:spLocks/>
          </p:cNvSpPr>
          <p:nvPr/>
        </p:nvSpPr>
        <p:spPr bwMode="auto">
          <a:xfrm rot="622886" flipH="1">
            <a:off x="1487488" y="1968500"/>
            <a:ext cx="190500" cy="769938"/>
          </a:xfrm>
          <a:custGeom>
            <a:avLst/>
            <a:gdLst>
              <a:gd name="G0" fmla="+- 446 0 0"/>
              <a:gd name="G1" fmla="+- 21600 0 0"/>
              <a:gd name="G2" fmla="+- 21600 0 0"/>
              <a:gd name="T0" fmla="*/ 0 w 22046"/>
              <a:gd name="T1" fmla="*/ 5 h 43188"/>
              <a:gd name="T2" fmla="*/ 1171 w 22046"/>
              <a:gd name="T3" fmla="*/ 43188 h 43188"/>
              <a:gd name="T4" fmla="*/ 446 w 22046"/>
              <a:gd name="T5" fmla="*/ 21600 h 43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046" h="43188" fill="none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</a:path>
              <a:path w="22046" h="43188" stroke="0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  <a:lnTo>
                  <a:pt x="446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8" name="Arc 26"/>
          <p:cNvSpPr>
            <a:spLocks/>
          </p:cNvSpPr>
          <p:nvPr/>
        </p:nvSpPr>
        <p:spPr bwMode="auto">
          <a:xfrm rot="622886">
            <a:off x="1685925" y="2005013"/>
            <a:ext cx="179388" cy="765175"/>
          </a:xfrm>
          <a:custGeom>
            <a:avLst/>
            <a:gdLst>
              <a:gd name="G0" fmla="+- 0 0 0"/>
              <a:gd name="G1" fmla="+- 21472 0 0"/>
              <a:gd name="G2" fmla="+- 21600 0 0"/>
              <a:gd name="T0" fmla="*/ 2345 w 21600"/>
              <a:gd name="T1" fmla="*/ 0 h 43003"/>
              <a:gd name="T2" fmla="*/ 1725 w 21600"/>
              <a:gd name="T3" fmla="*/ 43003 h 43003"/>
              <a:gd name="T4" fmla="*/ 0 w 21600"/>
              <a:gd name="T5" fmla="*/ 21472 h 43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03" fill="none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</a:path>
              <a:path w="21600" h="43003" stroke="0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  <a:lnTo>
                  <a:pt x="0" y="21472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59" name="Arc 27"/>
          <p:cNvSpPr>
            <a:spLocks/>
          </p:cNvSpPr>
          <p:nvPr/>
        </p:nvSpPr>
        <p:spPr bwMode="auto">
          <a:xfrm rot="622886" flipH="1">
            <a:off x="2400300" y="2128838"/>
            <a:ext cx="198438" cy="769937"/>
          </a:xfrm>
          <a:custGeom>
            <a:avLst/>
            <a:gdLst>
              <a:gd name="G0" fmla="+- 1421 0 0"/>
              <a:gd name="G1" fmla="+- 21600 0 0"/>
              <a:gd name="G2" fmla="+- 21600 0 0"/>
              <a:gd name="T0" fmla="*/ 975 w 23021"/>
              <a:gd name="T1" fmla="*/ 5 h 43200"/>
              <a:gd name="T2" fmla="*/ 0 w 23021"/>
              <a:gd name="T3" fmla="*/ 43153 h 43200"/>
              <a:gd name="T4" fmla="*/ 1421 w 23021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021" h="43200" fill="none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</a:path>
              <a:path w="23021" h="43200" stroke="0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  <a:lnTo>
                  <a:pt x="1421" y="21600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0" name="Arc 28"/>
          <p:cNvSpPr>
            <a:spLocks/>
          </p:cNvSpPr>
          <p:nvPr/>
        </p:nvSpPr>
        <p:spPr bwMode="auto">
          <a:xfrm rot="622886">
            <a:off x="2590800" y="2162175"/>
            <a:ext cx="188913" cy="769938"/>
          </a:xfrm>
          <a:custGeom>
            <a:avLst/>
            <a:gdLst>
              <a:gd name="G0" fmla="+- 1421 0 0"/>
              <a:gd name="G1" fmla="+- 21600 0 0"/>
              <a:gd name="G2" fmla="+- 21600 0 0"/>
              <a:gd name="T0" fmla="*/ 975 w 23021"/>
              <a:gd name="T1" fmla="*/ 5 h 43200"/>
              <a:gd name="T2" fmla="*/ 0 w 23021"/>
              <a:gd name="T3" fmla="*/ 43153 h 43200"/>
              <a:gd name="T4" fmla="*/ 1421 w 23021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021" h="43200" fill="none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</a:path>
              <a:path w="23021" h="43200" stroke="0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  <a:lnTo>
                  <a:pt x="1421" y="21600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1" name="Line 29"/>
          <p:cNvSpPr>
            <a:spLocks noChangeShapeType="1"/>
          </p:cNvSpPr>
          <p:nvPr/>
        </p:nvSpPr>
        <p:spPr bwMode="auto">
          <a:xfrm>
            <a:off x="1730375" y="1990725"/>
            <a:ext cx="796925" cy="13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62" name="Line 30"/>
          <p:cNvSpPr>
            <a:spLocks noChangeShapeType="1"/>
          </p:cNvSpPr>
          <p:nvPr/>
        </p:nvSpPr>
        <p:spPr bwMode="auto">
          <a:xfrm>
            <a:off x="2524125" y="2127250"/>
            <a:ext cx="142875" cy="23813"/>
          </a:xfrm>
          <a:prstGeom prst="line">
            <a:avLst/>
          </a:pr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63" name="Line 31"/>
          <p:cNvSpPr>
            <a:spLocks noChangeShapeType="1"/>
          </p:cNvSpPr>
          <p:nvPr/>
        </p:nvSpPr>
        <p:spPr bwMode="auto">
          <a:xfrm>
            <a:off x="2398713" y="2889250"/>
            <a:ext cx="142875" cy="23813"/>
          </a:xfrm>
          <a:prstGeom prst="line">
            <a:avLst/>
          </a:pr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64" name="Arc 32"/>
          <p:cNvSpPr>
            <a:spLocks/>
          </p:cNvSpPr>
          <p:nvPr/>
        </p:nvSpPr>
        <p:spPr bwMode="auto">
          <a:xfrm flipH="1">
            <a:off x="871538" y="1524000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5" name="Arc 33"/>
          <p:cNvSpPr>
            <a:spLocks/>
          </p:cNvSpPr>
          <p:nvPr/>
        </p:nvSpPr>
        <p:spPr bwMode="auto">
          <a:xfrm>
            <a:off x="1155700" y="1524000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6" name="Arc 34"/>
          <p:cNvSpPr>
            <a:spLocks/>
          </p:cNvSpPr>
          <p:nvPr/>
        </p:nvSpPr>
        <p:spPr bwMode="auto">
          <a:xfrm>
            <a:off x="1155700" y="1524000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7" name="Arc 35"/>
          <p:cNvSpPr>
            <a:spLocks/>
          </p:cNvSpPr>
          <p:nvPr/>
        </p:nvSpPr>
        <p:spPr bwMode="auto">
          <a:xfrm flipH="1">
            <a:off x="492125" y="1524000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8" name="Arc 36"/>
          <p:cNvSpPr>
            <a:spLocks/>
          </p:cNvSpPr>
          <p:nvPr/>
        </p:nvSpPr>
        <p:spPr bwMode="auto">
          <a:xfrm rot="16200000" flipH="1">
            <a:off x="1046957" y="1602581"/>
            <a:ext cx="220662" cy="1520825"/>
          </a:xfrm>
          <a:custGeom>
            <a:avLst/>
            <a:gdLst>
              <a:gd name="G0" fmla="+- 0 0 0"/>
              <a:gd name="G1" fmla="+- 21598 0 0"/>
              <a:gd name="G2" fmla="+- 21600 0 0"/>
              <a:gd name="T0" fmla="*/ 305 w 21600"/>
              <a:gd name="T1" fmla="*/ 0 h 43194"/>
              <a:gd name="T2" fmla="*/ 437 w 21600"/>
              <a:gd name="T3" fmla="*/ 43194 h 43194"/>
              <a:gd name="T4" fmla="*/ 0 w 21600"/>
              <a:gd name="T5" fmla="*/ 21598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4" fill="none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</a:path>
              <a:path w="21600" h="43194" stroke="0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  <a:lnTo>
                  <a:pt x="0" y="2159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69" name="Arc 37"/>
          <p:cNvSpPr>
            <a:spLocks/>
          </p:cNvSpPr>
          <p:nvPr/>
        </p:nvSpPr>
        <p:spPr bwMode="auto">
          <a:xfrm rot="16200000" flipH="1">
            <a:off x="1053307" y="1293018"/>
            <a:ext cx="209550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0" name="Arc 38"/>
          <p:cNvSpPr>
            <a:spLocks/>
          </p:cNvSpPr>
          <p:nvPr/>
        </p:nvSpPr>
        <p:spPr bwMode="auto">
          <a:xfrm rot="16200000" flipH="1">
            <a:off x="1088231" y="1351757"/>
            <a:ext cx="138113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1" name="Arc 39"/>
          <p:cNvSpPr>
            <a:spLocks/>
          </p:cNvSpPr>
          <p:nvPr/>
        </p:nvSpPr>
        <p:spPr bwMode="auto">
          <a:xfrm rot="16200000" flipH="1">
            <a:off x="1056482" y="2207419"/>
            <a:ext cx="179387" cy="1184275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46"/>
              <a:gd name="T2" fmla="*/ 7575 w 21600"/>
              <a:gd name="T3" fmla="*/ 41446 h 41446"/>
              <a:gd name="T4" fmla="*/ 0 w 21600"/>
              <a:gd name="T5" fmla="*/ 21218 h 4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46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</a:path>
              <a:path w="21600" h="41446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2" name="Arc 40"/>
          <p:cNvSpPr>
            <a:spLocks/>
          </p:cNvSpPr>
          <p:nvPr/>
        </p:nvSpPr>
        <p:spPr bwMode="auto">
          <a:xfrm flipH="1">
            <a:off x="395288" y="1520825"/>
            <a:ext cx="1473200" cy="1520825"/>
          </a:xfrm>
          <a:custGeom>
            <a:avLst/>
            <a:gdLst>
              <a:gd name="G0" fmla="+- 20227 0 0"/>
              <a:gd name="G1" fmla="+- 21600 0 0"/>
              <a:gd name="G2" fmla="+- 21600 0 0"/>
              <a:gd name="T0" fmla="*/ 0 w 41827"/>
              <a:gd name="T1" fmla="*/ 14023 h 43200"/>
              <a:gd name="T2" fmla="*/ 3788 w 41827"/>
              <a:gd name="T3" fmla="*/ 35612 h 43200"/>
              <a:gd name="T4" fmla="*/ 20227 w 41827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827" h="43200" fill="none" extrusionOk="0">
                <a:moveTo>
                  <a:pt x="-1" y="14022"/>
                </a:moveTo>
                <a:cubicBezTo>
                  <a:pt x="3159" y="5588"/>
                  <a:pt x="11220" y="-1"/>
                  <a:pt x="20227" y="0"/>
                </a:cubicBezTo>
                <a:cubicBezTo>
                  <a:pt x="32156" y="0"/>
                  <a:pt x="41827" y="9670"/>
                  <a:pt x="41827" y="21600"/>
                </a:cubicBezTo>
                <a:cubicBezTo>
                  <a:pt x="41827" y="33529"/>
                  <a:pt x="32156" y="43200"/>
                  <a:pt x="20227" y="43200"/>
                </a:cubicBezTo>
                <a:cubicBezTo>
                  <a:pt x="13900" y="43200"/>
                  <a:pt x="7892" y="40426"/>
                  <a:pt x="3788" y="35611"/>
                </a:cubicBezTo>
              </a:path>
              <a:path w="41827" h="43200" stroke="0" extrusionOk="0">
                <a:moveTo>
                  <a:pt x="-1" y="14022"/>
                </a:moveTo>
                <a:cubicBezTo>
                  <a:pt x="3159" y="5588"/>
                  <a:pt x="11220" y="-1"/>
                  <a:pt x="20227" y="0"/>
                </a:cubicBezTo>
                <a:cubicBezTo>
                  <a:pt x="32156" y="0"/>
                  <a:pt x="41827" y="9670"/>
                  <a:pt x="41827" y="21600"/>
                </a:cubicBezTo>
                <a:cubicBezTo>
                  <a:pt x="41827" y="33529"/>
                  <a:pt x="32156" y="43200"/>
                  <a:pt x="20227" y="43200"/>
                </a:cubicBezTo>
                <a:cubicBezTo>
                  <a:pt x="13900" y="43200"/>
                  <a:pt x="7892" y="40426"/>
                  <a:pt x="3788" y="35611"/>
                </a:cubicBezTo>
                <a:lnTo>
                  <a:pt x="20227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3" name="Arc 41"/>
          <p:cNvSpPr>
            <a:spLocks/>
          </p:cNvSpPr>
          <p:nvPr/>
        </p:nvSpPr>
        <p:spPr bwMode="auto">
          <a:xfrm flipH="1">
            <a:off x="1155700" y="2012950"/>
            <a:ext cx="762000" cy="755650"/>
          </a:xfrm>
          <a:custGeom>
            <a:avLst/>
            <a:gdLst>
              <a:gd name="G0" fmla="+- 21600 0 0"/>
              <a:gd name="G1" fmla="+- 7626 0 0"/>
              <a:gd name="G2" fmla="+- 21600 0 0"/>
              <a:gd name="T0" fmla="*/ 5071 w 21600"/>
              <a:gd name="T1" fmla="*/ 21532 h 21532"/>
              <a:gd name="T2" fmla="*/ 1391 w 21600"/>
              <a:gd name="T3" fmla="*/ 0 h 21532"/>
              <a:gd name="T4" fmla="*/ 21600 w 21600"/>
              <a:gd name="T5" fmla="*/ 7626 h 2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32" fill="none" extrusionOk="0">
                <a:moveTo>
                  <a:pt x="5071" y="21531"/>
                </a:moveTo>
                <a:cubicBezTo>
                  <a:pt x="1795" y="17638"/>
                  <a:pt x="0" y="12713"/>
                  <a:pt x="0" y="7626"/>
                </a:cubicBezTo>
                <a:cubicBezTo>
                  <a:pt x="-1" y="5020"/>
                  <a:pt x="471" y="2437"/>
                  <a:pt x="1390" y="-1"/>
                </a:cubicBezTo>
              </a:path>
              <a:path w="21600" h="21532" stroke="0" extrusionOk="0">
                <a:moveTo>
                  <a:pt x="5071" y="21531"/>
                </a:moveTo>
                <a:cubicBezTo>
                  <a:pt x="1795" y="17638"/>
                  <a:pt x="0" y="12713"/>
                  <a:pt x="0" y="7626"/>
                </a:cubicBezTo>
                <a:cubicBezTo>
                  <a:pt x="-1" y="5020"/>
                  <a:pt x="471" y="2437"/>
                  <a:pt x="1390" y="-1"/>
                </a:cubicBezTo>
                <a:lnTo>
                  <a:pt x="21600" y="7626"/>
                </a:lnTo>
                <a:close/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4" name="Line 42"/>
          <p:cNvSpPr>
            <a:spLocks noChangeShapeType="1"/>
          </p:cNvSpPr>
          <p:nvPr/>
        </p:nvSpPr>
        <p:spPr bwMode="auto">
          <a:xfrm>
            <a:off x="1157288" y="2281238"/>
            <a:ext cx="1947862" cy="331787"/>
          </a:xfrm>
          <a:prstGeom prst="line">
            <a:avLst/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76" name="Oval 44"/>
          <p:cNvSpPr>
            <a:spLocks noChangeArrowheads="1"/>
          </p:cNvSpPr>
          <p:nvPr/>
        </p:nvSpPr>
        <p:spPr bwMode="auto">
          <a:xfrm>
            <a:off x="1133475" y="2257425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77" name="Oval 45"/>
          <p:cNvSpPr>
            <a:spLocks noChangeArrowheads="1"/>
          </p:cNvSpPr>
          <p:nvPr/>
        </p:nvSpPr>
        <p:spPr bwMode="auto">
          <a:xfrm>
            <a:off x="3078163" y="2589213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0480" name="Text Box 48"/>
          <p:cNvSpPr txBox="1">
            <a:spLocks noChangeArrowheads="1"/>
          </p:cNvSpPr>
          <p:nvPr/>
        </p:nvSpPr>
        <p:spPr bwMode="auto">
          <a:xfrm>
            <a:off x="1331913" y="16652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ρ</a:t>
            </a:r>
          </a:p>
        </p:txBody>
      </p:sp>
      <p:sp>
        <p:nvSpPr>
          <p:cNvPr id="1170481" name="Text Box 49"/>
          <p:cNvSpPr txBox="1">
            <a:spLocks noChangeArrowheads="1"/>
          </p:cNvSpPr>
          <p:nvPr/>
        </p:nvSpPr>
        <p:spPr bwMode="auto">
          <a:xfrm>
            <a:off x="935038" y="1946275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0482" name="Text Box 50"/>
          <p:cNvSpPr txBox="1">
            <a:spLocks noChangeArrowheads="1"/>
          </p:cNvSpPr>
          <p:nvPr/>
        </p:nvSpPr>
        <p:spPr bwMode="auto">
          <a:xfrm>
            <a:off x="30400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0483" name="Text Box 51"/>
          <p:cNvSpPr txBox="1">
            <a:spLocks noChangeArrowheads="1"/>
          </p:cNvSpPr>
          <p:nvPr/>
        </p:nvSpPr>
        <p:spPr bwMode="auto">
          <a:xfrm>
            <a:off x="2592388" y="21986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h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0484" name="Text Box 52"/>
          <p:cNvSpPr txBox="1">
            <a:spLocks noChangeArrowheads="1"/>
          </p:cNvSpPr>
          <p:nvPr/>
        </p:nvSpPr>
        <p:spPr bwMode="auto">
          <a:xfrm>
            <a:off x="576263" y="3598863"/>
            <a:ext cx="2952750" cy="242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To ensure connectivity on the grid, add grid nodes in the cone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h = 0.223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l-GR" sz="1800">
                <a:solidFill>
                  <a:schemeClr val="tx1"/>
                </a:solidFill>
              </a:rPr>
              <a:t>ρ</a:t>
            </a:r>
            <a:r>
              <a:rPr lang="en-US" sz="1800">
                <a:solidFill>
                  <a:schemeClr val="tx1"/>
                </a:solidFill>
              </a:rPr>
              <a:t> = 0.37</a:t>
            </a:r>
            <a:r>
              <a:rPr lang="en-US" sz="1800" baseline="-2500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l-GR" sz="1800">
                <a:solidFill>
                  <a:schemeClr val="tx1"/>
                </a:solidFill>
              </a:rPr>
              <a:t>η</a:t>
            </a:r>
            <a:r>
              <a:rPr lang="en-US" sz="1800">
                <a:solidFill>
                  <a:schemeClr val="tx1"/>
                </a:solidFill>
              </a:rPr>
              <a:t> = 0.258</a:t>
            </a:r>
            <a:endParaRPr lang="en-US" sz="1800" baseline="-250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1170486" name="AutoShape 54"/>
          <p:cNvSpPr>
            <a:spLocks noChangeArrowheads="1"/>
          </p:cNvSpPr>
          <p:nvPr/>
        </p:nvSpPr>
        <p:spPr bwMode="auto">
          <a:xfrm>
            <a:off x="2736850" y="4508500"/>
            <a:ext cx="3851275" cy="1619250"/>
          </a:xfrm>
          <a:prstGeom prst="flowChartAlternateProcess">
            <a:avLst/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600">
                <a:solidFill>
                  <a:srgbClr val="006699"/>
                </a:solidFill>
              </a:rPr>
              <a:t>h, </a:t>
            </a:r>
            <a:r>
              <a:rPr lang="el-GR" sz="1600">
                <a:solidFill>
                  <a:srgbClr val="006699"/>
                </a:solidFill>
              </a:rPr>
              <a:t>ρ</a:t>
            </a:r>
            <a:r>
              <a:rPr lang="en-US" sz="1600">
                <a:solidFill>
                  <a:srgbClr val="006699"/>
                </a:solidFill>
              </a:rPr>
              <a:t>, </a:t>
            </a:r>
            <a:r>
              <a:rPr lang="el-GR" sz="1600">
                <a:solidFill>
                  <a:srgbClr val="006699"/>
                </a:solidFill>
              </a:rPr>
              <a:t>η</a:t>
            </a:r>
            <a:r>
              <a:rPr lang="en-US" sz="1600">
                <a:solidFill>
                  <a:srgbClr val="006699"/>
                </a:solidFill>
              </a:rPr>
              <a:t> are chosen such that</a:t>
            </a:r>
          </a:p>
          <a:p>
            <a:pPr algn="ctr">
              <a:buFontTx/>
              <a:buNone/>
              <a:tabLst>
                <a:tab pos="2971800" algn="l"/>
              </a:tabLst>
            </a:pPr>
            <a:endParaRPr lang="en-US" sz="400">
              <a:solidFill>
                <a:srgbClr val="006699"/>
              </a:solidFill>
            </a:endParaRP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 b="1" i="1">
                <a:solidFill>
                  <a:srgbClr val="006699"/>
                </a:solidFill>
              </a:rPr>
              <a:t>Connectivity on the network</a:t>
            </a: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 b="1">
                <a:solidFill>
                  <a:srgbClr val="006699"/>
                </a:solidFill>
                <a:cs typeface="Arial" charset="0"/>
              </a:rPr>
              <a:t>↨</a:t>
            </a:r>
            <a:r>
              <a:rPr lang="en-US" sz="1800" b="1">
                <a:solidFill>
                  <a:srgbClr val="006699"/>
                </a:solidFill>
              </a:rPr>
              <a:t> </a:t>
            </a: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 b="1" i="1">
                <a:solidFill>
                  <a:srgbClr val="006699"/>
                </a:solidFill>
              </a:rPr>
              <a:t>Connectivity on the virtual grid</a:t>
            </a:r>
            <a:r>
              <a:rPr lang="en-US" sz="1800">
                <a:solidFill>
                  <a:srgbClr val="006699"/>
                </a:solidFill>
              </a:rPr>
              <a:t>  </a:t>
            </a:r>
          </a:p>
        </p:txBody>
      </p:sp>
      <p:sp>
        <p:nvSpPr>
          <p:cNvPr id="1170489" name="Line 57"/>
          <p:cNvSpPr>
            <a:spLocks noChangeShapeType="1"/>
          </p:cNvSpPr>
          <p:nvPr/>
        </p:nvSpPr>
        <p:spPr bwMode="auto">
          <a:xfrm flipV="1">
            <a:off x="4284663" y="2528888"/>
            <a:ext cx="1587" cy="684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0490" name="Text Box 58"/>
          <p:cNvSpPr txBox="1">
            <a:spLocks noChangeArrowheads="1"/>
          </p:cNvSpPr>
          <p:nvPr/>
        </p:nvSpPr>
        <p:spPr bwMode="auto">
          <a:xfrm>
            <a:off x="3995738" y="26003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η</a:t>
            </a:r>
          </a:p>
        </p:txBody>
      </p:sp>
      <p:sp>
        <p:nvSpPr>
          <p:cNvPr id="1170491" name="Text Box 59"/>
          <p:cNvSpPr txBox="1">
            <a:spLocks noChangeArrowheads="1"/>
          </p:cNvSpPr>
          <p:nvPr/>
        </p:nvSpPr>
        <p:spPr bwMode="auto">
          <a:xfrm>
            <a:off x="51482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0492" name="Text Box 60"/>
          <p:cNvSpPr txBox="1">
            <a:spLocks noChangeArrowheads="1"/>
          </p:cNvSpPr>
          <p:nvPr/>
        </p:nvSpPr>
        <p:spPr bwMode="auto">
          <a:xfrm>
            <a:off x="7215188" y="3854450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048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2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2483" name="Picture 3" descr="i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2484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1172485" name="Text Box 5"/>
          <p:cNvSpPr txBox="1">
            <a:spLocks noChangeArrowheads="1"/>
          </p:cNvSpPr>
          <p:nvPr/>
        </p:nvSpPr>
        <p:spPr bwMode="auto">
          <a:xfrm>
            <a:off x="51482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2486" name="Text Box 6"/>
          <p:cNvSpPr txBox="1">
            <a:spLocks noChangeArrowheads="1"/>
          </p:cNvSpPr>
          <p:nvPr/>
        </p:nvSpPr>
        <p:spPr bwMode="auto">
          <a:xfrm>
            <a:off x="7215188" y="3854450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3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3507" name="Picture 3" descr="i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3508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1173509" name="AutoShape 5"/>
          <p:cNvSpPr>
            <a:spLocks noChangeArrowheads="1"/>
          </p:cNvSpPr>
          <p:nvPr/>
        </p:nvSpPr>
        <p:spPr bwMode="auto">
          <a:xfrm>
            <a:off x="2519363" y="4508500"/>
            <a:ext cx="4286250" cy="1619250"/>
          </a:xfrm>
          <a:prstGeom prst="flowChartAlternateProcess">
            <a:avLst/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rgbClr val="006699"/>
                </a:solidFill>
              </a:rPr>
              <a:t>Each virtual node belongs to </a:t>
            </a: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rgbClr val="006699"/>
                </a:solidFill>
              </a:rPr>
              <a:t>exactly one network node</a:t>
            </a:r>
          </a:p>
          <a:p>
            <a:pPr algn="ctr">
              <a:buFontTx/>
              <a:buNone/>
              <a:tabLst>
                <a:tab pos="2971800" algn="l"/>
              </a:tabLst>
            </a:pPr>
            <a:endParaRPr lang="en-US" sz="1800">
              <a:solidFill>
                <a:srgbClr val="006699"/>
              </a:solidFill>
            </a:endParaRP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rgbClr val="006699"/>
                </a:solidFill>
              </a:rPr>
              <a:t>The decision is </a:t>
            </a:r>
            <a:r>
              <a:rPr lang="en-US" sz="1800" b="1">
                <a:solidFill>
                  <a:srgbClr val="006699"/>
                </a:solidFill>
              </a:rPr>
              <a:t>strictly local </a:t>
            </a:r>
            <a:r>
              <a:rPr lang="en-US" sz="1800">
                <a:solidFill>
                  <a:srgbClr val="006699"/>
                </a:solidFill>
              </a:rPr>
              <a:t>(2 hops)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350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4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4531" name="Picture 3" descr="i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4532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5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5555" name="Picture 3" descr="i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5556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6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6579" name="Picture 3" descr="i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6580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83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83748" name="Picture 4" descr="i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83749" name="Text Box 5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7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7603" name="Picture 3" descr="i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7604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Adding further nodes…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80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80675" name="Picture 3" descr="i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581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84773" name="Picture 5" descr="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38" y="898525"/>
            <a:ext cx="5837237" cy="5021263"/>
          </a:xfrm>
          <a:prstGeom prst="rect">
            <a:avLst/>
          </a:prstGeom>
          <a:noFill/>
        </p:spPr>
      </p:pic>
      <p:sp>
        <p:nvSpPr>
          <p:cNvPr id="1184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Capture of Surfaces in 3D</a:t>
            </a:r>
          </a:p>
        </p:txBody>
      </p:sp>
      <p:sp>
        <p:nvSpPr>
          <p:cNvPr id="1184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3382962" cy="5145088"/>
          </a:xfrm>
        </p:spPr>
        <p:txBody>
          <a:bodyPr/>
          <a:lstStyle/>
          <a:p>
            <a:pPr marL="0" indent="0">
              <a:buFontTx/>
              <a:buNone/>
            </a:pPr>
            <a:endParaRPr lang="en-US"/>
          </a:p>
          <a:p>
            <a:pPr marL="0" indent="0">
              <a:buFontTx/>
              <a:buNone/>
            </a:pPr>
            <a:endParaRPr lang="en-US"/>
          </a:p>
          <a:p>
            <a:pPr marL="0" indent="0">
              <a:buFontTx/>
              <a:buNone/>
            </a:pPr>
            <a:r>
              <a:rPr lang="en-US"/>
              <a:t>Missing virtual points define the surface</a:t>
            </a:r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>
              <a:buFontTx/>
              <a:buNone/>
            </a:pPr>
            <a:r>
              <a:rPr lang="en-US" b="1">
                <a:solidFill>
                  <a:srgbClr val="006699"/>
                </a:solidFill>
              </a:rPr>
              <a:t>Local </a:t>
            </a:r>
            <a:r>
              <a:rPr lang="en-US"/>
              <a:t>operation to determine surface</a:t>
            </a:r>
          </a:p>
          <a:p>
            <a:pPr marL="0" indent="0">
              <a:buFontTx/>
              <a:buNone/>
            </a:pPr>
            <a:endParaRPr lang="en-US"/>
          </a:p>
        </p:txBody>
      </p:sp>
      <p:sp>
        <p:nvSpPr>
          <p:cNvPr id="1184783" name="Line 15"/>
          <p:cNvSpPr>
            <a:spLocks noChangeShapeType="1"/>
          </p:cNvSpPr>
          <p:nvPr/>
        </p:nvSpPr>
        <p:spPr bwMode="auto">
          <a:xfrm>
            <a:off x="5232400" y="2495550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4" name="Line 16"/>
          <p:cNvSpPr>
            <a:spLocks noChangeShapeType="1"/>
          </p:cNvSpPr>
          <p:nvPr/>
        </p:nvSpPr>
        <p:spPr bwMode="auto">
          <a:xfrm>
            <a:off x="5792788" y="2663825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5" name="Line 17"/>
          <p:cNvSpPr>
            <a:spLocks noChangeShapeType="1"/>
          </p:cNvSpPr>
          <p:nvPr/>
        </p:nvSpPr>
        <p:spPr bwMode="auto">
          <a:xfrm>
            <a:off x="6227763" y="2457450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6" name="Line 18"/>
          <p:cNvSpPr>
            <a:spLocks noChangeShapeType="1"/>
          </p:cNvSpPr>
          <p:nvPr/>
        </p:nvSpPr>
        <p:spPr bwMode="auto">
          <a:xfrm>
            <a:off x="5229225" y="2489200"/>
            <a:ext cx="573088" cy="153988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7" name="Line 19"/>
          <p:cNvSpPr>
            <a:spLocks noChangeShapeType="1"/>
          </p:cNvSpPr>
          <p:nvPr/>
        </p:nvSpPr>
        <p:spPr bwMode="auto">
          <a:xfrm>
            <a:off x="5657850" y="2279650"/>
            <a:ext cx="568325" cy="1651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8" name="Line 20"/>
          <p:cNvSpPr>
            <a:spLocks noChangeShapeType="1"/>
          </p:cNvSpPr>
          <p:nvPr/>
        </p:nvSpPr>
        <p:spPr bwMode="auto">
          <a:xfrm flipH="1">
            <a:off x="5788025" y="2447925"/>
            <a:ext cx="436563" cy="19685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89" name="Line 21"/>
          <p:cNvSpPr>
            <a:spLocks noChangeShapeType="1"/>
          </p:cNvSpPr>
          <p:nvPr/>
        </p:nvSpPr>
        <p:spPr bwMode="auto">
          <a:xfrm flipH="1">
            <a:off x="5229225" y="2276475"/>
            <a:ext cx="427038" cy="211138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74" name="Oval 6"/>
          <p:cNvSpPr>
            <a:spLocks noChangeArrowheads="1"/>
          </p:cNvSpPr>
          <p:nvPr/>
        </p:nvSpPr>
        <p:spPr bwMode="auto">
          <a:xfrm>
            <a:off x="5775325" y="2630488"/>
            <a:ext cx="36513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781" name="Oval 13"/>
          <p:cNvSpPr>
            <a:spLocks noChangeArrowheads="1"/>
          </p:cNvSpPr>
          <p:nvPr/>
        </p:nvSpPr>
        <p:spPr bwMode="auto">
          <a:xfrm>
            <a:off x="6208713" y="2435225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782" name="Oval 14"/>
          <p:cNvSpPr>
            <a:spLocks noChangeArrowheads="1"/>
          </p:cNvSpPr>
          <p:nvPr/>
        </p:nvSpPr>
        <p:spPr bwMode="auto">
          <a:xfrm>
            <a:off x="5213350" y="2473325"/>
            <a:ext cx="36513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790" name="Line 22"/>
          <p:cNvSpPr>
            <a:spLocks noChangeShapeType="1"/>
          </p:cNvSpPr>
          <p:nvPr/>
        </p:nvSpPr>
        <p:spPr bwMode="auto">
          <a:xfrm>
            <a:off x="5792788" y="3308350"/>
            <a:ext cx="573087" cy="153988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1" name="Line 23"/>
          <p:cNvSpPr>
            <a:spLocks noChangeShapeType="1"/>
          </p:cNvSpPr>
          <p:nvPr/>
        </p:nvSpPr>
        <p:spPr bwMode="auto">
          <a:xfrm>
            <a:off x="6224588" y="3098800"/>
            <a:ext cx="573087" cy="153988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2" name="Line 24"/>
          <p:cNvSpPr>
            <a:spLocks noChangeShapeType="1"/>
          </p:cNvSpPr>
          <p:nvPr/>
        </p:nvSpPr>
        <p:spPr bwMode="auto">
          <a:xfrm flipH="1">
            <a:off x="5343525" y="3311525"/>
            <a:ext cx="436563" cy="19685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3" name="Line 25"/>
          <p:cNvSpPr>
            <a:spLocks noChangeShapeType="1"/>
          </p:cNvSpPr>
          <p:nvPr/>
        </p:nvSpPr>
        <p:spPr bwMode="auto">
          <a:xfrm flipH="1">
            <a:off x="4787900" y="3141663"/>
            <a:ext cx="436563" cy="19685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4" name="Line 26"/>
          <p:cNvSpPr>
            <a:spLocks noChangeShapeType="1"/>
          </p:cNvSpPr>
          <p:nvPr/>
        </p:nvSpPr>
        <p:spPr bwMode="auto">
          <a:xfrm>
            <a:off x="4778375" y="3354388"/>
            <a:ext cx="573088" cy="153987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5" name="Line 27"/>
          <p:cNvSpPr>
            <a:spLocks noChangeShapeType="1"/>
          </p:cNvSpPr>
          <p:nvPr/>
        </p:nvSpPr>
        <p:spPr bwMode="auto">
          <a:xfrm flipH="1">
            <a:off x="6338888" y="3252788"/>
            <a:ext cx="436562" cy="19685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6" name="Line 28"/>
          <p:cNvSpPr>
            <a:spLocks noChangeShapeType="1"/>
          </p:cNvSpPr>
          <p:nvPr/>
        </p:nvSpPr>
        <p:spPr bwMode="auto">
          <a:xfrm>
            <a:off x="4784725" y="3351213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7" name="Line 29"/>
          <p:cNvSpPr>
            <a:spLocks noChangeShapeType="1"/>
          </p:cNvSpPr>
          <p:nvPr/>
        </p:nvSpPr>
        <p:spPr bwMode="auto">
          <a:xfrm>
            <a:off x="5330825" y="3503613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8" name="Line 30"/>
          <p:cNvSpPr>
            <a:spLocks noChangeShapeType="1"/>
          </p:cNvSpPr>
          <p:nvPr/>
        </p:nvSpPr>
        <p:spPr bwMode="auto">
          <a:xfrm>
            <a:off x="6338888" y="3465513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799" name="Line 31"/>
          <p:cNvSpPr>
            <a:spLocks noChangeShapeType="1"/>
          </p:cNvSpPr>
          <p:nvPr/>
        </p:nvSpPr>
        <p:spPr bwMode="auto">
          <a:xfrm>
            <a:off x="6777038" y="3259138"/>
            <a:ext cx="0" cy="64770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800" name="Line 32"/>
          <p:cNvSpPr>
            <a:spLocks noChangeShapeType="1"/>
          </p:cNvSpPr>
          <p:nvPr/>
        </p:nvSpPr>
        <p:spPr bwMode="auto">
          <a:xfrm>
            <a:off x="4778375" y="3984625"/>
            <a:ext cx="577850" cy="161925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801" name="Line 33"/>
          <p:cNvSpPr>
            <a:spLocks noChangeShapeType="1"/>
          </p:cNvSpPr>
          <p:nvPr/>
        </p:nvSpPr>
        <p:spPr bwMode="auto">
          <a:xfrm flipH="1">
            <a:off x="5337175" y="3952875"/>
            <a:ext cx="436563" cy="196850"/>
          </a:xfrm>
          <a:prstGeom prst="line">
            <a:avLst/>
          </a:prstGeom>
          <a:noFill/>
          <a:ln w="9525">
            <a:solidFill>
              <a:srgbClr val="FF33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84802" name="Oval 34"/>
          <p:cNvSpPr>
            <a:spLocks noChangeArrowheads="1"/>
          </p:cNvSpPr>
          <p:nvPr/>
        </p:nvSpPr>
        <p:spPr bwMode="auto">
          <a:xfrm>
            <a:off x="4770438" y="3325813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803" name="Oval 35"/>
          <p:cNvSpPr>
            <a:spLocks noChangeArrowheads="1"/>
          </p:cNvSpPr>
          <p:nvPr/>
        </p:nvSpPr>
        <p:spPr bwMode="auto">
          <a:xfrm>
            <a:off x="5307013" y="3490913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804" name="Oval 36"/>
          <p:cNvSpPr>
            <a:spLocks noChangeArrowheads="1"/>
          </p:cNvSpPr>
          <p:nvPr/>
        </p:nvSpPr>
        <p:spPr bwMode="auto">
          <a:xfrm>
            <a:off x="5313363" y="4130675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805" name="Oval 37"/>
          <p:cNvSpPr>
            <a:spLocks noChangeArrowheads="1"/>
          </p:cNvSpPr>
          <p:nvPr/>
        </p:nvSpPr>
        <p:spPr bwMode="auto">
          <a:xfrm>
            <a:off x="4765675" y="3968750"/>
            <a:ext cx="36513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806" name="Oval 38"/>
          <p:cNvSpPr>
            <a:spLocks noChangeArrowheads="1"/>
          </p:cNvSpPr>
          <p:nvPr/>
        </p:nvSpPr>
        <p:spPr bwMode="auto">
          <a:xfrm>
            <a:off x="6316663" y="3432175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4807" name="Oval 39"/>
          <p:cNvSpPr>
            <a:spLocks noChangeArrowheads="1"/>
          </p:cNvSpPr>
          <p:nvPr/>
        </p:nvSpPr>
        <p:spPr bwMode="auto">
          <a:xfrm>
            <a:off x="6757988" y="3233738"/>
            <a:ext cx="36512" cy="34925"/>
          </a:xfrm>
          <a:prstGeom prst="ellipse">
            <a:avLst/>
          </a:prstGeom>
          <a:solidFill>
            <a:schemeClr val="bg1"/>
          </a:solidFill>
          <a:ln w="9525" algn="ctr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204229" name="Picture 5" descr="s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38" y="898525"/>
            <a:ext cx="5822950" cy="5010150"/>
          </a:xfrm>
          <a:prstGeom prst="rect">
            <a:avLst/>
          </a:prstGeom>
          <a:noFill/>
        </p:spPr>
      </p:pic>
      <p:sp>
        <p:nvSpPr>
          <p:cNvPr id="120422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Capture of Surfaces in 3D</a:t>
            </a:r>
          </a:p>
        </p:txBody>
      </p:sp>
      <p:sp>
        <p:nvSpPr>
          <p:cNvPr id="120423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3382962" cy="5145088"/>
          </a:xfrm>
          <a:noFill/>
          <a:ln/>
        </p:spPr>
        <p:txBody>
          <a:bodyPr/>
          <a:lstStyle/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>
              <a:buFontTx/>
              <a:buNone/>
            </a:pPr>
            <a:r>
              <a:rPr lang="en-US"/>
              <a:t>Missing virtual points define the surface</a:t>
            </a:r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>
              <a:buFontTx/>
              <a:buNone/>
            </a:pPr>
            <a:r>
              <a:rPr lang="en-US" b="1">
                <a:solidFill>
                  <a:srgbClr val="006699"/>
                </a:solidFill>
              </a:rPr>
              <a:t>Local </a:t>
            </a:r>
            <a:r>
              <a:rPr lang="en-US">
                <a:solidFill>
                  <a:schemeClr val="tx1"/>
                </a:solidFill>
              </a:rPr>
              <a:t>operation to determine surface</a:t>
            </a:r>
          </a:p>
          <a:p>
            <a:pPr marL="0" indent="0">
              <a:buFontTx/>
              <a:buNone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205259" name="Picture 11" descr="s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38" y="898525"/>
            <a:ext cx="5822950" cy="5010150"/>
          </a:xfrm>
          <a:prstGeom prst="rect">
            <a:avLst/>
          </a:prstGeom>
          <a:noFill/>
        </p:spPr>
      </p:pic>
      <p:sp>
        <p:nvSpPr>
          <p:cNvPr id="1205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Capture of Surfaces in 3D</a:t>
            </a:r>
          </a:p>
        </p:txBody>
      </p:sp>
      <p:sp>
        <p:nvSpPr>
          <p:cNvPr id="1205254" name="AutoShape 6"/>
          <p:cNvSpPr>
            <a:spLocks noChangeArrowheads="1"/>
          </p:cNvSpPr>
          <p:nvPr/>
        </p:nvSpPr>
        <p:spPr bwMode="auto">
          <a:xfrm>
            <a:off x="576263" y="4508500"/>
            <a:ext cx="8172450" cy="1619250"/>
          </a:xfrm>
          <a:prstGeom prst="flowChartAlternateProcess">
            <a:avLst/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 b="1">
                <a:solidFill>
                  <a:srgbClr val="006699"/>
                </a:solidFill>
              </a:rPr>
              <a:t>Connectivity on the network </a:t>
            </a:r>
            <a:r>
              <a:rPr lang="en-US" b="1">
                <a:solidFill>
                  <a:srgbClr val="006699"/>
                </a:solidFill>
                <a:cs typeface="Arial" charset="0"/>
              </a:rPr>
              <a:t>↔</a:t>
            </a:r>
            <a:r>
              <a:rPr lang="en-US" b="1">
                <a:solidFill>
                  <a:srgbClr val="006699"/>
                </a:solidFill>
              </a:rPr>
              <a:t> Connectivity on the virtual graph </a:t>
            </a:r>
          </a:p>
          <a:p>
            <a:pPr algn="ctr">
              <a:buFontTx/>
              <a:buNone/>
              <a:tabLst>
                <a:tab pos="2971800" algn="l"/>
              </a:tabLst>
            </a:pPr>
            <a:endParaRPr lang="en-US" b="1">
              <a:solidFill>
                <a:srgbClr val="006699"/>
              </a:solidFill>
            </a:endParaRP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 b="1">
                <a:solidFill>
                  <a:srgbClr val="006699"/>
                </a:solidFill>
              </a:rPr>
              <a:t>Simulate routing on the virtual graph</a:t>
            </a:r>
            <a:endParaRPr lang="en-US" sz="1800" b="1">
              <a:solidFill>
                <a:srgbClr val="006699"/>
              </a:solidFill>
            </a:endParaRPr>
          </a:p>
        </p:txBody>
      </p:sp>
      <p:sp>
        <p:nvSpPr>
          <p:cNvPr id="120525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3382962" cy="5145088"/>
          </a:xfrm>
          <a:noFill/>
          <a:ln/>
        </p:spPr>
        <p:txBody>
          <a:bodyPr/>
          <a:lstStyle/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>
              <a:buFontTx/>
              <a:buNone/>
            </a:pPr>
            <a:r>
              <a:rPr lang="en-US"/>
              <a:t>Missing virtual points define the surface</a:t>
            </a:r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/>
            <a:endParaRPr lang="en-US"/>
          </a:p>
          <a:p>
            <a:pPr marL="0" indent="0">
              <a:buFontTx/>
              <a:buNone/>
            </a:pPr>
            <a:r>
              <a:rPr lang="en-US" b="1">
                <a:solidFill>
                  <a:srgbClr val="006699"/>
                </a:solidFill>
              </a:rPr>
              <a:t>Local </a:t>
            </a:r>
            <a:r>
              <a:rPr lang="en-US">
                <a:solidFill>
                  <a:schemeClr val="tx1"/>
                </a:solidFill>
              </a:rPr>
              <a:t>operation to determine surface</a:t>
            </a:r>
          </a:p>
          <a:p>
            <a:pPr marL="0" indent="0">
              <a:buFontTx/>
              <a:buNone/>
            </a:pPr>
            <a:endParaRPr lang="en-US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525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91942" name="Picture 6" descr="s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175" y="3757613"/>
            <a:ext cx="2663825" cy="2290762"/>
          </a:xfrm>
          <a:prstGeom prst="rect">
            <a:avLst/>
          </a:prstGeom>
          <a:noFill/>
        </p:spPr>
      </p:pic>
      <p:sp>
        <p:nvSpPr>
          <p:cNvPr id="1191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GSG for 3D</a:t>
            </a:r>
          </a:p>
        </p:txBody>
      </p:sp>
      <p:sp>
        <p:nvSpPr>
          <p:cNvPr id="1191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The routing algorithm looks as following</a:t>
            </a:r>
          </a:p>
          <a:p>
            <a:endParaRPr lang="en-US"/>
          </a:p>
          <a:p>
            <a:pPr lvl="1">
              <a:buFont typeface="Arial" charset="0"/>
              <a:buChar char="◦"/>
            </a:pPr>
            <a:r>
              <a:rPr lang="en-US" sz="2000" b="1">
                <a:solidFill>
                  <a:srgbClr val="006699"/>
                </a:solidFill>
              </a:rPr>
              <a:t>G</a:t>
            </a:r>
            <a:r>
              <a:rPr lang="en-US" sz="2000"/>
              <a:t>reedy until local minimum is encountered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Explore </a:t>
            </a:r>
            <a:r>
              <a:rPr lang="en-US" sz="2000" b="1">
                <a:solidFill>
                  <a:srgbClr val="006699"/>
                </a:solidFill>
              </a:rPr>
              <a:t>s</a:t>
            </a:r>
            <a:r>
              <a:rPr lang="en-US" sz="2000"/>
              <a:t>urface of local minimum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Continue with </a:t>
            </a:r>
            <a:r>
              <a:rPr lang="en-US" sz="2000" b="1">
                <a:solidFill>
                  <a:srgbClr val="006699"/>
                </a:solidFill>
              </a:rPr>
              <a:t>G</a:t>
            </a:r>
            <a:r>
              <a:rPr lang="en-US" sz="2000"/>
              <a:t>reedy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But how exactly do we explore the surface?</a:t>
            </a:r>
          </a:p>
          <a:p>
            <a:pPr lvl="1">
              <a:buFont typeface="Arial" charset="0"/>
              <a:buChar char="◦"/>
            </a:pPr>
            <a:r>
              <a:rPr lang="en-US"/>
              <a:t>Knowing the position of the current node, its neighbors and the destination</a:t>
            </a:r>
          </a:p>
          <a:p>
            <a:pPr lvl="1">
              <a:buFont typeface="Arial" charset="0"/>
              <a:buChar char="◦"/>
            </a:pPr>
            <a:r>
              <a:rPr lang="en-US"/>
              <a:t>Memoryless</a:t>
            </a:r>
          </a:p>
          <a:p>
            <a:pPr lvl="1">
              <a:buFont typeface="Arial" charset="0"/>
              <a:buChar char="◦"/>
            </a:pPr>
            <a:r>
              <a:rPr lang="en-US"/>
              <a:t>Only with local information</a:t>
            </a:r>
          </a:p>
          <a:p>
            <a:pPr lvl="1"/>
            <a:endParaRPr lang="en-US"/>
          </a:p>
          <a:p>
            <a:pPr>
              <a:buFontTx/>
              <a:buNone/>
            </a:pPr>
            <a:r>
              <a:rPr lang="en-US">
                <a:solidFill>
                  <a:srgbClr val="006699"/>
                </a:solidFill>
              </a:rPr>
              <a:t>Right-hand rule from 2D cannot be applied anymore…</a:t>
            </a:r>
          </a:p>
        </p:txBody>
      </p:sp>
      <p:pic>
        <p:nvPicPr>
          <p:cNvPr id="1191940" name="Picture 4" descr="3d_ho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2838" y="1117600"/>
            <a:ext cx="2843212" cy="21320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1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50980" name="Picture 4" descr="paper"/>
          <p:cNvPicPr>
            <a:picLocks noChangeAspect="1" noChangeArrowheads="1"/>
          </p:cNvPicPr>
          <p:nvPr/>
        </p:nvPicPr>
        <p:blipFill>
          <a:blip r:embed="rId3" cstate="print"/>
          <a:srcRect b="14560"/>
          <a:stretch>
            <a:fillRect/>
          </a:stretch>
        </p:blipFill>
        <p:spPr bwMode="auto">
          <a:xfrm rot="-1282407">
            <a:off x="5256213" y="2312988"/>
            <a:ext cx="4667250" cy="61849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50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Deterministic Geographic Routing in 3D</a:t>
            </a:r>
          </a:p>
        </p:txBody>
      </p:sp>
      <p:sp>
        <p:nvSpPr>
          <p:cNvPr id="1150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Impossibility result by S. Durocher, D. Kirkpatrick and L. Narayanan </a:t>
            </a:r>
          </a:p>
          <a:p>
            <a:pPr>
              <a:buFontTx/>
              <a:buNone/>
            </a:pPr>
            <a:r>
              <a:rPr lang="en-US"/>
              <a:t>(ICDCN 2008, LNCS 4904/2008)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	“</a:t>
            </a:r>
            <a:r>
              <a:rPr lang="en-US" b="1">
                <a:solidFill>
                  <a:srgbClr val="006699"/>
                </a:solidFill>
              </a:rPr>
              <a:t>There is no deterministic memoryless geographic </a:t>
            </a:r>
          </a:p>
          <a:p>
            <a:pPr>
              <a:buFontTx/>
              <a:buNone/>
            </a:pPr>
            <a:r>
              <a:rPr lang="en-US" b="1">
                <a:solidFill>
                  <a:srgbClr val="006699"/>
                </a:solidFill>
              </a:rPr>
              <a:t> 	  routing algorithm for 3D Networks.</a:t>
            </a:r>
            <a:r>
              <a:rPr lang="en-US"/>
              <a:t>”</a:t>
            </a:r>
          </a:p>
          <a:p>
            <a:pPr>
              <a:buFontTx/>
              <a:buNone/>
            </a:pPr>
            <a:endParaRPr lang="en-US"/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02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Deterministic Geographic Routing in 3D</a:t>
            </a:r>
          </a:p>
        </p:txBody>
      </p:sp>
      <p:sp>
        <p:nvSpPr>
          <p:cNvPr id="1202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20763"/>
            <a:ext cx="8207375" cy="5145087"/>
          </a:xfrm>
        </p:spPr>
        <p:txBody>
          <a:bodyPr/>
          <a:lstStyle/>
          <a:p>
            <a:pPr marL="0" indent="0" algn="ctr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“</a:t>
            </a:r>
            <a:r>
              <a:rPr lang="en-US" b="1">
                <a:solidFill>
                  <a:srgbClr val="006699"/>
                </a:solidFill>
              </a:rPr>
              <a:t>There is no deterministic memoryless geographic routing algorithm for 3D Networks.</a:t>
            </a:r>
            <a:r>
              <a:rPr lang="en-US"/>
              <a:t>”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/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 i="1"/>
              <a:t>Proof by contradiction: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 i="1"/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Any graph can be translated to a 3D UBG: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 sz="800"/>
              <a:t>	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	Assume 	k-local det. routing algo for UBG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 sz="1000"/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		1-local det. routing algo for UBG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 sz="1000"/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		1-local det. routing algo for arbitrary graphs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/>
              <a:t>		     </a:t>
            </a:r>
            <a:r>
              <a:rPr lang="en-US">
                <a:solidFill>
                  <a:srgbClr val="006699"/>
                </a:solidFill>
              </a:rPr>
              <a:t>does not exist (derangements)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>
              <a:solidFill>
                <a:srgbClr val="006699"/>
              </a:solidFill>
            </a:endParaRP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>
              <a:solidFill>
                <a:srgbClr val="006699"/>
              </a:solidFill>
            </a:endParaRP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r>
              <a:rPr lang="en-US" sz="1400"/>
              <a:t>by S. Durocher, D. Kirkpatrick and L. Narayanan (ICDCN 2008, LNCS 4904/2008)</a:t>
            </a:r>
          </a:p>
          <a:p>
            <a:pPr marL="0" indent="0">
              <a:buFontTx/>
              <a:buNone/>
              <a:tabLst>
                <a:tab pos="361950" algn="l"/>
                <a:tab pos="1790700" algn="l"/>
              </a:tabLst>
            </a:pPr>
            <a:endParaRPr lang="en-US" sz="1400"/>
          </a:p>
        </p:txBody>
      </p:sp>
      <p:grpSp>
        <p:nvGrpSpPr>
          <p:cNvPr id="1202644" name="Group 468"/>
          <p:cNvGrpSpPr>
            <a:grpSpLocks/>
          </p:cNvGrpSpPr>
          <p:nvPr/>
        </p:nvGrpSpPr>
        <p:grpSpPr bwMode="auto">
          <a:xfrm>
            <a:off x="6877050" y="1704975"/>
            <a:ext cx="2232025" cy="1814513"/>
            <a:chOff x="4195" y="1183"/>
            <a:chExt cx="1387" cy="1127"/>
          </a:xfrm>
        </p:grpSpPr>
        <p:grpSp>
          <p:nvGrpSpPr>
            <p:cNvPr id="1202180" name="Group 415"/>
            <p:cNvGrpSpPr>
              <a:grpSpLocks/>
            </p:cNvGrpSpPr>
            <p:nvPr/>
          </p:nvGrpSpPr>
          <p:grpSpPr bwMode="auto">
            <a:xfrm>
              <a:off x="4319" y="1501"/>
              <a:ext cx="1225" cy="433"/>
              <a:chOff x="626" y="1811"/>
              <a:chExt cx="2326" cy="801"/>
            </a:xfrm>
          </p:grpSpPr>
          <p:cxnSp>
            <p:nvCxnSpPr>
              <p:cNvPr id="1202181" name="AutoShape 416"/>
              <p:cNvCxnSpPr>
                <a:cxnSpLocks noChangeShapeType="1"/>
                <a:stCxn id="1202210" idx="6"/>
                <a:endCxn id="1202482" idx="3"/>
              </p:cNvCxnSpPr>
              <p:nvPr/>
            </p:nvCxnSpPr>
            <p:spPr bwMode="auto">
              <a:xfrm flipV="1">
                <a:off x="626" y="2475"/>
                <a:ext cx="124" cy="137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2" name="AutoShape 417"/>
              <p:cNvCxnSpPr>
                <a:cxnSpLocks noChangeShapeType="1"/>
                <a:stCxn id="1202210" idx="6"/>
                <a:endCxn id="1202485" idx="5"/>
              </p:cNvCxnSpPr>
              <p:nvPr/>
            </p:nvCxnSpPr>
            <p:spPr bwMode="auto">
              <a:xfrm flipV="1">
                <a:off x="626" y="2576"/>
                <a:ext cx="99" cy="36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3" name="AutoShape 418"/>
              <p:cNvCxnSpPr>
                <a:cxnSpLocks noChangeShapeType="1"/>
                <a:stCxn id="1202207" idx="3"/>
                <a:endCxn id="1202515" idx="1"/>
              </p:cNvCxnSpPr>
              <p:nvPr/>
            </p:nvCxnSpPr>
            <p:spPr bwMode="auto">
              <a:xfrm flipV="1">
                <a:off x="1347" y="2251"/>
                <a:ext cx="138" cy="14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4" name="AutoShape 419"/>
              <p:cNvCxnSpPr>
                <a:cxnSpLocks noChangeShapeType="1"/>
                <a:stCxn id="1202207" idx="2"/>
                <a:endCxn id="1202518" idx="5"/>
              </p:cNvCxnSpPr>
              <p:nvPr/>
            </p:nvCxnSpPr>
            <p:spPr bwMode="auto">
              <a:xfrm flipV="1">
                <a:off x="1347" y="2354"/>
                <a:ext cx="112" cy="36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5" name="AutoShape 420"/>
              <p:cNvCxnSpPr>
                <a:cxnSpLocks noChangeShapeType="1"/>
                <a:stCxn id="1202581" idx="3"/>
                <a:endCxn id="1202201" idx="3"/>
              </p:cNvCxnSpPr>
              <p:nvPr/>
            </p:nvCxnSpPr>
            <p:spPr bwMode="auto">
              <a:xfrm flipH="1">
                <a:off x="2799" y="1811"/>
                <a:ext cx="153" cy="140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6" name="AutoShape 421"/>
              <p:cNvCxnSpPr>
                <a:cxnSpLocks noChangeShapeType="1"/>
                <a:stCxn id="1202201" idx="4"/>
                <a:endCxn id="1202584" idx="0"/>
              </p:cNvCxnSpPr>
              <p:nvPr/>
            </p:nvCxnSpPr>
            <p:spPr bwMode="auto">
              <a:xfrm flipV="1">
                <a:off x="2801" y="1910"/>
                <a:ext cx="124" cy="43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7" name="AutoShape 422"/>
              <p:cNvCxnSpPr>
                <a:cxnSpLocks noChangeShapeType="1"/>
                <a:stCxn id="1202204" idx="5"/>
                <a:endCxn id="1202548" idx="1"/>
              </p:cNvCxnSpPr>
              <p:nvPr/>
            </p:nvCxnSpPr>
            <p:spPr bwMode="auto">
              <a:xfrm flipV="1">
                <a:off x="2078" y="2030"/>
                <a:ext cx="141" cy="14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88" name="AutoShape 423"/>
              <p:cNvCxnSpPr>
                <a:cxnSpLocks noChangeShapeType="1"/>
                <a:stCxn id="1202204" idx="0"/>
                <a:endCxn id="1202551" idx="0"/>
              </p:cNvCxnSpPr>
              <p:nvPr/>
            </p:nvCxnSpPr>
            <p:spPr bwMode="auto">
              <a:xfrm flipV="1">
                <a:off x="2077" y="2130"/>
                <a:ext cx="115" cy="35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1202189" name="Group 424"/>
            <p:cNvGrpSpPr>
              <a:grpSpLocks/>
            </p:cNvGrpSpPr>
            <p:nvPr/>
          </p:nvGrpSpPr>
          <p:grpSpPr bwMode="auto">
            <a:xfrm>
              <a:off x="4217" y="1575"/>
              <a:ext cx="1245" cy="418"/>
              <a:chOff x="434" y="1951"/>
              <a:chExt cx="2365" cy="772"/>
            </a:xfrm>
          </p:grpSpPr>
          <p:cxnSp>
            <p:nvCxnSpPr>
              <p:cNvPr id="1202190" name="AutoShape 425"/>
              <p:cNvCxnSpPr>
                <a:cxnSpLocks noChangeShapeType="1"/>
                <a:stCxn id="1202404" idx="0"/>
                <a:endCxn id="1202210" idx="6"/>
              </p:cNvCxnSpPr>
              <p:nvPr/>
            </p:nvCxnSpPr>
            <p:spPr bwMode="auto">
              <a:xfrm flipV="1">
                <a:off x="588" y="2612"/>
                <a:ext cx="38" cy="111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1" name="AutoShape 426"/>
              <p:cNvCxnSpPr>
                <a:cxnSpLocks noChangeShapeType="1"/>
                <a:stCxn id="1202401" idx="0"/>
                <a:endCxn id="1202210" idx="1"/>
              </p:cNvCxnSpPr>
              <p:nvPr/>
            </p:nvCxnSpPr>
            <p:spPr bwMode="auto">
              <a:xfrm flipV="1">
                <a:off x="434" y="2607"/>
                <a:ext cx="187" cy="71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2" name="AutoShape 427"/>
              <p:cNvCxnSpPr>
                <a:cxnSpLocks noChangeShapeType="1"/>
                <a:stCxn id="1202207" idx="5"/>
                <a:endCxn id="1202373" idx="3"/>
              </p:cNvCxnSpPr>
              <p:nvPr/>
            </p:nvCxnSpPr>
            <p:spPr bwMode="auto">
              <a:xfrm flipH="1">
                <a:off x="1324" y="2395"/>
                <a:ext cx="28" cy="108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3" name="AutoShape 428"/>
              <p:cNvCxnSpPr>
                <a:cxnSpLocks noChangeShapeType="1"/>
                <a:stCxn id="1202207" idx="2"/>
                <a:endCxn id="1202370" idx="3"/>
              </p:cNvCxnSpPr>
              <p:nvPr/>
            </p:nvCxnSpPr>
            <p:spPr bwMode="auto">
              <a:xfrm flipH="1">
                <a:off x="1170" y="2390"/>
                <a:ext cx="177" cy="68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4" name="AutoShape 429"/>
              <p:cNvCxnSpPr>
                <a:cxnSpLocks noChangeShapeType="1"/>
                <a:stCxn id="1202201" idx="3"/>
                <a:endCxn id="1202311" idx="3"/>
              </p:cNvCxnSpPr>
              <p:nvPr/>
            </p:nvCxnSpPr>
            <p:spPr bwMode="auto">
              <a:xfrm flipH="1">
                <a:off x="2789" y="1951"/>
                <a:ext cx="10" cy="108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5" name="AutoShape 430"/>
              <p:cNvCxnSpPr>
                <a:cxnSpLocks noChangeShapeType="1"/>
                <a:stCxn id="1202201" idx="3"/>
                <a:endCxn id="1202308" idx="1"/>
              </p:cNvCxnSpPr>
              <p:nvPr/>
            </p:nvCxnSpPr>
            <p:spPr bwMode="auto">
              <a:xfrm flipH="1">
                <a:off x="2632" y="1951"/>
                <a:ext cx="167" cy="63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6" name="AutoShape 431"/>
              <p:cNvCxnSpPr>
                <a:cxnSpLocks noChangeShapeType="1"/>
                <a:stCxn id="1202204" idx="7"/>
                <a:endCxn id="1202342" idx="5"/>
              </p:cNvCxnSpPr>
              <p:nvPr/>
            </p:nvCxnSpPr>
            <p:spPr bwMode="auto">
              <a:xfrm flipH="1">
                <a:off x="2057" y="2166"/>
                <a:ext cx="22" cy="113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202197" name="AutoShape 432"/>
              <p:cNvCxnSpPr>
                <a:cxnSpLocks noChangeShapeType="1"/>
                <a:stCxn id="1202204" idx="5"/>
                <a:endCxn id="1202339" idx="6"/>
              </p:cNvCxnSpPr>
              <p:nvPr/>
            </p:nvCxnSpPr>
            <p:spPr bwMode="auto">
              <a:xfrm flipH="1">
                <a:off x="1901" y="2172"/>
                <a:ext cx="177" cy="62"/>
              </a:xfrm>
              <a:prstGeom prst="straightConnector1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1202198" name="Group 831"/>
            <p:cNvGrpSpPr>
              <a:grpSpLocks/>
            </p:cNvGrpSpPr>
            <p:nvPr/>
          </p:nvGrpSpPr>
          <p:grpSpPr bwMode="auto">
            <a:xfrm>
              <a:off x="4298" y="1555"/>
              <a:ext cx="1186" cy="398"/>
              <a:chOff x="633" y="2119"/>
              <a:chExt cx="2820" cy="921"/>
            </a:xfrm>
          </p:grpSpPr>
          <p:grpSp>
            <p:nvGrpSpPr>
              <p:cNvPr id="1202199" name="Group 792"/>
              <p:cNvGrpSpPr>
                <a:grpSpLocks/>
              </p:cNvGrpSpPr>
              <p:nvPr/>
            </p:nvGrpSpPr>
            <p:grpSpPr bwMode="auto">
              <a:xfrm>
                <a:off x="3363" y="2119"/>
                <a:ext cx="90" cy="93"/>
                <a:chOff x="1267" y="1699"/>
                <a:chExt cx="56" cy="56"/>
              </a:xfrm>
            </p:grpSpPr>
            <p:sp>
              <p:nvSpPr>
                <p:cNvPr id="1202200" name="Oval 79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5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2201" name="Oval 79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202202" name="Group 795"/>
              <p:cNvGrpSpPr>
                <a:grpSpLocks/>
              </p:cNvGrpSpPr>
              <p:nvPr/>
            </p:nvGrpSpPr>
            <p:grpSpPr bwMode="auto">
              <a:xfrm>
                <a:off x="2453" y="2393"/>
                <a:ext cx="90" cy="93"/>
                <a:chOff x="1267" y="1699"/>
                <a:chExt cx="56" cy="56"/>
              </a:xfrm>
            </p:grpSpPr>
            <p:sp>
              <p:nvSpPr>
                <p:cNvPr id="1202203" name="Oval 79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6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2204" name="Oval 79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202205" name="Group 798"/>
              <p:cNvGrpSpPr>
                <a:grpSpLocks/>
              </p:cNvGrpSpPr>
              <p:nvPr/>
            </p:nvGrpSpPr>
            <p:grpSpPr bwMode="auto">
              <a:xfrm>
                <a:off x="1544" y="2673"/>
                <a:ext cx="90" cy="93"/>
                <a:chOff x="1267" y="1699"/>
                <a:chExt cx="56" cy="56"/>
              </a:xfrm>
            </p:grpSpPr>
            <p:sp>
              <p:nvSpPr>
                <p:cNvPr id="1202206" name="Oval 79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6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2207" name="Oval 80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202208" name="Group 801"/>
              <p:cNvGrpSpPr>
                <a:grpSpLocks/>
              </p:cNvGrpSpPr>
              <p:nvPr/>
            </p:nvGrpSpPr>
            <p:grpSpPr bwMode="auto">
              <a:xfrm>
                <a:off x="633" y="2947"/>
                <a:ext cx="90" cy="93"/>
                <a:chOff x="1267" y="1699"/>
                <a:chExt cx="56" cy="56"/>
              </a:xfrm>
            </p:grpSpPr>
            <p:sp>
              <p:nvSpPr>
                <p:cNvPr id="1202209" name="Oval 80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600" b="1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202210" name="Oval 80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236815" name="Group 847"/>
            <p:cNvGrpSpPr>
              <a:grpSpLocks/>
            </p:cNvGrpSpPr>
            <p:nvPr/>
          </p:nvGrpSpPr>
          <p:grpSpPr bwMode="auto">
            <a:xfrm>
              <a:off x="4275" y="1648"/>
              <a:ext cx="163" cy="135"/>
              <a:chOff x="1152" y="2424"/>
              <a:chExt cx="387" cy="312"/>
            </a:xfrm>
          </p:grpSpPr>
          <p:sp>
            <p:nvSpPr>
              <p:cNvPr id="1202212" name="Line 843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13" name="Line 844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14" name="Line 845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15" name="Line 846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16" name="Oval 841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16" name="Group 848"/>
            <p:cNvGrpSpPr>
              <a:grpSpLocks/>
            </p:cNvGrpSpPr>
            <p:nvPr/>
          </p:nvGrpSpPr>
          <p:grpSpPr bwMode="auto">
            <a:xfrm>
              <a:off x="4543" y="1955"/>
              <a:ext cx="162" cy="134"/>
              <a:chOff x="1152" y="2424"/>
              <a:chExt cx="387" cy="312"/>
            </a:xfrm>
          </p:grpSpPr>
          <p:sp>
            <p:nvSpPr>
              <p:cNvPr id="1202218" name="Line 849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19" name="Line 850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0" name="Line 851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1" name="Line 852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2" name="Oval 853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22" name="Group 854"/>
            <p:cNvGrpSpPr>
              <a:grpSpLocks/>
            </p:cNvGrpSpPr>
            <p:nvPr/>
          </p:nvGrpSpPr>
          <p:grpSpPr bwMode="auto">
            <a:xfrm>
              <a:off x="4867" y="2048"/>
              <a:ext cx="163" cy="135"/>
              <a:chOff x="1152" y="2424"/>
              <a:chExt cx="387" cy="312"/>
            </a:xfrm>
          </p:grpSpPr>
          <p:sp>
            <p:nvSpPr>
              <p:cNvPr id="1202224" name="Line 855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5" name="Line 856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6" name="Line 857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7" name="Line 858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28" name="Oval 859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28" name="Group 860"/>
            <p:cNvGrpSpPr>
              <a:grpSpLocks/>
            </p:cNvGrpSpPr>
            <p:nvPr/>
          </p:nvGrpSpPr>
          <p:grpSpPr bwMode="auto">
            <a:xfrm>
              <a:off x="4336" y="1431"/>
              <a:ext cx="162" cy="135"/>
              <a:chOff x="1152" y="2424"/>
              <a:chExt cx="387" cy="312"/>
            </a:xfrm>
          </p:grpSpPr>
          <p:sp>
            <p:nvSpPr>
              <p:cNvPr id="1202230" name="Line 861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1" name="Line 862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2" name="Line 863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3" name="Line 864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4" name="Oval 865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34" name="Group 866"/>
            <p:cNvGrpSpPr>
              <a:grpSpLocks/>
            </p:cNvGrpSpPr>
            <p:nvPr/>
          </p:nvGrpSpPr>
          <p:grpSpPr bwMode="auto">
            <a:xfrm>
              <a:off x="4662" y="1529"/>
              <a:ext cx="162" cy="134"/>
              <a:chOff x="1152" y="2424"/>
              <a:chExt cx="387" cy="312"/>
            </a:xfrm>
          </p:grpSpPr>
          <p:sp>
            <p:nvSpPr>
              <p:cNvPr id="1202236" name="Line 867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7" name="Line 868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8" name="Line 869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39" name="Line 870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0" name="Oval 871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40" name="Group 872"/>
            <p:cNvGrpSpPr>
              <a:grpSpLocks/>
            </p:cNvGrpSpPr>
            <p:nvPr/>
          </p:nvGrpSpPr>
          <p:grpSpPr bwMode="auto">
            <a:xfrm>
              <a:off x="4926" y="1837"/>
              <a:ext cx="162" cy="135"/>
              <a:chOff x="1152" y="2424"/>
              <a:chExt cx="387" cy="312"/>
            </a:xfrm>
          </p:grpSpPr>
          <p:sp>
            <p:nvSpPr>
              <p:cNvPr id="1202242" name="Line 873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3" name="Line 874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4" name="Line 875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5" name="Line 876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6" name="Oval 877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46" name="Group 878"/>
            <p:cNvGrpSpPr>
              <a:grpSpLocks/>
            </p:cNvGrpSpPr>
            <p:nvPr/>
          </p:nvGrpSpPr>
          <p:grpSpPr bwMode="auto">
            <a:xfrm>
              <a:off x="5315" y="1717"/>
              <a:ext cx="163" cy="135"/>
              <a:chOff x="1152" y="2424"/>
              <a:chExt cx="387" cy="312"/>
            </a:xfrm>
          </p:grpSpPr>
          <p:sp>
            <p:nvSpPr>
              <p:cNvPr id="1202248" name="Line 879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49" name="Line 880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0" name="Line 881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1" name="Line 882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2" name="Oval 883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36852" name="Group 884"/>
            <p:cNvGrpSpPr>
              <a:grpSpLocks/>
            </p:cNvGrpSpPr>
            <p:nvPr/>
          </p:nvGrpSpPr>
          <p:grpSpPr bwMode="auto">
            <a:xfrm>
              <a:off x="5051" y="1411"/>
              <a:ext cx="162" cy="135"/>
              <a:chOff x="1152" y="2424"/>
              <a:chExt cx="387" cy="312"/>
            </a:xfrm>
          </p:grpSpPr>
          <p:sp>
            <p:nvSpPr>
              <p:cNvPr id="1202254" name="Line 885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5" name="Line 886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6" name="Line 887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7" name="Line 888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58" name="Oval 889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202259" name="Group 814"/>
            <p:cNvGrpSpPr>
              <a:grpSpLocks/>
            </p:cNvGrpSpPr>
            <p:nvPr/>
          </p:nvGrpSpPr>
          <p:grpSpPr bwMode="auto">
            <a:xfrm>
              <a:off x="4215" y="1283"/>
              <a:ext cx="1249" cy="1027"/>
              <a:chOff x="429" y="1424"/>
              <a:chExt cx="2373" cy="1898"/>
            </a:xfrm>
          </p:grpSpPr>
          <p:sp>
            <p:nvSpPr>
              <p:cNvPr id="1202260" name="Line 815"/>
              <p:cNvSpPr>
                <a:spLocks noChangeShapeType="1"/>
              </p:cNvSpPr>
              <p:nvPr/>
            </p:nvSpPr>
            <p:spPr bwMode="auto">
              <a:xfrm flipH="1">
                <a:off x="429" y="1424"/>
                <a:ext cx="377" cy="1318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61" name="Line 816"/>
              <p:cNvSpPr>
                <a:spLocks noChangeShapeType="1"/>
              </p:cNvSpPr>
              <p:nvPr/>
            </p:nvSpPr>
            <p:spPr bwMode="auto">
              <a:xfrm>
                <a:off x="429" y="2740"/>
                <a:ext cx="1997" cy="582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62" name="Line 817"/>
              <p:cNvSpPr>
                <a:spLocks noChangeShapeType="1"/>
              </p:cNvSpPr>
              <p:nvPr/>
            </p:nvSpPr>
            <p:spPr bwMode="auto">
              <a:xfrm flipH="1">
                <a:off x="2425" y="2002"/>
                <a:ext cx="377" cy="1318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263" name="Line 818"/>
              <p:cNvSpPr>
                <a:spLocks noChangeShapeType="1"/>
              </p:cNvSpPr>
              <p:nvPr/>
            </p:nvSpPr>
            <p:spPr bwMode="auto">
              <a:xfrm>
                <a:off x="807" y="1424"/>
                <a:ext cx="1995" cy="578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02264" name="Group 433"/>
            <p:cNvGrpSpPr>
              <a:grpSpLocks/>
            </p:cNvGrpSpPr>
            <p:nvPr/>
          </p:nvGrpSpPr>
          <p:grpSpPr bwMode="auto">
            <a:xfrm>
              <a:off x="4195" y="1323"/>
              <a:ext cx="1282" cy="964"/>
              <a:chOff x="405" y="1458"/>
              <a:chExt cx="2421" cy="1821"/>
            </a:xfrm>
          </p:grpSpPr>
          <p:cxnSp>
            <p:nvCxnSpPr>
              <p:cNvPr id="1202265" name="AutoShape 434"/>
              <p:cNvCxnSpPr>
                <a:cxnSpLocks noChangeShapeType="1"/>
              </p:cNvCxnSpPr>
              <p:nvPr/>
            </p:nvCxnSpPr>
            <p:spPr bwMode="auto">
              <a:xfrm rot="971346" flipH="1">
                <a:off x="405" y="2967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202266" name="AutoShape 435"/>
              <p:cNvCxnSpPr>
                <a:cxnSpLocks noChangeShapeType="1"/>
              </p:cNvCxnSpPr>
              <p:nvPr/>
            </p:nvCxnSpPr>
            <p:spPr bwMode="auto">
              <a:xfrm rot="971346" flipH="1">
                <a:off x="512" y="2566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202267" name="AutoShape 436"/>
              <p:cNvCxnSpPr>
                <a:cxnSpLocks noChangeShapeType="1"/>
              </p:cNvCxnSpPr>
              <p:nvPr/>
            </p:nvCxnSpPr>
            <p:spPr bwMode="auto">
              <a:xfrm rot="971346" flipH="1">
                <a:off x="745" y="1762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202268" name="AutoShape 437"/>
              <p:cNvCxnSpPr>
                <a:cxnSpLocks noChangeShapeType="1"/>
              </p:cNvCxnSpPr>
              <p:nvPr/>
            </p:nvCxnSpPr>
            <p:spPr bwMode="auto">
              <a:xfrm rot="971346" flipH="1">
                <a:off x="627" y="2163"/>
                <a:ext cx="2082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grpSp>
            <p:nvGrpSpPr>
              <p:cNvPr id="1202269" name="Group 438"/>
              <p:cNvGrpSpPr>
                <a:grpSpLocks/>
              </p:cNvGrpSpPr>
              <p:nvPr/>
            </p:nvGrpSpPr>
            <p:grpSpPr bwMode="auto">
              <a:xfrm>
                <a:off x="773" y="1458"/>
                <a:ext cx="2037" cy="616"/>
                <a:chOff x="767" y="1452"/>
                <a:chExt cx="2037" cy="616"/>
              </a:xfrm>
            </p:grpSpPr>
            <p:grpSp>
              <p:nvGrpSpPr>
                <p:cNvPr id="1202270" name="Group 439"/>
                <p:cNvGrpSpPr>
                  <a:grpSpLocks/>
                </p:cNvGrpSpPr>
                <p:nvPr/>
              </p:nvGrpSpPr>
              <p:grpSpPr bwMode="auto">
                <a:xfrm rot="-4428654">
                  <a:off x="767" y="1452"/>
                  <a:ext cx="35" cy="35"/>
                  <a:chOff x="1267" y="1699"/>
                  <a:chExt cx="56" cy="56"/>
                </a:xfrm>
              </p:grpSpPr>
              <p:sp>
                <p:nvSpPr>
                  <p:cNvPr id="1202271" name="Oval 44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72" name="Oval 44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73" name="Group 442"/>
                <p:cNvGrpSpPr>
                  <a:grpSpLocks/>
                </p:cNvGrpSpPr>
                <p:nvPr/>
              </p:nvGrpSpPr>
              <p:grpSpPr bwMode="auto">
                <a:xfrm rot="-4428654">
                  <a:off x="921" y="1497"/>
                  <a:ext cx="35" cy="35"/>
                  <a:chOff x="1267" y="1699"/>
                  <a:chExt cx="56" cy="56"/>
                </a:xfrm>
              </p:grpSpPr>
              <p:sp>
                <p:nvSpPr>
                  <p:cNvPr id="1202274" name="Oval 44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75" name="Oval 44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76" name="Group 445"/>
                <p:cNvGrpSpPr>
                  <a:grpSpLocks/>
                </p:cNvGrpSpPr>
                <p:nvPr/>
              </p:nvGrpSpPr>
              <p:grpSpPr bwMode="auto">
                <a:xfrm rot="-4428654">
                  <a:off x="1075" y="1541"/>
                  <a:ext cx="35" cy="35"/>
                  <a:chOff x="1267" y="1699"/>
                  <a:chExt cx="56" cy="56"/>
                </a:xfrm>
              </p:grpSpPr>
              <p:sp>
                <p:nvSpPr>
                  <p:cNvPr id="1202277" name="Oval 44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78" name="Oval 44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79" name="Group 448"/>
                <p:cNvGrpSpPr>
                  <a:grpSpLocks/>
                </p:cNvGrpSpPr>
                <p:nvPr/>
              </p:nvGrpSpPr>
              <p:grpSpPr bwMode="auto">
                <a:xfrm rot="-4428654">
                  <a:off x="1229" y="1586"/>
                  <a:ext cx="35" cy="35"/>
                  <a:chOff x="1267" y="1699"/>
                  <a:chExt cx="56" cy="56"/>
                </a:xfrm>
              </p:grpSpPr>
              <p:sp>
                <p:nvSpPr>
                  <p:cNvPr id="1202280" name="Oval 44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81" name="Oval 45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82" name="Group 451"/>
                <p:cNvGrpSpPr>
                  <a:grpSpLocks/>
                </p:cNvGrpSpPr>
                <p:nvPr/>
              </p:nvGrpSpPr>
              <p:grpSpPr bwMode="auto">
                <a:xfrm rot="-4428654">
                  <a:off x="1383" y="1631"/>
                  <a:ext cx="35" cy="35"/>
                  <a:chOff x="1267" y="1699"/>
                  <a:chExt cx="56" cy="56"/>
                </a:xfrm>
              </p:grpSpPr>
              <p:sp>
                <p:nvSpPr>
                  <p:cNvPr id="1202283" name="Oval 45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84" name="Oval 45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85" name="Group 454"/>
                <p:cNvGrpSpPr>
                  <a:grpSpLocks/>
                </p:cNvGrpSpPr>
                <p:nvPr/>
              </p:nvGrpSpPr>
              <p:grpSpPr bwMode="auto">
                <a:xfrm rot="-4428654">
                  <a:off x="1537" y="1676"/>
                  <a:ext cx="35" cy="35"/>
                  <a:chOff x="1267" y="1699"/>
                  <a:chExt cx="56" cy="56"/>
                </a:xfrm>
              </p:grpSpPr>
              <p:sp>
                <p:nvSpPr>
                  <p:cNvPr id="1202286" name="Oval 45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87" name="Oval 45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88" name="Group 457"/>
                <p:cNvGrpSpPr>
                  <a:grpSpLocks/>
                </p:cNvGrpSpPr>
                <p:nvPr/>
              </p:nvGrpSpPr>
              <p:grpSpPr bwMode="auto">
                <a:xfrm rot="-4428654">
                  <a:off x="1691" y="1720"/>
                  <a:ext cx="35" cy="35"/>
                  <a:chOff x="1267" y="1699"/>
                  <a:chExt cx="56" cy="56"/>
                </a:xfrm>
              </p:grpSpPr>
              <p:sp>
                <p:nvSpPr>
                  <p:cNvPr id="1202289" name="Oval 45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90" name="Oval 45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91" name="Group 460"/>
                <p:cNvGrpSpPr>
                  <a:grpSpLocks/>
                </p:cNvGrpSpPr>
                <p:nvPr/>
              </p:nvGrpSpPr>
              <p:grpSpPr bwMode="auto">
                <a:xfrm rot="-4428654">
                  <a:off x="1845" y="1765"/>
                  <a:ext cx="35" cy="35"/>
                  <a:chOff x="1267" y="1699"/>
                  <a:chExt cx="56" cy="56"/>
                </a:xfrm>
              </p:grpSpPr>
              <p:sp>
                <p:nvSpPr>
                  <p:cNvPr id="1202292" name="Oval 46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93" name="Oval 46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94" name="Group 463"/>
                <p:cNvGrpSpPr>
                  <a:grpSpLocks/>
                </p:cNvGrpSpPr>
                <p:nvPr/>
              </p:nvGrpSpPr>
              <p:grpSpPr bwMode="auto">
                <a:xfrm rot="-4428654">
                  <a:off x="1999" y="1810"/>
                  <a:ext cx="35" cy="35"/>
                  <a:chOff x="1267" y="1699"/>
                  <a:chExt cx="56" cy="56"/>
                </a:xfrm>
              </p:grpSpPr>
              <p:sp>
                <p:nvSpPr>
                  <p:cNvPr id="1202295" name="Oval 46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96" name="Oval 46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297" name="Group 466"/>
                <p:cNvGrpSpPr>
                  <a:grpSpLocks/>
                </p:cNvGrpSpPr>
                <p:nvPr/>
              </p:nvGrpSpPr>
              <p:grpSpPr bwMode="auto">
                <a:xfrm rot="-4428654">
                  <a:off x="2153" y="1854"/>
                  <a:ext cx="35" cy="35"/>
                  <a:chOff x="1267" y="1699"/>
                  <a:chExt cx="56" cy="56"/>
                </a:xfrm>
              </p:grpSpPr>
              <p:sp>
                <p:nvSpPr>
                  <p:cNvPr id="1202298" name="Oval 46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299" name="Oval 46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00" name="Group 469"/>
                <p:cNvGrpSpPr>
                  <a:grpSpLocks/>
                </p:cNvGrpSpPr>
                <p:nvPr/>
              </p:nvGrpSpPr>
              <p:grpSpPr bwMode="auto">
                <a:xfrm rot="-4428654">
                  <a:off x="2306" y="1899"/>
                  <a:ext cx="35" cy="35"/>
                  <a:chOff x="1267" y="1699"/>
                  <a:chExt cx="56" cy="56"/>
                </a:xfrm>
              </p:grpSpPr>
              <p:sp>
                <p:nvSpPr>
                  <p:cNvPr id="1202301" name="Oval 47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02" name="Oval 47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03" name="Group 472"/>
                <p:cNvGrpSpPr>
                  <a:grpSpLocks/>
                </p:cNvGrpSpPr>
                <p:nvPr/>
              </p:nvGrpSpPr>
              <p:grpSpPr bwMode="auto">
                <a:xfrm rot="-4428654">
                  <a:off x="2461" y="1944"/>
                  <a:ext cx="35" cy="35"/>
                  <a:chOff x="1267" y="1699"/>
                  <a:chExt cx="56" cy="56"/>
                </a:xfrm>
              </p:grpSpPr>
              <p:sp>
                <p:nvSpPr>
                  <p:cNvPr id="1202304" name="Oval 47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05" name="Oval 47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06" name="Group 475"/>
                <p:cNvGrpSpPr>
                  <a:grpSpLocks/>
                </p:cNvGrpSpPr>
                <p:nvPr/>
              </p:nvGrpSpPr>
              <p:grpSpPr bwMode="auto">
                <a:xfrm rot="-4428654">
                  <a:off x="2615" y="1989"/>
                  <a:ext cx="35" cy="35"/>
                  <a:chOff x="1267" y="1699"/>
                  <a:chExt cx="56" cy="56"/>
                </a:xfrm>
              </p:grpSpPr>
              <p:sp>
                <p:nvSpPr>
                  <p:cNvPr id="1202307" name="Oval 47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08" name="Oval 47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09" name="Group 478"/>
                <p:cNvGrpSpPr>
                  <a:grpSpLocks/>
                </p:cNvGrpSpPr>
                <p:nvPr/>
              </p:nvGrpSpPr>
              <p:grpSpPr bwMode="auto">
                <a:xfrm rot="-4428654">
                  <a:off x="2769" y="2033"/>
                  <a:ext cx="35" cy="35"/>
                  <a:chOff x="1267" y="1699"/>
                  <a:chExt cx="56" cy="56"/>
                </a:xfrm>
              </p:grpSpPr>
              <p:sp>
                <p:nvSpPr>
                  <p:cNvPr id="1202310" name="Oval 47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11" name="Oval 48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202312" name="Group 481"/>
              <p:cNvGrpSpPr>
                <a:grpSpLocks/>
              </p:cNvGrpSpPr>
              <p:nvPr/>
            </p:nvGrpSpPr>
            <p:grpSpPr bwMode="auto">
              <a:xfrm>
                <a:off x="653" y="1859"/>
                <a:ext cx="2037" cy="616"/>
                <a:chOff x="650" y="1853"/>
                <a:chExt cx="2037" cy="616"/>
              </a:xfrm>
            </p:grpSpPr>
            <p:grpSp>
              <p:nvGrpSpPr>
                <p:cNvPr id="1202313" name="Group 482"/>
                <p:cNvGrpSpPr>
                  <a:grpSpLocks/>
                </p:cNvGrpSpPr>
                <p:nvPr/>
              </p:nvGrpSpPr>
              <p:grpSpPr bwMode="auto">
                <a:xfrm rot="-4428654">
                  <a:off x="650" y="1853"/>
                  <a:ext cx="35" cy="35"/>
                  <a:chOff x="1267" y="1699"/>
                  <a:chExt cx="56" cy="56"/>
                </a:xfrm>
              </p:grpSpPr>
              <p:sp>
                <p:nvSpPr>
                  <p:cNvPr id="1202314" name="Oval 48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15" name="Oval 48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16" name="Group 485"/>
                <p:cNvGrpSpPr>
                  <a:grpSpLocks/>
                </p:cNvGrpSpPr>
                <p:nvPr/>
              </p:nvGrpSpPr>
              <p:grpSpPr bwMode="auto">
                <a:xfrm rot="-4428654">
                  <a:off x="804" y="1898"/>
                  <a:ext cx="35" cy="35"/>
                  <a:chOff x="1267" y="1699"/>
                  <a:chExt cx="56" cy="56"/>
                </a:xfrm>
              </p:grpSpPr>
              <p:sp>
                <p:nvSpPr>
                  <p:cNvPr id="1202317" name="Oval 48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18" name="Oval 48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19" name="Group 488"/>
                <p:cNvGrpSpPr>
                  <a:grpSpLocks/>
                </p:cNvGrpSpPr>
                <p:nvPr/>
              </p:nvGrpSpPr>
              <p:grpSpPr bwMode="auto">
                <a:xfrm rot="-4428654">
                  <a:off x="958" y="1942"/>
                  <a:ext cx="35" cy="35"/>
                  <a:chOff x="1267" y="1699"/>
                  <a:chExt cx="56" cy="56"/>
                </a:xfrm>
              </p:grpSpPr>
              <p:sp>
                <p:nvSpPr>
                  <p:cNvPr id="1202320" name="Oval 48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21" name="Oval 49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22" name="Group 491"/>
                <p:cNvGrpSpPr>
                  <a:grpSpLocks/>
                </p:cNvGrpSpPr>
                <p:nvPr/>
              </p:nvGrpSpPr>
              <p:grpSpPr bwMode="auto">
                <a:xfrm rot="-4428654">
                  <a:off x="1112" y="1987"/>
                  <a:ext cx="35" cy="35"/>
                  <a:chOff x="1267" y="1699"/>
                  <a:chExt cx="56" cy="56"/>
                </a:xfrm>
              </p:grpSpPr>
              <p:sp>
                <p:nvSpPr>
                  <p:cNvPr id="1202323" name="Oval 49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24" name="Oval 49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25" name="Group 494"/>
                <p:cNvGrpSpPr>
                  <a:grpSpLocks/>
                </p:cNvGrpSpPr>
                <p:nvPr/>
              </p:nvGrpSpPr>
              <p:grpSpPr bwMode="auto">
                <a:xfrm rot="-4428654">
                  <a:off x="1266" y="2032"/>
                  <a:ext cx="35" cy="35"/>
                  <a:chOff x="1267" y="1699"/>
                  <a:chExt cx="56" cy="56"/>
                </a:xfrm>
              </p:grpSpPr>
              <p:sp>
                <p:nvSpPr>
                  <p:cNvPr id="1202326" name="Oval 49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27" name="Oval 49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28" name="Group 497"/>
                <p:cNvGrpSpPr>
                  <a:grpSpLocks/>
                </p:cNvGrpSpPr>
                <p:nvPr/>
              </p:nvGrpSpPr>
              <p:grpSpPr bwMode="auto">
                <a:xfrm rot="-4428654">
                  <a:off x="1420" y="2077"/>
                  <a:ext cx="35" cy="35"/>
                  <a:chOff x="1267" y="1699"/>
                  <a:chExt cx="56" cy="56"/>
                </a:xfrm>
              </p:grpSpPr>
              <p:sp>
                <p:nvSpPr>
                  <p:cNvPr id="1202329" name="Oval 49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30" name="Oval 49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31" name="Group 500"/>
                <p:cNvGrpSpPr>
                  <a:grpSpLocks/>
                </p:cNvGrpSpPr>
                <p:nvPr/>
              </p:nvGrpSpPr>
              <p:grpSpPr bwMode="auto">
                <a:xfrm rot="-4428654">
                  <a:off x="1574" y="2121"/>
                  <a:ext cx="35" cy="35"/>
                  <a:chOff x="1267" y="1699"/>
                  <a:chExt cx="56" cy="56"/>
                </a:xfrm>
              </p:grpSpPr>
              <p:sp>
                <p:nvSpPr>
                  <p:cNvPr id="1202332" name="Oval 50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33" name="Oval 50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34" name="Group 503"/>
                <p:cNvGrpSpPr>
                  <a:grpSpLocks/>
                </p:cNvGrpSpPr>
                <p:nvPr/>
              </p:nvGrpSpPr>
              <p:grpSpPr bwMode="auto">
                <a:xfrm rot="-4428654">
                  <a:off x="1728" y="2166"/>
                  <a:ext cx="35" cy="35"/>
                  <a:chOff x="1267" y="1699"/>
                  <a:chExt cx="56" cy="56"/>
                </a:xfrm>
              </p:grpSpPr>
              <p:sp>
                <p:nvSpPr>
                  <p:cNvPr id="1202335" name="Oval 50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36" name="Oval 50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37" name="Group 506"/>
                <p:cNvGrpSpPr>
                  <a:grpSpLocks/>
                </p:cNvGrpSpPr>
                <p:nvPr/>
              </p:nvGrpSpPr>
              <p:grpSpPr bwMode="auto">
                <a:xfrm rot="-4428654">
                  <a:off x="1882" y="2211"/>
                  <a:ext cx="35" cy="35"/>
                  <a:chOff x="1267" y="1699"/>
                  <a:chExt cx="56" cy="56"/>
                </a:xfrm>
              </p:grpSpPr>
              <p:sp>
                <p:nvSpPr>
                  <p:cNvPr id="1202338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39" name="Oval 50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40" name="Group 509"/>
                <p:cNvGrpSpPr>
                  <a:grpSpLocks/>
                </p:cNvGrpSpPr>
                <p:nvPr/>
              </p:nvGrpSpPr>
              <p:grpSpPr bwMode="auto">
                <a:xfrm rot="-4428654">
                  <a:off x="2036" y="2255"/>
                  <a:ext cx="35" cy="35"/>
                  <a:chOff x="1267" y="1699"/>
                  <a:chExt cx="56" cy="56"/>
                </a:xfrm>
              </p:grpSpPr>
              <p:sp>
                <p:nvSpPr>
                  <p:cNvPr id="1202341" name="Oval 51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42" name="Oval 51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43" name="Group 512"/>
                <p:cNvGrpSpPr>
                  <a:grpSpLocks/>
                </p:cNvGrpSpPr>
                <p:nvPr/>
              </p:nvGrpSpPr>
              <p:grpSpPr bwMode="auto">
                <a:xfrm rot="-4428654">
                  <a:off x="2189" y="2300"/>
                  <a:ext cx="35" cy="35"/>
                  <a:chOff x="1267" y="1699"/>
                  <a:chExt cx="56" cy="56"/>
                </a:xfrm>
              </p:grpSpPr>
              <p:sp>
                <p:nvSpPr>
                  <p:cNvPr id="1202344" name="Oval 51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45" name="Oval 51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46" name="Group 515"/>
                <p:cNvGrpSpPr>
                  <a:grpSpLocks/>
                </p:cNvGrpSpPr>
                <p:nvPr/>
              </p:nvGrpSpPr>
              <p:grpSpPr bwMode="auto">
                <a:xfrm rot="-4428654">
                  <a:off x="2344" y="2345"/>
                  <a:ext cx="35" cy="35"/>
                  <a:chOff x="1267" y="1699"/>
                  <a:chExt cx="56" cy="56"/>
                </a:xfrm>
              </p:grpSpPr>
              <p:sp>
                <p:nvSpPr>
                  <p:cNvPr id="1202347" name="Oval 51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48" name="Oval 51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49" name="Group 518"/>
                <p:cNvGrpSpPr>
                  <a:grpSpLocks/>
                </p:cNvGrpSpPr>
                <p:nvPr/>
              </p:nvGrpSpPr>
              <p:grpSpPr bwMode="auto">
                <a:xfrm rot="-4428654">
                  <a:off x="2498" y="2390"/>
                  <a:ext cx="35" cy="35"/>
                  <a:chOff x="1267" y="1699"/>
                  <a:chExt cx="56" cy="56"/>
                </a:xfrm>
              </p:grpSpPr>
              <p:sp>
                <p:nvSpPr>
                  <p:cNvPr id="1202350" name="Oval 51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51" name="Oval 52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52" name="Group 521"/>
                <p:cNvGrpSpPr>
                  <a:grpSpLocks/>
                </p:cNvGrpSpPr>
                <p:nvPr/>
              </p:nvGrpSpPr>
              <p:grpSpPr bwMode="auto">
                <a:xfrm rot="-4428654">
                  <a:off x="2652" y="2434"/>
                  <a:ext cx="35" cy="35"/>
                  <a:chOff x="1267" y="1699"/>
                  <a:chExt cx="56" cy="56"/>
                </a:xfrm>
              </p:grpSpPr>
              <p:sp>
                <p:nvSpPr>
                  <p:cNvPr id="1202353" name="Oval 52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54" name="Oval 52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202355" name="Group 524"/>
              <p:cNvGrpSpPr>
                <a:grpSpLocks/>
              </p:cNvGrpSpPr>
              <p:nvPr/>
            </p:nvGrpSpPr>
            <p:grpSpPr bwMode="auto">
              <a:xfrm>
                <a:off x="540" y="2262"/>
                <a:ext cx="2037" cy="616"/>
                <a:chOff x="534" y="2253"/>
                <a:chExt cx="2037" cy="616"/>
              </a:xfrm>
            </p:grpSpPr>
            <p:grpSp>
              <p:nvGrpSpPr>
                <p:cNvPr id="1202356" name="Group 525"/>
                <p:cNvGrpSpPr>
                  <a:grpSpLocks/>
                </p:cNvGrpSpPr>
                <p:nvPr/>
              </p:nvGrpSpPr>
              <p:grpSpPr bwMode="auto">
                <a:xfrm rot="-4428654">
                  <a:off x="534" y="2253"/>
                  <a:ext cx="35" cy="35"/>
                  <a:chOff x="1267" y="1699"/>
                  <a:chExt cx="56" cy="56"/>
                </a:xfrm>
              </p:grpSpPr>
              <p:sp>
                <p:nvSpPr>
                  <p:cNvPr id="1202357" name="Oval 52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58" name="Oval 52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59" name="Group 528"/>
                <p:cNvGrpSpPr>
                  <a:grpSpLocks/>
                </p:cNvGrpSpPr>
                <p:nvPr/>
              </p:nvGrpSpPr>
              <p:grpSpPr bwMode="auto">
                <a:xfrm rot="-4428654">
                  <a:off x="688" y="2298"/>
                  <a:ext cx="35" cy="35"/>
                  <a:chOff x="1267" y="1699"/>
                  <a:chExt cx="56" cy="56"/>
                </a:xfrm>
              </p:grpSpPr>
              <p:sp>
                <p:nvSpPr>
                  <p:cNvPr id="1202360" name="Oval 52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61" name="Oval 53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62" name="Group 531"/>
                <p:cNvGrpSpPr>
                  <a:grpSpLocks/>
                </p:cNvGrpSpPr>
                <p:nvPr/>
              </p:nvGrpSpPr>
              <p:grpSpPr bwMode="auto">
                <a:xfrm rot="-4428654">
                  <a:off x="842" y="2342"/>
                  <a:ext cx="35" cy="35"/>
                  <a:chOff x="1267" y="1699"/>
                  <a:chExt cx="56" cy="56"/>
                </a:xfrm>
              </p:grpSpPr>
              <p:sp>
                <p:nvSpPr>
                  <p:cNvPr id="1202363" name="Oval 53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64" name="Oval 53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65" name="Group 534"/>
                <p:cNvGrpSpPr>
                  <a:grpSpLocks/>
                </p:cNvGrpSpPr>
                <p:nvPr/>
              </p:nvGrpSpPr>
              <p:grpSpPr bwMode="auto">
                <a:xfrm rot="-4428654">
                  <a:off x="996" y="2387"/>
                  <a:ext cx="35" cy="35"/>
                  <a:chOff x="1267" y="1699"/>
                  <a:chExt cx="56" cy="56"/>
                </a:xfrm>
              </p:grpSpPr>
              <p:sp>
                <p:nvSpPr>
                  <p:cNvPr id="1202366" name="Oval 53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67" name="Oval 53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68" name="Group 537"/>
                <p:cNvGrpSpPr>
                  <a:grpSpLocks/>
                </p:cNvGrpSpPr>
                <p:nvPr/>
              </p:nvGrpSpPr>
              <p:grpSpPr bwMode="auto">
                <a:xfrm rot="-4428654">
                  <a:off x="1150" y="2432"/>
                  <a:ext cx="35" cy="35"/>
                  <a:chOff x="1267" y="1699"/>
                  <a:chExt cx="56" cy="56"/>
                </a:xfrm>
              </p:grpSpPr>
              <p:sp>
                <p:nvSpPr>
                  <p:cNvPr id="1202369" name="Oval 53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70" name="Oval 53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71" name="Group 540"/>
                <p:cNvGrpSpPr>
                  <a:grpSpLocks/>
                </p:cNvGrpSpPr>
                <p:nvPr/>
              </p:nvGrpSpPr>
              <p:grpSpPr bwMode="auto">
                <a:xfrm rot="-4428654">
                  <a:off x="1304" y="2477"/>
                  <a:ext cx="35" cy="35"/>
                  <a:chOff x="1267" y="1699"/>
                  <a:chExt cx="56" cy="56"/>
                </a:xfrm>
              </p:grpSpPr>
              <p:sp>
                <p:nvSpPr>
                  <p:cNvPr id="1202372" name="Oval 54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73" name="Oval 54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74" name="Group 543"/>
                <p:cNvGrpSpPr>
                  <a:grpSpLocks/>
                </p:cNvGrpSpPr>
                <p:nvPr/>
              </p:nvGrpSpPr>
              <p:grpSpPr bwMode="auto">
                <a:xfrm rot="-4428654">
                  <a:off x="1458" y="2521"/>
                  <a:ext cx="35" cy="35"/>
                  <a:chOff x="1267" y="1699"/>
                  <a:chExt cx="56" cy="56"/>
                </a:xfrm>
              </p:grpSpPr>
              <p:sp>
                <p:nvSpPr>
                  <p:cNvPr id="1202375" name="Oval 54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76" name="Oval 54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77" name="Group 546"/>
                <p:cNvGrpSpPr>
                  <a:grpSpLocks/>
                </p:cNvGrpSpPr>
                <p:nvPr/>
              </p:nvGrpSpPr>
              <p:grpSpPr bwMode="auto">
                <a:xfrm rot="-4428654">
                  <a:off x="1612" y="2566"/>
                  <a:ext cx="35" cy="35"/>
                  <a:chOff x="1267" y="1699"/>
                  <a:chExt cx="56" cy="56"/>
                </a:xfrm>
              </p:grpSpPr>
              <p:sp>
                <p:nvSpPr>
                  <p:cNvPr id="1202378" name="Oval 54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79" name="Oval 54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80" name="Group 549"/>
                <p:cNvGrpSpPr>
                  <a:grpSpLocks/>
                </p:cNvGrpSpPr>
                <p:nvPr/>
              </p:nvGrpSpPr>
              <p:grpSpPr bwMode="auto">
                <a:xfrm rot="-4428654">
                  <a:off x="1766" y="2611"/>
                  <a:ext cx="35" cy="35"/>
                  <a:chOff x="1267" y="1699"/>
                  <a:chExt cx="56" cy="56"/>
                </a:xfrm>
              </p:grpSpPr>
              <p:sp>
                <p:nvSpPr>
                  <p:cNvPr id="1202381" name="Oval 55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82" name="Oval 55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83" name="Group 552"/>
                <p:cNvGrpSpPr>
                  <a:grpSpLocks/>
                </p:cNvGrpSpPr>
                <p:nvPr/>
              </p:nvGrpSpPr>
              <p:grpSpPr bwMode="auto">
                <a:xfrm rot="-4428654">
                  <a:off x="1920" y="2655"/>
                  <a:ext cx="35" cy="35"/>
                  <a:chOff x="1267" y="1699"/>
                  <a:chExt cx="56" cy="56"/>
                </a:xfrm>
              </p:grpSpPr>
              <p:sp>
                <p:nvSpPr>
                  <p:cNvPr id="1202384" name="Oval 55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85" name="Oval 55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86" name="Group 555"/>
                <p:cNvGrpSpPr>
                  <a:grpSpLocks/>
                </p:cNvGrpSpPr>
                <p:nvPr/>
              </p:nvGrpSpPr>
              <p:grpSpPr bwMode="auto">
                <a:xfrm rot="-4428654">
                  <a:off x="2073" y="2700"/>
                  <a:ext cx="35" cy="35"/>
                  <a:chOff x="1267" y="1699"/>
                  <a:chExt cx="56" cy="56"/>
                </a:xfrm>
              </p:grpSpPr>
              <p:sp>
                <p:nvSpPr>
                  <p:cNvPr id="1202387" name="Oval 55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88" name="Oval 55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89" name="Group 558"/>
                <p:cNvGrpSpPr>
                  <a:grpSpLocks/>
                </p:cNvGrpSpPr>
                <p:nvPr/>
              </p:nvGrpSpPr>
              <p:grpSpPr bwMode="auto">
                <a:xfrm rot="-4428654">
                  <a:off x="2228" y="2745"/>
                  <a:ext cx="35" cy="35"/>
                  <a:chOff x="1267" y="1699"/>
                  <a:chExt cx="56" cy="56"/>
                </a:xfrm>
              </p:grpSpPr>
              <p:sp>
                <p:nvSpPr>
                  <p:cNvPr id="1202390" name="Oval 55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91" name="Oval 56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92" name="Group 561"/>
                <p:cNvGrpSpPr>
                  <a:grpSpLocks/>
                </p:cNvGrpSpPr>
                <p:nvPr/>
              </p:nvGrpSpPr>
              <p:grpSpPr bwMode="auto">
                <a:xfrm rot="-4428654">
                  <a:off x="2382" y="2790"/>
                  <a:ext cx="35" cy="35"/>
                  <a:chOff x="1267" y="1699"/>
                  <a:chExt cx="56" cy="56"/>
                </a:xfrm>
              </p:grpSpPr>
              <p:sp>
                <p:nvSpPr>
                  <p:cNvPr id="1202393" name="Oval 56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94" name="Oval 56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395" name="Group 564"/>
                <p:cNvGrpSpPr>
                  <a:grpSpLocks/>
                </p:cNvGrpSpPr>
                <p:nvPr/>
              </p:nvGrpSpPr>
              <p:grpSpPr bwMode="auto">
                <a:xfrm rot="-4428654">
                  <a:off x="2536" y="2834"/>
                  <a:ext cx="35" cy="35"/>
                  <a:chOff x="1267" y="1699"/>
                  <a:chExt cx="56" cy="56"/>
                </a:xfrm>
              </p:grpSpPr>
              <p:sp>
                <p:nvSpPr>
                  <p:cNvPr id="1202396" name="Oval 56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397" name="Oval 56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202398" name="Group 567"/>
              <p:cNvGrpSpPr>
                <a:grpSpLocks/>
              </p:cNvGrpSpPr>
              <p:nvPr/>
            </p:nvGrpSpPr>
            <p:grpSpPr bwMode="auto">
              <a:xfrm>
                <a:off x="433" y="2663"/>
                <a:ext cx="2037" cy="616"/>
                <a:chOff x="418" y="2654"/>
                <a:chExt cx="2037" cy="616"/>
              </a:xfrm>
            </p:grpSpPr>
            <p:grpSp>
              <p:nvGrpSpPr>
                <p:cNvPr id="1202399" name="Group 568"/>
                <p:cNvGrpSpPr>
                  <a:grpSpLocks/>
                </p:cNvGrpSpPr>
                <p:nvPr/>
              </p:nvGrpSpPr>
              <p:grpSpPr bwMode="auto">
                <a:xfrm rot="-4428654">
                  <a:off x="418" y="2654"/>
                  <a:ext cx="35" cy="35"/>
                  <a:chOff x="1267" y="1699"/>
                  <a:chExt cx="56" cy="56"/>
                </a:xfrm>
              </p:grpSpPr>
              <p:sp>
                <p:nvSpPr>
                  <p:cNvPr id="1202400" name="Oval 56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01" name="Oval 57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02" name="Group 571"/>
                <p:cNvGrpSpPr>
                  <a:grpSpLocks/>
                </p:cNvGrpSpPr>
                <p:nvPr/>
              </p:nvGrpSpPr>
              <p:grpSpPr bwMode="auto">
                <a:xfrm rot="-4428654">
                  <a:off x="572" y="2699"/>
                  <a:ext cx="35" cy="35"/>
                  <a:chOff x="1267" y="1699"/>
                  <a:chExt cx="56" cy="56"/>
                </a:xfrm>
              </p:grpSpPr>
              <p:sp>
                <p:nvSpPr>
                  <p:cNvPr id="1202403" name="Oval 57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04" name="Oval 57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05" name="Group 574"/>
                <p:cNvGrpSpPr>
                  <a:grpSpLocks/>
                </p:cNvGrpSpPr>
                <p:nvPr/>
              </p:nvGrpSpPr>
              <p:grpSpPr bwMode="auto">
                <a:xfrm rot="-4428654">
                  <a:off x="726" y="2743"/>
                  <a:ext cx="35" cy="35"/>
                  <a:chOff x="1267" y="1699"/>
                  <a:chExt cx="56" cy="56"/>
                </a:xfrm>
              </p:grpSpPr>
              <p:sp>
                <p:nvSpPr>
                  <p:cNvPr id="1202406" name="Oval 57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07" name="Oval 57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08" name="Group 577"/>
                <p:cNvGrpSpPr>
                  <a:grpSpLocks/>
                </p:cNvGrpSpPr>
                <p:nvPr/>
              </p:nvGrpSpPr>
              <p:grpSpPr bwMode="auto">
                <a:xfrm rot="-4428654">
                  <a:off x="880" y="2788"/>
                  <a:ext cx="35" cy="35"/>
                  <a:chOff x="1267" y="1699"/>
                  <a:chExt cx="56" cy="56"/>
                </a:xfrm>
              </p:grpSpPr>
              <p:sp>
                <p:nvSpPr>
                  <p:cNvPr id="1202409" name="Oval 57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10" name="Oval 57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11" name="Group 580"/>
                <p:cNvGrpSpPr>
                  <a:grpSpLocks/>
                </p:cNvGrpSpPr>
                <p:nvPr/>
              </p:nvGrpSpPr>
              <p:grpSpPr bwMode="auto">
                <a:xfrm rot="-4428654">
                  <a:off x="1034" y="2833"/>
                  <a:ext cx="35" cy="35"/>
                  <a:chOff x="1267" y="1699"/>
                  <a:chExt cx="56" cy="56"/>
                </a:xfrm>
              </p:grpSpPr>
              <p:sp>
                <p:nvSpPr>
                  <p:cNvPr id="1202412" name="Oval 58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13" name="Oval 58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14" name="Group 583"/>
                <p:cNvGrpSpPr>
                  <a:grpSpLocks/>
                </p:cNvGrpSpPr>
                <p:nvPr/>
              </p:nvGrpSpPr>
              <p:grpSpPr bwMode="auto">
                <a:xfrm rot="-4428654">
                  <a:off x="1188" y="2878"/>
                  <a:ext cx="35" cy="35"/>
                  <a:chOff x="1267" y="1699"/>
                  <a:chExt cx="56" cy="56"/>
                </a:xfrm>
              </p:grpSpPr>
              <p:sp>
                <p:nvSpPr>
                  <p:cNvPr id="1202415" name="Oval 58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16" name="Oval 58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17" name="Group 586"/>
                <p:cNvGrpSpPr>
                  <a:grpSpLocks/>
                </p:cNvGrpSpPr>
                <p:nvPr/>
              </p:nvGrpSpPr>
              <p:grpSpPr bwMode="auto">
                <a:xfrm rot="-4428654">
                  <a:off x="1342" y="2922"/>
                  <a:ext cx="35" cy="35"/>
                  <a:chOff x="1267" y="1699"/>
                  <a:chExt cx="56" cy="56"/>
                </a:xfrm>
              </p:grpSpPr>
              <p:sp>
                <p:nvSpPr>
                  <p:cNvPr id="1202418" name="Oval 58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19" name="Oval 58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20" name="Group 589"/>
                <p:cNvGrpSpPr>
                  <a:grpSpLocks/>
                </p:cNvGrpSpPr>
                <p:nvPr/>
              </p:nvGrpSpPr>
              <p:grpSpPr bwMode="auto">
                <a:xfrm rot="-4428654">
                  <a:off x="1496" y="2967"/>
                  <a:ext cx="35" cy="35"/>
                  <a:chOff x="1267" y="1699"/>
                  <a:chExt cx="56" cy="56"/>
                </a:xfrm>
              </p:grpSpPr>
              <p:sp>
                <p:nvSpPr>
                  <p:cNvPr id="1202421" name="Oval 59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22" name="Oval 59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23" name="Group 592"/>
                <p:cNvGrpSpPr>
                  <a:grpSpLocks/>
                </p:cNvGrpSpPr>
                <p:nvPr/>
              </p:nvGrpSpPr>
              <p:grpSpPr bwMode="auto">
                <a:xfrm rot="-4428654">
                  <a:off x="1650" y="3012"/>
                  <a:ext cx="35" cy="35"/>
                  <a:chOff x="1267" y="1699"/>
                  <a:chExt cx="56" cy="56"/>
                </a:xfrm>
              </p:grpSpPr>
              <p:sp>
                <p:nvSpPr>
                  <p:cNvPr id="1202424" name="Oval 59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25" name="Oval 59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26" name="Group 595"/>
                <p:cNvGrpSpPr>
                  <a:grpSpLocks/>
                </p:cNvGrpSpPr>
                <p:nvPr/>
              </p:nvGrpSpPr>
              <p:grpSpPr bwMode="auto">
                <a:xfrm rot="-4428654">
                  <a:off x="1804" y="3056"/>
                  <a:ext cx="35" cy="35"/>
                  <a:chOff x="1267" y="1699"/>
                  <a:chExt cx="56" cy="56"/>
                </a:xfrm>
              </p:grpSpPr>
              <p:sp>
                <p:nvSpPr>
                  <p:cNvPr id="1202427" name="Oval 59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28" name="Oval 59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29" name="Group 598"/>
                <p:cNvGrpSpPr>
                  <a:grpSpLocks/>
                </p:cNvGrpSpPr>
                <p:nvPr/>
              </p:nvGrpSpPr>
              <p:grpSpPr bwMode="auto">
                <a:xfrm rot="-4428654">
                  <a:off x="1957" y="3101"/>
                  <a:ext cx="35" cy="35"/>
                  <a:chOff x="1267" y="1699"/>
                  <a:chExt cx="56" cy="56"/>
                </a:xfrm>
              </p:grpSpPr>
              <p:sp>
                <p:nvSpPr>
                  <p:cNvPr id="1202430" name="Oval 59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31" name="Oval 60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32" name="Group 601"/>
                <p:cNvGrpSpPr>
                  <a:grpSpLocks/>
                </p:cNvGrpSpPr>
                <p:nvPr/>
              </p:nvGrpSpPr>
              <p:grpSpPr bwMode="auto">
                <a:xfrm rot="-4428654">
                  <a:off x="2112" y="3146"/>
                  <a:ext cx="35" cy="35"/>
                  <a:chOff x="1267" y="1699"/>
                  <a:chExt cx="56" cy="56"/>
                </a:xfrm>
              </p:grpSpPr>
              <p:sp>
                <p:nvSpPr>
                  <p:cNvPr id="1202433" name="Oval 60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34" name="Oval 60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35" name="Group 604"/>
                <p:cNvGrpSpPr>
                  <a:grpSpLocks/>
                </p:cNvGrpSpPr>
                <p:nvPr/>
              </p:nvGrpSpPr>
              <p:grpSpPr bwMode="auto">
                <a:xfrm rot="-4428654">
                  <a:off x="2266" y="3191"/>
                  <a:ext cx="35" cy="35"/>
                  <a:chOff x="1267" y="1699"/>
                  <a:chExt cx="56" cy="56"/>
                </a:xfrm>
              </p:grpSpPr>
              <p:sp>
                <p:nvSpPr>
                  <p:cNvPr id="1202436" name="Oval 60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37" name="Oval 60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202438" name="Group 607"/>
                <p:cNvGrpSpPr>
                  <a:grpSpLocks/>
                </p:cNvGrpSpPr>
                <p:nvPr/>
              </p:nvGrpSpPr>
              <p:grpSpPr bwMode="auto">
                <a:xfrm rot="-4428654">
                  <a:off x="2420" y="3235"/>
                  <a:ext cx="35" cy="35"/>
                  <a:chOff x="1267" y="1699"/>
                  <a:chExt cx="56" cy="56"/>
                </a:xfrm>
              </p:grpSpPr>
              <p:sp>
                <p:nvSpPr>
                  <p:cNvPr id="1202439" name="Oval 60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2440" name="Oval 60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rot="10800000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1202441" name="Group 610"/>
            <p:cNvGrpSpPr>
              <a:grpSpLocks/>
            </p:cNvGrpSpPr>
            <p:nvPr/>
          </p:nvGrpSpPr>
          <p:grpSpPr bwMode="auto">
            <a:xfrm>
              <a:off x="4359" y="1196"/>
              <a:ext cx="1193" cy="1015"/>
              <a:chOff x="701" y="1258"/>
              <a:chExt cx="2267" cy="1876"/>
            </a:xfrm>
          </p:grpSpPr>
          <p:grpSp>
            <p:nvGrpSpPr>
              <p:cNvPr id="1202442" name="Group 611"/>
              <p:cNvGrpSpPr>
                <a:grpSpLocks/>
              </p:cNvGrpSpPr>
              <p:nvPr/>
            </p:nvGrpSpPr>
            <p:grpSpPr bwMode="auto">
              <a:xfrm>
                <a:off x="701" y="1258"/>
                <a:ext cx="412" cy="1337"/>
                <a:chOff x="701" y="1258"/>
                <a:chExt cx="412" cy="1337"/>
              </a:xfrm>
            </p:grpSpPr>
            <p:grpSp>
              <p:nvGrpSpPr>
                <p:cNvPr id="1202443" name="Group 612"/>
                <p:cNvGrpSpPr>
                  <a:grpSpLocks/>
                </p:cNvGrpSpPr>
                <p:nvPr/>
              </p:nvGrpSpPr>
              <p:grpSpPr bwMode="auto">
                <a:xfrm>
                  <a:off x="701" y="1258"/>
                  <a:ext cx="412" cy="1337"/>
                  <a:chOff x="701" y="1258"/>
                  <a:chExt cx="412" cy="1337"/>
                </a:xfrm>
              </p:grpSpPr>
              <p:grpSp>
                <p:nvGrpSpPr>
                  <p:cNvPr id="1202444" name="Group 613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78" y="12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45" name="Oval 6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46" name="Oval 6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47" name="Group 616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49" y="13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48" name="Oval 6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49" name="Oval 6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50" name="Group 619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20" y="14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51" name="Oval 6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52" name="Oval 6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53" name="Group 622"/>
                  <p:cNvGrpSpPr>
                    <a:grpSpLocks/>
                  </p:cNvGrpSpPr>
                  <p:nvPr/>
                </p:nvGrpSpPr>
                <p:grpSpPr bwMode="auto">
                  <a:xfrm rot="970448">
                    <a:off x="991" y="15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54" name="Oval 6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55" name="Oval 6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56" name="Group 625"/>
                  <p:cNvGrpSpPr>
                    <a:grpSpLocks/>
                  </p:cNvGrpSpPr>
                  <p:nvPr/>
                </p:nvGrpSpPr>
                <p:grpSpPr bwMode="auto">
                  <a:xfrm rot="970448">
                    <a:off x="962" y="16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57" name="Oval 6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58" name="Oval 6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59" name="Group 628"/>
                  <p:cNvGrpSpPr>
                    <a:grpSpLocks/>
                  </p:cNvGrpSpPr>
                  <p:nvPr/>
                </p:nvGrpSpPr>
                <p:grpSpPr bwMode="auto">
                  <a:xfrm rot="970448">
                    <a:off x="933" y="17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60" name="Oval 6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61" name="Oval 6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62" name="Group 631"/>
                  <p:cNvGrpSpPr>
                    <a:grpSpLocks/>
                  </p:cNvGrpSpPr>
                  <p:nvPr/>
                </p:nvGrpSpPr>
                <p:grpSpPr bwMode="auto">
                  <a:xfrm rot="970448">
                    <a:off x="904" y="18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63" name="Oval 6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64" name="Oval 6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65" name="Group 634"/>
                  <p:cNvGrpSpPr>
                    <a:grpSpLocks/>
                  </p:cNvGrpSpPr>
                  <p:nvPr/>
                </p:nvGrpSpPr>
                <p:grpSpPr bwMode="auto">
                  <a:xfrm rot="970448">
                    <a:off x="875" y="19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66" name="Oval 6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67" name="Oval 6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68" name="Group 637"/>
                  <p:cNvGrpSpPr>
                    <a:grpSpLocks/>
                  </p:cNvGrpSpPr>
                  <p:nvPr/>
                </p:nvGrpSpPr>
                <p:grpSpPr bwMode="auto">
                  <a:xfrm rot="970448">
                    <a:off x="846" y="20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69" name="Oval 6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70" name="Oval 6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71" name="Group 640"/>
                  <p:cNvGrpSpPr>
                    <a:grpSpLocks/>
                  </p:cNvGrpSpPr>
                  <p:nvPr/>
                </p:nvGrpSpPr>
                <p:grpSpPr bwMode="auto">
                  <a:xfrm rot="970448">
                    <a:off x="817" y="21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72" name="Oval 6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73" name="Oval 6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74" name="Group 643"/>
                  <p:cNvGrpSpPr>
                    <a:grpSpLocks/>
                  </p:cNvGrpSpPr>
                  <p:nvPr/>
                </p:nvGrpSpPr>
                <p:grpSpPr bwMode="auto">
                  <a:xfrm rot="970448">
                    <a:off x="788" y="22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75" name="Oval 6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76" name="Oval 6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77" name="Group 646"/>
                  <p:cNvGrpSpPr>
                    <a:grpSpLocks/>
                  </p:cNvGrpSpPr>
                  <p:nvPr/>
                </p:nvGrpSpPr>
                <p:grpSpPr bwMode="auto">
                  <a:xfrm rot="970448">
                    <a:off x="759" y="23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78" name="Oval 6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79" name="Oval 6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80" name="Group 649"/>
                  <p:cNvGrpSpPr>
                    <a:grpSpLocks/>
                  </p:cNvGrpSpPr>
                  <p:nvPr/>
                </p:nvGrpSpPr>
                <p:grpSpPr bwMode="auto">
                  <a:xfrm rot="970448">
                    <a:off x="730" y="246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81" name="Oval 6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82" name="Oval 6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83" name="Group 652"/>
                  <p:cNvGrpSpPr>
                    <a:grpSpLocks/>
                  </p:cNvGrpSpPr>
                  <p:nvPr/>
                </p:nvGrpSpPr>
                <p:grpSpPr bwMode="auto">
                  <a:xfrm rot="970448">
                    <a:off x="701" y="256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84" name="Oval 6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85" name="Oval 6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202486" name="AutoShape 655"/>
                <p:cNvCxnSpPr>
                  <a:cxnSpLocks noChangeShapeType="1"/>
                  <a:stCxn id="1202485" idx="7"/>
                  <a:endCxn id="1202446" idx="3"/>
                </p:cNvCxnSpPr>
                <p:nvPr/>
              </p:nvCxnSpPr>
              <p:spPr bwMode="auto">
                <a:xfrm flipV="1">
                  <a:off x="719" y="1276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202487" name="Group 656"/>
              <p:cNvGrpSpPr>
                <a:grpSpLocks/>
              </p:cNvGrpSpPr>
              <p:nvPr/>
            </p:nvGrpSpPr>
            <p:grpSpPr bwMode="auto">
              <a:xfrm>
                <a:off x="1320" y="1438"/>
                <a:ext cx="412" cy="1337"/>
                <a:chOff x="1320" y="1438"/>
                <a:chExt cx="412" cy="1337"/>
              </a:xfrm>
            </p:grpSpPr>
            <p:grpSp>
              <p:nvGrpSpPr>
                <p:cNvPr id="1202488" name="Group 657"/>
                <p:cNvGrpSpPr>
                  <a:grpSpLocks/>
                </p:cNvGrpSpPr>
                <p:nvPr/>
              </p:nvGrpSpPr>
              <p:grpSpPr bwMode="auto">
                <a:xfrm>
                  <a:off x="1320" y="1438"/>
                  <a:ext cx="412" cy="1337"/>
                  <a:chOff x="1320" y="1438"/>
                  <a:chExt cx="412" cy="1337"/>
                </a:xfrm>
              </p:grpSpPr>
              <p:grpSp>
                <p:nvGrpSpPr>
                  <p:cNvPr id="1202489" name="Group 658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97" y="14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90" name="Oval 6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91" name="Oval 6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92" name="Group 661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68" y="15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93" name="Oval 6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94" name="Oval 6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95" name="Group 664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39" y="16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96" name="Oval 6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497" name="Oval 6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498" name="Group 667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10" y="17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499" name="Oval 6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00" name="Oval 6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01" name="Group 670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81" y="18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02" name="Oval 6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03" name="Oval 6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04" name="Group 673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52" y="19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05" name="Oval 6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06" name="Oval 6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07" name="Group 676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23" y="20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08" name="Oval 6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09" name="Oval 6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10" name="Group 679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94" y="21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11" name="Oval 68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12" name="Oval 6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13" name="Group 682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65" y="22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14" name="Oval 6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15" name="Oval 6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16" name="Group 685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36" y="23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17" name="Oval 6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18" name="Oval 6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19" name="Group 688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07" y="24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20" name="Oval 6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21" name="Oval 6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22" name="Group 691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78" y="25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23" name="Oval 6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24" name="Oval 6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25" name="Group 694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49" y="264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26" name="Oval 6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27" name="Oval 6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28" name="Group 697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20" y="274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29" name="Oval 6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30" name="Oval 6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202531" name="AutoShape 700"/>
                <p:cNvCxnSpPr>
                  <a:cxnSpLocks noChangeShapeType="1"/>
                  <a:stCxn id="1202530" idx="7"/>
                  <a:endCxn id="1202491" idx="3"/>
                </p:cNvCxnSpPr>
                <p:nvPr/>
              </p:nvCxnSpPr>
              <p:spPr bwMode="auto">
                <a:xfrm flipV="1">
                  <a:off x="1338" y="1456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202532" name="Group 701"/>
              <p:cNvGrpSpPr>
                <a:grpSpLocks/>
              </p:cNvGrpSpPr>
              <p:nvPr/>
            </p:nvGrpSpPr>
            <p:grpSpPr bwMode="auto">
              <a:xfrm>
                <a:off x="1938" y="1617"/>
                <a:ext cx="412" cy="1337"/>
                <a:chOff x="1938" y="1617"/>
                <a:chExt cx="412" cy="1337"/>
              </a:xfrm>
            </p:grpSpPr>
            <p:grpSp>
              <p:nvGrpSpPr>
                <p:cNvPr id="1202533" name="Group 702"/>
                <p:cNvGrpSpPr>
                  <a:grpSpLocks/>
                </p:cNvGrpSpPr>
                <p:nvPr/>
              </p:nvGrpSpPr>
              <p:grpSpPr bwMode="auto">
                <a:xfrm>
                  <a:off x="1938" y="1617"/>
                  <a:ext cx="412" cy="1337"/>
                  <a:chOff x="1938" y="1617"/>
                  <a:chExt cx="412" cy="1337"/>
                </a:xfrm>
              </p:grpSpPr>
              <p:grpSp>
                <p:nvGrpSpPr>
                  <p:cNvPr id="1202534" name="Group 70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315" y="16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35" name="Oval 7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36" name="Oval 7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37" name="Group 706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86" y="17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38" name="Oval 7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39" name="Oval 7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40" name="Group 709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57" y="18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41" name="Oval 7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42" name="Oval 7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43" name="Group 712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28" y="19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44" name="Oval 7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45" name="Oval 7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46" name="Group 715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99" y="20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47" name="Oval 7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48" name="Oval 7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49" name="Group 71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70" y="21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50" name="Oval 7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51" name="Oval 7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52" name="Group 721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41" y="22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53" name="Oval 7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54" name="Oval 7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55" name="Group 724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12" y="23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56" name="Oval 7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57" name="Oval 7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58" name="Group 727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83" y="24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59" name="Oval 7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60" name="Oval 7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61" name="Group 730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54" y="25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62" name="Oval 7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63" name="Oval 7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64" name="Group 73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25" y="26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65" name="Oval 7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66" name="Oval 7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67" name="Group 736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96" y="27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68" name="Oval 7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69" name="Oval 7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70" name="Group 739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67" y="281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71" name="Oval 7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72" name="Oval 7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73" name="Group 742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38" y="291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74" name="Oval 7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75" name="Oval 7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202576" name="AutoShape 745"/>
                <p:cNvCxnSpPr>
                  <a:cxnSpLocks noChangeShapeType="1"/>
                  <a:stCxn id="1202575" idx="7"/>
                  <a:endCxn id="1202536" idx="3"/>
                </p:cNvCxnSpPr>
                <p:nvPr/>
              </p:nvCxnSpPr>
              <p:spPr bwMode="auto">
                <a:xfrm flipV="1">
                  <a:off x="1956" y="1635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202577" name="Group 746"/>
              <p:cNvGrpSpPr>
                <a:grpSpLocks/>
              </p:cNvGrpSpPr>
              <p:nvPr/>
            </p:nvGrpSpPr>
            <p:grpSpPr bwMode="auto">
              <a:xfrm>
                <a:off x="2556" y="1797"/>
                <a:ext cx="412" cy="1337"/>
                <a:chOff x="2556" y="1797"/>
                <a:chExt cx="412" cy="1337"/>
              </a:xfrm>
            </p:grpSpPr>
            <p:grpSp>
              <p:nvGrpSpPr>
                <p:cNvPr id="1202578" name="Group 747"/>
                <p:cNvGrpSpPr>
                  <a:grpSpLocks/>
                </p:cNvGrpSpPr>
                <p:nvPr/>
              </p:nvGrpSpPr>
              <p:grpSpPr bwMode="auto">
                <a:xfrm>
                  <a:off x="2556" y="1797"/>
                  <a:ext cx="412" cy="1337"/>
                  <a:chOff x="2556" y="1797"/>
                  <a:chExt cx="412" cy="1337"/>
                </a:xfrm>
              </p:grpSpPr>
              <p:grpSp>
                <p:nvGrpSpPr>
                  <p:cNvPr id="1202579" name="Group 74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933" y="17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80" name="Oval 7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81" name="Oval 7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82" name="Group 751"/>
                  <p:cNvGrpSpPr>
                    <a:grpSpLocks/>
                  </p:cNvGrpSpPr>
                  <p:nvPr/>
                </p:nvGrpSpPr>
                <p:grpSpPr bwMode="auto">
                  <a:xfrm rot="970448">
                    <a:off x="2904" y="18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83" name="Oval 7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84" name="Oval 7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85" name="Group 754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75" y="19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86" name="Oval 7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87" name="Oval 7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88" name="Group 757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46" y="20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89" name="Oval 7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90" name="Oval 7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91" name="Group 760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17" y="21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92" name="Oval 7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93" name="Oval 7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94" name="Group 76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88" y="22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95" name="Oval 7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96" name="Oval 7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597" name="Group 766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59" y="23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598" name="Oval 76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599" name="Oval 7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00" name="Group 769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30" y="24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01" name="Oval 77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02" name="Oval 7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03" name="Group 772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01" y="25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04" name="Oval 7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05" name="Oval 7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06" name="Group 775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72" y="26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07" name="Oval 7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08" name="Oval 7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09" name="Group 77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43" y="27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10" name="Oval 7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11" name="Oval 78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12" name="Group 781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14" y="28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13" name="Oval 7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14" name="Oval 7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15" name="Group 784"/>
                  <p:cNvGrpSpPr>
                    <a:grpSpLocks/>
                  </p:cNvGrpSpPr>
                  <p:nvPr/>
                </p:nvGrpSpPr>
                <p:grpSpPr bwMode="auto">
                  <a:xfrm rot="970448">
                    <a:off x="2585" y="299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16" name="Oval 7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17" name="Oval 7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202618" name="Group 787"/>
                  <p:cNvGrpSpPr>
                    <a:grpSpLocks/>
                  </p:cNvGrpSpPr>
                  <p:nvPr/>
                </p:nvGrpSpPr>
                <p:grpSpPr bwMode="auto">
                  <a:xfrm rot="970448">
                    <a:off x="2556" y="309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202619" name="Oval 7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202620" name="Oval 7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202621" name="AutoShape 790"/>
                <p:cNvCxnSpPr>
                  <a:cxnSpLocks noChangeShapeType="1"/>
                  <a:stCxn id="1202620" idx="7"/>
                  <a:endCxn id="1202581" idx="3"/>
                </p:cNvCxnSpPr>
                <p:nvPr/>
              </p:nvCxnSpPr>
              <p:spPr bwMode="auto">
                <a:xfrm flipV="1">
                  <a:off x="2574" y="1815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1202622" name="Group 804"/>
            <p:cNvGrpSpPr>
              <a:grpSpLocks/>
            </p:cNvGrpSpPr>
            <p:nvPr/>
          </p:nvGrpSpPr>
          <p:grpSpPr bwMode="auto">
            <a:xfrm>
              <a:off x="4332" y="1185"/>
              <a:ext cx="1250" cy="1026"/>
              <a:chOff x="651" y="1239"/>
              <a:chExt cx="2374" cy="1895"/>
            </a:xfrm>
          </p:grpSpPr>
          <p:sp>
            <p:nvSpPr>
              <p:cNvPr id="1202623" name="Line 805"/>
              <p:cNvSpPr>
                <a:spLocks noChangeShapeType="1"/>
              </p:cNvSpPr>
              <p:nvPr/>
            </p:nvSpPr>
            <p:spPr bwMode="auto">
              <a:xfrm>
                <a:off x="654" y="2552"/>
                <a:ext cx="1993" cy="582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24" name="Line 806"/>
              <p:cNvSpPr>
                <a:spLocks noChangeShapeType="1"/>
              </p:cNvSpPr>
              <p:nvPr/>
            </p:nvSpPr>
            <p:spPr bwMode="auto">
              <a:xfrm>
                <a:off x="1028" y="1239"/>
                <a:ext cx="1997" cy="580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25" name="Line 807"/>
              <p:cNvSpPr>
                <a:spLocks noChangeShapeType="1"/>
              </p:cNvSpPr>
              <p:nvPr/>
            </p:nvSpPr>
            <p:spPr bwMode="auto">
              <a:xfrm flipH="1">
                <a:off x="651" y="1241"/>
                <a:ext cx="376" cy="1314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26" name="Line 808"/>
              <p:cNvSpPr>
                <a:spLocks noChangeShapeType="1"/>
              </p:cNvSpPr>
              <p:nvPr/>
            </p:nvSpPr>
            <p:spPr bwMode="auto">
              <a:xfrm flipH="1">
                <a:off x="2647" y="1819"/>
                <a:ext cx="376" cy="1314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202627" name="Group 809"/>
            <p:cNvGrpSpPr>
              <a:grpSpLocks/>
            </p:cNvGrpSpPr>
            <p:nvPr/>
          </p:nvGrpSpPr>
          <p:grpSpPr bwMode="auto">
            <a:xfrm>
              <a:off x="4215" y="1183"/>
              <a:ext cx="1367" cy="1125"/>
              <a:chOff x="427" y="1238"/>
              <a:chExt cx="2597" cy="2081"/>
            </a:xfrm>
          </p:grpSpPr>
          <p:sp>
            <p:nvSpPr>
              <p:cNvPr id="1202628" name="Line 810"/>
              <p:cNvSpPr>
                <a:spLocks noChangeShapeType="1"/>
              </p:cNvSpPr>
              <p:nvPr/>
            </p:nvSpPr>
            <p:spPr bwMode="auto">
              <a:xfrm flipH="1">
                <a:off x="805" y="1238"/>
                <a:ext cx="223" cy="189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29" name="Line 811"/>
              <p:cNvSpPr>
                <a:spLocks noChangeShapeType="1"/>
              </p:cNvSpPr>
              <p:nvPr/>
            </p:nvSpPr>
            <p:spPr bwMode="auto">
              <a:xfrm flipH="1">
                <a:off x="427" y="2550"/>
                <a:ext cx="223" cy="189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30" name="Line 812"/>
              <p:cNvSpPr>
                <a:spLocks noChangeShapeType="1"/>
              </p:cNvSpPr>
              <p:nvPr/>
            </p:nvSpPr>
            <p:spPr bwMode="auto">
              <a:xfrm flipH="1">
                <a:off x="2801" y="1816"/>
                <a:ext cx="223" cy="189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2631" name="Line 813"/>
              <p:cNvSpPr>
                <a:spLocks noChangeShapeType="1"/>
              </p:cNvSpPr>
              <p:nvPr/>
            </p:nvSpPr>
            <p:spPr bwMode="auto">
              <a:xfrm flipH="1">
                <a:off x="2425" y="3130"/>
                <a:ext cx="223" cy="189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202641" name="Group 465"/>
          <p:cNvGrpSpPr>
            <a:grpSpLocks/>
          </p:cNvGrpSpPr>
          <p:nvPr/>
        </p:nvGrpSpPr>
        <p:grpSpPr bwMode="auto">
          <a:xfrm>
            <a:off x="5472113" y="2082800"/>
            <a:ext cx="788987" cy="554038"/>
            <a:chOff x="4061" y="1123"/>
            <a:chExt cx="777" cy="547"/>
          </a:xfrm>
        </p:grpSpPr>
        <p:cxnSp>
          <p:nvCxnSpPr>
            <p:cNvPr id="1202633" name="AutoShape 1018"/>
            <p:cNvCxnSpPr>
              <a:cxnSpLocks noChangeShapeType="1"/>
              <a:stCxn id="1202637" idx="5"/>
              <a:endCxn id="1202640" idx="1"/>
            </p:cNvCxnSpPr>
            <p:nvPr/>
          </p:nvCxnSpPr>
          <p:spPr bwMode="auto">
            <a:xfrm>
              <a:off x="4134" y="1196"/>
              <a:ext cx="257" cy="171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02634" name="AutoShape 1019"/>
            <p:cNvCxnSpPr>
              <a:cxnSpLocks noChangeShapeType="1"/>
              <a:stCxn id="1202638" idx="7"/>
              <a:endCxn id="1202640" idx="3"/>
            </p:cNvCxnSpPr>
            <p:nvPr/>
          </p:nvCxnSpPr>
          <p:spPr bwMode="auto">
            <a:xfrm flipV="1">
              <a:off x="4134" y="1427"/>
              <a:ext cx="257" cy="170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02635" name="AutoShape 1020"/>
            <p:cNvCxnSpPr>
              <a:cxnSpLocks noChangeShapeType="1"/>
              <a:stCxn id="1202640" idx="6"/>
              <a:endCxn id="1202639" idx="2"/>
            </p:cNvCxnSpPr>
            <p:nvPr/>
          </p:nvCxnSpPr>
          <p:spPr bwMode="auto">
            <a:xfrm>
              <a:off x="4464" y="1397"/>
              <a:ext cx="288" cy="0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02636" name="AutoShape 1021"/>
            <p:cNvCxnSpPr>
              <a:cxnSpLocks noChangeShapeType="1"/>
              <a:stCxn id="1202637" idx="4"/>
              <a:endCxn id="1202638" idx="0"/>
            </p:cNvCxnSpPr>
            <p:nvPr/>
          </p:nvCxnSpPr>
          <p:spPr bwMode="auto">
            <a:xfrm>
              <a:off x="4104" y="1209"/>
              <a:ext cx="0" cy="375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202637" name="Oval 1026"/>
            <p:cNvSpPr>
              <a:spLocks noChangeArrowheads="1"/>
            </p:cNvSpPr>
            <p:nvPr/>
          </p:nvSpPr>
          <p:spPr bwMode="auto">
            <a:xfrm>
              <a:off x="4061" y="1123"/>
              <a:ext cx="86" cy="8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US" sz="600" b="1">
                <a:solidFill>
                  <a:schemeClr val="bg1"/>
                </a:solidFill>
              </a:endParaRPr>
            </a:p>
          </p:txBody>
        </p:sp>
        <p:sp>
          <p:nvSpPr>
            <p:cNvPr id="1202638" name="Oval 1027"/>
            <p:cNvSpPr>
              <a:spLocks noChangeArrowheads="1"/>
            </p:cNvSpPr>
            <p:nvPr/>
          </p:nvSpPr>
          <p:spPr bwMode="auto">
            <a:xfrm>
              <a:off x="4061" y="1584"/>
              <a:ext cx="86" cy="8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US" sz="600" b="1">
                <a:solidFill>
                  <a:schemeClr val="bg1"/>
                </a:solidFill>
              </a:endParaRPr>
            </a:p>
          </p:txBody>
        </p:sp>
        <p:sp>
          <p:nvSpPr>
            <p:cNvPr id="1202639" name="Oval 1028"/>
            <p:cNvSpPr>
              <a:spLocks noChangeArrowheads="1"/>
            </p:cNvSpPr>
            <p:nvPr/>
          </p:nvSpPr>
          <p:spPr bwMode="auto">
            <a:xfrm>
              <a:off x="4752" y="1354"/>
              <a:ext cx="86" cy="8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US" sz="600" b="1">
                <a:solidFill>
                  <a:schemeClr val="bg1"/>
                </a:solidFill>
              </a:endParaRPr>
            </a:p>
          </p:txBody>
        </p:sp>
        <p:sp>
          <p:nvSpPr>
            <p:cNvPr id="1202640" name="Oval 1029"/>
            <p:cNvSpPr>
              <a:spLocks noChangeArrowheads="1"/>
            </p:cNvSpPr>
            <p:nvPr/>
          </p:nvSpPr>
          <p:spPr bwMode="auto">
            <a:xfrm>
              <a:off x="4378" y="1354"/>
              <a:ext cx="86" cy="86"/>
            </a:xfrm>
            <a:prstGeom prst="ellipse">
              <a:avLst/>
            </a:pr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US" sz="600" b="1">
                <a:solidFill>
                  <a:schemeClr val="bg1"/>
                </a:solidFill>
              </a:endParaRPr>
            </a:p>
          </p:txBody>
        </p:sp>
      </p:grpSp>
      <p:sp>
        <p:nvSpPr>
          <p:cNvPr id="1202645" name="Line 469"/>
          <p:cNvSpPr>
            <a:spLocks noChangeShapeType="1"/>
          </p:cNvSpPr>
          <p:nvPr/>
        </p:nvSpPr>
        <p:spPr bwMode="auto">
          <a:xfrm>
            <a:off x="6516688" y="2492375"/>
            <a:ext cx="323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02646" name="Text Box 470"/>
          <p:cNvSpPr txBox="1">
            <a:spLocks noChangeArrowheads="1"/>
          </p:cNvSpPr>
          <p:nvPr/>
        </p:nvSpPr>
        <p:spPr bwMode="auto">
          <a:xfrm rot="10800000">
            <a:off x="1933575" y="3278188"/>
            <a:ext cx="3873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85750" indent="-285750">
              <a:buFontTx/>
              <a:buNone/>
              <a:tabLst>
                <a:tab pos="2971800" algn="l"/>
              </a:tabLst>
            </a:pPr>
            <a:r>
              <a:rPr lang="en-US" sz="240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202647" name="Text Box 471"/>
          <p:cNvSpPr txBox="1">
            <a:spLocks noChangeArrowheads="1"/>
          </p:cNvSpPr>
          <p:nvPr/>
        </p:nvSpPr>
        <p:spPr bwMode="auto">
          <a:xfrm rot="10800000">
            <a:off x="1933575" y="3821113"/>
            <a:ext cx="3873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85750" indent="-285750">
              <a:buFontTx/>
              <a:buNone/>
              <a:tabLst>
                <a:tab pos="2971800" algn="l"/>
              </a:tabLst>
            </a:pPr>
            <a:r>
              <a:rPr lang="en-US" sz="240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202648" name="Text Box 472"/>
          <p:cNvSpPr txBox="1">
            <a:spLocks noChangeArrowheads="1"/>
          </p:cNvSpPr>
          <p:nvPr/>
        </p:nvSpPr>
        <p:spPr bwMode="auto">
          <a:xfrm rot="10800000">
            <a:off x="1933575" y="4368800"/>
            <a:ext cx="3873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285750" indent="-285750">
              <a:buFontTx/>
              <a:buNone/>
              <a:tabLst>
                <a:tab pos="2971800" algn="l"/>
              </a:tabLst>
            </a:pPr>
            <a:r>
              <a:rPr lang="en-US" sz="2400">
                <a:solidFill>
                  <a:schemeClr val="tx1"/>
                </a:solidFill>
              </a:rPr>
              <a:t>E</a:t>
            </a:r>
          </a:p>
        </p:txBody>
      </p:sp>
      <p:grpSp>
        <p:nvGrpSpPr>
          <p:cNvPr id="1202656" name="Group 480"/>
          <p:cNvGrpSpPr>
            <a:grpSpLocks/>
          </p:cNvGrpSpPr>
          <p:nvPr/>
        </p:nvGrpSpPr>
        <p:grpSpPr bwMode="auto">
          <a:xfrm>
            <a:off x="2268538" y="3648075"/>
            <a:ext cx="146050" cy="252413"/>
            <a:chOff x="115" y="2273"/>
            <a:chExt cx="132" cy="227"/>
          </a:xfrm>
        </p:grpSpPr>
        <p:sp>
          <p:nvSpPr>
            <p:cNvPr id="1202657" name="Line 481"/>
            <p:cNvSpPr>
              <a:spLocks noChangeShapeType="1"/>
            </p:cNvSpPr>
            <p:nvPr/>
          </p:nvSpPr>
          <p:spPr bwMode="auto">
            <a:xfrm>
              <a:off x="158" y="2273"/>
              <a:ext cx="0" cy="1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58" name="Line 482"/>
            <p:cNvSpPr>
              <a:spLocks noChangeShapeType="1"/>
            </p:cNvSpPr>
            <p:nvPr/>
          </p:nvSpPr>
          <p:spPr bwMode="auto">
            <a:xfrm>
              <a:off x="204" y="2273"/>
              <a:ext cx="0" cy="1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59" name="Line 483"/>
            <p:cNvSpPr>
              <a:spLocks noChangeShapeType="1"/>
            </p:cNvSpPr>
            <p:nvPr/>
          </p:nvSpPr>
          <p:spPr bwMode="auto">
            <a:xfrm>
              <a:off x="115" y="2387"/>
              <a:ext cx="68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60" name="Line 484"/>
            <p:cNvSpPr>
              <a:spLocks noChangeShapeType="1"/>
            </p:cNvSpPr>
            <p:nvPr/>
          </p:nvSpPr>
          <p:spPr bwMode="auto">
            <a:xfrm flipV="1">
              <a:off x="179" y="2387"/>
              <a:ext cx="68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02661" name="Group 485"/>
          <p:cNvGrpSpPr>
            <a:grpSpLocks/>
          </p:cNvGrpSpPr>
          <p:nvPr/>
        </p:nvGrpSpPr>
        <p:grpSpPr bwMode="auto">
          <a:xfrm>
            <a:off x="2268538" y="4184650"/>
            <a:ext cx="146050" cy="252413"/>
            <a:chOff x="115" y="2273"/>
            <a:chExt cx="132" cy="227"/>
          </a:xfrm>
        </p:grpSpPr>
        <p:sp>
          <p:nvSpPr>
            <p:cNvPr id="1202662" name="Line 486"/>
            <p:cNvSpPr>
              <a:spLocks noChangeShapeType="1"/>
            </p:cNvSpPr>
            <p:nvPr/>
          </p:nvSpPr>
          <p:spPr bwMode="auto">
            <a:xfrm>
              <a:off x="158" y="2273"/>
              <a:ext cx="0" cy="1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63" name="Line 487"/>
            <p:cNvSpPr>
              <a:spLocks noChangeShapeType="1"/>
            </p:cNvSpPr>
            <p:nvPr/>
          </p:nvSpPr>
          <p:spPr bwMode="auto">
            <a:xfrm>
              <a:off x="204" y="2273"/>
              <a:ext cx="0" cy="1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64" name="Line 488"/>
            <p:cNvSpPr>
              <a:spLocks noChangeShapeType="1"/>
            </p:cNvSpPr>
            <p:nvPr/>
          </p:nvSpPr>
          <p:spPr bwMode="auto">
            <a:xfrm>
              <a:off x="115" y="2387"/>
              <a:ext cx="68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02665" name="Line 489"/>
            <p:cNvSpPr>
              <a:spLocks noChangeShapeType="1"/>
            </p:cNvSpPr>
            <p:nvPr/>
          </p:nvSpPr>
          <p:spPr bwMode="auto">
            <a:xfrm flipV="1">
              <a:off x="179" y="2387"/>
              <a:ext cx="68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202667" name="Picture 491" descr="MCj0432537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513" y="4832350"/>
            <a:ext cx="288925" cy="288925"/>
          </a:xfrm>
          <a:prstGeom prst="rect">
            <a:avLst/>
          </a:prstGeom>
          <a:noFill/>
        </p:spPr>
      </p:pic>
      <p:sp>
        <p:nvSpPr>
          <p:cNvPr id="1202668" name="Rectangle 492"/>
          <p:cNvSpPr>
            <a:spLocks noChangeArrowheads="1"/>
          </p:cNvSpPr>
          <p:nvPr/>
        </p:nvSpPr>
        <p:spPr bwMode="auto">
          <a:xfrm>
            <a:off x="107950" y="3284538"/>
            <a:ext cx="5940425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02669" name="Rectangle 493"/>
          <p:cNvSpPr>
            <a:spLocks noChangeArrowheads="1"/>
          </p:cNvSpPr>
          <p:nvPr/>
        </p:nvSpPr>
        <p:spPr bwMode="auto">
          <a:xfrm>
            <a:off x="250825" y="3648075"/>
            <a:ext cx="5940425" cy="5365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02670" name="Rectangle 494"/>
          <p:cNvSpPr>
            <a:spLocks noChangeArrowheads="1"/>
          </p:cNvSpPr>
          <p:nvPr/>
        </p:nvSpPr>
        <p:spPr bwMode="auto">
          <a:xfrm>
            <a:off x="323850" y="4184650"/>
            <a:ext cx="7200900" cy="612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02671" name="Rectangle 495"/>
          <p:cNvSpPr>
            <a:spLocks noChangeArrowheads="1"/>
          </p:cNvSpPr>
          <p:nvPr/>
        </p:nvSpPr>
        <p:spPr bwMode="auto">
          <a:xfrm>
            <a:off x="468313" y="4833938"/>
            <a:ext cx="7200900" cy="612775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2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2668" grpId="0" animBg="1"/>
      <p:bldP spid="1202669" grpId="0" animBg="1"/>
      <p:bldP spid="1202670" grpId="0" animBg="1"/>
      <p:bldP spid="120267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52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 what?</a:t>
            </a:r>
          </a:p>
        </p:txBody>
      </p:sp>
      <p:sp>
        <p:nvSpPr>
          <p:cNvPr id="1152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Tx/>
              <a:buNone/>
            </a:pPr>
            <a:endParaRPr lang="en-US"/>
          </a:p>
          <a:p>
            <a:pPr algn="ctr">
              <a:buFontTx/>
              <a:buNone/>
            </a:pPr>
            <a:r>
              <a:rPr lang="en-US"/>
              <a:t>No deterministic algorithm to route in 3D</a:t>
            </a:r>
          </a:p>
          <a:p>
            <a:pPr algn="ctr">
              <a:buFontTx/>
              <a:buNone/>
            </a:pPr>
            <a:r>
              <a:rPr lang="en-US">
                <a:solidFill>
                  <a:srgbClr val="006699"/>
                </a:solidFill>
              </a:rPr>
              <a:t>       </a:t>
            </a:r>
            <a:r>
              <a:rPr lang="en-US" b="1">
                <a:solidFill>
                  <a:srgbClr val="006699"/>
                </a:solidFill>
              </a:rPr>
              <a:t>No deterministic exploration of the surfaces</a:t>
            </a:r>
          </a:p>
          <a:p>
            <a:endParaRPr lang="en-US">
              <a:solidFill>
                <a:srgbClr val="006699"/>
              </a:solidFill>
            </a:endParaRPr>
          </a:p>
          <a:p>
            <a:endParaRPr lang="en-US"/>
          </a:p>
          <a:p>
            <a:endParaRPr lang="en-US"/>
          </a:p>
        </p:txBody>
      </p:sp>
      <p:grpSp>
        <p:nvGrpSpPr>
          <p:cNvPr id="1152017" name="Group 17"/>
          <p:cNvGrpSpPr>
            <a:grpSpLocks/>
          </p:cNvGrpSpPr>
          <p:nvPr/>
        </p:nvGrpSpPr>
        <p:grpSpPr bwMode="auto">
          <a:xfrm>
            <a:off x="1835150" y="1844675"/>
            <a:ext cx="252413" cy="139700"/>
            <a:chOff x="1156" y="1162"/>
            <a:chExt cx="159" cy="88"/>
          </a:xfrm>
        </p:grpSpPr>
        <p:sp>
          <p:nvSpPr>
            <p:cNvPr id="1152013" name="Line 13"/>
            <p:cNvSpPr>
              <a:spLocks noChangeShapeType="1"/>
            </p:cNvSpPr>
            <p:nvPr/>
          </p:nvSpPr>
          <p:spPr bwMode="auto">
            <a:xfrm rot="-5400000">
              <a:off x="1220" y="1159"/>
              <a:ext cx="0" cy="127"/>
            </a:xfrm>
            <a:prstGeom prst="line">
              <a:avLst/>
            </a:prstGeom>
            <a:noFill/>
            <a:ln w="28575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2014" name="Line 14"/>
            <p:cNvSpPr>
              <a:spLocks noChangeShapeType="1"/>
            </p:cNvSpPr>
            <p:nvPr/>
          </p:nvSpPr>
          <p:spPr bwMode="auto">
            <a:xfrm rot="-5400000">
              <a:off x="1220" y="1127"/>
              <a:ext cx="0" cy="127"/>
            </a:xfrm>
            <a:prstGeom prst="line">
              <a:avLst/>
            </a:prstGeom>
            <a:noFill/>
            <a:ln w="28575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2015" name="Line 15"/>
            <p:cNvSpPr>
              <a:spLocks noChangeShapeType="1"/>
            </p:cNvSpPr>
            <p:nvPr/>
          </p:nvSpPr>
          <p:spPr bwMode="auto">
            <a:xfrm rot="-5400000">
              <a:off x="1252" y="1187"/>
              <a:ext cx="47" cy="79"/>
            </a:xfrm>
            <a:prstGeom prst="line">
              <a:avLst/>
            </a:prstGeom>
            <a:noFill/>
            <a:ln w="28575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2016" name="Line 16"/>
            <p:cNvSpPr>
              <a:spLocks noChangeShapeType="1"/>
            </p:cNvSpPr>
            <p:nvPr/>
          </p:nvSpPr>
          <p:spPr bwMode="auto">
            <a:xfrm rot="16200000" flipV="1">
              <a:off x="1252" y="1146"/>
              <a:ext cx="47" cy="79"/>
            </a:xfrm>
            <a:prstGeom prst="line">
              <a:avLst/>
            </a:prstGeom>
            <a:noFill/>
            <a:ln w="28575">
              <a:solidFill>
                <a:srgbClr val="006699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52018" name="AutoShape 18"/>
          <p:cNvSpPr>
            <a:spLocks noChangeArrowheads="1"/>
          </p:cNvSpPr>
          <p:nvPr/>
        </p:nvSpPr>
        <p:spPr bwMode="auto">
          <a:xfrm>
            <a:off x="1116013" y="3284538"/>
            <a:ext cx="6943725" cy="1008062"/>
          </a:xfrm>
          <a:prstGeom prst="flowChartAlternateProcess">
            <a:avLst/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How good can a local routing algorithm in 3D be at all?</a:t>
            </a:r>
            <a:endParaRPr lang="en-US" sz="1800">
              <a:solidFill>
                <a:srgbClr val="0066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20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56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56103" name="Picture 7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56106" name="Line 10"/>
          <p:cNvSpPr>
            <a:spLocks noChangeShapeType="1"/>
          </p:cNvSpPr>
          <p:nvPr/>
        </p:nvSpPr>
        <p:spPr bwMode="auto">
          <a:xfrm flipV="1">
            <a:off x="6423025" y="2009775"/>
            <a:ext cx="993775" cy="1460500"/>
          </a:xfrm>
          <a:prstGeom prst="line">
            <a:avLst/>
          </a:prstGeom>
          <a:noFill/>
          <a:ln w="28575">
            <a:solidFill>
              <a:srgbClr val="006699"/>
            </a:solidFill>
            <a:round/>
            <a:headEnd/>
            <a:tailEnd type="arrow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56107" name="Text Box 11"/>
          <p:cNvSpPr txBox="1">
            <a:spLocks noChangeArrowheads="1"/>
          </p:cNvSpPr>
          <p:nvPr/>
        </p:nvSpPr>
        <p:spPr bwMode="auto">
          <a:xfrm>
            <a:off x="6940550" y="2636838"/>
            <a:ext cx="4318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None/>
            </a:pPr>
            <a:r>
              <a:rPr lang="en-US" b="1" i="1">
                <a:solidFill>
                  <a:srgbClr val="006699"/>
                </a:solidFill>
              </a:rPr>
              <a:t>r</a:t>
            </a:r>
          </a:p>
        </p:txBody>
      </p:sp>
      <p:sp>
        <p:nvSpPr>
          <p:cNvPr id="1156108" name="Text Box 12"/>
          <p:cNvSpPr txBox="1">
            <a:spLocks noChangeArrowheads="1"/>
          </p:cNvSpPr>
          <p:nvPr/>
        </p:nvSpPr>
        <p:spPr bwMode="auto">
          <a:xfrm>
            <a:off x="503238" y="1233488"/>
            <a:ext cx="3240087" cy="115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chemeClr val="tx1"/>
                </a:solidFill>
              </a:rPr>
              <a:t>Take a sphere of radius </a:t>
            </a:r>
            <a:r>
              <a:rPr lang="en-US" i="1">
                <a:solidFill>
                  <a:schemeClr val="tx1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chemeClr val="tx1"/>
                </a:solidFill>
              </a:rPr>
              <a:t>Add circular node chains on the surface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1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61221" name="Picture 5" descr="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61223" name="Text Box 7"/>
          <p:cNvSpPr txBox="1">
            <a:spLocks noChangeArrowheads="1"/>
          </p:cNvSpPr>
          <p:nvPr/>
        </p:nvSpPr>
        <p:spPr bwMode="auto">
          <a:xfrm>
            <a:off x="503238" y="1233488"/>
            <a:ext cx="3240087" cy="2120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Select subset of the nodes s.t. no two nodes in the subset are connected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57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57124" name="Picture 4" descr="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57126" name="Text Box 6"/>
          <p:cNvSpPr txBox="1">
            <a:spLocks noChangeArrowheads="1"/>
          </p:cNvSpPr>
          <p:nvPr/>
        </p:nvSpPr>
        <p:spPr bwMode="auto">
          <a:xfrm>
            <a:off x="503238" y="1233488"/>
            <a:ext cx="3240087" cy="2778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Select subset of the nodes s.t. no two nodes in the subset are connected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Grow strings of nodes towards the center…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58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58148" name="Picture 4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58150" name="Text Box 6"/>
          <p:cNvSpPr txBox="1">
            <a:spLocks noChangeArrowheads="1"/>
          </p:cNvSpPr>
          <p:nvPr/>
        </p:nvSpPr>
        <p:spPr bwMode="auto">
          <a:xfrm>
            <a:off x="503238" y="1233488"/>
            <a:ext cx="3240087" cy="2778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Select subset of the nodes s.t. no two nodes in the subset are connected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Grow strings of nodes towards the center…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2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62244" name="Picture 4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62246" name="Text Box 6"/>
          <p:cNvSpPr txBox="1">
            <a:spLocks noChangeArrowheads="1"/>
          </p:cNvSpPr>
          <p:nvPr/>
        </p:nvSpPr>
        <p:spPr bwMode="auto">
          <a:xfrm>
            <a:off x="503238" y="1233488"/>
            <a:ext cx="3240087" cy="2778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Select subset of the nodes s.t. no two nodes in the subset are connected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Grow strings of nodes towards the center…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3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63268" name="Picture 4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63270" name="Text Box 6"/>
          <p:cNvSpPr txBox="1">
            <a:spLocks noChangeArrowheads="1"/>
          </p:cNvSpPr>
          <p:nvPr/>
        </p:nvSpPr>
        <p:spPr bwMode="auto">
          <a:xfrm>
            <a:off x="503238" y="1233488"/>
            <a:ext cx="3240087" cy="3540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Select subset of the nodes s.t. no two nodes in the subset are connected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Grow strings of nodes towards the center…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…but only as long as they don’t contact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6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64292" name="Picture 4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64294" name="Text Box 6"/>
          <p:cNvSpPr txBox="1">
            <a:spLocks noChangeArrowheads="1"/>
          </p:cNvSpPr>
          <p:nvPr/>
        </p:nvSpPr>
        <p:spPr bwMode="auto">
          <a:xfrm>
            <a:off x="503238" y="1233488"/>
            <a:ext cx="3240087" cy="4152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Take a sphere of radius </a:t>
            </a:r>
            <a:r>
              <a:rPr lang="en-US" sz="1800" i="1">
                <a:solidFill>
                  <a:schemeClr val="bg2"/>
                </a:solidFill>
              </a:rPr>
              <a:t>r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Add circular node chains on the surface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Select subset of the nodes s.t. no two nodes in the subset are connected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Grow strings of nodes towards the center…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bg2"/>
                </a:solidFill>
              </a:rPr>
              <a:t>…but only as long as they don’t contact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Connect one surface node to center</a:t>
            </a:r>
          </a:p>
        </p:txBody>
      </p:sp>
      <p:sp>
        <p:nvSpPr>
          <p:cNvPr id="1164295" name="Rectangle 7"/>
          <p:cNvSpPr>
            <a:spLocks noChangeArrowheads="1"/>
          </p:cNvSpPr>
          <p:nvPr/>
        </p:nvSpPr>
        <p:spPr bwMode="auto">
          <a:xfrm>
            <a:off x="6611938" y="3105150"/>
            <a:ext cx="107950" cy="107950"/>
          </a:xfrm>
          <a:prstGeom prst="rect">
            <a:avLst/>
          </a:prstGeom>
          <a:solidFill>
            <a:srgbClr val="33CC3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85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3D Georouting Lower Bound</a:t>
            </a:r>
          </a:p>
        </p:txBody>
      </p:sp>
      <p:pic>
        <p:nvPicPr>
          <p:cNvPr id="1185795" name="Picture 3" descr="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4100" y="574675"/>
            <a:ext cx="5657850" cy="5772150"/>
          </a:xfrm>
          <a:prstGeom prst="rect">
            <a:avLst/>
          </a:prstGeom>
          <a:noFill/>
        </p:spPr>
      </p:pic>
      <p:sp>
        <p:nvSpPr>
          <p:cNvPr id="1185797" name="Text Box 5"/>
          <p:cNvSpPr txBox="1">
            <a:spLocks noChangeArrowheads="1"/>
          </p:cNvSpPr>
          <p:nvPr/>
        </p:nvSpPr>
        <p:spPr bwMode="auto">
          <a:xfrm>
            <a:off x="503238" y="1233488"/>
            <a:ext cx="3240087" cy="4587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chemeClr val="tx1"/>
                </a:solidFill>
              </a:rPr>
              <a:t>The optimal route from the surface to the center is at most </a:t>
            </a:r>
            <a:r>
              <a:rPr lang="en-US" b="1">
                <a:solidFill>
                  <a:srgbClr val="006699"/>
                </a:solidFill>
              </a:rPr>
              <a:t>O(r)</a:t>
            </a:r>
            <a:r>
              <a:rPr lang="en-US">
                <a:solidFill>
                  <a:schemeClr val="tx1"/>
                </a:solidFill>
              </a:rPr>
              <a:t> hops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00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chemeClr val="tx1"/>
                </a:solidFill>
              </a:rPr>
              <a:t>A local routing algo does </a:t>
            </a:r>
            <a:r>
              <a:rPr lang="en-US" i="1">
                <a:solidFill>
                  <a:schemeClr val="tx1"/>
                </a:solidFill>
              </a:rPr>
              <a:t>not</a:t>
            </a:r>
            <a:r>
              <a:rPr lang="en-US">
                <a:solidFill>
                  <a:srgbClr val="006699"/>
                </a:solidFill>
              </a:rPr>
              <a:t> </a:t>
            </a:r>
            <a:r>
              <a:rPr lang="en-US">
                <a:solidFill>
                  <a:schemeClr val="tx1"/>
                </a:solidFill>
              </a:rPr>
              <a:t>know the entry point and </a:t>
            </a:r>
            <a:r>
              <a:rPr lang="en-US" b="1" i="1">
                <a:solidFill>
                  <a:srgbClr val="006699"/>
                </a:solidFill>
              </a:rPr>
              <a:t>must to guess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chemeClr val="tx1"/>
                </a:solidFill>
              </a:rPr>
              <a:t>In average, it tries </a:t>
            </a:r>
            <a:r>
              <a:rPr lang="en-US">
                <a:solidFill>
                  <a:srgbClr val="006699"/>
                </a:solidFill>
              </a:rPr>
              <a:t>O(r</a:t>
            </a:r>
            <a:r>
              <a:rPr lang="en-US" baseline="30000">
                <a:solidFill>
                  <a:srgbClr val="006699"/>
                </a:solidFill>
              </a:rPr>
              <a:t>2</a:t>
            </a:r>
            <a:r>
              <a:rPr lang="en-US">
                <a:solidFill>
                  <a:srgbClr val="006699"/>
                </a:solidFill>
              </a:rPr>
              <a:t>)</a:t>
            </a:r>
            <a:r>
              <a:rPr lang="en-US">
                <a:solidFill>
                  <a:schemeClr val="tx1"/>
                </a:solidFill>
              </a:rPr>
              <a:t> entry points,</a:t>
            </a:r>
            <a:r>
              <a:rPr lang="en-US" b="1">
                <a:solidFill>
                  <a:schemeClr val="tx1"/>
                </a:solidFill>
              </a:rPr>
              <a:t> </a:t>
            </a:r>
            <a:r>
              <a:rPr lang="en-US">
                <a:solidFill>
                  <a:schemeClr val="tx1"/>
                </a:solidFill>
              </a:rPr>
              <a:t>visiting </a:t>
            </a:r>
            <a:r>
              <a:rPr lang="en-US">
                <a:solidFill>
                  <a:srgbClr val="006699"/>
                </a:solidFill>
              </a:rPr>
              <a:t>O(r)</a:t>
            </a:r>
            <a:r>
              <a:rPr lang="en-US">
                <a:solidFill>
                  <a:schemeClr val="tx1"/>
                </a:solidFill>
              </a:rPr>
              <a:t> nodes on each string, resulting in </a:t>
            </a:r>
            <a:r>
              <a:rPr lang="en-US" b="1">
                <a:solidFill>
                  <a:srgbClr val="006699"/>
                </a:solidFill>
              </a:rPr>
              <a:t>O(r</a:t>
            </a:r>
            <a:r>
              <a:rPr lang="en-US" b="1" baseline="30000">
                <a:solidFill>
                  <a:srgbClr val="006699"/>
                </a:solidFill>
              </a:rPr>
              <a:t>3</a:t>
            </a:r>
            <a:r>
              <a:rPr lang="en-US" b="1">
                <a:solidFill>
                  <a:srgbClr val="006699"/>
                </a:solidFill>
              </a:rPr>
              <a:t>)</a:t>
            </a:r>
            <a:r>
              <a:rPr lang="en-US">
                <a:solidFill>
                  <a:schemeClr val="tx1"/>
                </a:solidFill>
              </a:rPr>
              <a:t> hops.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b="1" i="1">
              <a:solidFill>
                <a:schemeClr val="tx1"/>
              </a:solidFill>
            </a:endParaRPr>
          </a:p>
        </p:txBody>
      </p:sp>
      <p:sp>
        <p:nvSpPr>
          <p:cNvPr id="1185798" name="AutoShape 6"/>
          <p:cNvSpPr>
            <a:spLocks noChangeArrowheads="1"/>
          </p:cNvSpPr>
          <p:nvPr/>
        </p:nvSpPr>
        <p:spPr bwMode="auto">
          <a:xfrm>
            <a:off x="287338" y="4905375"/>
            <a:ext cx="8683625" cy="1008063"/>
          </a:xfrm>
          <a:prstGeom prst="flowChartAlternateProcess">
            <a:avLst/>
          </a:prstGeom>
          <a:solidFill>
            <a:srgbClr val="FFBDBD"/>
          </a:solidFill>
          <a:ln w="38100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>
                <a:solidFill>
                  <a:srgbClr val="006699"/>
                </a:solidFill>
              </a:rPr>
              <a:t>Any local routing algorithm for 3D has a </a:t>
            </a:r>
            <a:r>
              <a:rPr lang="en-US" b="1">
                <a:solidFill>
                  <a:srgbClr val="006699"/>
                </a:solidFill>
              </a:rPr>
              <a:t>cubic worst case stretch.</a:t>
            </a:r>
          </a:p>
        </p:txBody>
      </p:sp>
      <p:sp>
        <p:nvSpPr>
          <p:cNvPr id="1185799" name="Rectangle 7"/>
          <p:cNvSpPr>
            <a:spLocks noChangeArrowheads="1"/>
          </p:cNvSpPr>
          <p:nvPr/>
        </p:nvSpPr>
        <p:spPr bwMode="auto">
          <a:xfrm>
            <a:off x="6611938" y="3105150"/>
            <a:ext cx="107950" cy="107950"/>
          </a:xfrm>
          <a:prstGeom prst="rect">
            <a:avLst/>
          </a:prstGeom>
          <a:solidFill>
            <a:srgbClr val="33CC3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85796" name="Freeform 4"/>
          <p:cNvSpPr>
            <a:spLocks/>
          </p:cNvSpPr>
          <p:nvPr/>
        </p:nvSpPr>
        <p:spPr bwMode="auto">
          <a:xfrm>
            <a:off x="5508625" y="1952625"/>
            <a:ext cx="2030413" cy="1512888"/>
          </a:xfrm>
          <a:custGeom>
            <a:avLst/>
            <a:gdLst/>
            <a:ahLst/>
            <a:cxnLst>
              <a:cxn ang="0">
                <a:pos x="1207" y="0"/>
              </a:cxn>
              <a:cxn ang="0">
                <a:pos x="1230" y="159"/>
              </a:cxn>
              <a:cxn ang="0">
                <a:pos x="912" y="272"/>
              </a:cxn>
              <a:cxn ang="0">
                <a:pos x="431" y="297"/>
              </a:cxn>
              <a:cxn ang="0">
                <a:pos x="221" y="276"/>
              </a:cxn>
              <a:cxn ang="0">
                <a:pos x="118" y="454"/>
              </a:cxn>
              <a:cxn ang="0">
                <a:pos x="32" y="720"/>
              </a:cxn>
              <a:cxn ang="0">
                <a:pos x="311" y="750"/>
              </a:cxn>
              <a:cxn ang="0">
                <a:pos x="504" y="749"/>
              </a:cxn>
              <a:cxn ang="0">
                <a:pos x="731" y="749"/>
              </a:cxn>
              <a:cxn ang="0">
                <a:pos x="708" y="794"/>
              </a:cxn>
              <a:cxn ang="0">
                <a:pos x="663" y="862"/>
              </a:cxn>
              <a:cxn ang="0">
                <a:pos x="595" y="953"/>
              </a:cxn>
            </a:cxnLst>
            <a:rect l="0" t="0" r="r" b="b"/>
            <a:pathLst>
              <a:path w="1279" h="953">
                <a:moveTo>
                  <a:pt x="1207" y="0"/>
                </a:moveTo>
                <a:cubicBezTo>
                  <a:pt x="1243" y="57"/>
                  <a:pt x="1279" y="114"/>
                  <a:pt x="1230" y="159"/>
                </a:cubicBezTo>
                <a:cubicBezTo>
                  <a:pt x="1181" y="204"/>
                  <a:pt x="1045" y="249"/>
                  <a:pt x="912" y="272"/>
                </a:cubicBezTo>
                <a:cubicBezTo>
                  <a:pt x="779" y="295"/>
                  <a:pt x="546" y="296"/>
                  <a:pt x="431" y="297"/>
                </a:cubicBezTo>
                <a:cubicBezTo>
                  <a:pt x="316" y="298"/>
                  <a:pt x="273" y="250"/>
                  <a:pt x="221" y="276"/>
                </a:cubicBezTo>
                <a:cubicBezTo>
                  <a:pt x="169" y="302"/>
                  <a:pt x="149" y="380"/>
                  <a:pt x="118" y="454"/>
                </a:cubicBezTo>
                <a:cubicBezTo>
                  <a:pt x="87" y="528"/>
                  <a:pt x="0" y="671"/>
                  <a:pt x="32" y="720"/>
                </a:cubicBezTo>
                <a:cubicBezTo>
                  <a:pt x="64" y="769"/>
                  <a:pt x="232" y="745"/>
                  <a:pt x="311" y="750"/>
                </a:cubicBezTo>
                <a:cubicBezTo>
                  <a:pt x="390" y="755"/>
                  <a:pt x="434" y="749"/>
                  <a:pt x="504" y="749"/>
                </a:cubicBezTo>
                <a:cubicBezTo>
                  <a:pt x="574" y="749"/>
                  <a:pt x="697" y="742"/>
                  <a:pt x="731" y="749"/>
                </a:cubicBezTo>
                <a:cubicBezTo>
                  <a:pt x="765" y="756"/>
                  <a:pt x="719" y="775"/>
                  <a:pt x="708" y="794"/>
                </a:cubicBezTo>
                <a:cubicBezTo>
                  <a:pt x="697" y="813"/>
                  <a:pt x="682" y="836"/>
                  <a:pt x="663" y="862"/>
                </a:cubicBezTo>
                <a:cubicBezTo>
                  <a:pt x="644" y="888"/>
                  <a:pt x="619" y="920"/>
                  <a:pt x="595" y="953"/>
                </a:cubicBezTo>
              </a:path>
            </a:pathLst>
          </a:custGeom>
          <a:noFill/>
          <a:ln w="38100" cap="flat" cmpd="sng">
            <a:solidFill>
              <a:srgbClr val="006699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579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13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Randomized Surface Exploration</a:t>
            </a:r>
          </a:p>
        </p:txBody>
      </p:sp>
      <p:sp>
        <p:nvSpPr>
          <p:cNvPr id="1213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 deterministic geographic routing </a:t>
            </a:r>
            <a:r>
              <a:rPr lang="en-US">
                <a:cs typeface="Arial" charset="0"/>
              </a:rPr>
              <a:t>→</a:t>
            </a:r>
            <a:r>
              <a:rPr lang="en-US"/>
              <a:t> </a:t>
            </a:r>
            <a:r>
              <a:rPr lang="en-US" b="1">
                <a:solidFill>
                  <a:srgbClr val="006699"/>
                </a:solidFill>
              </a:rPr>
              <a:t>randomization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Good performance in smooth networks when greedy succeeds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Randomized recovery from local minima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/>
              <a:t>Random walk to escape local minima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195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Randomized Surface Exploration</a:t>
            </a:r>
          </a:p>
        </p:txBody>
      </p:sp>
      <p:sp>
        <p:nvSpPr>
          <p:cNvPr id="121958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 deterministic geographic routing </a:t>
            </a:r>
            <a:r>
              <a:rPr lang="en-US">
                <a:cs typeface="Arial" charset="0"/>
              </a:rPr>
              <a:t>→</a:t>
            </a:r>
            <a:r>
              <a:rPr lang="en-US"/>
              <a:t> </a:t>
            </a:r>
            <a:r>
              <a:rPr lang="en-US" b="1">
                <a:solidFill>
                  <a:srgbClr val="006699"/>
                </a:solidFill>
              </a:rPr>
              <a:t>randomization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Good performance in smooth networks when greedy succeeds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Randomized recovery from local minima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/>
              <a:t>Random walk to escape local minima</a:t>
            </a:r>
          </a:p>
          <a:p>
            <a:pPr lvl="1">
              <a:buFont typeface="Arial" charset="0"/>
              <a:buChar char="◦"/>
            </a:pPr>
            <a:r>
              <a:rPr lang="en-US" sz="2000" b="1">
                <a:solidFill>
                  <a:srgbClr val="006699"/>
                </a:solidFill>
              </a:rPr>
              <a:t>Walk on sparse sub-graph, e.g. virtual graph</a:t>
            </a:r>
          </a:p>
          <a:p>
            <a:pPr lvl="1">
              <a:buFont typeface="Arial" charset="0"/>
              <a:buChar char="◦"/>
            </a:pPr>
            <a:endParaRPr lang="en-US" sz="2000"/>
          </a:p>
          <a:p>
            <a:pPr>
              <a:buFont typeface="Arial" charset="0"/>
              <a:buNone/>
            </a:pPr>
            <a:endParaRPr lang="en-US" sz="2400"/>
          </a:p>
        </p:txBody>
      </p:sp>
      <p:sp>
        <p:nvSpPr>
          <p:cNvPr id="1219590" name="AutoShape 6"/>
          <p:cNvSpPr>
            <a:spLocks noChangeArrowheads="1"/>
          </p:cNvSpPr>
          <p:nvPr/>
        </p:nvSpPr>
        <p:spPr bwMode="auto">
          <a:xfrm>
            <a:off x="3563938" y="801688"/>
            <a:ext cx="4967287" cy="2087562"/>
          </a:xfrm>
          <a:prstGeom prst="wedgeRoundRectCallout">
            <a:avLst>
              <a:gd name="adj1" fmla="val -24815"/>
              <a:gd name="adj2" fmla="val 47870"/>
              <a:gd name="adj3" fmla="val 16667"/>
            </a:avLst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buFontTx/>
              <a:buNone/>
            </a:pPr>
            <a:r>
              <a:rPr lang="en-US"/>
              <a:t>Expected search time in a general graph is </a:t>
            </a:r>
            <a:r>
              <a:rPr lang="en-US">
                <a:latin typeface="Times New Roman" pitchFamily="18" charset="0"/>
              </a:rPr>
              <a:t>O</a:t>
            </a:r>
            <a:r>
              <a:rPr lang="en-US"/>
              <a:t>( |V| </a:t>
            </a:r>
            <a:r>
              <a:rPr lang="en-US">
                <a:cs typeface="Arial" charset="0"/>
              </a:rPr>
              <a:t>·</a:t>
            </a:r>
            <a:r>
              <a:rPr lang="en-US"/>
              <a:t> |E| ) = </a:t>
            </a:r>
            <a:r>
              <a:rPr lang="en-US" b="1">
                <a:latin typeface="Times New Roman" pitchFamily="18" charset="0"/>
              </a:rPr>
              <a:t>O</a:t>
            </a:r>
            <a:r>
              <a:rPr lang="en-US" b="1"/>
              <a:t>( |V|</a:t>
            </a:r>
            <a:r>
              <a:rPr lang="en-US" b="1" baseline="30000"/>
              <a:t>3 </a:t>
            </a:r>
            <a:r>
              <a:rPr lang="en-US" b="1"/>
              <a:t>)</a:t>
            </a:r>
          </a:p>
          <a:p>
            <a:pPr>
              <a:buFontTx/>
              <a:buNone/>
            </a:pPr>
            <a:endParaRPr lang="en-US" sz="800" b="1"/>
          </a:p>
          <a:p>
            <a:pPr>
              <a:buFontTx/>
              <a:buNone/>
            </a:pPr>
            <a:r>
              <a:rPr lang="en-US"/>
              <a:t>On a sparse graph, |E| = </a:t>
            </a:r>
            <a:r>
              <a:rPr lang="en-US">
                <a:latin typeface="Times New Roman" pitchFamily="18" charset="0"/>
              </a:rPr>
              <a:t>O</a:t>
            </a:r>
            <a:r>
              <a:rPr lang="en-US"/>
              <a:t>( |V| ), reducing the search time to </a:t>
            </a:r>
            <a:r>
              <a:rPr lang="en-US" b="1">
                <a:latin typeface="Times New Roman" pitchFamily="18" charset="0"/>
              </a:rPr>
              <a:t>O</a:t>
            </a:r>
            <a:r>
              <a:rPr lang="en-US" b="1"/>
              <a:t>( |V|</a:t>
            </a:r>
            <a:r>
              <a:rPr lang="en-US" b="1" baseline="30000"/>
              <a:t>2 </a:t>
            </a:r>
            <a:r>
              <a:rPr lang="en-US" b="1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06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Randomized Surface Exploration</a:t>
            </a:r>
          </a:p>
        </p:txBody>
      </p:sp>
      <p:sp>
        <p:nvSpPr>
          <p:cNvPr id="122061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 deterministic geographic routing </a:t>
            </a:r>
            <a:r>
              <a:rPr lang="en-US">
                <a:cs typeface="Arial" charset="0"/>
              </a:rPr>
              <a:t>→</a:t>
            </a:r>
            <a:r>
              <a:rPr lang="en-US"/>
              <a:t> </a:t>
            </a:r>
            <a:r>
              <a:rPr lang="en-US" b="1">
                <a:solidFill>
                  <a:srgbClr val="006699"/>
                </a:solidFill>
              </a:rPr>
              <a:t>randomization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Good performance in smooth networks when greedy succeeds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Randomized recovery from local minima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/>
              <a:t>Random walk to escape local minima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on sparse sub-graph, e.g. virtual graph</a:t>
            </a:r>
          </a:p>
          <a:p>
            <a:pPr lvl="1">
              <a:buFont typeface="Arial" charset="0"/>
              <a:buChar char="◦"/>
            </a:pPr>
            <a:r>
              <a:rPr lang="en-US" sz="2000" b="1">
                <a:solidFill>
                  <a:srgbClr val="006699"/>
                </a:solidFill>
              </a:rPr>
              <a:t>Walk limited to area around local minimum</a:t>
            </a:r>
          </a:p>
          <a:p>
            <a:pPr>
              <a:buFont typeface="Arial" charset="0"/>
              <a:buNone/>
            </a:pPr>
            <a:endParaRPr lang="en-US" sz="2400"/>
          </a:p>
        </p:txBody>
      </p:sp>
      <p:sp>
        <p:nvSpPr>
          <p:cNvPr id="1220615" name="AutoShape 7"/>
          <p:cNvSpPr>
            <a:spLocks noChangeArrowheads="1"/>
          </p:cNvSpPr>
          <p:nvPr/>
        </p:nvSpPr>
        <p:spPr bwMode="auto">
          <a:xfrm>
            <a:off x="3563938" y="80963"/>
            <a:ext cx="5508625" cy="2843212"/>
          </a:xfrm>
          <a:prstGeom prst="wedgeRoundRectCallout">
            <a:avLst>
              <a:gd name="adj1" fmla="val -21958"/>
              <a:gd name="adj2" fmla="val 45588"/>
              <a:gd name="adj3" fmla="val 16667"/>
            </a:avLst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buFontTx/>
              <a:buNone/>
            </a:pPr>
            <a:r>
              <a:rPr lang="en-US"/>
              <a:t>No need to explore entire network!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Use exponentially growing search areas</a:t>
            </a:r>
          </a:p>
        </p:txBody>
      </p:sp>
      <p:sp>
        <p:nvSpPr>
          <p:cNvPr id="1220618" name="AutoShape 10"/>
          <p:cNvSpPr>
            <a:spLocks noChangeArrowheads="1"/>
          </p:cNvSpPr>
          <p:nvPr/>
        </p:nvSpPr>
        <p:spPr bwMode="auto">
          <a:xfrm>
            <a:off x="5595938" y="1103313"/>
            <a:ext cx="368300" cy="368300"/>
          </a:xfrm>
          <a:custGeom>
            <a:avLst/>
            <a:gdLst>
              <a:gd name="G0" fmla="+- 10800 0 0"/>
              <a:gd name="G1" fmla="+- 21600 0 10800"/>
              <a:gd name="G2" fmla="+- 21600 0 108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0800" y="10800"/>
                </a:moveTo>
                <a:cubicBezTo>
                  <a:pt x="10800" y="10800"/>
                  <a:pt x="10800" y="10800"/>
                  <a:pt x="10800" y="10800"/>
                </a:cubicBezTo>
                <a:cubicBezTo>
                  <a:pt x="10800" y="10800"/>
                  <a:pt x="10800" y="10800"/>
                  <a:pt x="10800" y="10800"/>
                </a:cubicBezTo>
                <a:cubicBezTo>
                  <a:pt x="10800" y="10800"/>
                  <a:pt x="10800" y="10800"/>
                  <a:pt x="10800" y="10800"/>
                </a:cubicBezTo>
                <a:cubicBezTo>
                  <a:pt x="10800" y="10800"/>
                  <a:pt x="10800" y="10800"/>
                  <a:pt x="10800" y="10800"/>
                </a:cubicBezTo>
                <a:close/>
              </a:path>
            </a:pathLst>
          </a:custGeom>
          <a:solidFill>
            <a:srgbClr val="3366FF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0619" name="AutoShape 11"/>
          <p:cNvSpPr>
            <a:spLocks noChangeArrowheads="1"/>
          </p:cNvSpPr>
          <p:nvPr/>
        </p:nvSpPr>
        <p:spPr bwMode="auto">
          <a:xfrm>
            <a:off x="5411788" y="919163"/>
            <a:ext cx="736600" cy="7366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chemeClr val="folHlink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0621" name="AutoShape 13"/>
          <p:cNvSpPr>
            <a:spLocks noChangeArrowheads="1"/>
          </p:cNvSpPr>
          <p:nvPr/>
        </p:nvSpPr>
        <p:spPr bwMode="auto">
          <a:xfrm>
            <a:off x="5043488" y="550863"/>
            <a:ext cx="1473200" cy="14732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FF00"/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220616" name="Picture 8" descr="i300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13" t="4889" r="8447" b="18188"/>
          <a:stretch>
            <a:fillRect/>
          </a:stretch>
        </p:blipFill>
        <p:spPr bwMode="auto">
          <a:xfrm>
            <a:off x="4211638" y="584200"/>
            <a:ext cx="4068762" cy="1873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0618" grpId="0" animBg="1"/>
      <p:bldP spid="1220619" grpId="0" animBg="1"/>
      <p:bldP spid="12206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3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Randomized Surface Exploration</a:t>
            </a:r>
          </a:p>
        </p:txBody>
      </p:sp>
      <p:sp>
        <p:nvSpPr>
          <p:cNvPr id="1223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 deterministic geographic routing </a:t>
            </a:r>
            <a:r>
              <a:rPr lang="en-US">
                <a:cs typeface="Arial" charset="0"/>
              </a:rPr>
              <a:t>→</a:t>
            </a:r>
            <a:r>
              <a:rPr lang="en-US"/>
              <a:t> </a:t>
            </a:r>
            <a:r>
              <a:rPr lang="en-US" b="1">
                <a:solidFill>
                  <a:srgbClr val="006699"/>
                </a:solidFill>
              </a:rPr>
              <a:t>randomization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Good performance in smooth networks when greedy succeeds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Randomized recovery from local minima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/>
              <a:t>Random walk to escape local minima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on sparse sub-graph, e.g. virtual graph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limited to area around local minimum</a:t>
            </a:r>
          </a:p>
          <a:p>
            <a:pPr lvl="1">
              <a:buFont typeface="Arial" charset="0"/>
              <a:buChar char="◦"/>
            </a:pPr>
            <a:r>
              <a:rPr lang="en-US" sz="2000" b="1">
                <a:solidFill>
                  <a:srgbClr val="006699"/>
                </a:solidFill>
              </a:rPr>
              <a:t>Walk on surface of the network hole</a:t>
            </a:r>
          </a:p>
          <a:p>
            <a:pPr>
              <a:buFont typeface="Arial" charset="0"/>
              <a:buNone/>
            </a:pPr>
            <a:endParaRPr lang="en-US" sz="2400" b="1">
              <a:solidFill>
                <a:srgbClr val="006699"/>
              </a:solidFill>
            </a:endParaRPr>
          </a:p>
        </p:txBody>
      </p:sp>
      <p:sp>
        <p:nvSpPr>
          <p:cNvPr id="1223684" name="AutoShape 4"/>
          <p:cNvSpPr>
            <a:spLocks noChangeArrowheads="1"/>
          </p:cNvSpPr>
          <p:nvPr/>
        </p:nvSpPr>
        <p:spPr bwMode="auto">
          <a:xfrm>
            <a:off x="3563938" y="80963"/>
            <a:ext cx="5508625" cy="2843212"/>
          </a:xfrm>
          <a:prstGeom prst="wedgeRoundRectCallout">
            <a:avLst>
              <a:gd name="adj1" fmla="val -20921"/>
              <a:gd name="adj2" fmla="val 42241"/>
              <a:gd name="adj3" fmla="val 16667"/>
            </a:avLst>
          </a:prstGeom>
          <a:solidFill>
            <a:srgbClr val="FFBDBD"/>
          </a:solidFill>
          <a:ln w="28575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buFontTx/>
              <a:buNone/>
            </a:pPr>
            <a:r>
              <a:rPr lang="en-US"/>
              <a:t>Walk on the surface of the network hole</a:t>
            </a:r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endParaRPr lang="en-US"/>
          </a:p>
          <a:p>
            <a:pPr>
              <a:buFontTx/>
              <a:buNone/>
            </a:pPr>
            <a:r>
              <a:rPr lang="en-US"/>
              <a:t>No need to visit other nodes</a:t>
            </a:r>
          </a:p>
        </p:txBody>
      </p:sp>
      <p:pic>
        <p:nvPicPr>
          <p:cNvPr id="1223691" name="Picture 11" descr="s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11750" y="333375"/>
            <a:ext cx="2592388" cy="2230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16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Randomized Surface Exploration</a:t>
            </a:r>
          </a:p>
        </p:txBody>
      </p:sp>
      <p:sp>
        <p:nvSpPr>
          <p:cNvPr id="12216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Char char="◦"/>
            </a:pPr>
            <a:r>
              <a:rPr lang="en-US"/>
              <a:t>No deterministic geographic routing </a:t>
            </a:r>
            <a:r>
              <a:rPr lang="en-US">
                <a:cs typeface="Arial" charset="0"/>
              </a:rPr>
              <a:t>→</a:t>
            </a:r>
            <a:r>
              <a:rPr lang="en-US"/>
              <a:t> </a:t>
            </a:r>
            <a:r>
              <a:rPr lang="en-US" b="1">
                <a:solidFill>
                  <a:srgbClr val="006699"/>
                </a:solidFill>
              </a:rPr>
              <a:t>randomization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Good performance in smooth networks when greedy succeeds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Randomized recovery from local minima</a:t>
            </a:r>
          </a:p>
          <a:p>
            <a:pPr>
              <a:buFont typeface="Arial" charset="0"/>
              <a:buChar char="◦"/>
            </a:pPr>
            <a:endParaRPr lang="en-US" sz="1200"/>
          </a:p>
          <a:p>
            <a:pPr>
              <a:buFont typeface="Arial" charset="0"/>
              <a:buChar char="◦"/>
            </a:pPr>
            <a:r>
              <a:rPr lang="en-US"/>
              <a:t>Random walk to escape local minima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on sparse sub-graph, e.g. virtual graph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limited to area around local minimum</a:t>
            </a:r>
          </a:p>
          <a:p>
            <a:pPr lvl="1">
              <a:buFont typeface="Arial" charset="0"/>
              <a:buChar char="◦"/>
            </a:pPr>
            <a:r>
              <a:rPr lang="en-US" sz="2000"/>
              <a:t>Walk on surface of the network hole</a:t>
            </a:r>
          </a:p>
          <a:p>
            <a:pPr>
              <a:buFont typeface="Arial" charset="0"/>
              <a:buNone/>
            </a:pPr>
            <a:endParaRPr lang="en-US"/>
          </a:p>
          <a:p>
            <a:pPr>
              <a:buFont typeface="Arial" charset="0"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21647" name="AutoShape 15"/>
          <p:cNvSpPr>
            <a:spLocks noChangeArrowheads="1"/>
          </p:cNvSpPr>
          <p:nvPr/>
        </p:nvSpPr>
        <p:spPr bwMode="auto">
          <a:xfrm>
            <a:off x="250825" y="4508500"/>
            <a:ext cx="8683625" cy="1368425"/>
          </a:xfrm>
          <a:prstGeom prst="flowChartAlternateProcess">
            <a:avLst/>
          </a:prstGeom>
          <a:solidFill>
            <a:srgbClr val="FFBDBD"/>
          </a:solidFill>
          <a:ln w="38100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/>
              <a:t>If the optimal distance of the route is </a:t>
            </a:r>
            <a:r>
              <a:rPr lang="en-US" i="1"/>
              <a:t>d</a:t>
            </a:r>
            <a:r>
              <a:rPr lang="en-US"/>
              <a:t>, we need up to </a:t>
            </a:r>
            <a:r>
              <a:rPr lang="en-US" b="1">
                <a:solidFill>
                  <a:srgbClr val="006699"/>
                </a:solidFill>
              </a:rPr>
              <a:t>O(d</a:t>
            </a:r>
            <a:r>
              <a:rPr lang="en-US" b="1" baseline="30000">
                <a:solidFill>
                  <a:srgbClr val="006699"/>
                </a:solidFill>
              </a:rPr>
              <a:t>6</a:t>
            </a:r>
            <a:r>
              <a:rPr lang="en-US" b="1">
                <a:solidFill>
                  <a:srgbClr val="006699"/>
                </a:solidFill>
              </a:rPr>
              <a:t>)</a:t>
            </a:r>
            <a:r>
              <a:rPr lang="en-US"/>
              <a:t> hops…</a:t>
            </a: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/>
              <a:t>… compared to a cubic worst case stretch…</a:t>
            </a:r>
          </a:p>
          <a:p>
            <a:pPr algn="ctr">
              <a:buFontTx/>
              <a:buNone/>
              <a:tabLst>
                <a:tab pos="2971800" algn="l"/>
              </a:tabLst>
            </a:pPr>
            <a:r>
              <a:rPr lang="en-US"/>
              <a:t>… still many open questions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11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sp>
        <p:nvSpPr>
          <p:cNvPr id="1211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pPr>
              <a:buFont typeface="Arial" charset="0"/>
              <a:buNone/>
            </a:pPr>
            <a:r>
              <a:rPr lang="en-US" b="1">
                <a:solidFill>
                  <a:srgbClr val="006699"/>
                </a:solidFill>
              </a:rPr>
              <a:t>GRG</a:t>
            </a:r>
            <a:r>
              <a:rPr lang="en-US"/>
              <a:t>: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–</a:t>
            </a:r>
            <a:r>
              <a:rPr lang="en-US" b="1">
                <a:solidFill>
                  <a:srgbClr val="006699"/>
                </a:solidFill>
              </a:rPr>
              <a:t> R</a:t>
            </a:r>
            <a:r>
              <a:rPr lang="en-US"/>
              <a:t>andom – </a:t>
            </a:r>
            <a:r>
              <a:rPr lang="en-US" b="1">
                <a:solidFill>
                  <a:srgbClr val="006699"/>
                </a:solidFill>
              </a:rPr>
              <a:t>G</a:t>
            </a:r>
            <a:r>
              <a:rPr lang="en-US"/>
              <a:t>reedy geographic routing</a:t>
            </a:r>
          </a:p>
          <a:p>
            <a:pPr>
              <a:buFont typeface="Arial" charset="0"/>
              <a:buNone/>
            </a:pPr>
            <a:r>
              <a:rPr lang="en-US"/>
              <a:t>Recovery algorithms:</a:t>
            </a:r>
          </a:p>
          <a:p>
            <a:pPr lvl="1">
              <a:buFont typeface="Arial" charset="0"/>
              <a:buChar char="◦"/>
            </a:pPr>
            <a:r>
              <a:rPr lang="en-US"/>
              <a:t>Bounded random walk on the graph</a:t>
            </a:r>
          </a:p>
          <a:p>
            <a:pPr lvl="1">
              <a:buFont typeface="Arial" charset="0"/>
              <a:buChar char="◦"/>
            </a:pPr>
            <a:r>
              <a:rPr lang="en-US"/>
              <a:t>Bounded random walk on the (sparse) virtual graph </a:t>
            </a:r>
          </a:p>
          <a:p>
            <a:pPr lvl="1">
              <a:buFont typeface="Arial" charset="0"/>
              <a:buChar char="◦"/>
            </a:pPr>
            <a:r>
              <a:rPr lang="en-US"/>
              <a:t>Bounded random walk on the surface</a:t>
            </a:r>
          </a:p>
          <a:p>
            <a:pPr lvl="1">
              <a:buFont typeface="Arial" charset="0"/>
              <a:buNone/>
            </a:pPr>
            <a:r>
              <a:rPr lang="en-US" i="1"/>
              <a:t>Comparing to</a:t>
            </a:r>
          </a:p>
          <a:p>
            <a:pPr lvl="1">
              <a:buFont typeface="Arial" charset="0"/>
              <a:buChar char="◦"/>
            </a:pPr>
            <a:r>
              <a:rPr lang="en-US"/>
              <a:t>Bounded Flooding (</a:t>
            </a:r>
            <a:r>
              <a:rPr lang="en-US" i="1"/>
              <a:t>not memoryless</a:t>
            </a:r>
            <a:r>
              <a:rPr lang="en-US"/>
              <a:t>) </a:t>
            </a:r>
          </a:p>
          <a:p>
            <a:pPr lvl="1">
              <a:buFont typeface="Arial" charset="0"/>
              <a:buChar char="◦"/>
            </a:pPr>
            <a:endParaRPr lang="en-US" b="1"/>
          </a:p>
          <a:p>
            <a:pPr>
              <a:buFont typeface="Arial" charset="0"/>
              <a:buChar char="◦"/>
            </a:pPr>
            <a:r>
              <a:rPr lang="en-US"/>
              <a:t>Simulation on quite large network (diameter around 40 hops)</a:t>
            </a:r>
          </a:p>
          <a:p>
            <a:pPr>
              <a:buFont typeface="Arial" charset="0"/>
              <a:buChar char="◦"/>
            </a:pPr>
            <a:r>
              <a:rPr lang="en-US"/>
              <a:t>Different densities of network</a:t>
            </a:r>
          </a:p>
          <a:p>
            <a:pPr>
              <a:buFont typeface="Arial" charset="0"/>
              <a:buChar char="◦"/>
            </a:pPr>
            <a:r>
              <a:rPr lang="en-US"/>
              <a:t>Ensured holes in the network: 200 randomly rotated cubic holes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59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graphicFrame>
        <p:nvGraphicFramePr>
          <p:cNvPr id="1159176" name="Object 8"/>
          <p:cNvGraphicFramePr>
            <a:graphicFrameLocks noChangeAspect="1"/>
          </p:cNvGraphicFramePr>
          <p:nvPr>
            <p:ph idx="1"/>
          </p:nvPr>
        </p:nvGraphicFramePr>
        <p:xfrm>
          <a:off x="900113" y="800100"/>
          <a:ext cx="7127875" cy="4791075"/>
        </p:xfrm>
        <a:graphic>
          <a:graphicData uri="http://schemas.openxmlformats.org/presentationml/2006/ole">
            <p:oleObj spid="_x0000_s1159176" name="Chart" r:id="rId4" imgW="7581781" imgH="5096054" progId="Excel.Chart.8">
              <p:embed/>
            </p:oleObj>
          </a:graphicData>
        </a:graphic>
      </p:graphicFrame>
      <p:pic>
        <p:nvPicPr>
          <p:cNvPr id="1159183" name="Picture 15" descr="b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4788" y="5570538"/>
            <a:ext cx="1008062" cy="609600"/>
          </a:xfrm>
          <a:prstGeom prst="rect">
            <a:avLst/>
          </a:prstGeom>
          <a:noFill/>
        </p:spPr>
      </p:pic>
      <p:pic>
        <p:nvPicPr>
          <p:cNvPr id="1159184" name="Picture 16" descr="b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4463" y="5605463"/>
            <a:ext cx="950912" cy="573087"/>
          </a:xfrm>
          <a:prstGeom prst="rect">
            <a:avLst/>
          </a:prstGeom>
          <a:noFill/>
        </p:spPr>
      </p:pic>
      <p:pic>
        <p:nvPicPr>
          <p:cNvPr id="1159185" name="Picture 17" descr="b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71913" y="5605463"/>
            <a:ext cx="1023937" cy="619125"/>
          </a:xfrm>
          <a:prstGeom prst="rect">
            <a:avLst/>
          </a:prstGeom>
          <a:noFill/>
        </p:spPr>
      </p:pic>
      <p:pic>
        <p:nvPicPr>
          <p:cNvPr id="1159186" name="Picture 18" descr="b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5238" y="5605463"/>
            <a:ext cx="1044575" cy="631825"/>
          </a:xfrm>
          <a:prstGeom prst="rect">
            <a:avLst/>
          </a:prstGeom>
          <a:noFill/>
        </p:spPr>
      </p:pic>
      <p:pic>
        <p:nvPicPr>
          <p:cNvPr id="1159187" name="Picture 19" descr="b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25" y="5605463"/>
            <a:ext cx="1044575" cy="630237"/>
          </a:xfrm>
          <a:prstGeom prst="rect">
            <a:avLst/>
          </a:prstGeom>
          <a:noFill/>
        </p:spPr>
      </p:pic>
      <p:grpSp>
        <p:nvGrpSpPr>
          <p:cNvPr id="1159192" name="Group 24"/>
          <p:cNvGrpSpPr>
            <a:grpSpLocks/>
          </p:cNvGrpSpPr>
          <p:nvPr/>
        </p:nvGrpSpPr>
        <p:grpSpPr bwMode="auto">
          <a:xfrm>
            <a:off x="7775575" y="4257675"/>
            <a:ext cx="420688" cy="293688"/>
            <a:chOff x="4898" y="2682"/>
            <a:chExt cx="265" cy="185"/>
          </a:xfrm>
        </p:grpSpPr>
        <p:sp>
          <p:nvSpPr>
            <p:cNvPr id="1159189" name="Line 21"/>
            <p:cNvSpPr>
              <a:spLocks noChangeShapeType="1"/>
            </p:cNvSpPr>
            <p:nvPr/>
          </p:nvSpPr>
          <p:spPr bwMode="auto">
            <a:xfrm flipV="1">
              <a:off x="4898" y="2856"/>
              <a:ext cx="135" cy="7"/>
            </a:xfrm>
            <a:prstGeom prst="line">
              <a:avLst/>
            </a:prstGeom>
            <a:noFill/>
            <a:ln w="57150">
              <a:solidFill>
                <a:srgbClr val="006699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59190" name="Freeform 22"/>
            <p:cNvSpPr>
              <a:spLocks/>
            </p:cNvSpPr>
            <p:nvPr/>
          </p:nvSpPr>
          <p:spPr bwMode="auto">
            <a:xfrm>
              <a:off x="4983" y="2682"/>
              <a:ext cx="180" cy="18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34" y="156"/>
                </a:cxn>
                <a:cxn ang="0">
                  <a:pos x="180" y="0"/>
                </a:cxn>
              </a:cxnLst>
              <a:rect l="0" t="0" r="r" b="b"/>
              <a:pathLst>
                <a:path w="180" h="185">
                  <a:moveTo>
                    <a:pt x="0" y="176"/>
                  </a:moveTo>
                  <a:cubicBezTo>
                    <a:pt x="22" y="173"/>
                    <a:pt x="104" y="185"/>
                    <a:pt x="134" y="156"/>
                  </a:cubicBezTo>
                  <a:cubicBezTo>
                    <a:pt x="168" y="137"/>
                    <a:pt x="171" y="32"/>
                    <a:pt x="180" y="0"/>
                  </a:cubicBez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59191" name="Text Box 23"/>
          <p:cNvSpPr txBox="1">
            <a:spLocks noChangeArrowheads="1"/>
          </p:cNvSpPr>
          <p:nvPr/>
        </p:nvSpPr>
        <p:spPr bwMode="auto">
          <a:xfrm rot="16200000">
            <a:off x="6716713" y="2219325"/>
            <a:ext cx="33147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Number of hops for flooding</a:t>
            </a:r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 (not memoryless)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4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graphicFrame>
        <p:nvGraphicFramePr>
          <p:cNvPr id="1224707" name="Object 3"/>
          <p:cNvGraphicFramePr>
            <a:graphicFrameLocks noChangeAspect="1"/>
          </p:cNvGraphicFramePr>
          <p:nvPr>
            <p:ph idx="1"/>
          </p:nvPr>
        </p:nvGraphicFramePr>
        <p:xfrm>
          <a:off x="900113" y="800100"/>
          <a:ext cx="7127875" cy="4791075"/>
        </p:xfrm>
        <a:graphic>
          <a:graphicData uri="http://schemas.openxmlformats.org/presentationml/2006/ole">
            <p:oleObj spid="_x0000_s1224707" name="Chart" r:id="rId4" imgW="7581781" imgH="5096054" progId="Excel.Chart.8">
              <p:embed/>
            </p:oleObj>
          </a:graphicData>
        </a:graphic>
      </p:graphicFrame>
      <p:pic>
        <p:nvPicPr>
          <p:cNvPr id="1224708" name="Picture 4" descr="b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4788" y="5570538"/>
            <a:ext cx="1008062" cy="609600"/>
          </a:xfrm>
          <a:prstGeom prst="rect">
            <a:avLst/>
          </a:prstGeom>
          <a:noFill/>
        </p:spPr>
      </p:pic>
      <p:pic>
        <p:nvPicPr>
          <p:cNvPr id="1224709" name="Picture 5" descr="b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4463" y="5605463"/>
            <a:ext cx="950912" cy="573087"/>
          </a:xfrm>
          <a:prstGeom prst="rect">
            <a:avLst/>
          </a:prstGeom>
          <a:noFill/>
        </p:spPr>
      </p:pic>
      <p:pic>
        <p:nvPicPr>
          <p:cNvPr id="1224710" name="Picture 6" descr="b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71913" y="5605463"/>
            <a:ext cx="1023937" cy="619125"/>
          </a:xfrm>
          <a:prstGeom prst="rect">
            <a:avLst/>
          </a:prstGeom>
          <a:noFill/>
        </p:spPr>
      </p:pic>
      <p:pic>
        <p:nvPicPr>
          <p:cNvPr id="1224711" name="Picture 7" descr="b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5238" y="5605463"/>
            <a:ext cx="1044575" cy="631825"/>
          </a:xfrm>
          <a:prstGeom prst="rect">
            <a:avLst/>
          </a:prstGeom>
          <a:noFill/>
        </p:spPr>
      </p:pic>
      <p:pic>
        <p:nvPicPr>
          <p:cNvPr id="1224712" name="Picture 8" descr="b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25" y="5605463"/>
            <a:ext cx="1044575" cy="630237"/>
          </a:xfrm>
          <a:prstGeom prst="rect">
            <a:avLst/>
          </a:prstGeom>
          <a:noFill/>
        </p:spPr>
      </p:pic>
      <p:grpSp>
        <p:nvGrpSpPr>
          <p:cNvPr id="1224713" name="Group 9"/>
          <p:cNvGrpSpPr>
            <a:grpSpLocks/>
          </p:cNvGrpSpPr>
          <p:nvPr/>
        </p:nvGrpSpPr>
        <p:grpSpPr bwMode="auto">
          <a:xfrm>
            <a:off x="7775575" y="4259263"/>
            <a:ext cx="420688" cy="293687"/>
            <a:chOff x="4898" y="2682"/>
            <a:chExt cx="265" cy="185"/>
          </a:xfrm>
        </p:grpSpPr>
        <p:sp>
          <p:nvSpPr>
            <p:cNvPr id="1224714" name="Line 10"/>
            <p:cNvSpPr>
              <a:spLocks noChangeShapeType="1"/>
            </p:cNvSpPr>
            <p:nvPr/>
          </p:nvSpPr>
          <p:spPr bwMode="auto">
            <a:xfrm flipV="1">
              <a:off x="4898" y="2856"/>
              <a:ext cx="135" cy="7"/>
            </a:xfrm>
            <a:prstGeom prst="line">
              <a:avLst/>
            </a:prstGeom>
            <a:noFill/>
            <a:ln w="57150">
              <a:solidFill>
                <a:srgbClr val="006699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24715" name="Freeform 11"/>
            <p:cNvSpPr>
              <a:spLocks/>
            </p:cNvSpPr>
            <p:nvPr/>
          </p:nvSpPr>
          <p:spPr bwMode="auto">
            <a:xfrm>
              <a:off x="4983" y="2682"/>
              <a:ext cx="180" cy="18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34" y="156"/>
                </a:cxn>
                <a:cxn ang="0">
                  <a:pos x="180" y="0"/>
                </a:cxn>
              </a:cxnLst>
              <a:rect l="0" t="0" r="r" b="b"/>
              <a:pathLst>
                <a:path w="180" h="185">
                  <a:moveTo>
                    <a:pt x="0" y="176"/>
                  </a:moveTo>
                  <a:cubicBezTo>
                    <a:pt x="22" y="173"/>
                    <a:pt x="104" y="185"/>
                    <a:pt x="134" y="156"/>
                  </a:cubicBezTo>
                  <a:cubicBezTo>
                    <a:pt x="168" y="137"/>
                    <a:pt x="171" y="32"/>
                    <a:pt x="180" y="0"/>
                  </a:cubicBez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4716" name="Text Box 12"/>
          <p:cNvSpPr txBox="1">
            <a:spLocks noChangeArrowheads="1"/>
          </p:cNvSpPr>
          <p:nvPr/>
        </p:nvSpPr>
        <p:spPr bwMode="auto">
          <a:xfrm rot="16200000">
            <a:off x="6716713" y="2220913"/>
            <a:ext cx="33147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Number of hops for flooding</a:t>
            </a:r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 (not memoryless)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graphicFrame>
        <p:nvGraphicFramePr>
          <p:cNvPr id="1225731" name="Object 3"/>
          <p:cNvGraphicFramePr>
            <a:graphicFrameLocks noChangeAspect="1"/>
          </p:cNvGraphicFramePr>
          <p:nvPr>
            <p:ph idx="1"/>
          </p:nvPr>
        </p:nvGraphicFramePr>
        <p:xfrm>
          <a:off x="898525" y="800100"/>
          <a:ext cx="7156450" cy="4808538"/>
        </p:xfrm>
        <a:graphic>
          <a:graphicData uri="http://schemas.openxmlformats.org/presentationml/2006/ole">
            <p:oleObj spid="_x0000_s1225731" name="Chart" r:id="rId4" imgW="7581781" imgH="5096054" progId="Excel.Chart.8">
              <p:embed/>
            </p:oleObj>
          </a:graphicData>
        </a:graphic>
      </p:graphicFrame>
      <p:pic>
        <p:nvPicPr>
          <p:cNvPr id="1225732" name="Picture 4" descr="b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4788" y="5570538"/>
            <a:ext cx="1008062" cy="609600"/>
          </a:xfrm>
          <a:prstGeom prst="rect">
            <a:avLst/>
          </a:prstGeom>
          <a:noFill/>
        </p:spPr>
      </p:pic>
      <p:pic>
        <p:nvPicPr>
          <p:cNvPr id="1225733" name="Picture 5" descr="b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4463" y="5605463"/>
            <a:ext cx="950912" cy="573087"/>
          </a:xfrm>
          <a:prstGeom prst="rect">
            <a:avLst/>
          </a:prstGeom>
          <a:noFill/>
        </p:spPr>
      </p:pic>
      <p:pic>
        <p:nvPicPr>
          <p:cNvPr id="1225734" name="Picture 6" descr="b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71913" y="5605463"/>
            <a:ext cx="1023937" cy="619125"/>
          </a:xfrm>
          <a:prstGeom prst="rect">
            <a:avLst/>
          </a:prstGeom>
          <a:noFill/>
        </p:spPr>
      </p:pic>
      <p:pic>
        <p:nvPicPr>
          <p:cNvPr id="1225735" name="Picture 7" descr="b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5238" y="5605463"/>
            <a:ext cx="1044575" cy="631825"/>
          </a:xfrm>
          <a:prstGeom prst="rect">
            <a:avLst/>
          </a:prstGeom>
          <a:noFill/>
        </p:spPr>
      </p:pic>
      <p:pic>
        <p:nvPicPr>
          <p:cNvPr id="1225736" name="Picture 8" descr="b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25" y="5605463"/>
            <a:ext cx="1044575" cy="630237"/>
          </a:xfrm>
          <a:prstGeom prst="rect">
            <a:avLst/>
          </a:prstGeom>
          <a:noFill/>
        </p:spPr>
      </p:pic>
      <p:grpSp>
        <p:nvGrpSpPr>
          <p:cNvPr id="1225737" name="Group 9"/>
          <p:cNvGrpSpPr>
            <a:grpSpLocks/>
          </p:cNvGrpSpPr>
          <p:nvPr/>
        </p:nvGrpSpPr>
        <p:grpSpPr bwMode="auto">
          <a:xfrm>
            <a:off x="7775575" y="4259263"/>
            <a:ext cx="420688" cy="293687"/>
            <a:chOff x="4898" y="2682"/>
            <a:chExt cx="265" cy="185"/>
          </a:xfrm>
        </p:grpSpPr>
        <p:sp>
          <p:nvSpPr>
            <p:cNvPr id="1225738" name="Line 10"/>
            <p:cNvSpPr>
              <a:spLocks noChangeShapeType="1"/>
            </p:cNvSpPr>
            <p:nvPr/>
          </p:nvSpPr>
          <p:spPr bwMode="auto">
            <a:xfrm flipV="1">
              <a:off x="4898" y="2856"/>
              <a:ext cx="135" cy="7"/>
            </a:xfrm>
            <a:prstGeom prst="line">
              <a:avLst/>
            </a:prstGeom>
            <a:noFill/>
            <a:ln w="57150">
              <a:solidFill>
                <a:srgbClr val="006699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25739" name="Freeform 11"/>
            <p:cNvSpPr>
              <a:spLocks/>
            </p:cNvSpPr>
            <p:nvPr/>
          </p:nvSpPr>
          <p:spPr bwMode="auto">
            <a:xfrm>
              <a:off x="4983" y="2682"/>
              <a:ext cx="180" cy="18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34" y="156"/>
                </a:cxn>
                <a:cxn ang="0">
                  <a:pos x="180" y="0"/>
                </a:cxn>
              </a:cxnLst>
              <a:rect l="0" t="0" r="r" b="b"/>
              <a:pathLst>
                <a:path w="180" h="185">
                  <a:moveTo>
                    <a:pt x="0" y="176"/>
                  </a:moveTo>
                  <a:cubicBezTo>
                    <a:pt x="22" y="173"/>
                    <a:pt x="104" y="185"/>
                    <a:pt x="134" y="156"/>
                  </a:cubicBezTo>
                  <a:cubicBezTo>
                    <a:pt x="168" y="137"/>
                    <a:pt x="171" y="32"/>
                    <a:pt x="180" y="0"/>
                  </a:cubicBez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5740" name="Text Box 12"/>
          <p:cNvSpPr txBox="1">
            <a:spLocks noChangeArrowheads="1"/>
          </p:cNvSpPr>
          <p:nvPr/>
        </p:nvSpPr>
        <p:spPr bwMode="auto">
          <a:xfrm rot="16200000">
            <a:off x="6716713" y="2220913"/>
            <a:ext cx="33147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Number of hops for flooding</a:t>
            </a:r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 (not memoryless)</a:t>
            </a:r>
          </a:p>
        </p:txBody>
      </p:sp>
      <p:sp>
        <p:nvSpPr>
          <p:cNvPr id="1225742" name="Text Box 14"/>
          <p:cNvSpPr txBox="1">
            <a:spLocks noChangeArrowheads="1"/>
          </p:cNvSpPr>
          <p:nvPr/>
        </p:nvSpPr>
        <p:spPr bwMode="auto">
          <a:xfrm>
            <a:off x="7121525" y="1598613"/>
            <a:ext cx="652463" cy="254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marL="342900" indent="-342900">
              <a:buFontTx/>
              <a:buNone/>
            </a:pPr>
            <a:r>
              <a:rPr lang="en-US" sz="1600"/>
              <a:t>Sparse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6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graphicFrame>
        <p:nvGraphicFramePr>
          <p:cNvPr id="1226755" name="Object 3"/>
          <p:cNvGraphicFramePr>
            <a:graphicFrameLocks noChangeAspect="1"/>
          </p:cNvGraphicFramePr>
          <p:nvPr>
            <p:ph idx="1"/>
          </p:nvPr>
        </p:nvGraphicFramePr>
        <p:xfrm>
          <a:off x="900113" y="800100"/>
          <a:ext cx="7127875" cy="4791075"/>
        </p:xfrm>
        <a:graphic>
          <a:graphicData uri="http://schemas.openxmlformats.org/presentationml/2006/ole">
            <p:oleObj spid="_x0000_s1226755" name="Chart" r:id="rId4" imgW="7581781" imgH="5096054" progId="Excel.Chart.8">
              <p:embed/>
            </p:oleObj>
          </a:graphicData>
        </a:graphic>
      </p:graphicFrame>
      <p:pic>
        <p:nvPicPr>
          <p:cNvPr id="1226756" name="Picture 4" descr="b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4788" y="5570538"/>
            <a:ext cx="1008062" cy="609600"/>
          </a:xfrm>
          <a:prstGeom prst="rect">
            <a:avLst/>
          </a:prstGeom>
          <a:noFill/>
        </p:spPr>
      </p:pic>
      <p:pic>
        <p:nvPicPr>
          <p:cNvPr id="1226757" name="Picture 5" descr="b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84463" y="5605463"/>
            <a:ext cx="950912" cy="573087"/>
          </a:xfrm>
          <a:prstGeom prst="rect">
            <a:avLst/>
          </a:prstGeom>
          <a:noFill/>
        </p:spPr>
      </p:pic>
      <p:pic>
        <p:nvPicPr>
          <p:cNvPr id="1226758" name="Picture 6" descr="b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71913" y="5605463"/>
            <a:ext cx="1023937" cy="619125"/>
          </a:xfrm>
          <a:prstGeom prst="rect">
            <a:avLst/>
          </a:prstGeom>
          <a:noFill/>
        </p:spPr>
      </p:pic>
      <p:pic>
        <p:nvPicPr>
          <p:cNvPr id="1226759" name="Picture 7" descr="b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5238" y="5605463"/>
            <a:ext cx="1044575" cy="631825"/>
          </a:xfrm>
          <a:prstGeom prst="rect">
            <a:avLst/>
          </a:prstGeom>
          <a:noFill/>
        </p:spPr>
      </p:pic>
      <p:pic>
        <p:nvPicPr>
          <p:cNvPr id="1226760" name="Picture 8" descr="b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25" y="5605463"/>
            <a:ext cx="1044575" cy="630237"/>
          </a:xfrm>
          <a:prstGeom prst="rect">
            <a:avLst/>
          </a:prstGeom>
          <a:noFill/>
        </p:spPr>
      </p:pic>
      <p:grpSp>
        <p:nvGrpSpPr>
          <p:cNvPr id="1226762" name="Group 10"/>
          <p:cNvGrpSpPr>
            <a:grpSpLocks/>
          </p:cNvGrpSpPr>
          <p:nvPr/>
        </p:nvGrpSpPr>
        <p:grpSpPr bwMode="auto">
          <a:xfrm>
            <a:off x="7775575" y="4259263"/>
            <a:ext cx="420688" cy="293687"/>
            <a:chOff x="4898" y="2682"/>
            <a:chExt cx="265" cy="185"/>
          </a:xfrm>
        </p:grpSpPr>
        <p:sp>
          <p:nvSpPr>
            <p:cNvPr id="1226763" name="Line 11"/>
            <p:cNvSpPr>
              <a:spLocks noChangeShapeType="1"/>
            </p:cNvSpPr>
            <p:nvPr/>
          </p:nvSpPr>
          <p:spPr bwMode="auto">
            <a:xfrm flipV="1">
              <a:off x="4898" y="2856"/>
              <a:ext cx="135" cy="7"/>
            </a:xfrm>
            <a:prstGeom prst="line">
              <a:avLst/>
            </a:prstGeom>
            <a:noFill/>
            <a:ln w="57150">
              <a:solidFill>
                <a:srgbClr val="006699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26764" name="Freeform 12"/>
            <p:cNvSpPr>
              <a:spLocks/>
            </p:cNvSpPr>
            <p:nvPr/>
          </p:nvSpPr>
          <p:spPr bwMode="auto">
            <a:xfrm>
              <a:off x="4983" y="2682"/>
              <a:ext cx="180" cy="18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34" y="156"/>
                </a:cxn>
                <a:cxn ang="0">
                  <a:pos x="180" y="0"/>
                </a:cxn>
              </a:cxnLst>
              <a:rect l="0" t="0" r="r" b="b"/>
              <a:pathLst>
                <a:path w="180" h="185">
                  <a:moveTo>
                    <a:pt x="0" y="176"/>
                  </a:moveTo>
                  <a:cubicBezTo>
                    <a:pt x="22" y="173"/>
                    <a:pt x="104" y="185"/>
                    <a:pt x="134" y="156"/>
                  </a:cubicBezTo>
                  <a:cubicBezTo>
                    <a:pt x="168" y="137"/>
                    <a:pt x="171" y="32"/>
                    <a:pt x="180" y="0"/>
                  </a:cubicBezTo>
                </a:path>
              </a:pathLst>
            </a:custGeom>
            <a:noFill/>
            <a:ln w="57150" cap="flat" cmpd="sng">
              <a:solidFill>
                <a:srgbClr val="006699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6765" name="Text Box 13"/>
          <p:cNvSpPr txBox="1">
            <a:spLocks noChangeArrowheads="1"/>
          </p:cNvSpPr>
          <p:nvPr/>
        </p:nvSpPr>
        <p:spPr bwMode="auto">
          <a:xfrm rot="16200000">
            <a:off x="6716713" y="2220913"/>
            <a:ext cx="3314700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Number of hops for flooding</a:t>
            </a:r>
          </a:p>
          <a:p>
            <a:pPr marL="342900" indent="-342900">
              <a:buFontTx/>
              <a:buNone/>
            </a:pPr>
            <a:r>
              <a:rPr lang="en-US">
                <a:solidFill>
                  <a:srgbClr val="006699"/>
                </a:solidFill>
              </a:rPr>
              <a:t> (not memoryless)</a:t>
            </a:r>
          </a:p>
        </p:txBody>
      </p:sp>
      <p:sp>
        <p:nvSpPr>
          <p:cNvPr id="1226767" name="Text Box 15"/>
          <p:cNvSpPr txBox="1">
            <a:spLocks noChangeArrowheads="1"/>
          </p:cNvSpPr>
          <p:nvPr/>
        </p:nvSpPr>
        <p:spPr bwMode="auto">
          <a:xfrm>
            <a:off x="7013575" y="1303338"/>
            <a:ext cx="652463" cy="254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marL="342900" indent="-342900">
              <a:buFontTx/>
              <a:buNone/>
            </a:pPr>
            <a:r>
              <a:rPr lang="en-US" sz="1600"/>
              <a:t>Sparse</a:t>
            </a:r>
          </a:p>
        </p:txBody>
      </p:sp>
      <p:sp>
        <p:nvSpPr>
          <p:cNvPr id="1226766" name="AutoShape 14"/>
          <p:cNvSpPr>
            <a:spLocks noChangeArrowheads="1"/>
          </p:cNvSpPr>
          <p:nvPr/>
        </p:nvSpPr>
        <p:spPr bwMode="auto">
          <a:xfrm>
            <a:off x="1403350" y="2133600"/>
            <a:ext cx="6584950" cy="1655763"/>
          </a:xfrm>
          <a:prstGeom prst="flowChartAlternateProcess">
            <a:avLst/>
          </a:prstGeom>
          <a:solidFill>
            <a:srgbClr val="FFBDBD"/>
          </a:solidFill>
          <a:ln w="38100" algn="ctr">
            <a:solidFill>
              <a:srgbClr val="006699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buFontTx/>
              <a:buNone/>
              <a:tabLst>
                <a:tab pos="2971800" algn="l"/>
              </a:tabLst>
            </a:pPr>
            <a:r>
              <a:rPr lang="en-US" b="1" i="1"/>
              <a:t>Conclusion</a:t>
            </a:r>
          </a:p>
          <a:p>
            <a:pPr algn="ctr">
              <a:buFont typeface="Arial" charset="0"/>
              <a:buChar char="◦"/>
              <a:tabLst>
                <a:tab pos="2971800" algn="l"/>
              </a:tabLst>
            </a:pPr>
            <a:r>
              <a:rPr lang="en-US"/>
              <a:t> Geographic routing in 3D still not really satisfactory</a:t>
            </a:r>
          </a:p>
          <a:p>
            <a:pPr algn="ctr">
              <a:buFont typeface="Arial" charset="0"/>
              <a:buChar char="◦"/>
              <a:tabLst>
                <a:tab pos="2971800" algn="l"/>
              </a:tabLst>
            </a:pPr>
            <a:r>
              <a:rPr lang="en-US"/>
              <a:t> Random walk on surface is not worth the overhead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676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pic>
        <p:nvPicPr>
          <p:cNvPr id="1154059" name="Picture 11" descr="i2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92475" y="-279400"/>
            <a:ext cx="11701463" cy="7635875"/>
          </a:xfrm>
          <a:prstGeom prst="rect">
            <a:avLst/>
          </a:prstGeom>
          <a:noFill/>
        </p:spPr>
      </p:pic>
      <p:sp>
        <p:nvSpPr>
          <p:cNvPr id="1154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54055" name="Rectangle 7"/>
          <p:cNvSpPr>
            <a:spLocks noChangeArrowheads="1"/>
          </p:cNvSpPr>
          <p:nvPr/>
        </p:nvSpPr>
        <p:spPr bwMode="auto">
          <a:xfrm>
            <a:off x="468313" y="1089025"/>
            <a:ext cx="8207375" cy="503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buFontTx/>
              <a:buNone/>
            </a:pPr>
            <a:r>
              <a:rPr lang="en-US" sz="5400" b="1">
                <a:solidFill>
                  <a:srgbClr val="006699"/>
                </a:solidFill>
              </a:rPr>
              <a:t>Thank you!</a:t>
            </a:r>
          </a:p>
          <a:p>
            <a:pPr marL="342900" indent="-342900" algn="ctr">
              <a:buFontTx/>
              <a:buNone/>
            </a:pPr>
            <a:endParaRPr lang="en-US" sz="900" b="1">
              <a:solidFill>
                <a:srgbClr val="006699"/>
              </a:solidFill>
            </a:endParaRPr>
          </a:p>
          <a:p>
            <a:pPr marL="342900" indent="-342900" algn="ctr">
              <a:buFontTx/>
              <a:buNone/>
            </a:pPr>
            <a:r>
              <a:rPr lang="en-US" sz="4400" b="1">
                <a:solidFill>
                  <a:schemeClr val="tx1"/>
                </a:solidFill>
              </a:rPr>
              <a:t>Questions / Comments?</a:t>
            </a:r>
          </a:p>
        </p:txBody>
      </p:sp>
      <p:sp>
        <p:nvSpPr>
          <p:cNvPr id="1154057" name="Text Box 9"/>
          <p:cNvSpPr txBox="1">
            <a:spLocks noChangeArrowheads="1"/>
          </p:cNvSpPr>
          <p:nvPr/>
        </p:nvSpPr>
        <p:spPr bwMode="auto">
          <a:xfrm>
            <a:off x="4643438" y="5049838"/>
            <a:ext cx="4032250" cy="94615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0"/>
              </a:spcBef>
              <a:buFontTx/>
              <a:buNone/>
            </a:pPr>
            <a:r>
              <a:rPr lang="en-US" sz="2800" b="1">
                <a:solidFill>
                  <a:srgbClr val="006699"/>
                </a:solidFill>
              </a:rPr>
              <a:t>Roland Flury</a:t>
            </a:r>
          </a:p>
          <a:p>
            <a:pPr algn="r" eaLnBrk="0" hangingPunct="0">
              <a:spcBef>
                <a:spcPct val="0"/>
              </a:spcBef>
              <a:buFontTx/>
              <a:buNone/>
            </a:pPr>
            <a:r>
              <a:rPr lang="en-US" sz="2800" b="1">
                <a:solidFill>
                  <a:schemeClr val="tx1"/>
                </a:solidFill>
              </a:rPr>
              <a:t>Roger Wattenhofer</a:t>
            </a:r>
            <a:endParaRPr lang="de-CH" sz="2800" b="1">
              <a:solidFill>
                <a:schemeClr val="tx1"/>
              </a:solidFill>
            </a:endParaRPr>
          </a:p>
        </p:txBody>
      </p:sp>
      <p:sp>
        <p:nvSpPr>
          <p:cNvPr id="1154058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33388" y="5408613"/>
            <a:ext cx="4498975" cy="611187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1400"/>
              <a:t>PS: simulation &amp; images by sinalgo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1400">
                <a:solidFill>
                  <a:srgbClr val="006699"/>
                </a:solidFill>
              </a:rPr>
              <a:t>http://sourceforge.net/projects/sinalgo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00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BACKUP SLIDES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27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Simulation</a:t>
            </a:r>
          </a:p>
        </p:txBody>
      </p:sp>
      <p:graphicFrame>
        <p:nvGraphicFramePr>
          <p:cNvPr id="1227779" name="Object 3"/>
          <p:cNvGraphicFramePr>
            <a:graphicFrameLocks noChangeAspect="1"/>
          </p:cNvGraphicFramePr>
          <p:nvPr>
            <p:ph idx="1"/>
          </p:nvPr>
        </p:nvGraphicFramePr>
        <p:xfrm>
          <a:off x="900113" y="800100"/>
          <a:ext cx="7127875" cy="4791075"/>
        </p:xfrm>
        <a:graphic>
          <a:graphicData uri="http://schemas.openxmlformats.org/presentationml/2006/ole">
            <p:oleObj spid="_x0000_s1227779" name="Chart" r:id="rId3" imgW="7581781" imgH="5096054" progId="Excel.Chart.8">
              <p:embed/>
            </p:oleObj>
          </a:graphicData>
        </a:graphic>
      </p:graphicFrame>
      <p:pic>
        <p:nvPicPr>
          <p:cNvPr id="1227780" name="Picture 4" descr="b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4788" y="5570538"/>
            <a:ext cx="1008062" cy="609600"/>
          </a:xfrm>
          <a:prstGeom prst="rect">
            <a:avLst/>
          </a:prstGeom>
          <a:noFill/>
        </p:spPr>
      </p:pic>
      <p:pic>
        <p:nvPicPr>
          <p:cNvPr id="1227781" name="Picture 5" descr="b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4463" y="5605463"/>
            <a:ext cx="950912" cy="573087"/>
          </a:xfrm>
          <a:prstGeom prst="rect">
            <a:avLst/>
          </a:prstGeom>
          <a:noFill/>
        </p:spPr>
      </p:pic>
      <p:pic>
        <p:nvPicPr>
          <p:cNvPr id="1227782" name="Picture 6" descr="b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71913" y="5605463"/>
            <a:ext cx="1023937" cy="619125"/>
          </a:xfrm>
          <a:prstGeom prst="rect">
            <a:avLst/>
          </a:prstGeom>
          <a:noFill/>
        </p:spPr>
      </p:pic>
      <p:pic>
        <p:nvPicPr>
          <p:cNvPr id="1227783" name="Picture 7" descr="b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5238" y="5605463"/>
            <a:ext cx="1044575" cy="631825"/>
          </a:xfrm>
          <a:prstGeom prst="rect">
            <a:avLst/>
          </a:prstGeom>
          <a:noFill/>
        </p:spPr>
      </p:pic>
      <p:pic>
        <p:nvPicPr>
          <p:cNvPr id="1227784" name="Picture 8" descr="b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72225" y="5605463"/>
            <a:ext cx="1044575" cy="630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20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BACKUP</a:t>
            </a:r>
          </a:p>
        </p:txBody>
      </p:sp>
      <p:pic>
        <p:nvPicPr>
          <p:cNvPr id="1201156" name="Picture 4" descr="paper"/>
          <p:cNvPicPr>
            <a:picLocks noChangeAspect="1" noChangeArrowheads="1"/>
          </p:cNvPicPr>
          <p:nvPr/>
        </p:nvPicPr>
        <p:blipFill>
          <a:blip r:embed="rId2" cstate="print"/>
          <a:srcRect b="50601"/>
          <a:stretch>
            <a:fillRect/>
          </a:stretch>
        </p:blipFill>
        <p:spPr bwMode="auto">
          <a:xfrm>
            <a:off x="611188" y="944563"/>
            <a:ext cx="7848600" cy="6013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2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Deterministic Routing in 3-Dimensional Networks</a:t>
            </a:r>
          </a:p>
        </p:txBody>
      </p:sp>
      <p:sp>
        <p:nvSpPr>
          <p:cNvPr id="1192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z="1800">
                <a:solidFill>
                  <a:schemeClr val="tx1"/>
                </a:solidFill>
              </a:rPr>
              <a:t>We will prove that</a:t>
            </a:r>
          </a:p>
          <a:p>
            <a:pPr algn="ctr">
              <a:buFontTx/>
              <a:buNone/>
            </a:pPr>
            <a:r>
              <a:rPr lang="en-US" sz="1800" b="1">
                <a:solidFill>
                  <a:schemeClr val="tx1"/>
                </a:solidFill>
              </a:rPr>
              <a:t>There is no deterministic k-local routing algorithm for 3D UDGs</a:t>
            </a:r>
          </a:p>
          <a:p>
            <a:endParaRPr lang="en-US" sz="1800">
              <a:solidFill>
                <a:schemeClr val="tx1"/>
              </a:solidFill>
            </a:endParaRPr>
          </a:p>
          <a:p>
            <a:r>
              <a:rPr lang="en-US" sz="1800" i="1">
                <a:solidFill>
                  <a:schemeClr val="tx1"/>
                </a:solidFill>
              </a:rPr>
              <a:t>Deterministic:</a:t>
            </a:r>
            <a:r>
              <a:rPr lang="en-US" sz="1800">
                <a:solidFill>
                  <a:schemeClr val="tx1"/>
                </a:solidFill>
              </a:rPr>
              <a:t> Whenever a node </a:t>
            </a:r>
            <a:r>
              <a:rPr lang="en-US" sz="1800" i="1">
                <a:solidFill>
                  <a:schemeClr val="tx1"/>
                </a:solidFill>
              </a:rPr>
              <a:t>n</a:t>
            </a:r>
            <a:r>
              <a:rPr lang="en-US" sz="1800">
                <a:solidFill>
                  <a:schemeClr val="tx1"/>
                </a:solidFill>
              </a:rPr>
              <a:t> receives a message from node </a:t>
            </a:r>
            <a:r>
              <a:rPr lang="en-US" sz="1800" i="1">
                <a:solidFill>
                  <a:schemeClr val="tx1"/>
                </a:solidFill>
              </a:rPr>
              <a:t>m</a:t>
            </a:r>
            <a:r>
              <a:rPr lang="en-US" sz="1800">
                <a:solidFill>
                  <a:schemeClr val="tx1"/>
                </a:solidFill>
              </a:rPr>
              <a:t>, </a:t>
            </a:r>
            <a:r>
              <a:rPr lang="en-US" sz="1800" i="1">
                <a:solidFill>
                  <a:schemeClr val="tx1"/>
                </a:solidFill>
              </a:rPr>
              <a:t>n</a:t>
            </a:r>
            <a:r>
              <a:rPr lang="en-US" sz="1800">
                <a:solidFill>
                  <a:schemeClr val="tx1"/>
                </a:solidFill>
              </a:rPr>
              <a:t> determines the next hop as a function of (</a:t>
            </a:r>
            <a:r>
              <a:rPr lang="en-US" sz="1800" i="1">
                <a:solidFill>
                  <a:schemeClr val="tx1"/>
                </a:solidFill>
              </a:rPr>
              <a:t>n,m,s,t,N</a:t>
            </a:r>
            <a:r>
              <a:rPr lang="en-US" sz="1800">
                <a:solidFill>
                  <a:schemeClr val="tx1"/>
                </a:solidFill>
              </a:rPr>
              <a:t>(</a:t>
            </a:r>
            <a:r>
              <a:rPr lang="en-US" sz="1800" i="1">
                <a:solidFill>
                  <a:schemeClr val="tx1"/>
                </a:solidFill>
              </a:rPr>
              <a:t>n</a:t>
            </a:r>
            <a:r>
              <a:rPr lang="en-US" sz="1800">
                <a:solidFill>
                  <a:schemeClr val="tx1"/>
                </a:solidFill>
              </a:rPr>
              <a:t>)), where </a:t>
            </a:r>
            <a:r>
              <a:rPr lang="en-US" sz="1800" i="1">
                <a:solidFill>
                  <a:schemeClr val="tx1"/>
                </a:solidFill>
              </a:rPr>
              <a:t>s</a:t>
            </a:r>
            <a:r>
              <a:rPr lang="en-US" sz="1800">
                <a:solidFill>
                  <a:schemeClr val="tx1"/>
                </a:solidFill>
              </a:rPr>
              <a:t> and </a:t>
            </a:r>
            <a:r>
              <a:rPr lang="en-US" sz="1800" i="1">
                <a:solidFill>
                  <a:schemeClr val="tx1"/>
                </a:solidFill>
              </a:rPr>
              <a:t>t</a:t>
            </a:r>
            <a:r>
              <a:rPr lang="en-US" sz="1800">
                <a:solidFill>
                  <a:schemeClr val="tx1"/>
                </a:solidFill>
              </a:rPr>
              <a:t> are the sender and the target nodes and </a:t>
            </a:r>
            <a:r>
              <a:rPr lang="en-US" sz="1800" i="1">
                <a:solidFill>
                  <a:schemeClr val="tx1"/>
                </a:solidFill>
              </a:rPr>
              <a:t>N</a:t>
            </a:r>
            <a:r>
              <a:rPr lang="en-US" sz="1800">
                <a:solidFill>
                  <a:schemeClr val="tx1"/>
                </a:solidFill>
              </a:rPr>
              <a:t>(</a:t>
            </a:r>
            <a:r>
              <a:rPr lang="en-US" sz="1800" i="1">
                <a:solidFill>
                  <a:schemeClr val="tx1"/>
                </a:solidFill>
              </a:rPr>
              <a:t>n</a:t>
            </a:r>
            <a:r>
              <a:rPr lang="en-US" sz="1800">
                <a:solidFill>
                  <a:schemeClr val="tx1"/>
                </a:solidFill>
              </a:rPr>
              <a:t>) the neighborhood of </a:t>
            </a:r>
            <a:r>
              <a:rPr lang="en-US" sz="1800" i="1">
                <a:solidFill>
                  <a:schemeClr val="tx1"/>
                </a:solidFill>
              </a:rPr>
              <a:t>n</a:t>
            </a:r>
          </a:p>
          <a:p>
            <a:r>
              <a:rPr lang="en-US" sz="1800" i="1">
                <a:solidFill>
                  <a:schemeClr val="tx1"/>
                </a:solidFill>
              </a:rPr>
              <a:t>k-local</a:t>
            </a:r>
            <a:r>
              <a:rPr lang="en-US" sz="1800">
                <a:solidFill>
                  <a:schemeClr val="tx1"/>
                </a:solidFill>
              </a:rPr>
              <a:t>: A node only knows its k-hop neighborhood</a:t>
            </a:r>
          </a:p>
          <a:p>
            <a:endParaRPr lang="en-US" sz="1800">
              <a:solidFill>
                <a:schemeClr val="tx1"/>
              </a:solidFill>
            </a:endParaRPr>
          </a:p>
          <a:p>
            <a:r>
              <a:rPr lang="en-US" sz="1800" b="1" i="1">
                <a:solidFill>
                  <a:schemeClr val="tx1"/>
                </a:solidFill>
              </a:rPr>
              <a:t>Proof Outline:</a:t>
            </a:r>
          </a:p>
          <a:p>
            <a:pPr>
              <a:buFontTx/>
              <a:buAutoNum type="alphaUcParenBoth"/>
            </a:pPr>
            <a:r>
              <a:rPr lang="en-US" sz="1800">
                <a:solidFill>
                  <a:schemeClr val="tx1"/>
                </a:solidFill>
              </a:rPr>
              <a:t>We show that an arbitrary graph </a:t>
            </a:r>
            <a:r>
              <a:rPr lang="en-US" sz="1800" i="1">
                <a:solidFill>
                  <a:schemeClr val="tx1"/>
                </a:solidFill>
              </a:rPr>
              <a:t>G</a:t>
            </a:r>
            <a:r>
              <a:rPr lang="en-US" sz="1800">
                <a:solidFill>
                  <a:schemeClr val="tx1"/>
                </a:solidFill>
              </a:rPr>
              <a:t> can be translated to a 3D UDG </a:t>
            </a:r>
            <a:r>
              <a:rPr lang="en-US" sz="1800" i="1">
                <a:solidFill>
                  <a:schemeClr val="tx1"/>
                </a:solidFill>
              </a:rPr>
              <a:t>G’</a:t>
            </a:r>
          </a:p>
          <a:p>
            <a:pPr>
              <a:buFontTx/>
              <a:buAutoNum type="alphaUcParenBoth"/>
            </a:pPr>
            <a:r>
              <a:rPr lang="en-US" sz="1800">
                <a:solidFill>
                  <a:schemeClr val="tx1"/>
                </a:solidFill>
              </a:rPr>
              <a:t>Assume for contradiction that there is a </a:t>
            </a:r>
            <a:r>
              <a:rPr lang="en-US" sz="1800" i="1">
                <a:solidFill>
                  <a:schemeClr val="tx1"/>
                </a:solidFill>
              </a:rPr>
              <a:t>k</a:t>
            </a:r>
            <a:r>
              <a:rPr lang="en-US" sz="1800">
                <a:solidFill>
                  <a:schemeClr val="tx1"/>
                </a:solidFill>
              </a:rPr>
              <a:t>-local algorithm A</a:t>
            </a:r>
            <a:r>
              <a:rPr lang="en-US" sz="1800" baseline="-25000">
                <a:solidFill>
                  <a:schemeClr val="tx1"/>
                </a:solidFill>
              </a:rPr>
              <a:t>k</a:t>
            </a:r>
            <a:r>
              <a:rPr lang="en-US" sz="1800">
                <a:solidFill>
                  <a:schemeClr val="tx1"/>
                </a:solidFill>
              </a:rPr>
              <a:t> for 3D UDGs, </a:t>
            </a:r>
          </a:p>
          <a:p>
            <a:pPr>
              <a:buFontTx/>
              <a:buAutoNum type="alphaUcParenBoth"/>
            </a:pPr>
            <a:r>
              <a:rPr lang="en-US" sz="1800">
                <a:solidFill>
                  <a:schemeClr val="tx1"/>
                </a:solidFill>
              </a:rPr>
              <a:t>We show that there must also be a 1-local algorithm A</a:t>
            </a:r>
            <a:r>
              <a:rPr lang="en-US" sz="1800" baseline="-25000">
                <a:solidFill>
                  <a:schemeClr val="tx1"/>
                </a:solidFill>
              </a:rPr>
              <a:t>1</a:t>
            </a:r>
            <a:r>
              <a:rPr lang="en-US" sz="1800"/>
              <a:t> for 3D UDGs</a:t>
            </a:r>
          </a:p>
          <a:p>
            <a:pPr>
              <a:buFontTx/>
              <a:buAutoNum type="alphaUcParenBoth"/>
            </a:pPr>
            <a:r>
              <a:rPr lang="en-US" sz="1800"/>
              <a:t>The translation from G to G’ is strictly local, therefore, we could simulate A</a:t>
            </a:r>
            <a:r>
              <a:rPr lang="en-US" sz="1800" baseline="-25000"/>
              <a:t>1</a:t>
            </a:r>
            <a:r>
              <a:rPr lang="en-US" sz="1800"/>
              <a:t> on G and obtain a 1-local routing for arbitrary graphs</a:t>
            </a:r>
          </a:p>
          <a:p>
            <a:pPr>
              <a:buFontTx/>
              <a:buAutoNum type="alphaUcParenBoth"/>
            </a:pPr>
            <a:r>
              <a:rPr lang="en-US" sz="1800"/>
              <a:t>We show that there is no such algorithm, disproving the existence of A</a:t>
            </a:r>
            <a:r>
              <a:rPr lang="en-US" sz="1800" baseline="-25000"/>
              <a:t>k</a:t>
            </a:r>
            <a:r>
              <a:rPr lang="en-US" sz="1800"/>
              <a:t>.</a:t>
            </a:r>
          </a:p>
          <a:p>
            <a:endParaRPr lang="en-US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3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Transforming a general graph to a 3D UDG (1/2)</a:t>
            </a:r>
          </a:p>
        </p:txBody>
      </p:sp>
      <p:sp>
        <p:nvSpPr>
          <p:cNvPr id="1193988" name="Rectangle 3"/>
          <p:cNvSpPr>
            <a:spLocks noChangeArrowheads="1"/>
          </p:cNvSpPr>
          <p:nvPr/>
        </p:nvSpPr>
        <p:spPr bwMode="auto">
          <a:xfrm>
            <a:off x="468313" y="836613"/>
            <a:ext cx="8207375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/>
              <a:t>Main idea: Build the 3D UDG similar to an electronic circuit on three layers, and add chains of virtual nodes (the conductors)</a:t>
            </a:r>
          </a:p>
          <a:p>
            <a:pPr marL="342900" indent="-342900"/>
            <a:endParaRPr lang="en-US"/>
          </a:p>
        </p:txBody>
      </p:sp>
      <p:grpSp>
        <p:nvGrpSpPr>
          <p:cNvPr id="1221209" name="Group 601"/>
          <p:cNvGrpSpPr>
            <a:grpSpLocks/>
          </p:cNvGrpSpPr>
          <p:nvPr/>
        </p:nvGrpSpPr>
        <p:grpSpPr bwMode="auto">
          <a:xfrm>
            <a:off x="1082675" y="3162300"/>
            <a:ext cx="4624388" cy="1592263"/>
            <a:chOff x="626" y="1811"/>
            <a:chExt cx="2326" cy="801"/>
          </a:xfrm>
        </p:grpSpPr>
        <p:cxnSp>
          <p:nvCxnSpPr>
            <p:cNvPr id="1193990" name="AutoShape 602"/>
            <p:cNvCxnSpPr>
              <a:cxnSpLocks noChangeShapeType="1"/>
              <a:stCxn id="1194412" idx="6"/>
              <a:endCxn id="1194225" idx="3"/>
            </p:cNvCxnSpPr>
            <p:nvPr/>
          </p:nvCxnSpPr>
          <p:spPr bwMode="auto">
            <a:xfrm flipV="1">
              <a:off x="626" y="2475"/>
              <a:ext cx="124" cy="137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1" name="AutoShape 603"/>
            <p:cNvCxnSpPr>
              <a:cxnSpLocks noChangeShapeType="1"/>
              <a:stCxn id="1194412" idx="6"/>
              <a:endCxn id="1194228" idx="5"/>
            </p:cNvCxnSpPr>
            <p:nvPr/>
          </p:nvCxnSpPr>
          <p:spPr bwMode="auto">
            <a:xfrm flipV="1">
              <a:off x="626" y="2576"/>
              <a:ext cx="99" cy="36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2" name="AutoShape 604"/>
            <p:cNvCxnSpPr>
              <a:cxnSpLocks noChangeShapeType="1"/>
              <a:stCxn id="1194409" idx="3"/>
              <a:endCxn id="1194258" idx="1"/>
            </p:cNvCxnSpPr>
            <p:nvPr/>
          </p:nvCxnSpPr>
          <p:spPr bwMode="auto">
            <a:xfrm flipV="1">
              <a:off x="1347" y="2251"/>
              <a:ext cx="138" cy="142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3" name="AutoShape 605"/>
            <p:cNvCxnSpPr>
              <a:cxnSpLocks noChangeShapeType="1"/>
              <a:stCxn id="1194409" idx="2"/>
              <a:endCxn id="1194261" idx="5"/>
            </p:cNvCxnSpPr>
            <p:nvPr/>
          </p:nvCxnSpPr>
          <p:spPr bwMode="auto">
            <a:xfrm flipV="1">
              <a:off x="1347" y="2354"/>
              <a:ext cx="112" cy="36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4" name="AutoShape 606"/>
            <p:cNvCxnSpPr>
              <a:cxnSpLocks noChangeShapeType="1"/>
              <a:stCxn id="1194324" idx="3"/>
              <a:endCxn id="1194403" idx="3"/>
            </p:cNvCxnSpPr>
            <p:nvPr/>
          </p:nvCxnSpPr>
          <p:spPr bwMode="auto">
            <a:xfrm flipH="1">
              <a:off x="2799" y="1811"/>
              <a:ext cx="153" cy="140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5" name="AutoShape 607"/>
            <p:cNvCxnSpPr>
              <a:cxnSpLocks noChangeShapeType="1"/>
              <a:stCxn id="1194403" idx="4"/>
              <a:endCxn id="1194327" idx="0"/>
            </p:cNvCxnSpPr>
            <p:nvPr/>
          </p:nvCxnSpPr>
          <p:spPr bwMode="auto">
            <a:xfrm flipV="1">
              <a:off x="2801" y="1910"/>
              <a:ext cx="124" cy="43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6" name="AutoShape 608"/>
            <p:cNvCxnSpPr>
              <a:cxnSpLocks noChangeShapeType="1"/>
              <a:stCxn id="1194406" idx="5"/>
              <a:endCxn id="1194291" idx="1"/>
            </p:cNvCxnSpPr>
            <p:nvPr/>
          </p:nvCxnSpPr>
          <p:spPr bwMode="auto">
            <a:xfrm flipV="1">
              <a:off x="2078" y="2030"/>
              <a:ext cx="141" cy="142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3997" name="AutoShape 609"/>
            <p:cNvCxnSpPr>
              <a:cxnSpLocks noChangeShapeType="1"/>
              <a:stCxn id="1194406" idx="0"/>
              <a:endCxn id="1194294" idx="0"/>
            </p:cNvCxnSpPr>
            <p:nvPr/>
          </p:nvCxnSpPr>
          <p:spPr bwMode="auto">
            <a:xfrm flipV="1">
              <a:off x="2077" y="2130"/>
              <a:ext cx="115" cy="35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221218" name="Group 610"/>
          <p:cNvGrpSpPr>
            <a:grpSpLocks/>
          </p:cNvGrpSpPr>
          <p:nvPr/>
        </p:nvGrpSpPr>
        <p:grpSpPr bwMode="auto">
          <a:xfrm>
            <a:off x="700088" y="3440113"/>
            <a:ext cx="4702175" cy="1535112"/>
            <a:chOff x="434" y="1951"/>
            <a:chExt cx="2365" cy="772"/>
          </a:xfrm>
        </p:grpSpPr>
        <p:cxnSp>
          <p:nvCxnSpPr>
            <p:cNvPr id="1193999" name="AutoShape 611"/>
            <p:cNvCxnSpPr>
              <a:cxnSpLocks noChangeShapeType="1"/>
              <a:stCxn id="1194147" idx="0"/>
              <a:endCxn id="1194412" idx="6"/>
            </p:cNvCxnSpPr>
            <p:nvPr/>
          </p:nvCxnSpPr>
          <p:spPr bwMode="auto">
            <a:xfrm flipV="1">
              <a:off x="588" y="2612"/>
              <a:ext cx="38" cy="111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0" name="AutoShape 612"/>
            <p:cNvCxnSpPr>
              <a:cxnSpLocks noChangeShapeType="1"/>
              <a:stCxn id="1194144" idx="0"/>
              <a:endCxn id="1194412" idx="1"/>
            </p:cNvCxnSpPr>
            <p:nvPr/>
          </p:nvCxnSpPr>
          <p:spPr bwMode="auto">
            <a:xfrm flipV="1">
              <a:off x="434" y="2607"/>
              <a:ext cx="187" cy="71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1" name="AutoShape 613"/>
            <p:cNvCxnSpPr>
              <a:cxnSpLocks noChangeShapeType="1"/>
              <a:stCxn id="1194409" idx="5"/>
              <a:endCxn id="1194116" idx="3"/>
            </p:cNvCxnSpPr>
            <p:nvPr/>
          </p:nvCxnSpPr>
          <p:spPr bwMode="auto">
            <a:xfrm flipH="1">
              <a:off x="1324" y="2395"/>
              <a:ext cx="28" cy="108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2" name="AutoShape 614"/>
            <p:cNvCxnSpPr>
              <a:cxnSpLocks noChangeShapeType="1"/>
              <a:stCxn id="1194409" idx="2"/>
              <a:endCxn id="1194113" idx="3"/>
            </p:cNvCxnSpPr>
            <p:nvPr/>
          </p:nvCxnSpPr>
          <p:spPr bwMode="auto">
            <a:xfrm flipH="1">
              <a:off x="1170" y="2390"/>
              <a:ext cx="177" cy="68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3" name="AutoShape 615"/>
            <p:cNvCxnSpPr>
              <a:cxnSpLocks noChangeShapeType="1"/>
              <a:stCxn id="1194403" idx="3"/>
              <a:endCxn id="1194054" idx="3"/>
            </p:cNvCxnSpPr>
            <p:nvPr/>
          </p:nvCxnSpPr>
          <p:spPr bwMode="auto">
            <a:xfrm flipH="1">
              <a:off x="2789" y="1951"/>
              <a:ext cx="10" cy="108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4" name="AutoShape 616"/>
            <p:cNvCxnSpPr>
              <a:cxnSpLocks noChangeShapeType="1"/>
              <a:stCxn id="1194403" idx="3"/>
              <a:endCxn id="1194051" idx="1"/>
            </p:cNvCxnSpPr>
            <p:nvPr/>
          </p:nvCxnSpPr>
          <p:spPr bwMode="auto">
            <a:xfrm flipH="1">
              <a:off x="2632" y="1951"/>
              <a:ext cx="167" cy="63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5" name="AutoShape 617"/>
            <p:cNvCxnSpPr>
              <a:cxnSpLocks noChangeShapeType="1"/>
              <a:stCxn id="1194406" idx="7"/>
              <a:endCxn id="1194085" idx="5"/>
            </p:cNvCxnSpPr>
            <p:nvPr/>
          </p:nvCxnSpPr>
          <p:spPr bwMode="auto">
            <a:xfrm flipH="1">
              <a:off x="2057" y="2166"/>
              <a:ext cx="22" cy="113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4006" name="AutoShape 618"/>
            <p:cNvCxnSpPr>
              <a:cxnSpLocks noChangeShapeType="1"/>
              <a:stCxn id="1194406" idx="5"/>
              <a:endCxn id="1194082" idx="6"/>
            </p:cNvCxnSpPr>
            <p:nvPr/>
          </p:nvCxnSpPr>
          <p:spPr bwMode="auto">
            <a:xfrm flipH="1">
              <a:off x="1901" y="2172"/>
              <a:ext cx="177" cy="62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221227" name="Group 619"/>
          <p:cNvGrpSpPr>
            <a:grpSpLocks/>
          </p:cNvGrpSpPr>
          <p:nvPr/>
        </p:nvGrpSpPr>
        <p:grpSpPr bwMode="auto">
          <a:xfrm>
            <a:off x="642938" y="2459038"/>
            <a:ext cx="4813300" cy="3621087"/>
            <a:chOff x="405" y="1458"/>
            <a:chExt cx="2421" cy="1821"/>
          </a:xfrm>
        </p:grpSpPr>
        <p:cxnSp>
          <p:nvCxnSpPr>
            <p:cNvPr id="1194008" name="AutoShape 620"/>
            <p:cNvCxnSpPr>
              <a:cxnSpLocks noChangeShapeType="1"/>
            </p:cNvCxnSpPr>
            <p:nvPr/>
          </p:nvCxnSpPr>
          <p:spPr bwMode="auto">
            <a:xfrm rot="971346" flipH="1">
              <a:off x="405" y="2967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4009" name="AutoShape 621"/>
            <p:cNvCxnSpPr>
              <a:cxnSpLocks noChangeShapeType="1"/>
            </p:cNvCxnSpPr>
            <p:nvPr/>
          </p:nvCxnSpPr>
          <p:spPr bwMode="auto">
            <a:xfrm rot="971346" flipH="1">
              <a:off x="512" y="2566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4010" name="AutoShape 622"/>
            <p:cNvCxnSpPr>
              <a:cxnSpLocks noChangeShapeType="1"/>
            </p:cNvCxnSpPr>
            <p:nvPr/>
          </p:nvCxnSpPr>
          <p:spPr bwMode="auto">
            <a:xfrm rot="971346" flipH="1">
              <a:off x="745" y="1762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4011" name="AutoShape 623"/>
            <p:cNvCxnSpPr>
              <a:cxnSpLocks noChangeShapeType="1"/>
            </p:cNvCxnSpPr>
            <p:nvPr/>
          </p:nvCxnSpPr>
          <p:spPr bwMode="auto">
            <a:xfrm rot="971346" flipH="1">
              <a:off x="627" y="2163"/>
              <a:ext cx="2082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grpSp>
          <p:nvGrpSpPr>
            <p:cNvPr id="1194012" name="Group 624"/>
            <p:cNvGrpSpPr>
              <a:grpSpLocks/>
            </p:cNvGrpSpPr>
            <p:nvPr/>
          </p:nvGrpSpPr>
          <p:grpSpPr bwMode="auto">
            <a:xfrm>
              <a:off x="773" y="1458"/>
              <a:ext cx="2037" cy="616"/>
              <a:chOff x="767" y="1452"/>
              <a:chExt cx="2037" cy="616"/>
            </a:xfrm>
          </p:grpSpPr>
          <p:grpSp>
            <p:nvGrpSpPr>
              <p:cNvPr id="1194013" name="Group 625"/>
              <p:cNvGrpSpPr>
                <a:grpSpLocks/>
              </p:cNvGrpSpPr>
              <p:nvPr/>
            </p:nvGrpSpPr>
            <p:grpSpPr bwMode="auto">
              <a:xfrm rot="-4428654">
                <a:off x="767" y="1452"/>
                <a:ext cx="35" cy="35"/>
                <a:chOff x="1267" y="1699"/>
                <a:chExt cx="56" cy="56"/>
              </a:xfrm>
            </p:grpSpPr>
            <p:sp>
              <p:nvSpPr>
                <p:cNvPr id="1194014" name="Oval 62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15" name="Oval 62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16" name="Group 628"/>
              <p:cNvGrpSpPr>
                <a:grpSpLocks/>
              </p:cNvGrpSpPr>
              <p:nvPr/>
            </p:nvGrpSpPr>
            <p:grpSpPr bwMode="auto">
              <a:xfrm rot="-4428654">
                <a:off x="921" y="1497"/>
                <a:ext cx="35" cy="35"/>
                <a:chOff x="1267" y="1699"/>
                <a:chExt cx="56" cy="56"/>
              </a:xfrm>
            </p:grpSpPr>
            <p:sp>
              <p:nvSpPr>
                <p:cNvPr id="1194017" name="Oval 62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18" name="Oval 63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19" name="Group 631"/>
              <p:cNvGrpSpPr>
                <a:grpSpLocks/>
              </p:cNvGrpSpPr>
              <p:nvPr/>
            </p:nvGrpSpPr>
            <p:grpSpPr bwMode="auto">
              <a:xfrm rot="-4428654">
                <a:off x="1075" y="1541"/>
                <a:ext cx="35" cy="35"/>
                <a:chOff x="1267" y="1699"/>
                <a:chExt cx="56" cy="56"/>
              </a:xfrm>
            </p:grpSpPr>
            <p:sp>
              <p:nvSpPr>
                <p:cNvPr id="1194020" name="Oval 63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21" name="Oval 63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22" name="Group 634"/>
              <p:cNvGrpSpPr>
                <a:grpSpLocks/>
              </p:cNvGrpSpPr>
              <p:nvPr/>
            </p:nvGrpSpPr>
            <p:grpSpPr bwMode="auto">
              <a:xfrm rot="-4428654">
                <a:off x="1229" y="1586"/>
                <a:ext cx="35" cy="35"/>
                <a:chOff x="1267" y="1699"/>
                <a:chExt cx="56" cy="56"/>
              </a:xfrm>
            </p:grpSpPr>
            <p:sp>
              <p:nvSpPr>
                <p:cNvPr id="1194023" name="Oval 63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24" name="Oval 63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25" name="Group 637"/>
              <p:cNvGrpSpPr>
                <a:grpSpLocks/>
              </p:cNvGrpSpPr>
              <p:nvPr/>
            </p:nvGrpSpPr>
            <p:grpSpPr bwMode="auto">
              <a:xfrm rot="-4428654">
                <a:off x="1383" y="1631"/>
                <a:ext cx="35" cy="35"/>
                <a:chOff x="1267" y="1699"/>
                <a:chExt cx="56" cy="56"/>
              </a:xfrm>
            </p:grpSpPr>
            <p:sp>
              <p:nvSpPr>
                <p:cNvPr id="1194026" name="Oval 63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27" name="Oval 63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28" name="Group 640"/>
              <p:cNvGrpSpPr>
                <a:grpSpLocks/>
              </p:cNvGrpSpPr>
              <p:nvPr/>
            </p:nvGrpSpPr>
            <p:grpSpPr bwMode="auto">
              <a:xfrm rot="-4428654">
                <a:off x="1537" y="1676"/>
                <a:ext cx="35" cy="35"/>
                <a:chOff x="1267" y="1699"/>
                <a:chExt cx="56" cy="56"/>
              </a:xfrm>
            </p:grpSpPr>
            <p:sp>
              <p:nvSpPr>
                <p:cNvPr id="1194029" name="Oval 64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30" name="Oval 64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31" name="Group 643"/>
              <p:cNvGrpSpPr>
                <a:grpSpLocks/>
              </p:cNvGrpSpPr>
              <p:nvPr/>
            </p:nvGrpSpPr>
            <p:grpSpPr bwMode="auto">
              <a:xfrm rot="-4428654">
                <a:off x="1691" y="1720"/>
                <a:ext cx="35" cy="35"/>
                <a:chOff x="1267" y="1699"/>
                <a:chExt cx="56" cy="56"/>
              </a:xfrm>
            </p:grpSpPr>
            <p:sp>
              <p:nvSpPr>
                <p:cNvPr id="1194032" name="Oval 64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33" name="Oval 64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34" name="Group 646"/>
              <p:cNvGrpSpPr>
                <a:grpSpLocks/>
              </p:cNvGrpSpPr>
              <p:nvPr/>
            </p:nvGrpSpPr>
            <p:grpSpPr bwMode="auto">
              <a:xfrm rot="-4428654">
                <a:off x="1845" y="1765"/>
                <a:ext cx="35" cy="35"/>
                <a:chOff x="1267" y="1699"/>
                <a:chExt cx="56" cy="56"/>
              </a:xfrm>
            </p:grpSpPr>
            <p:sp>
              <p:nvSpPr>
                <p:cNvPr id="1194035" name="Oval 64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36" name="Oval 64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37" name="Group 649"/>
              <p:cNvGrpSpPr>
                <a:grpSpLocks/>
              </p:cNvGrpSpPr>
              <p:nvPr/>
            </p:nvGrpSpPr>
            <p:grpSpPr bwMode="auto">
              <a:xfrm rot="-4428654">
                <a:off x="1999" y="1810"/>
                <a:ext cx="35" cy="35"/>
                <a:chOff x="1267" y="1699"/>
                <a:chExt cx="56" cy="56"/>
              </a:xfrm>
            </p:grpSpPr>
            <p:sp>
              <p:nvSpPr>
                <p:cNvPr id="1194038" name="Oval 65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39" name="Oval 65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40" name="Group 652"/>
              <p:cNvGrpSpPr>
                <a:grpSpLocks/>
              </p:cNvGrpSpPr>
              <p:nvPr/>
            </p:nvGrpSpPr>
            <p:grpSpPr bwMode="auto">
              <a:xfrm rot="-4428654">
                <a:off x="2153" y="1854"/>
                <a:ext cx="35" cy="35"/>
                <a:chOff x="1267" y="1699"/>
                <a:chExt cx="56" cy="56"/>
              </a:xfrm>
            </p:grpSpPr>
            <p:sp>
              <p:nvSpPr>
                <p:cNvPr id="1194041" name="Oval 65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42" name="Oval 65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43" name="Group 655"/>
              <p:cNvGrpSpPr>
                <a:grpSpLocks/>
              </p:cNvGrpSpPr>
              <p:nvPr/>
            </p:nvGrpSpPr>
            <p:grpSpPr bwMode="auto">
              <a:xfrm rot="-4428654">
                <a:off x="2306" y="1899"/>
                <a:ext cx="35" cy="35"/>
                <a:chOff x="1267" y="1699"/>
                <a:chExt cx="56" cy="56"/>
              </a:xfrm>
            </p:grpSpPr>
            <p:sp>
              <p:nvSpPr>
                <p:cNvPr id="1194044" name="Oval 65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45" name="Oval 65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46" name="Group 658"/>
              <p:cNvGrpSpPr>
                <a:grpSpLocks/>
              </p:cNvGrpSpPr>
              <p:nvPr/>
            </p:nvGrpSpPr>
            <p:grpSpPr bwMode="auto">
              <a:xfrm rot="-4428654">
                <a:off x="2461" y="1944"/>
                <a:ext cx="35" cy="35"/>
                <a:chOff x="1267" y="1699"/>
                <a:chExt cx="56" cy="56"/>
              </a:xfrm>
            </p:grpSpPr>
            <p:sp>
              <p:nvSpPr>
                <p:cNvPr id="1194047" name="Oval 65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48" name="Oval 66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49" name="Group 661"/>
              <p:cNvGrpSpPr>
                <a:grpSpLocks/>
              </p:cNvGrpSpPr>
              <p:nvPr/>
            </p:nvGrpSpPr>
            <p:grpSpPr bwMode="auto">
              <a:xfrm rot="-4428654">
                <a:off x="2615" y="1989"/>
                <a:ext cx="35" cy="35"/>
                <a:chOff x="1267" y="1699"/>
                <a:chExt cx="56" cy="56"/>
              </a:xfrm>
            </p:grpSpPr>
            <p:sp>
              <p:nvSpPr>
                <p:cNvPr id="1194050" name="Oval 66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51" name="Oval 66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52" name="Group 664"/>
              <p:cNvGrpSpPr>
                <a:grpSpLocks/>
              </p:cNvGrpSpPr>
              <p:nvPr/>
            </p:nvGrpSpPr>
            <p:grpSpPr bwMode="auto">
              <a:xfrm rot="-4428654">
                <a:off x="2769" y="2033"/>
                <a:ext cx="35" cy="35"/>
                <a:chOff x="1267" y="1699"/>
                <a:chExt cx="56" cy="56"/>
              </a:xfrm>
            </p:grpSpPr>
            <p:sp>
              <p:nvSpPr>
                <p:cNvPr id="1194053" name="Oval 66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54" name="Oval 66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4055" name="Group 667"/>
            <p:cNvGrpSpPr>
              <a:grpSpLocks/>
            </p:cNvGrpSpPr>
            <p:nvPr/>
          </p:nvGrpSpPr>
          <p:grpSpPr bwMode="auto">
            <a:xfrm>
              <a:off x="653" y="1859"/>
              <a:ext cx="2037" cy="616"/>
              <a:chOff x="650" y="1853"/>
              <a:chExt cx="2037" cy="616"/>
            </a:xfrm>
          </p:grpSpPr>
          <p:grpSp>
            <p:nvGrpSpPr>
              <p:cNvPr id="1194056" name="Group 668"/>
              <p:cNvGrpSpPr>
                <a:grpSpLocks/>
              </p:cNvGrpSpPr>
              <p:nvPr/>
            </p:nvGrpSpPr>
            <p:grpSpPr bwMode="auto">
              <a:xfrm rot="-4428654">
                <a:off x="650" y="1853"/>
                <a:ext cx="35" cy="35"/>
                <a:chOff x="1267" y="1699"/>
                <a:chExt cx="56" cy="56"/>
              </a:xfrm>
            </p:grpSpPr>
            <p:sp>
              <p:nvSpPr>
                <p:cNvPr id="1194057" name="Oval 66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58" name="Oval 67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59" name="Group 671"/>
              <p:cNvGrpSpPr>
                <a:grpSpLocks/>
              </p:cNvGrpSpPr>
              <p:nvPr/>
            </p:nvGrpSpPr>
            <p:grpSpPr bwMode="auto">
              <a:xfrm rot="-4428654">
                <a:off x="804" y="1898"/>
                <a:ext cx="35" cy="35"/>
                <a:chOff x="1267" y="1699"/>
                <a:chExt cx="56" cy="56"/>
              </a:xfrm>
            </p:grpSpPr>
            <p:sp>
              <p:nvSpPr>
                <p:cNvPr id="1194060" name="Oval 67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61" name="Oval 67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62" name="Group 674"/>
              <p:cNvGrpSpPr>
                <a:grpSpLocks/>
              </p:cNvGrpSpPr>
              <p:nvPr/>
            </p:nvGrpSpPr>
            <p:grpSpPr bwMode="auto">
              <a:xfrm rot="-4428654">
                <a:off x="958" y="1942"/>
                <a:ext cx="35" cy="35"/>
                <a:chOff x="1267" y="1699"/>
                <a:chExt cx="56" cy="56"/>
              </a:xfrm>
            </p:grpSpPr>
            <p:sp>
              <p:nvSpPr>
                <p:cNvPr id="1194063" name="Oval 67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64" name="Oval 67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65" name="Group 677"/>
              <p:cNvGrpSpPr>
                <a:grpSpLocks/>
              </p:cNvGrpSpPr>
              <p:nvPr/>
            </p:nvGrpSpPr>
            <p:grpSpPr bwMode="auto">
              <a:xfrm rot="-4428654">
                <a:off x="1112" y="1987"/>
                <a:ext cx="35" cy="35"/>
                <a:chOff x="1267" y="1699"/>
                <a:chExt cx="56" cy="56"/>
              </a:xfrm>
            </p:grpSpPr>
            <p:sp>
              <p:nvSpPr>
                <p:cNvPr id="1194066" name="Oval 67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67" name="Oval 67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68" name="Group 680"/>
              <p:cNvGrpSpPr>
                <a:grpSpLocks/>
              </p:cNvGrpSpPr>
              <p:nvPr/>
            </p:nvGrpSpPr>
            <p:grpSpPr bwMode="auto">
              <a:xfrm rot="-4428654">
                <a:off x="1266" y="2032"/>
                <a:ext cx="35" cy="35"/>
                <a:chOff x="1267" y="1699"/>
                <a:chExt cx="56" cy="56"/>
              </a:xfrm>
            </p:grpSpPr>
            <p:sp>
              <p:nvSpPr>
                <p:cNvPr id="1194069" name="Oval 68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70" name="Oval 68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71" name="Group 683"/>
              <p:cNvGrpSpPr>
                <a:grpSpLocks/>
              </p:cNvGrpSpPr>
              <p:nvPr/>
            </p:nvGrpSpPr>
            <p:grpSpPr bwMode="auto">
              <a:xfrm rot="-4428654">
                <a:off x="1420" y="2077"/>
                <a:ext cx="35" cy="35"/>
                <a:chOff x="1267" y="1699"/>
                <a:chExt cx="56" cy="56"/>
              </a:xfrm>
            </p:grpSpPr>
            <p:sp>
              <p:nvSpPr>
                <p:cNvPr id="1194072" name="Oval 68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73" name="Oval 68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74" name="Group 686"/>
              <p:cNvGrpSpPr>
                <a:grpSpLocks/>
              </p:cNvGrpSpPr>
              <p:nvPr/>
            </p:nvGrpSpPr>
            <p:grpSpPr bwMode="auto">
              <a:xfrm rot="-4428654">
                <a:off x="1574" y="2121"/>
                <a:ext cx="35" cy="35"/>
                <a:chOff x="1267" y="1699"/>
                <a:chExt cx="56" cy="56"/>
              </a:xfrm>
            </p:grpSpPr>
            <p:sp>
              <p:nvSpPr>
                <p:cNvPr id="1194075" name="Oval 68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76" name="Oval 68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77" name="Group 689"/>
              <p:cNvGrpSpPr>
                <a:grpSpLocks/>
              </p:cNvGrpSpPr>
              <p:nvPr/>
            </p:nvGrpSpPr>
            <p:grpSpPr bwMode="auto">
              <a:xfrm rot="-4428654">
                <a:off x="1728" y="2166"/>
                <a:ext cx="35" cy="35"/>
                <a:chOff x="1267" y="1699"/>
                <a:chExt cx="56" cy="56"/>
              </a:xfrm>
            </p:grpSpPr>
            <p:sp>
              <p:nvSpPr>
                <p:cNvPr id="1194078" name="Oval 69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79" name="Oval 69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80" name="Group 692"/>
              <p:cNvGrpSpPr>
                <a:grpSpLocks/>
              </p:cNvGrpSpPr>
              <p:nvPr/>
            </p:nvGrpSpPr>
            <p:grpSpPr bwMode="auto">
              <a:xfrm rot="-4428654">
                <a:off x="1882" y="2211"/>
                <a:ext cx="35" cy="35"/>
                <a:chOff x="1267" y="1699"/>
                <a:chExt cx="56" cy="56"/>
              </a:xfrm>
            </p:grpSpPr>
            <p:sp>
              <p:nvSpPr>
                <p:cNvPr id="1194081" name="Oval 69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82" name="Oval 69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83" name="Group 695"/>
              <p:cNvGrpSpPr>
                <a:grpSpLocks/>
              </p:cNvGrpSpPr>
              <p:nvPr/>
            </p:nvGrpSpPr>
            <p:grpSpPr bwMode="auto">
              <a:xfrm rot="-4428654">
                <a:off x="2036" y="2255"/>
                <a:ext cx="35" cy="35"/>
                <a:chOff x="1267" y="1699"/>
                <a:chExt cx="56" cy="56"/>
              </a:xfrm>
            </p:grpSpPr>
            <p:sp>
              <p:nvSpPr>
                <p:cNvPr id="1194084" name="Oval 69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85" name="Oval 69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86" name="Group 698"/>
              <p:cNvGrpSpPr>
                <a:grpSpLocks/>
              </p:cNvGrpSpPr>
              <p:nvPr/>
            </p:nvGrpSpPr>
            <p:grpSpPr bwMode="auto">
              <a:xfrm rot="-4428654">
                <a:off x="2189" y="2300"/>
                <a:ext cx="35" cy="35"/>
                <a:chOff x="1267" y="1699"/>
                <a:chExt cx="56" cy="56"/>
              </a:xfrm>
            </p:grpSpPr>
            <p:sp>
              <p:nvSpPr>
                <p:cNvPr id="1194087" name="Oval 69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88" name="Oval 70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89" name="Group 701"/>
              <p:cNvGrpSpPr>
                <a:grpSpLocks/>
              </p:cNvGrpSpPr>
              <p:nvPr/>
            </p:nvGrpSpPr>
            <p:grpSpPr bwMode="auto">
              <a:xfrm rot="-4428654">
                <a:off x="2344" y="2345"/>
                <a:ext cx="35" cy="35"/>
                <a:chOff x="1267" y="1699"/>
                <a:chExt cx="56" cy="56"/>
              </a:xfrm>
            </p:grpSpPr>
            <p:sp>
              <p:nvSpPr>
                <p:cNvPr id="1194090" name="Oval 70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91" name="Oval 70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92" name="Group 704"/>
              <p:cNvGrpSpPr>
                <a:grpSpLocks/>
              </p:cNvGrpSpPr>
              <p:nvPr/>
            </p:nvGrpSpPr>
            <p:grpSpPr bwMode="auto">
              <a:xfrm rot="-4428654">
                <a:off x="2498" y="2390"/>
                <a:ext cx="35" cy="35"/>
                <a:chOff x="1267" y="1699"/>
                <a:chExt cx="56" cy="56"/>
              </a:xfrm>
            </p:grpSpPr>
            <p:sp>
              <p:nvSpPr>
                <p:cNvPr id="1194093" name="Oval 70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94" name="Oval 70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095" name="Group 707"/>
              <p:cNvGrpSpPr>
                <a:grpSpLocks/>
              </p:cNvGrpSpPr>
              <p:nvPr/>
            </p:nvGrpSpPr>
            <p:grpSpPr bwMode="auto">
              <a:xfrm rot="-4428654">
                <a:off x="2652" y="2434"/>
                <a:ext cx="35" cy="35"/>
                <a:chOff x="1267" y="1699"/>
                <a:chExt cx="56" cy="56"/>
              </a:xfrm>
            </p:grpSpPr>
            <p:sp>
              <p:nvSpPr>
                <p:cNvPr id="1194096" name="Oval 70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097" name="Oval 70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4098" name="Group 710"/>
            <p:cNvGrpSpPr>
              <a:grpSpLocks/>
            </p:cNvGrpSpPr>
            <p:nvPr/>
          </p:nvGrpSpPr>
          <p:grpSpPr bwMode="auto">
            <a:xfrm>
              <a:off x="540" y="2262"/>
              <a:ext cx="2037" cy="616"/>
              <a:chOff x="534" y="2253"/>
              <a:chExt cx="2037" cy="616"/>
            </a:xfrm>
          </p:grpSpPr>
          <p:grpSp>
            <p:nvGrpSpPr>
              <p:cNvPr id="1194099" name="Group 711"/>
              <p:cNvGrpSpPr>
                <a:grpSpLocks/>
              </p:cNvGrpSpPr>
              <p:nvPr/>
            </p:nvGrpSpPr>
            <p:grpSpPr bwMode="auto">
              <a:xfrm rot="-4428654">
                <a:off x="534" y="2253"/>
                <a:ext cx="35" cy="35"/>
                <a:chOff x="1267" y="1699"/>
                <a:chExt cx="56" cy="56"/>
              </a:xfrm>
            </p:grpSpPr>
            <p:sp>
              <p:nvSpPr>
                <p:cNvPr id="1194100" name="Oval 71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01" name="Oval 71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02" name="Group 714"/>
              <p:cNvGrpSpPr>
                <a:grpSpLocks/>
              </p:cNvGrpSpPr>
              <p:nvPr/>
            </p:nvGrpSpPr>
            <p:grpSpPr bwMode="auto">
              <a:xfrm rot="-4428654">
                <a:off x="688" y="2298"/>
                <a:ext cx="35" cy="35"/>
                <a:chOff x="1267" y="1699"/>
                <a:chExt cx="56" cy="56"/>
              </a:xfrm>
            </p:grpSpPr>
            <p:sp>
              <p:nvSpPr>
                <p:cNvPr id="1194103" name="Oval 71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04" name="Oval 71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05" name="Group 717"/>
              <p:cNvGrpSpPr>
                <a:grpSpLocks/>
              </p:cNvGrpSpPr>
              <p:nvPr/>
            </p:nvGrpSpPr>
            <p:grpSpPr bwMode="auto">
              <a:xfrm rot="-4428654">
                <a:off x="842" y="2342"/>
                <a:ext cx="35" cy="35"/>
                <a:chOff x="1267" y="1699"/>
                <a:chExt cx="56" cy="56"/>
              </a:xfrm>
            </p:grpSpPr>
            <p:sp>
              <p:nvSpPr>
                <p:cNvPr id="1194106" name="Oval 71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07" name="Oval 71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08" name="Group 720"/>
              <p:cNvGrpSpPr>
                <a:grpSpLocks/>
              </p:cNvGrpSpPr>
              <p:nvPr/>
            </p:nvGrpSpPr>
            <p:grpSpPr bwMode="auto">
              <a:xfrm rot="-4428654">
                <a:off x="996" y="2387"/>
                <a:ext cx="35" cy="35"/>
                <a:chOff x="1267" y="1699"/>
                <a:chExt cx="56" cy="56"/>
              </a:xfrm>
            </p:grpSpPr>
            <p:sp>
              <p:nvSpPr>
                <p:cNvPr id="1194109" name="Oval 72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10" name="Oval 72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11" name="Group 723"/>
              <p:cNvGrpSpPr>
                <a:grpSpLocks/>
              </p:cNvGrpSpPr>
              <p:nvPr/>
            </p:nvGrpSpPr>
            <p:grpSpPr bwMode="auto">
              <a:xfrm rot="-4428654">
                <a:off x="1150" y="2432"/>
                <a:ext cx="35" cy="35"/>
                <a:chOff x="1267" y="1699"/>
                <a:chExt cx="56" cy="56"/>
              </a:xfrm>
            </p:grpSpPr>
            <p:sp>
              <p:nvSpPr>
                <p:cNvPr id="1194112" name="Oval 72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13" name="Oval 72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14" name="Group 726"/>
              <p:cNvGrpSpPr>
                <a:grpSpLocks/>
              </p:cNvGrpSpPr>
              <p:nvPr/>
            </p:nvGrpSpPr>
            <p:grpSpPr bwMode="auto">
              <a:xfrm rot="-4428654">
                <a:off x="1304" y="2477"/>
                <a:ext cx="35" cy="35"/>
                <a:chOff x="1267" y="1699"/>
                <a:chExt cx="56" cy="56"/>
              </a:xfrm>
            </p:grpSpPr>
            <p:sp>
              <p:nvSpPr>
                <p:cNvPr id="1194115" name="Oval 72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16" name="Oval 72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17" name="Group 729"/>
              <p:cNvGrpSpPr>
                <a:grpSpLocks/>
              </p:cNvGrpSpPr>
              <p:nvPr/>
            </p:nvGrpSpPr>
            <p:grpSpPr bwMode="auto">
              <a:xfrm rot="-4428654">
                <a:off x="1458" y="2521"/>
                <a:ext cx="35" cy="35"/>
                <a:chOff x="1267" y="1699"/>
                <a:chExt cx="56" cy="56"/>
              </a:xfrm>
            </p:grpSpPr>
            <p:sp>
              <p:nvSpPr>
                <p:cNvPr id="1194118" name="Oval 73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19" name="Oval 73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20" name="Group 732"/>
              <p:cNvGrpSpPr>
                <a:grpSpLocks/>
              </p:cNvGrpSpPr>
              <p:nvPr/>
            </p:nvGrpSpPr>
            <p:grpSpPr bwMode="auto">
              <a:xfrm rot="-4428654">
                <a:off x="1612" y="2566"/>
                <a:ext cx="35" cy="35"/>
                <a:chOff x="1267" y="1699"/>
                <a:chExt cx="56" cy="56"/>
              </a:xfrm>
            </p:grpSpPr>
            <p:sp>
              <p:nvSpPr>
                <p:cNvPr id="1194121" name="Oval 73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22" name="Oval 73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23" name="Group 735"/>
              <p:cNvGrpSpPr>
                <a:grpSpLocks/>
              </p:cNvGrpSpPr>
              <p:nvPr/>
            </p:nvGrpSpPr>
            <p:grpSpPr bwMode="auto">
              <a:xfrm rot="-4428654">
                <a:off x="1766" y="2611"/>
                <a:ext cx="35" cy="35"/>
                <a:chOff x="1267" y="1699"/>
                <a:chExt cx="56" cy="56"/>
              </a:xfrm>
            </p:grpSpPr>
            <p:sp>
              <p:nvSpPr>
                <p:cNvPr id="1194124" name="Oval 73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25" name="Oval 73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26" name="Group 738"/>
              <p:cNvGrpSpPr>
                <a:grpSpLocks/>
              </p:cNvGrpSpPr>
              <p:nvPr/>
            </p:nvGrpSpPr>
            <p:grpSpPr bwMode="auto">
              <a:xfrm rot="-4428654">
                <a:off x="1920" y="2655"/>
                <a:ext cx="35" cy="35"/>
                <a:chOff x="1267" y="1699"/>
                <a:chExt cx="56" cy="56"/>
              </a:xfrm>
            </p:grpSpPr>
            <p:sp>
              <p:nvSpPr>
                <p:cNvPr id="1194127" name="Oval 73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28" name="Oval 74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29" name="Group 741"/>
              <p:cNvGrpSpPr>
                <a:grpSpLocks/>
              </p:cNvGrpSpPr>
              <p:nvPr/>
            </p:nvGrpSpPr>
            <p:grpSpPr bwMode="auto">
              <a:xfrm rot="-4428654">
                <a:off x="2073" y="2700"/>
                <a:ext cx="35" cy="35"/>
                <a:chOff x="1267" y="1699"/>
                <a:chExt cx="56" cy="56"/>
              </a:xfrm>
            </p:grpSpPr>
            <p:sp>
              <p:nvSpPr>
                <p:cNvPr id="1194130" name="Oval 74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31" name="Oval 74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32" name="Group 744"/>
              <p:cNvGrpSpPr>
                <a:grpSpLocks/>
              </p:cNvGrpSpPr>
              <p:nvPr/>
            </p:nvGrpSpPr>
            <p:grpSpPr bwMode="auto">
              <a:xfrm rot="-4428654">
                <a:off x="2228" y="2745"/>
                <a:ext cx="35" cy="35"/>
                <a:chOff x="1267" y="1699"/>
                <a:chExt cx="56" cy="56"/>
              </a:xfrm>
            </p:grpSpPr>
            <p:sp>
              <p:nvSpPr>
                <p:cNvPr id="1194133" name="Oval 74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34" name="Oval 74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35" name="Group 747"/>
              <p:cNvGrpSpPr>
                <a:grpSpLocks/>
              </p:cNvGrpSpPr>
              <p:nvPr/>
            </p:nvGrpSpPr>
            <p:grpSpPr bwMode="auto">
              <a:xfrm rot="-4428654">
                <a:off x="2382" y="2790"/>
                <a:ext cx="35" cy="35"/>
                <a:chOff x="1267" y="1699"/>
                <a:chExt cx="56" cy="56"/>
              </a:xfrm>
            </p:grpSpPr>
            <p:sp>
              <p:nvSpPr>
                <p:cNvPr id="1194136" name="Oval 74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37" name="Oval 74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38" name="Group 750"/>
              <p:cNvGrpSpPr>
                <a:grpSpLocks/>
              </p:cNvGrpSpPr>
              <p:nvPr/>
            </p:nvGrpSpPr>
            <p:grpSpPr bwMode="auto">
              <a:xfrm rot="-4428654">
                <a:off x="2536" y="2834"/>
                <a:ext cx="35" cy="35"/>
                <a:chOff x="1267" y="1699"/>
                <a:chExt cx="56" cy="56"/>
              </a:xfrm>
            </p:grpSpPr>
            <p:sp>
              <p:nvSpPr>
                <p:cNvPr id="1194139" name="Oval 75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40" name="Oval 75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4141" name="Group 753"/>
            <p:cNvGrpSpPr>
              <a:grpSpLocks/>
            </p:cNvGrpSpPr>
            <p:nvPr/>
          </p:nvGrpSpPr>
          <p:grpSpPr bwMode="auto">
            <a:xfrm>
              <a:off x="433" y="2663"/>
              <a:ext cx="2037" cy="616"/>
              <a:chOff x="418" y="2654"/>
              <a:chExt cx="2037" cy="616"/>
            </a:xfrm>
          </p:grpSpPr>
          <p:grpSp>
            <p:nvGrpSpPr>
              <p:cNvPr id="1194142" name="Group 754"/>
              <p:cNvGrpSpPr>
                <a:grpSpLocks/>
              </p:cNvGrpSpPr>
              <p:nvPr/>
            </p:nvGrpSpPr>
            <p:grpSpPr bwMode="auto">
              <a:xfrm rot="-4428654">
                <a:off x="418" y="2654"/>
                <a:ext cx="35" cy="35"/>
                <a:chOff x="1267" y="1699"/>
                <a:chExt cx="56" cy="56"/>
              </a:xfrm>
            </p:grpSpPr>
            <p:sp>
              <p:nvSpPr>
                <p:cNvPr id="1194143" name="Oval 75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44" name="Oval 75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45" name="Group 757"/>
              <p:cNvGrpSpPr>
                <a:grpSpLocks/>
              </p:cNvGrpSpPr>
              <p:nvPr/>
            </p:nvGrpSpPr>
            <p:grpSpPr bwMode="auto">
              <a:xfrm rot="-4428654">
                <a:off x="572" y="2699"/>
                <a:ext cx="35" cy="35"/>
                <a:chOff x="1267" y="1699"/>
                <a:chExt cx="56" cy="56"/>
              </a:xfrm>
            </p:grpSpPr>
            <p:sp>
              <p:nvSpPr>
                <p:cNvPr id="1194146" name="Oval 75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47" name="Oval 75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48" name="Group 760"/>
              <p:cNvGrpSpPr>
                <a:grpSpLocks/>
              </p:cNvGrpSpPr>
              <p:nvPr/>
            </p:nvGrpSpPr>
            <p:grpSpPr bwMode="auto">
              <a:xfrm rot="-4428654">
                <a:off x="726" y="2743"/>
                <a:ext cx="35" cy="35"/>
                <a:chOff x="1267" y="1699"/>
                <a:chExt cx="56" cy="56"/>
              </a:xfrm>
            </p:grpSpPr>
            <p:sp>
              <p:nvSpPr>
                <p:cNvPr id="1194149" name="Oval 76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50" name="Oval 76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51" name="Group 763"/>
              <p:cNvGrpSpPr>
                <a:grpSpLocks/>
              </p:cNvGrpSpPr>
              <p:nvPr/>
            </p:nvGrpSpPr>
            <p:grpSpPr bwMode="auto">
              <a:xfrm rot="-4428654">
                <a:off x="880" y="2788"/>
                <a:ext cx="35" cy="35"/>
                <a:chOff x="1267" y="1699"/>
                <a:chExt cx="56" cy="56"/>
              </a:xfrm>
            </p:grpSpPr>
            <p:sp>
              <p:nvSpPr>
                <p:cNvPr id="1194152" name="Oval 76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53" name="Oval 76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54" name="Group 766"/>
              <p:cNvGrpSpPr>
                <a:grpSpLocks/>
              </p:cNvGrpSpPr>
              <p:nvPr/>
            </p:nvGrpSpPr>
            <p:grpSpPr bwMode="auto">
              <a:xfrm rot="-4428654">
                <a:off x="1034" y="2833"/>
                <a:ext cx="35" cy="35"/>
                <a:chOff x="1267" y="1699"/>
                <a:chExt cx="56" cy="56"/>
              </a:xfrm>
            </p:grpSpPr>
            <p:sp>
              <p:nvSpPr>
                <p:cNvPr id="1194155" name="Oval 76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56" name="Oval 76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57" name="Group 769"/>
              <p:cNvGrpSpPr>
                <a:grpSpLocks/>
              </p:cNvGrpSpPr>
              <p:nvPr/>
            </p:nvGrpSpPr>
            <p:grpSpPr bwMode="auto">
              <a:xfrm rot="-4428654">
                <a:off x="1188" y="2878"/>
                <a:ext cx="35" cy="35"/>
                <a:chOff x="1267" y="1699"/>
                <a:chExt cx="56" cy="56"/>
              </a:xfrm>
            </p:grpSpPr>
            <p:sp>
              <p:nvSpPr>
                <p:cNvPr id="1194158" name="Oval 77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59" name="Oval 77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60" name="Group 772"/>
              <p:cNvGrpSpPr>
                <a:grpSpLocks/>
              </p:cNvGrpSpPr>
              <p:nvPr/>
            </p:nvGrpSpPr>
            <p:grpSpPr bwMode="auto">
              <a:xfrm rot="-4428654">
                <a:off x="1342" y="2922"/>
                <a:ext cx="35" cy="35"/>
                <a:chOff x="1267" y="1699"/>
                <a:chExt cx="56" cy="56"/>
              </a:xfrm>
            </p:grpSpPr>
            <p:sp>
              <p:nvSpPr>
                <p:cNvPr id="1194161" name="Oval 77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62" name="Oval 77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63" name="Group 775"/>
              <p:cNvGrpSpPr>
                <a:grpSpLocks/>
              </p:cNvGrpSpPr>
              <p:nvPr/>
            </p:nvGrpSpPr>
            <p:grpSpPr bwMode="auto">
              <a:xfrm rot="-4428654">
                <a:off x="1496" y="2967"/>
                <a:ext cx="35" cy="35"/>
                <a:chOff x="1267" y="1699"/>
                <a:chExt cx="56" cy="56"/>
              </a:xfrm>
            </p:grpSpPr>
            <p:sp>
              <p:nvSpPr>
                <p:cNvPr id="1194164" name="Oval 77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65" name="Oval 77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66" name="Group 778"/>
              <p:cNvGrpSpPr>
                <a:grpSpLocks/>
              </p:cNvGrpSpPr>
              <p:nvPr/>
            </p:nvGrpSpPr>
            <p:grpSpPr bwMode="auto">
              <a:xfrm rot="-4428654">
                <a:off x="1650" y="3012"/>
                <a:ext cx="35" cy="35"/>
                <a:chOff x="1267" y="1699"/>
                <a:chExt cx="56" cy="56"/>
              </a:xfrm>
            </p:grpSpPr>
            <p:sp>
              <p:nvSpPr>
                <p:cNvPr id="1194167" name="Oval 77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68" name="Oval 78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69" name="Group 781"/>
              <p:cNvGrpSpPr>
                <a:grpSpLocks/>
              </p:cNvGrpSpPr>
              <p:nvPr/>
            </p:nvGrpSpPr>
            <p:grpSpPr bwMode="auto">
              <a:xfrm rot="-4428654">
                <a:off x="1804" y="3056"/>
                <a:ext cx="35" cy="35"/>
                <a:chOff x="1267" y="1699"/>
                <a:chExt cx="56" cy="56"/>
              </a:xfrm>
            </p:grpSpPr>
            <p:sp>
              <p:nvSpPr>
                <p:cNvPr id="1194170" name="Oval 78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71" name="Oval 78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72" name="Group 784"/>
              <p:cNvGrpSpPr>
                <a:grpSpLocks/>
              </p:cNvGrpSpPr>
              <p:nvPr/>
            </p:nvGrpSpPr>
            <p:grpSpPr bwMode="auto">
              <a:xfrm rot="-4428654">
                <a:off x="1957" y="3101"/>
                <a:ext cx="35" cy="35"/>
                <a:chOff x="1267" y="1699"/>
                <a:chExt cx="56" cy="56"/>
              </a:xfrm>
            </p:grpSpPr>
            <p:sp>
              <p:nvSpPr>
                <p:cNvPr id="1194173" name="Oval 78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74" name="Oval 78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75" name="Group 787"/>
              <p:cNvGrpSpPr>
                <a:grpSpLocks/>
              </p:cNvGrpSpPr>
              <p:nvPr/>
            </p:nvGrpSpPr>
            <p:grpSpPr bwMode="auto">
              <a:xfrm rot="-4428654">
                <a:off x="2112" y="3146"/>
                <a:ext cx="35" cy="35"/>
                <a:chOff x="1267" y="1699"/>
                <a:chExt cx="56" cy="56"/>
              </a:xfrm>
            </p:grpSpPr>
            <p:sp>
              <p:nvSpPr>
                <p:cNvPr id="1194176" name="Oval 78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77" name="Oval 78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78" name="Group 790"/>
              <p:cNvGrpSpPr>
                <a:grpSpLocks/>
              </p:cNvGrpSpPr>
              <p:nvPr/>
            </p:nvGrpSpPr>
            <p:grpSpPr bwMode="auto">
              <a:xfrm rot="-4428654">
                <a:off x="2266" y="3191"/>
                <a:ext cx="35" cy="35"/>
                <a:chOff x="1267" y="1699"/>
                <a:chExt cx="56" cy="56"/>
              </a:xfrm>
            </p:grpSpPr>
            <p:sp>
              <p:nvSpPr>
                <p:cNvPr id="1194179" name="Oval 79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80" name="Oval 79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4181" name="Group 793"/>
              <p:cNvGrpSpPr>
                <a:grpSpLocks/>
              </p:cNvGrpSpPr>
              <p:nvPr/>
            </p:nvGrpSpPr>
            <p:grpSpPr bwMode="auto">
              <a:xfrm rot="-4428654">
                <a:off x="2420" y="3235"/>
                <a:ext cx="35" cy="35"/>
                <a:chOff x="1267" y="1699"/>
                <a:chExt cx="56" cy="56"/>
              </a:xfrm>
            </p:grpSpPr>
            <p:sp>
              <p:nvSpPr>
                <p:cNvPr id="1194182" name="Oval 79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4183" name="Oval 79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221404" name="Group 796"/>
          <p:cNvGrpSpPr>
            <a:grpSpLocks/>
          </p:cNvGrpSpPr>
          <p:nvPr/>
        </p:nvGrpSpPr>
        <p:grpSpPr bwMode="auto">
          <a:xfrm>
            <a:off x="1231900" y="2062163"/>
            <a:ext cx="4506913" cy="3730625"/>
            <a:chOff x="701" y="1258"/>
            <a:chExt cx="2267" cy="1876"/>
          </a:xfrm>
        </p:grpSpPr>
        <p:grpSp>
          <p:nvGrpSpPr>
            <p:cNvPr id="1194185" name="Group 797"/>
            <p:cNvGrpSpPr>
              <a:grpSpLocks/>
            </p:cNvGrpSpPr>
            <p:nvPr/>
          </p:nvGrpSpPr>
          <p:grpSpPr bwMode="auto">
            <a:xfrm>
              <a:off x="701" y="1258"/>
              <a:ext cx="412" cy="1337"/>
              <a:chOff x="701" y="1258"/>
              <a:chExt cx="412" cy="1337"/>
            </a:xfrm>
          </p:grpSpPr>
          <p:grpSp>
            <p:nvGrpSpPr>
              <p:cNvPr id="1194186" name="Group 798"/>
              <p:cNvGrpSpPr>
                <a:grpSpLocks/>
              </p:cNvGrpSpPr>
              <p:nvPr/>
            </p:nvGrpSpPr>
            <p:grpSpPr bwMode="auto">
              <a:xfrm>
                <a:off x="701" y="1258"/>
                <a:ext cx="412" cy="1337"/>
                <a:chOff x="701" y="1258"/>
                <a:chExt cx="412" cy="1337"/>
              </a:xfrm>
            </p:grpSpPr>
            <p:grpSp>
              <p:nvGrpSpPr>
                <p:cNvPr id="1194187" name="Group 799"/>
                <p:cNvGrpSpPr>
                  <a:grpSpLocks/>
                </p:cNvGrpSpPr>
                <p:nvPr/>
              </p:nvGrpSpPr>
              <p:grpSpPr bwMode="auto">
                <a:xfrm rot="970448">
                  <a:off x="1078" y="1258"/>
                  <a:ext cx="35" cy="35"/>
                  <a:chOff x="1267" y="1699"/>
                  <a:chExt cx="56" cy="56"/>
                </a:xfrm>
              </p:grpSpPr>
              <p:sp>
                <p:nvSpPr>
                  <p:cNvPr id="1194188" name="Oval 80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189" name="Oval 80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190" name="Group 802"/>
                <p:cNvGrpSpPr>
                  <a:grpSpLocks/>
                </p:cNvGrpSpPr>
                <p:nvPr/>
              </p:nvGrpSpPr>
              <p:grpSpPr bwMode="auto">
                <a:xfrm rot="970448">
                  <a:off x="1049" y="1358"/>
                  <a:ext cx="35" cy="35"/>
                  <a:chOff x="1267" y="1699"/>
                  <a:chExt cx="56" cy="56"/>
                </a:xfrm>
              </p:grpSpPr>
              <p:sp>
                <p:nvSpPr>
                  <p:cNvPr id="1194191" name="Oval 80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192" name="Oval 80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193" name="Group 805"/>
                <p:cNvGrpSpPr>
                  <a:grpSpLocks/>
                </p:cNvGrpSpPr>
                <p:nvPr/>
              </p:nvGrpSpPr>
              <p:grpSpPr bwMode="auto">
                <a:xfrm rot="970448">
                  <a:off x="1020" y="1458"/>
                  <a:ext cx="35" cy="35"/>
                  <a:chOff x="1267" y="1699"/>
                  <a:chExt cx="56" cy="56"/>
                </a:xfrm>
              </p:grpSpPr>
              <p:sp>
                <p:nvSpPr>
                  <p:cNvPr id="1194194" name="Oval 80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195" name="Oval 80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196" name="Group 808"/>
                <p:cNvGrpSpPr>
                  <a:grpSpLocks/>
                </p:cNvGrpSpPr>
                <p:nvPr/>
              </p:nvGrpSpPr>
              <p:grpSpPr bwMode="auto">
                <a:xfrm rot="970448">
                  <a:off x="991" y="1558"/>
                  <a:ext cx="35" cy="35"/>
                  <a:chOff x="1267" y="1699"/>
                  <a:chExt cx="56" cy="56"/>
                </a:xfrm>
              </p:grpSpPr>
              <p:sp>
                <p:nvSpPr>
                  <p:cNvPr id="1194197" name="Oval 80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198" name="Oval 81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199" name="Group 811"/>
                <p:cNvGrpSpPr>
                  <a:grpSpLocks/>
                </p:cNvGrpSpPr>
                <p:nvPr/>
              </p:nvGrpSpPr>
              <p:grpSpPr bwMode="auto">
                <a:xfrm rot="970448">
                  <a:off x="962" y="1659"/>
                  <a:ext cx="35" cy="35"/>
                  <a:chOff x="1267" y="1699"/>
                  <a:chExt cx="56" cy="56"/>
                </a:xfrm>
              </p:grpSpPr>
              <p:sp>
                <p:nvSpPr>
                  <p:cNvPr id="1194200" name="Oval 81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01" name="Oval 81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02" name="Group 814"/>
                <p:cNvGrpSpPr>
                  <a:grpSpLocks/>
                </p:cNvGrpSpPr>
                <p:nvPr/>
              </p:nvGrpSpPr>
              <p:grpSpPr bwMode="auto">
                <a:xfrm rot="970448">
                  <a:off x="933" y="1759"/>
                  <a:ext cx="35" cy="35"/>
                  <a:chOff x="1267" y="1699"/>
                  <a:chExt cx="56" cy="56"/>
                </a:xfrm>
              </p:grpSpPr>
              <p:sp>
                <p:nvSpPr>
                  <p:cNvPr id="1194203" name="Oval 81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04" name="Oval 81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05" name="Group 817"/>
                <p:cNvGrpSpPr>
                  <a:grpSpLocks/>
                </p:cNvGrpSpPr>
                <p:nvPr/>
              </p:nvGrpSpPr>
              <p:grpSpPr bwMode="auto">
                <a:xfrm rot="970448">
                  <a:off x="904" y="1859"/>
                  <a:ext cx="35" cy="35"/>
                  <a:chOff x="1267" y="1699"/>
                  <a:chExt cx="56" cy="56"/>
                </a:xfrm>
              </p:grpSpPr>
              <p:sp>
                <p:nvSpPr>
                  <p:cNvPr id="1194206" name="Oval 81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07" name="Oval 81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08" name="Group 820"/>
                <p:cNvGrpSpPr>
                  <a:grpSpLocks/>
                </p:cNvGrpSpPr>
                <p:nvPr/>
              </p:nvGrpSpPr>
              <p:grpSpPr bwMode="auto">
                <a:xfrm rot="970448">
                  <a:off x="875" y="1959"/>
                  <a:ext cx="35" cy="35"/>
                  <a:chOff x="1267" y="1699"/>
                  <a:chExt cx="56" cy="56"/>
                </a:xfrm>
              </p:grpSpPr>
              <p:sp>
                <p:nvSpPr>
                  <p:cNvPr id="1194209" name="Oval 82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10" name="Oval 82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11" name="Group 823"/>
                <p:cNvGrpSpPr>
                  <a:grpSpLocks/>
                </p:cNvGrpSpPr>
                <p:nvPr/>
              </p:nvGrpSpPr>
              <p:grpSpPr bwMode="auto">
                <a:xfrm rot="970448">
                  <a:off x="846" y="2059"/>
                  <a:ext cx="35" cy="35"/>
                  <a:chOff x="1267" y="1699"/>
                  <a:chExt cx="56" cy="56"/>
                </a:xfrm>
              </p:grpSpPr>
              <p:sp>
                <p:nvSpPr>
                  <p:cNvPr id="1194212" name="Oval 82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13" name="Oval 82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14" name="Group 826"/>
                <p:cNvGrpSpPr>
                  <a:grpSpLocks/>
                </p:cNvGrpSpPr>
                <p:nvPr/>
              </p:nvGrpSpPr>
              <p:grpSpPr bwMode="auto">
                <a:xfrm rot="970448">
                  <a:off x="817" y="2159"/>
                  <a:ext cx="35" cy="35"/>
                  <a:chOff x="1267" y="1699"/>
                  <a:chExt cx="56" cy="56"/>
                </a:xfrm>
              </p:grpSpPr>
              <p:sp>
                <p:nvSpPr>
                  <p:cNvPr id="1194215" name="Oval 82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16" name="Oval 82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17" name="Group 829"/>
                <p:cNvGrpSpPr>
                  <a:grpSpLocks/>
                </p:cNvGrpSpPr>
                <p:nvPr/>
              </p:nvGrpSpPr>
              <p:grpSpPr bwMode="auto">
                <a:xfrm rot="970448">
                  <a:off x="788" y="2259"/>
                  <a:ext cx="35" cy="35"/>
                  <a:chOff x="1267" y="1699"/>
                  <a:chExt cx="56" cy="56"/>
                </a:xfrm>
              </p:grpSpPr>
              <p:sp>
                <p:nvSpPr>
                  <p:cNvPr id="1194218" name="Oval 83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19" name="Oval 83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20" name="Group 832"/>
                <p:cNvGrpSpPr>
                  <a:grpSpLocks/>
                </p:cNvGrpSpPr>
                <p:nvPr/>
              </p:nvGrpSpPr>
              <p:grpSpPr bwMode="auto">
                <a:xfrm rot="970448">
                  <a:off x="759" y="2359"/>
                  <a:ext cx="35" cy="35"/>
                  <a:chOff x="1267" y="1699"/>
                  <a:chExt cx="56" cy="56"/>
                </a:xfrm>
              </p:grpSpPr>
              <p:sp>
                <p:nvSpPr>
                  <p:cNvPr id="1194221" name="Oval 83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22" name="Oval 83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23" name="Group 835"/>
                <p:cNvGrpSpPr>
                  <a:grpSpLocks/>
                </p:cNvGrpSpPr>
                <p:nvPr/>
              </p:nvGrpSpPr>
              <p:grpSpPr bwMode="auto">
                <a:xfrm rot="970448">
                  <a:off x="730" y="2460"/>
                  <a:ext cx="35" cy="35"/>
                  <a:chOff x="1267" y="1699"/>
                  <a:chExt cx="56" cy="56"/>
                </a:xfrm>
              </p:grpSpPr>
              <p:sp>
                <p:nvSpPr>
                  <p:cNvPr id="1194224" name="Oval 83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25" name="Oval 83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26" name="Group 838"/>
                <p:cNvGrpSpPr>
                  <a:grpSpLocks/>
                </p:cNvGrpSpPr>
                <p:nvPr/>
              </p:nvGrpSpPr>
              <p:grpSpPr bwMode="auto">
                <a:xfrm rot="970448">
                  <a:off x="701" y="2560"/>
                  <a:ext cx="35" cy="35"/>
                  <a:chOff x="1267" y="1699"/>
                  <a:chExt cx="56" cy="56"/>
                </a:xfrm>
              </p:grpSpPr>
              <p:sp>
                <p:nvSpPr>
                  <p:cNvPr id="1194227" name="Oval 83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28" name="Oval 84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4229" name="AutoShape 841"/>
              <p:cNvCxnSpPr>
                <a:cxnSpLocks noChangeShapeType="1"/>
                <a:stCxn id="1194228" idx="7"/>
                <a:endCxn id="1194189" idx="3"/>
              </p:cNvCxnSpPr>
              <p:nvPr/>
            </p:nvCxnSpPr>
            <p:spPr bwMode="auto">
              <a:xfrm flipV="1">
                <a:off x="719" y="1276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4230" name="Group 842"/>
            <p:cNvGrpSpPr>
              <a:grpSpLocks/>
            </p:cNvGrpSpPr>
            <p:nvPr/>
          </p:nvGrpSpPr>
          <p:grpSpPr bwMode="auto">
            <a:xfrm>
              <a:off x="1320" y="1438"/>
              <a:ext cx="412" cy="1337"/>
              <a:chOff x="1320" y="1438"/>
              <a:chExt cx="412" cy="1337"/>
            </a:xfrm>
          </p:grpSpPr>
          <p:grpSp>
            <p:nvGrpSpPr>
              <p:cNvPr id="1194231" name="Group 843"/>
              <p:cNvGrpSpPr>
                <a:grpSpLocks/>
              </p:cNvGrpSpPr>
              <p:nvPr/>
            </p:nvGrpSpPr>
            <p:grpSpPr bwMode="auto">
              <a:xfrm>
                <a:off x="1320" y="1438"/>
                <a:ext cx="412" cy="1337"/>
                <a:chOff x="1320" y="1438"/>
                <a:chExt cx="412" cy="1337"/>
              </a:xfrm>
            </p:grpSpPr>
            <p:grpSp>
              <p:nvGrpSpPr>
                <p:cNvPr id="1194232" name="Group 844"/>
                <p:cNvGrpSpPr>
                  <a:grpSpLocks/>
                </p:cNvGrpSpPr>
                <p:nvPr/>
              </p:nvGrpSpPr>
              <p:grpSpPr bwMode="auto">
                <a:xfrm rot="970448">
                  <a:off x="1697" y="1438"/>
                  <a:ext cx="35" cy="35"/>
                  <a:chOff x="1267" y="1699"/>
                  <a:chExt cx="56" cy="56"/>
                </a:xfrm>
              </p:grpSpPr>
              <p:sp>
                <p:nvSpPr>
                  <p:cNvPr id="1194233" name="Oval 84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34" name="Oval 84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35" name="Group 847"/>
                <p:cNvGrpSpPr>
                  <a:grpSpLocks/>
                </p:cNvGrpSpPr>
                <p:nvPr/>
              </p:nvGrpSpPr>
              <p:grpSpPr bwMode="auto">
                <a:xfrm rot="970448">
                  <a:off x="1668" y="1538"/>
                  <a:ext cx="35" cy="35"/>
                  <a:chOff x="1267" y="1699"/>
                  <a:chExt cx="56" cy="56"/>
                </a:xfrm>
              </p:grpSpPr>
              <p:sp>
                <p:nvSpPr>
                  <p:cNvPr id="1194236" name="Oval 84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37" name="Oval 84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38" name="Group 850"/>
                <p:cNvGrpSpPr>
                  <a:grpSpLocks/>
                </p:cNvGrpSpPr>
                <p:nvPr/>
              </p:nvGrpSpPr>
              <p:grpSpPr bwMode="auto">
                <a:xfrm rot="970448">
                  <a:off x="1639" y="1638"/>
                  <a:ext cx="35" cy="35"/>
                  <a:chOff x="1267" y="1699"/>
                  <a:chExt cx="56" cy="56"/>
                </a:xfrm>
              </p:grpSpPr>
              <p:sp>
                <p:nvSpPr>
                  <p:cNvPr id="1194239" name="Oval 85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40" name="Oval 85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41" name="Group 853"/>
                <p:cNvGrpSpPr>
                  <a:grpSpLocks/>
                </p:cNvGrpSpPr>
                <p:nvPr/>
              </p:nvGrpSpPr>
              <p:grpSpPr bwMode="auto">
                <a:xfrm rot="970448">
                  <a:off x="1610" y="1738"/>
                  <a:ext cx="35" cy="35"/>
                  <a:chOff x="1267" y="1699"/>
                  <a:chExt cx="56" cy="56"/>
                </a:xfrm>
              </p:grpSpPr>
              <p:sp>
                <p:nvSpPr>
                  <p:cNvPr id="1194242" name="Oval 85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43" name="Oval 85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44" name="Group 856"/>
                <p:cNvGrpSpPr>
                  <a:grpSpLocks/>
                </p:cNvGrpSpPr>
                <p:nvPr/>
              </p:nvGrpSpPr>
              <p:grpSpPr bwMode="auto">
                <a:xfrm rot="970448">
                  <a:off x="1581" y="1839"/>
                  <a:ext cx="35" cy="35"/>
                  <a:chOff x="1267" y="1699"/>
                  <a:chExt cx="56" cy="56"/>
                </a:xfrm>
              </p:grpSpPr>
              <p:sp>
                <p:nvSpPr>
                  <p:cNvPr id="1194245" name="Oval 85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46" name="Oval 85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47" name="Group 859"/>
                <p:cNvGrpSpPr>
                  <a:grpSpLocks/>
                </p:cNvGrpSpPr>
                <p:nvPr/>
              </p:nvGrpSpPr>
              <p:grpSpPr bwMode="auto">
                <a:xfrm rot="970448">
                  <a:off x="1552" y="1939"/>
                  <a:ext cx="35" cy="35"/>
                  <a:chOff x="1267" y="1699"/>
                  <a:chExt cx="56" cy="56"/>
                </a:xfrm>
              </p:grpSpPr>
              <p:sp>
                <p:nvSpPr>
                  <p:cNvPr id="1194248" name="Oval 86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49" name="Oval 86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50" name="Group 862"/>
                <p:cNvGrpSpPr>
                  <a:grpSpLocks/>
                </p:cNvGrpSpPr>
                <p:nvPr/>
              </p:nvGrpSpPr>
              <p:grpSpPr bwMode="auto">
                <a:xfrm rot="970448">
                  <a:off x="1523" y="2039"/>
                  <a:ext cx="35" cy="35"/>
                  <a:chOff x="1267" y="1699"/>
                  <a:chExt cx="56" cy="56"/>
                </a:xfrm>
              </p:grpSpPr>
              <p:sp>
                <p:nvSpPr>
                  <p:cNvPr id="1194251" name="Oval 86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52" name="Oval 86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53" name="Group 865"/>
                <p:cNvGrpSpPr>
                  <a:grpSpLocks/>
                </p:cNvGrpSpPr>
                <p:nvPr/>
              </p:nvGrpSpPr>
              <p:grpSpPr bwMode="auto">
                <a:xfrm rot="970448">
                  <a:off x="1494" y="2139"/>
                  <a:ext cx="35" cy="35"/>
                  <a:chOff x="1267" y="1699"/>
                  <a:chExt cx="56" cy="56"/>
                </a:xfrm>
              </p:grpSpPr>
              <p:sp>
                <p:nvSpPr>
                  <p:cNvPr id="1194254" name="Oval 86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55" name="Oval 86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56" name="Group 868"/>
                <p:cNvGrpSpPr>
                  <a:grpSpLocks/>
                </p:cNvGrpSpPr>
                <p:nvPr/>
              </p:nvGrpSpPr>
              <p:grpSpPr bwMode="auto">
                <a:xfrm rot="970448">
                  <a:off x="1465" y="2239"/>
                  <a:ext cx="35" cy="35"/>
                  <a:chOff x="1267" y="1699"/>
                  <a:chExt cx="56" cy="56"/>
                </a:xfrm>
              </p:grpSpPr>
              <p:sp>
                <p:nvSpPr>
                  <p:cNvPr id="1194257" name="Oval 86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58" name="Oval 87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59" name="Group 871"/>
                <p:cNvGrpSpPr>
                  <a:grpSpLocks/>
                </p:cNvGrpSpPr>
                <p:nvPr/>
              </p:nvGrpSpPr>
              <p:grpSpPr bwMode="auto">
                <a:xfrm rot="970448">
                  <a:off x="1436" y="2339"/>
                  <a:ext cx="35" cy="35"/>
                  <a:chOff x="1267" y="1699"/>
                  <a:chExt cx="56" cy="56"/>
                </a:xfrm>
              </p:grpSpPr>
              <p:sp>
                <p:nvSpPr>
                  <p:cNvPr id="1194260" name="Oval 87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61" name="Oval 87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62" name="Group 874"/>
                <p:cNvGrpSpPr>
                  <a:grpSpLocks/>
                </p:cNvGrpSpPr>
                <p:nvPr/>
              </p:nvGrpSpPr>
              <p:grpSpPr bwMode="auto">
                <a:xfrm rot="970448">
                  <a:off x="1407" y="2439"/>
                  <a:ext cx="35" cy="35"/>
                  <a:chOff x="1267" y="1699"/>
                  <a:chExt cx="56" cy="56"/>
                </a:xfrm>
              </p:grpSpPr>
              <p:sp>
                <p:nvSpPr>
                  <p:cNvPr id="1194263" name="Oval 87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64" name="Oval 87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65" name="Group 877"/>
                <p:cNvGrpSpPr>
                  <a:grpSpLocks/>
                </p:cNvGrpSpPr>
                <p:nvPr/>
              </p:nvGrpSpPr>
              <p:grpSpPr bwMode="auto">
                <a:xfrm rot="970448">
                  <a:off x="1378" y="2539"/>
                  <a:ext cx="35" cy="35"/>
                  <a:chOff x="1267" y="1699"/>
                  <a:chExt cx="56" cy="56"/>
                </a:xfrm>
              </p:grpSpPr>
              <p:sp>
                <p:nvSpPr>
                  <p:cNvPr id="1194266" name="Oval 87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67" name="Oval 87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68" name="Group 880"/>
                <p:cNvGrpSpPr>
                  <a:grpSpLocks/>
                </p:cNvGrpSpPr>
                <p:nvPr/>
              </p:nvGrpSpPr>
              <p:grpSpPr bwMode="auto">
                <a:xfrm rot="970448">
                  <a:off x="1349" y="2640"/>
                  <a:ext cx="35" cy="35"/>
                  <a:chOff x="1267" y="1699"/>
                  <a:chExt cx="56" cy="56"/>
                </a:xfrm>
              </p:grpSpPr>
              <p:sp>
                <p:nvSpPr>
                  <p:cNvPr id="1194269" name="Oval 88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70" name="Oval 88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71" name="Group 883"/>
                <p:cNvGrpSpPr>
                  <a:grpSpLocks/>
                </p:cNvGrpSpPr>
                <p:nvPr/>
              </p:nvGrpSpPr>
              <p:grpSpPr bwMode="auto">
                <a:xfrm rot="970448">
                  <a:off x="1320" y="2740"/>
                  <a:ext cx="35" cy="35"/>
                  <a:chOff x="1267" y="1699"/>
                  <a:chExt cx="56" cy="56"/>
                </a:xfrm>
              </p:grpSpPr>
              <p:sp>
                <p:nvSpPr>
                  <p:cNvPr id="1194272" name="Oval 88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73" name="Oval 88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4274" name="AutoShape 886"/>
              <p:cNvCxnSpPr>
                <a:cxnSpLocks noChangeShapeType="1"/>
                <a:stCxn id="1194273" idx="7"/>
                <a:endCxn id="1194234" idx="3"/>
              </p:cNvCxnSpPr>
              <p:nvPr/>
            </p:nvCxnSpPr>
            <p:spPr bwMode="auto">
              <a:xfrm flipV="1">
                <a:off x="1338" y="1456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4275" name="Group 887"/>
            <p:cNvGrpSpPr>
              <a:grpSpLocks/>
            </p:cNvGrpSpPr>
            <p:nvPr/>
          </p:nvGrpSpPr>
          <p:grpSpPr bwMode="auto">
            <a:xfrm>
              <a:off x="1938" y="1617"/>
              <a:ext cx="412" cy="1337"/>
              <a:chOff x="1938" y="1617"/>
              <a:chExt cx="412" cy="1337"/>
            </a:xfrm>
          </p:grpSpPr>
          <p:grpSp>
            <p:nvGrpSpPr>
              <p:cNvPr id="1194276" name="Group 888"/>
              <p:cNvGrpSpPr>
                <a:grpSpLocks/>
              </p:cNvGrpSpPr>
              <p:nvPr/>
            </p:nvGrpSpPr>
            <p:grpSpPr bwMode="auto">
              <a:xfrm>
                <a:off x="1938" y="1617"/>
                <a:ext cx="412" cy="1337"/>
                <a:chOff x="1938" y="1617"/>
                <a:chExt cx="412" cy="1337"/>
              </a:xfrm>
            </p:grpSpPr>
            <p:grpSp>
              <p:nvGrpSpPr>
                <p:cNvPr id="1194277" name="Group 889"/>
                <p:cNvGrpSpPr>
                  <a:grpSpLocks/>
                </p:cNvGrpSpPr>
                <p:nvPr/>
              </p:nvGrpSpPr>
              <p:grpSpPr bwMode="auto">
                <a:xfrm rot="970448">
                  <a:off x="2315" y="1617"/>
                  <a:ext cx="35" cy="35"/>
                  <a:chOff x="1267" y="1699"/>
                  <a:chExt cx="56" cy="56"/>
                </a:xfrm>
              </p:grpSpPr>
              <p:sp>
                <p:nvSpPr>
                  <p:cNvPr id="1194278" name="Oval 89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79" name="Oval 89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80" name="Group 892"/>
                <p:cNvGrpSpPr>
                  <a:grpSpLocks/>
                </p:cNvGrpSpPr>
                <p:nvPr/>
              </p:nvGrpSpPr>
              <p:grpSpPr bwMode="auto">
                <a:xfrm rot="970448">
                  <a:off x="2286" y="1717"/>
                  <a:ext cx="35" cy="35"/>
                  <a:chOff x="1267" y="1699"/>
                  <a:chExt cx="56" cy="56"/>
                </a:xfrm>
              </p:grpSpPr>
              <p:sp>
                <p:nvSpPr>
                  <p:cNvPr id="1194281" name="Oval 89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82" name="Oval 89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83" name="Group 895"/>
                <p:cNvGrpSpPr>
                  <a:grpSpLocks/>
                </p:cNvGrpSpPr>
                <p:nvPr/>
              </p:nvGrpSpPr>
              <p:grpSpPr bwMode="auto">
                <a:xfrm rot="970448">
                  <a:off x="2257" y="1817"/>
                  <a:ext cx="35" cy="35"/>
                  <a:chOff x="1267" y="1699"/>
                  <a:chExt cx="56" cy="56"/>
                </a:xfrm>
              </p:grpSpPr>
              <p:sp>
                <p:nvSpPr>
                  <p:cNvPr id="1194284" name="Oval 89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85" name="Oval 89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86" name="Group 898"/>
                <p:cNvGrpSpPr>
                  <a:grpSpLocks/>
                </p:cNvGrpSpPr>
                <p:nvPr/>
              </p:nvGrpSpPr>
              <p:grpSpPr bwMode="auto">
                <a:xfrm rot="970448">
                  <a:off x="2228" y="1917"/>
                  <a:ext cx="35" cy="35"/>
                  <a:chOff x="1267" y="1699"/>
                  <a:chExt cx="56" cy="56"/>
                </a:xfrm>
              </p:grpSpPr>
              <p:sp>
                <p:nvSpPr>
                  <p:cNvPr id="1194287" name="Oval 89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88" name="Oval 90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89" name="Group 901"/>
                <p:cNvGrpSpPr>
                  <a:grpSpLocks/>
                </p:cNvGrpSpPr>
                <p:nvPr/>
              </p:nvGrpSpPr>
              <p:grpSpPr bwMode="auto">
                <a:xfrm rot="970448">
                  <a:off x="2199" y="2018"/>
                  <a:ext cx="35" cy="35"/>
                  <a:chOff x="1267" y="1699"/>
                  <a:chExt cx="56" cy="56"/>
                </a:xfrm>
              </p:grpSpPr>
              <p:sp>
                <p:nvSpPr>
                  <p:cNvPr id="1194290" name="Oval 90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91" name="Oval 90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92" name="Group 904"/>
                <p:cNvGrpSpPr>
                  <a:grpSpLocks/>
                </p:cNvGrpSpPr>
                <p:nvPr/>
              </p:nvGrpSpPr>
              <p:grpSpPr bwMode="auto">
                <a:xfrm rot="970448">
                  <a:off x="2170" y="2118"/>
                  <a:ext cx="35" cy="35"/>
                  <a:chOff x="1267" y="1699"/>
                  <a:chExt cx="56" cy="56"/>
                </a:xfrm>
              </p:grpSpPr>
              <p:sp>
                <p:nvSpPr>
                  <p:cNvPr id="1194293" name="Oval 90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94" name="Oval 90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95" name="Group 907"/>
                <p:cNvGrpSpPr>
                  <a:grpSpLocks/>
                </p:cNvGrpSpPr>
                <p:nvPr/>
              </p:nvGrpSpPr>
              <p:grpSpPr bwMode="auto">
                <a:xfrm rot="970448">
                  <a:off x="2141" y="2218"/>
                  <a:ext cx="35" cy="35"/>
                  <a:chOff x="1267" y="1699"/>
                  <a:chExt cx="56" cy="56"/>
                </a:xfrm>
              </p:grpSpPr>
              <p:sp>
                <p:nvSpPr>
                  <p:cNvPr id="1194296" name="Oval 90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297" name="Oval 90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298" name="Group 910"/>
                <p:cNvGrpSpPr>
                  <a:grpSpLocks/>
                </p:cNvGrpSpPr>
                <p:nvPr/>
              </p:nvGrpSpPr>
              <p:grpSpPr bwMode="auto">
                <a:xfrm rot="970448">
                  <a:off x="2112" y="2318"/>
                  <a:ext cx="35" cy="35"/>
                  <a:chOff x="1267" y="1699"/>
                  <a:chExt cx="56" cy="56"/>
                </a:xfrm>
              </p:grpSpPr>
              <p:sp>
                <p:nvSpPr>
                  <p:cNvPr id="1194299" name="Oval 91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00" name="Oval 91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01" name="Group 913"/>
                <p:cNvGrpSpPr>
                  <a:grpSpLocks/>
                </p:cNvGrpSpPr>
                <p:nvPr/>
              </p:nvGrpSpPr>
              <p:grpSpPr bwMode="auto">
                <a:xfrm rot="970448">
                  <a:off x="2083" y="2418"/>
                  <a:ext cx="35" cy="35"/>
                  <a:chOff x="1267" y="1699"/>
                  <a:chExt cx="56" cy="56"/>
                </a:xfrm>
              </p:grpSpPr>
              <p:sp>
                <p:nvSpPr>
                  <p:cNvPr id="1194302" name="Oval 91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03" name="Oval 91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04" name="Group 916"/>
                <p:cNvGrpSpPr>
                  <a:grpSpLocks/>
                </p:cNvGrpSpPr>
                <p:nvPr/>
              </p:nvGrpSpPr>
              <p:grpSpPr bwMode="auto">
                <a:xfrm rot="970448">
                  <a:off x="2054" y="2518"/>
                  <a:ext cx="35" cy="35"/>
                  <a:chOff x="1267" y="1699"/>
                  <a:chExt cx="56" cy="56"/>
                </a:xfrm>
              </p:grpSpPr>
              <p:sp>
                <p:nvSpPr>
                  <p:cNvPr id="1194305" name="Oval 91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06" name="Oval 91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07" name="Group 919"/>
                <p:cNvGrpSpPr>
                  <a:grpSpLocks/>
                </p:cNvGrpSpPr>
                <p:nvPr/>
              </p:nvGrpSpPr>
              <p:grpSpPr bwMode="auto">
                <a:xfrm rot="970448">
                  <a:off x="2025" y="2618"/>
                  <a:ext cx="35" cy="35"/>
                  <a:chOff x="1267" y="1699"/>
                  <a:chExt cx="56" cy="56"/>
                </a:xfrm>
              </p:grpSpPr>
              <p:sp>
                <p:nvSpPr>
                  <p:cNvPr id="1194308" name="Oval 92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09" name="Oval 92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10" name="Group 922"/>
                <p:cNvGrpSpPr>
                  <a:grpSpLocks/>
                </p:cNvGrpSpPr>
                <p:nvPr/>
              </p:nvGrpSpPr>
              <p:grpSpPr bwMode="auto">
                <a:xfrm rot="970448">
                  <a:off x="1996" y="2718"/>
                  <a:ext cx="35" cy="35"/>
                  <a:chOff x="1267" y="1699"/>
                  <a:chExt cx="56" cy="56"/>
                </a:xfrm>
              </p:grpSpPr>
              <p:sp>
                <p:nvSpPr>
                  <p:cNvPr id="1194311" name="Oval 92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12" name="Oval 92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13" name="Group 925"/>
                <p:cNvGrpSpPr>
                  <a:grpSpLocks/>
                </p:cNvGrpSpPr>
                <p:nvPr/>
              </p:nvGrpSpPr>
              <p:grpSpPr bwMode="auto">
                <a:xfrm rot="970448">
                  <a:off x="1967" y="2819"/>
                  <a:ext cx="35" cy="35"/>
                  <a:chOff x="1267" y="1699"/>
                  <a:chExt cx="56" cy="56"/>
                </a:xfrm>
              </p:grpSpPr>
              <p:sp>
                <p:nvSpPr>
                  <p:cNvPr id="1194314" name="Oval 92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15" name="Oval 92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16" name="Group 928"/>
                <p:cNvGrpSpPr>
                  <a:grpSpLocks/>
                </p:cNvGrpSpPr>
                <p:nvPr/>
              </p:nvGrpSpPr>
              <p:grpSpPr bwMode="auto">
                <a:xfrm rot="970448">
                  <a:off x="1938" y="2919"/>
                  <a:ext cx="35" cy="35"/>
                  <a:chOff x="1267" y="1699"/>
                  <a:chExt cx="56" cy="56"/>
                </a:xfrm>
              </p:grpSpPr>
              <p:sp>
                <p:nvSpPr>
                  <p:cNvPr id="1194317" name="Oval 92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18" name="Oval 93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4319" name="AutoShape 931"/>
              <p:cNvCxnSpPr>
                <a:cxnSpLocks noChangeShapeType="1"/>
                <a:stCxn id="1194318" idx="7"/>
                <a:endCxn id="1194279" idx="3"/>
              </p:cNvCxnSpPr>
              <p:nvPr/>
            </p:nvCxnSpPr>
            <p:spPr bwMode="auto">
              <a:xfrm flipV="1">
                <a:off x="1956" y="1635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4320" name="Group 932"/>
            <p:cNvGrpSpPr>
              <a:grpSpLocks/>
            </p:cNvGrpSpPr>
            <p:nvPr/>
          </p:nvGrpSpPr>
          <p:grpSpPr bwMode="auto">
            <a:xfrm>
              <a:off x="2556" y="1797"/>
              <a:ext cx="412" cy="1337"/>
              <a:chOff x="2556" y="1797"/>
              <a:chExt cx="412" cy="1337"/>
            </a:xfrm>
          </p:grpSpPr>
          <p:grpSp>
            <p:nvGrpSpPr>
              <p:cNvPr id="1194321" name="Group 933"/>
              <p:cNvGrpSpPr>
                <a:grpSpLocks/>
              </p:cNvGrpSpPr>
              <p:nvPr/>
            </p:nvGrpSpPr>
            <p:grpSpPr bwMode="auto">
              <a:xfrm>
                <a:off x="2556" y="1797"/>
                <a:ext cx="412" cy="1337"/>
                <a:chOff x="2556" y="1797"/>
                <a:chExt cx="412" cy="1337"/>
              </a:xfrm>
            </p:grpSpPr>
            <p:grpSp>
              <p:nvGrpSpPr>
                <p:cNvPr id="1194322" name="Group 934"/>
                <p:cNvGrpSpPr>
                  <a:grpSpLocks/>
                </p:cNvGrpSpPr>
                <p:nvPr/>
              </p:nvGrpSpPr>
              <p:grpSpPr bwMode="auto">
                <a:xfrm rot="970448">
                  <a:off x="2933" y="1797"/>
                  <a:ext cx="35" cy="35"/>
                  <a:chOff x="1267" y="1699"/>
                  <a:chExt cx="56" cy="56"/>
                </a:xfrm>
              </p:grpSpPr>
              <p:sp>
                <p:nvSpPr>
                  <p:cNvPr id="1194323" name="Oval 93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24" name="Oval 93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25" name="Group 937"/>
                <p:cNvGrpSpPr>
                  <a:grpSpLocks/>
                </p:cNvGrpSpPr>
                <p:nvPr/>
              </p:nvGrpSpPr>
              <p:grpSpPr bwMode="auto">
                <a:xfrm rot="970448">
                  <a:off x="2904" y="1897"/>
                  <a:ext cx="35" cy="35"/>
                  <a:chOff x="1267" y="1699"/>
                  <a:chExt cx="56" cy="56"/>
                </a:xfrm>
              </p:grpSpPr>
              <p:sp>
                <p:nvSpPr>
                  <p:cNvPr id="1194326" name="Oval 93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27" name="Oval 93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28" name="Group 940"/>
                <p:cNvGrpSpPr>
                  <a:grpSpLocks/>
                </p:cNvGrpSpPr>
                <p:nvPr/>
              </p:nvGrpSpPr>
              <p:grpSpPr bwMode="auto">
                <a:xfrm rot="970448">
                  <a:off x="2875" y="1997"/>
                  <a:ext cx="35" cy="35"/>
                  <a:chOff x="1267" y="1699"/>
                  <a:chExt cx="56" cy="56"/>
                </a:xfrm>
              </p:grpSpPr>
              <p:sp>
                <p:nvSpPr>
                  <p:cNvPr id="1194329" name="Oval 94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30" name="Oval 94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31" name="Group 943"/>
                <p:cNvGrpSpPr>
                  <a:grpSpLocks/>
                </p:cNvGrpSpPr>
                <p:nvPr/>
              </p:nvGrpSpPr>
              <p:grpSpPr bwMode="auto">
                <a:xfrm rot="970448">
                  <a:off x="2846" y="2097"/>
                  <a:ext cx="35" cy="35"/>
                  <a:chOff x="1267" y="1699"/>
                  <a:chExt cx="56" cy="56"/>
                </a:xfrm>
              </p:grpSpPr>
              <p:sp>
                <p:nvSpPr>
                  <p:cNvPr id="1194332" name="Oval 94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33" name="Oval 94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34" name="Group 946"/>
                <p:cNvGrpSpPr>
                  <a:grpSpLocks/>
                </p:cNvGrpSpPr>
                <p:nvPr/>
              </p:nvGrpSpPr>
              <p:grpSpPr bwMode="auto">
                <a:xfrm rot="970448">
                  <a:off x="2817" y="2198"/>
                  <a:ext cx="35" cy="35"/>
                  <a:chOff x="1267" y="1699"/>
                  <a:chExt cx="56" cy="56"/>
                </a:xfrm>
              </p:grpSpPr>
              <p:sp>
                <p:nvSpPr>
                  <p:cNvPr id="1194335" name="Oval 94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36" name="Oval 94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37" name="Group 949"/>
                <p:cNvGrpSpPr>
                  <a:grpSpLocks/>
                </p:cNvGrpSpPr>
                <p:nvPr/>
              </p:nvGrpSpPr>
              <p:grpSpPr bwMode="auto">
                <a:xfrm rot="970448">
                  <a:off x="2788" y="2298"/>
                  <a:ext cx="35" cy="35"/>
                  <a:chOff x="1267" y="1699"/>
                  <a:chExt cx="56" cy="56"/>
                </a:xfrm>
              </p:grpSpPr>
              <p:sp>
                <p:nvSpPr>
                  <p:cNvPr id="1194338" name="Oval 95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39" name="Oval 95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40" name="Group 952"/>
                <p:cNvGrpSpPr>
                  <a:grpSpLocks/>
                </p:cNvGrpSpPr>
                <p:nvPr/>
              </p:nvGrpSpPr>
              <p:grpSpPr bwMode="auto">
                <a:xfrm rot="970448">
                  <a:off x="2759" y="2398"/>
                  <a:ext cx="35" cy="35"/>
                  <a:chOff x="1267" y="1699"/>
                  <a:chExt cx="56" cy="56"/>
                </a:xfrm>
              </p:grpSpPr>
              <p:sp>
                <p:nvSpPr>
                  <p:cNvPr id="1194341" name="Oval 95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42" name="Oval 95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43" name="Group 955"/>
                <p:cNvGrpSpPr>
                  <a:grpSpLocks/>
                </p:cNvGrpSpPr>
                <p:nvPr/>
              </p:nvGrpSpPr>
              <p:grpSpPr bwMode="auto">
                <a:xfrm rot="970448">
                  <a:off x="2730" y="2498"/>
                  <a:ext cx="35" cy="35"/>
                  <a:chOff x="1267" y="1699"/>
                  <a:chExt cx="56" cy="56"/>
                </a:xfrm>
              </p:grpSpPr>
              <p:sp>
                <p:nvSpPr>
                  <p:cNvPr id="1194344" name="Oval 95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45" name="Oval 95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46" name="Group 958"/>
                <p:cNvGrpSpPr>
                  <a:grpSpLocks/>
                </p:cNvGrpSpPr>
                <p:nvPr/>
              </p:nvGrpSpPr>
              <p:grpSpPr bwMode="auto">
                <a:xfrm rot="970448">
                  <a:off x="2701" y="2598"/>
                  <a:ext cx="35" cy="35"/>
                  <a:chOff x="1267" y="1699"/>
                  <a:chExt cx="56" cy="56"/>
                </a:xfrm>
              </p:grpSpPr>
              <p:sp>
                <p:nvSpPr>
                  <p:cNvPr id="1194347" name="Oval 95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48" name="Oval 96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49" name="Group 961"/>
                <p:cNvGrpSpPr>
                  <a:grpSpLocks/>
                </p:cNvGrpSpPr>
                <p:nvPr/>
              </p:nvGrpSpPr>
              <p:grpSpPr bwMode="auto">
                <a:xfrm rot="970448">
                  <a:off x="2672" y="2698"/>
                  <a:ext cx="35" cy="35"/>
                  <a:chOff x="1267" y="1699"/>
                  <a:chExt cx="56" cy="56"/>
                </a:xfrm>
              </p:grpSpPr>
              <p:sp>
                <p:nvSpPr>
                  <p:cNvPr id="1194350" name="Oval 96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51" name="Oval 96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52" name="Group 964"/>
                <p:cNvGrpSpPr>
                  <a:grpSpLocks/>
                </p:cNvGrpSpPr>
                <p:nvPr/>
              </p:nvGrpSpPr>
              <p:grpSpPr bwMode="auto">
                <a:xfrm rot="970448">
                  <a:off x="2643" y="2798"/>
                  <a:ext cx="35" cy="35"/>
                  <a:chOff x="1267" y="1699"/>
                  <a:chExt cx="56" cy="56"/>
                </a:xfrm>
              </p:grpSpPr>
              <p:sp>
                <p:nvSpPr>
                  <p:cNvPr id="1194353" name="Oval 96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54" name="Oval 96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55" name="Group 967"/>
                <p:cNvGrpSpPr>
                  <a:grpSpLocks/>
                </p:cNvGrpSpPr>
                <p:nvPr/>
              </p:nvGrpSpPr>
              <p:grpSpPr bwMode="auto">
                <a:xfrm rot="970448">
                  <a:off x="2614" y="2898"/>
                  <a:ext cx="35" cy="35"/>
                  <a:chOff x="1267" y="1699"/>
                  <a:chExt cx="56" cy="56"/>
                </a:xfrm>
              </p:grpSpPr>
              <p:sp>
                <p:nvSpPr>
                  <p:cNvPr id="1194356" name="Oval 96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57" name="Oval 96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58" name="Group 970"/>
                <p:cNvGrpSpPr>
                  <a:grpSpLocks/>
                </p:cNvGrpSpPr>
                <p:nvPr/>
              </p:nvGrpSpPr>
              <p:grpSpPr bwMode="auto">
                <a:xfrm rot="970448">
                  <a:off x="2585" y="2999"/>
                  <a:ext cx="35" cy="35"/>
                  <a:chOff x="1267" y="1699"/>
                  <a:chExt cx="56" cy="56"/>
                </a:xfrm>
              </p:grpSpPr>
              <p:sp>
                <p:nvSpPr>
                  <p:cNvPr id="1194359" name="Oval 97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60" name="Oval 97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4361" name="Group 973"/>
                <p:cNvGrpSpPr>
                  <a:grpSpLocks/>
                </p:cNvGrpSpPr>
                <p:nvPr/>
              </p:nvGrpSpPr>
              <p:grpSpPr bwMode="auto">
                <a:xfrm rot="970448">
                  <a:off x="2556" y="3099"/>
                  <a:ext cx="35" cy="35"/>
                  <a:chOff x="1267" y="1699"/>
                  <a:chExt cx="56" cy="56"/>
                </a:xfrm>
              </p:grpSpPr>
              <p:sp>
                <p:nvSpPr>
                  <p:cNvPr id="1194362" name="Oval 97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4363" name="Oval 97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4364" name="AutoShape 976"/>
              <p:cNvCxnSpPr>
                <a:cxnSpLocks noChangeShapeType="1"/>
                <a:stCxn id="1194363" idx="7"/>
                <a:endCxn id="1194324" idx="3"/>
              </p:cNvCxnSpPr>
              <p:nvPr/>
            </p:nvCxnSpPr>
            <p:spPr bwMode="auto">
              <a:xfrm flipV="1">
                <a:off x="2574" y="1815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1221598" name="Group 990"/>
          <p:cNvGrpSpPr>
            <a:grpSpLocks/>
          </p:cNvGrpSpPr>
          <p:nvPr/>
        </p:nvGrpSpPr>
        <p:grpSpPr bwMode="auto">
          <a:xfrm>
            <a:off x="1131888" y="2024063"/>
            <a:ext cx="4719637" cy="3768725"/>
            <a:chOff x="651" y="1239"/>
            <a:chExt cx="2374" cy="1895"/>
          </a:xfrm>
        </p:grpSpPr>
        <p:sp>
          <p:nvSpPr>
            <p:cNvPr id="1194366" name="Line 991"/>
            <p:cNvSpPr>
              <a:spLocks noChangeShapeType="1"/>
            </p:cNvSpPr>
            <p:nvPr/>
          </p:nvSpPr>
          <p:spPr bwMode="auto">
            <a:xfrm>
              <a:off x="654" y="2552"/>
              <a:ext cx="1993" cy="582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67" name="Line 992"/>
            <p:cNvSpPr>
              <a:spLocks noChangeShapeType="1"/>
            </p:cNvSpPr>
            <p:nvPr/>
          </p:nvSpPr>
          <p:spPr bwMode="auto">
            <a:xfrm>
              <a:off x="1028" y="1239"/>
              <a:ext cx="1997" cy="580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68" name="Line 993"/>
            <p:cNvSpPr>
              <a:spLocks noChangeShapeType="1"/>
            </p:cNvSpPr>
            <p:nvPr/>
          </p:nvSpPr>
          <p:spPr bwMode="auto">
            <a:xfrm flipH="1">
              <a:off x="651" y="1241"/>
              <a:ext cx="376" cy="1314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69" name="Line 994"/>
            <p:cNvSpPr>
              <a:spLocks noChangeShapeType="1"/>
            </p:cNvSpPr>
            <p:nvPr/>
          </p:nvSpPr>
          <p:spPr bwMode="auto">
            <a:xfrm flipH="1">
              <a:off x="2647" y="1819"/>
              <a:ext cx="376" cy="1314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21603" name="Group 995"/>
          <p:cNvGrpSpPr>
            <a:grpSpLocks/>
          </p:cNvGrpSpPr>
          <p:nvPr/>
        </p:nvGrpSpPr>
        <p:grpSpPr bwMode="auto">
          <a:xfrm>
            <a:off x="687388" y="2022475"/>
            <a:ext cx="5162550" cy="4137025"/>
            <a:chOff x="427" y="1238"/>
            <a:chExt cx="2597" cy="2081"/>
          </a:xfrm>
        </p:grpSpPr>
        <p:sp>
          <p:nvSpPr>
            <p:cNvPr id="1194371" name="Line 996"/>
            <p:cNvSpPr>
              <a:spLocks noChangeShapeType="1"/>
            </p:cNvSpPr>
            <p:nvPr/>
          </p:nvSpPr>
          <p:spPr bwMode="auto">
            <a:xfrm flipH="1">
              <a:off x="805" y="1238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2" name="Line 997"/>
            <p:cNvSpPr>
              <a:spLocks noChangeShapeType="1"/>
            </p:cNvSpPr>
            <p:nvPr/>
          </p:nvSpPr>
          <p:spPr bwMode="auto">
            <a:xfrm flipH="1">
              <a:off x="427" y="255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3" name="Line 998"/>
            <p:cNvSpPr>
              <a:spLocks noChangeShapeType="1"/>
            </p:cNvSpPr>
            <p:nvPr/>
          </p:nvSpPr>
          <p:spPr bwMode="auto">
            <a:xfrm flipH="1">
              <a:off x="2801" y="1816"/>
              <a:ext cx="223" cy="189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4" name="Line 999"/>
            <p:cNvSpPr>
              <a:spLocks noChangeShapeType="1"/>
            </p:cNvSpPr>
            <p:nvPr/>
          </p:nvSpPr>
          <p:spPr bwMode="auto">
            <a:xfrm flipH="1">
              <a:off x="2425" y="313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21608" name="Group 1000"/>
          <p:cNvGrpSpPr>
            <a:grpSpLocks/>
          </p:cNvGrpSpPr>
          <p:nvPr/>
        </p:nvGrpSpPr>
        <p:grpSpPr bwMode="auto">
          <a:xfrm>
            <a:off x="690563" y="2392363"/>
            <a:ext cx="4718050" cy="3773487"/>
            <a:chOff x="429" y="1424"/>
            <a:chExt cx="2373" cy="1898"/>
          </a:xfrm>
        </p:grpSpPr>
        <p:sp>
          <p:nvSpPr>
            <p:cNvPr id="1194376" name="Line 1001"/>
            <p:cNvSpPr>
              <a:spLocks noChangeShapeType="1"/>
            </p:cNvSpPr>
            <p:nvPr/>
          </p:nvSpPr>
          <p:spPr bwMode="auto">
            <a:xfrm flipH="1">
              <a:off x="429" y="1424"/>
              <a:ext cx="377" cy="1318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7" name="Line 1002"/>
            <p:cNvSpPr>
              <a:spLocks noChangeShapeType="1"/>
            </p:cNvSpPr>
            <p:nvPr/>
          </p:nvSpPr>
          <p:spPr bwMode="auto">
            <a:xfrm>
              <a:off x="429" y="2740"/>
              <a:ext cx="1997" cy="582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8" name="Line 1003"/>
            <p:cNvSpPr>
              <a:spLocks noChangeShapeType="1"/>
            </p:cNvSpPr>
            <p:nvPr/>
          </p:nvSpPr>
          <p:spPr bwMode="auto">
            <a:xfrm flipH="1">
              <a:off x="2425" y="2002"/>
              <a:ext cx="377" cy="131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79" name="Line 1004"/>
            <p:cNvSpPr>
              <a:spLocks noChangeShapeType="1"/>
            </p:cNvSpPr>
            <p:nvPr/>
          </p:nvSpPr>
          <p:spPr bwMode="auto">
            <a:xfrm>
              <a:off x="807" y="1424"/>
              <a:ext cx="1995" cy="57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221624" name="Group 1016"/>
          <p:cNvGrpSpPr>
            <a:grpSpLocks/>
          </p:cNvGrpSpPr>
          <p:nvPr/>
        </p:nvGrpSpPr>
        <p:grpSpPr bwMode="auto">
          <a:xfrm>
            <a:off x="1055688" y="1739900"/>
            <a:ext cx="919162" cy="3832225"/>
            <a:chOff x="665" y="1096"/>
            <a:chExt cx="579" cy="2414"/>
          </a:xfrm>
        </p:grpSpPr>
        <p:sp>
          <p:nvSpPr>
            <p:cNvPr id="1194381" name="AutoShape 1005"/>
            <p:cNvSpPr>
              <a:spLocks/>
            </p:cNvSpPr>
            <p:nvPr/>
          </p:nvSpPr>
          <p:spPr bwMode="auto">
            <a:xfrm rot="-4420468">
              <a:off x="1083" y="3243"/>
              <a:ext cx="73" cy="207"/>
            </a:xfrm>
            <a:prstGeom prst="leftBrace">
              <a:avLst>
                <a:gd name="adj1" fmla="val 8625"/>
                <a:gd name="adj2" fmla="val 52606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194382" name="AutoShape 1006"/>
            <p:cNvSpPr>
              <a:spLocks/>
            </p:cNvSpPr>
            <p:nvPr/>
          </p:nvSpPr>
          <p:spPr bwMode="auto">
            <a:xfrm rot="906782">
              <a:off x="1024" y="1800"/>
              <a:ext cx="72" cy="130"/>
            </a:xfrm>
            <a:prstGeom prst="leftBrace">
              <a:avLst>
                <a:gd name="adj1" fmla="val 5492"/>
                <a:gd name="adj2" fmla="val 52606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194383" name="AutoShape 1007"/>
            <p:cNvSpPr>
              <a:spLocks/>
            </p:cNvSpPr>
            <p:nvPr/>
          </p:nvSpPr>
          <p:spPr bwMode="auto">
            <a:xfrm rot="2986080">
              <a:off x="913" y="1124"/>
              <a:ext cx="72" cy="371"/>
            </a:xfrm>
            <a:prstGeom prst="leftBrace">
              <a:avLst>
                <a:gd name="adj1" fmla="val 15673"/>
                <a:gd name="adj2" fmla="val 52606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194384" name="Text Box 1008"/>
            <p:cNvSpPr txBox="1">
              <a:spLocks noChangeArrowheads="1"/>
            </p:cNvSpPr>
            <p:nvPr/>
          </p:nvSpPr>
          <p:spPr bwMode="auto">
            <a:xfrm>
              <a:off x="1027" y="3356"/>
              <a:ext cx="2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  <a:buFontTx/>
                <a:buNone/>
              </a:pPr>
              <a:r>
                <a:rPr lang="de-CH" sz="1000" b="1">
                  <a:solidFill>
                    <a:schemeClr val="tx1"/>
                  </a:solidFill>
                </a:rPr>
                <a:t>1</a:t>
              </a:r>
              <a:endParaRPr lang="en-US" sz="1000" b="1">
                <a:solidFill>
                  <a:schemeClr val="tx1"/>
                </a:solidFill>
              </a:endParaRPr>
            </a:p>
          </p:txBody>
        </p:sp>
        <p:sp>
          <p:nvSpPr>
            <p:cNvPr id="1194385" name="Text Box 1009"/>
            <p:cNvSpPr txBox="1">
              <a:spLocks noChangeArrowheads="1"/>
            </p:cNvSpPr>
            <p:nvPr/>
          </p:nvSpPr>
          <p:spPr bwMode="auto">
            <a:xfrm>
              <a:off x="887" y="1751"/>
              <a:ext cx="218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0"/>
                </a:spcBef>
                <a:buFontTx/>
                <a:buNone/>
              </a:pPr>
              <a:r>
                <a:rPr lang="de-CH" sz="1000" b="1">
                  <a:solidFill>
                    <a:schemeClr val="tx1"/>
                  </a:solidFill>
                </a:rPr>
                <a:t>1</a:t>
              </a:r>
              <a:endParaRPr lang="en-US" sz="1000" b="1">
                <a:solidFill>
                  <a:schemeClr val="tx1"/>
                </a:solidFill>
              </a:endParaRPr>
            </a:p>
          </p:txBody>
        </p:sp>
        <p:pic>
          <p:nvPicPr>
            <p:cNvPr id="1194386" name="Picture 1010" descr="txp_fig"/>
            <p:cNvPicPr>
              <a:picLocks noChangeAspect="1" noChangeArrowheads="1"/>
            </p:cNvPicPr>
            <p:nvPr>
              <p:custDataLst>
                <p:tags r:id="rId1"/>
              </p:custDataLst>
            </p:nvPr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5" y="1096"/>
              <a:ext cx="321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21619" name="Group 1011"/>
          <p:cNvGrpSpPr>
            <a:grpSpLocks/>
          </p:cNvGrpSpPr>
          <p:nvPr/>
        </p:nvGrpSpPr>
        <p:grpSpPr bwMode="auto">
          <a:xfrm>
            <a:off x="914400" y="2216150"/>
            <a:ext cx="4718050" cy="3773488"/>
            <a:chOff x="429" y="1424"/>
            <a:chExt cx="2373" cy="1898"/>
          </a:xfrm>
        </p:grpSpPr>
        <p:sp>
          <p:nvSpPr>
            <p:cNvPr id="1194388" name="Line 1012"/>
            <p:cNvSpPr>
              <a:spLocks noChangeShapeType="1"/>
            </p:cNvSpPr>
            <p:nvPr/>
          </p:nvSpPr>
          <p:spPr bwMode="auto">
            <a:xfrm flipH="1">
              <a:off x="429" y="1424"/>
              <a:ext cx="377" cy="131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89" name="Line 1013"/>
            <p:cNvSpPr>
              <a:spLocks noChangeShapeType="1"/>
            </p:cNvSpPr>
            <p:nvPr/>
          </p:nvSpPr>
          <p:spPr bwMode="auto">
            <a:xfrm>
              <a:off x="429" y="2740"/>
              <a:ext cx="1997" cy="582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90" name="Line 1014"/>
            <p:cNvSpPr>
              <a:spLocks noChangeShapeType="1"/>
            </p:cNvSpPr>
            <p:nvPr/>
          </p:nvSpPr>
          <p:spPr bwMode="auto">
            <a:xfrm flipH="1">
              <a:off x="2425" y="2002"/>
              <a:ext cx="377" cy="131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4391" name="Line 1015"/>
            <p:cNvSpPr>
              <a:spLocks noChangeShapeType="1"/>
            </p:cNvSpPr>
            <p:nvPr/>
          </p:nvSpPr>
          <p:spPr bwMode="auto">
            <a:xfrm>
              <a:off x="807" y="1424"/>
              <a:ext cx="1995" cy="57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1194392" name="AutoShape 1018"/>
          <p:cNvCxnSpPr>
            <a:cxnSpLocks noChangeShapeType="1"/>
            <a:stCxn id="1194396" idx="5"/>
            <a:endCxn id="1194399" idx="1"/>
          </p:cNvCxnSpPr>
          <p:nvPr/>
        </p:nvCxnSpPr>
        <p:spPr bwMode="auto">
          <a:xfrm>
            <a:off x="6562725" y="1898650"/>
            <a:ext cx="407988" cy="271463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4393" name="AutoShape 1019"/>
          <p:cNvCxnSpPr>
            <a:cxnSpLocks noChangeShapeType="1"/>
            <a:stCxn id="1194397" idx="7"/>
            <a:endCxn id="1194399" idx="3"/>
          </p:cNvCxnSpPr>
          <p:nvPr/>
        </p:nvCxnSpPr>
        <p:spPr bwMode="auto">
          <a:xfrm flipV="1">
            <a:off x="6562725" y="2265363"/>
            <a:ext cx="407988" cy="26987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4394" name="AutoShape 1020"/>
          <p:cNvCxnSpPr>
            <a:cxnSpLocks noChangeShapeType="1"/>
            <a:stCxn id="1194399" idx="6"/>
            <a:endCxn id="1194398" idx="2"/>
          </p:cNvCxnSpPr>
          <p:nvPr/>
        </p:nvCxnSpPr>
        <p:spPr bwMode="auto">
          <a:xfrm>
            <a:off x="7086600" y="2217738"/>
            <a:ext cx="457200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4395" name="AutoShape 1021"/>
          <p:cNvCxnSpPr>
            <a:cxnSpLocks noChangeShapeType="1"/>
            <a:stCxn id="1194396" idx="4"/>
            <a:endCxn id="1194397" idx="0"/>
          </p:cNvCxnSpPr>
          <p:nvPr/>
        </p:nvCxnSpPr>
        <p:spPr bwMode="auto">
          <a:xfrm>
            <a:off x="6515100" y="1919288"/>
            <a:ext cx="0" cy="595312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sp>
        <p:nvSpPr>
          <p:cNvPr id="1194396" name="Oval 1026"/>
          <p:cNvSpPr>
            <a:spLocks noChangeArrowheads="1"/>
          </p:cNvSpPr>
          <p:nvPr/>
        </p:nvSpPr>
        <p:spPr bwMode="auto">
          <a:xfrm>
            <a:off x="6446838" y="1782763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4397" name="Oval 1027"/>
          <p:cNvSpPr>
            <a:spLocks noChangeArrowheads="1"/>
          </p:cNvSpPr>
          <p:nvPr/>
        </p:nvSpPr>
        <p:spPr bwMode="auto">
          <a:xfrm>
            <a:off x="6446838" y="2514600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94398" name="Oval 1028"/>
          <p:cNvSpPr>
            <a:spLocks noChangeArrowheads="1"/>
          </p:cNvSpPr>
          <p:nvPr/>
        </p:nvSpPr>
        <p:spPr bwMode="auto">
          <a:xfrm>
            <a:off x="7543800" y="21494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94399" name="Oval 1029"/>
          <p:cNvSpPr>
            <a:spLocks noChangeArrowheads="1"/>
          </p:cNvSpPr>
          <p:nvPr/>
        </p:nvSpPr>
        <p:spPr bwMode="auto">
          <a:xfrm>
            <a:off x="6950075" y="21494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grpSp>
        <p:nvGrpSpPr>
          <p:cNvPr id="1221625" name="Group 1017"/>
          <p:cNvGrpSpPr>
            <a:grpSpLocks/>
          </p:cNvGrpSpPr>
          <p:nvPr/>
        </p:nvGrpSpPr>
        <p:grpSpPr bwMode="auto">
          <a:xfrm>
            <a:off x="1004888" y="3363913"/>
            <a:ext cx="4476750" cy="1462087"/>
            <a:chOff x="633" y="2119"/>
            <a:chExt cx="2820" cy="921"/>
          </a:xfrm>
        </p:grpSpPr>
        <p:grpSp>
          <p:nvGrpSpPr>
            <p:cNvPr id="1194401" name="Group 978"/>
            <p:cNvGrpSpPr>
              <a:grpSpLocks/>
            </p:cNvGrpSpPr>
            <p:nvPr/>
          </p:nvGrpSpPr>
          <p:grpSpPr bwMode="auto">
            <a:xfrm>
              <a:off x="3363" y="2119"/>
              <a:ext cx="90" cy="93"/>
              <a:chOff x="1267" y="1699"/>
              <a:chExt cx="56" cy="56"/>
            </a:xfrm>
          </p:grpSpPr>
          <p:sp>
            <p:nvSpPr>
              <p:cNvPr id="1194402" name="Oval 979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4</a:t>
                </a:r>
              </a:p>
            </p:txBody>
          </p:sp>
          <p:sp>
            <p:nvSpPr>
              <p:cNvPr id="1194403" name="Oval 980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4404" name="Group 981"/>
            <p:cNvGrpSpPr>
              <a:grpSpLocks/>
            </p:cNvGrpSpPr>
            <p:nvPr/>
          </p:nvGrpSpPr>
          <p:grpSpPr bwMode="auto">
            <a:xfrm>
              <a:off x="2453" y="2393"/>
              <a:ext cx="90" cy="93"/>
              <a:chOff x="1267" y="1699"/>
              <a:chExt cx="56" cy="56"/>
            </a:xfrm>
          </p:grpSpPr>
          <p:sp>
            <p:nvSpPr>
              <p:cNvPr id="1194405" name="Oval 982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3</a:t>
                </a:r>
              </a:p>
            </p:txBody>
          </p:sp>
          <p:sp>
            <p:nvSpPr>
              <p:cNvPr id="1194406" name="Oval 983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4407" name="Group 984"/>
            <p:cNvGrpSpPr>
              <a:grpSpLocks/>
            </p:cNvGrpSpPr>
            <p:nvPr/>
          </p:nvGrpSpPr>
          <p:grpSpPr bwMode="auto">
            <a:xfrm>
              <a:off x="1544" y="2673"/>
              <a:ext cx="90" cy="93"/>
              <a:chOff x="1267" y="1699"/>
              <a:chExt cx="56" cy="56"/>
            </a:xfrm>
          </p:grpSpPr>
          <p:sp>
            <p:nvSpPr>
              <p:cNvPr id="1194408" name="Oval 985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2</a:t>
                </a:r>
              </a:p>
            </p:txBody>
          </p:sp>
          <p:sp>
            <p:nvSpPr>
              <p:cNvPr id="1194409" name="Oval 986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4410" name="Group 987"/>
            <p:cNvGrpSpPr>
              <a:grpSpLocks/>
            </p:cNvGrpSpPr>
            <p:nvPr/>
          </p:nvGrpSpPr>
          <p:grpSpPr bwMode="auto">
            <a:xfrm>
              <a:off x="633" y="2947"/>
              <a:ext cx="90" cy="93"/>
              <a:chOff x="1267" y="1699"/>
              <a:chExt cx="56" cy="56"/>
            </a:xfrm>
          </p:grpSpPr>
          <p:sp>
            <p:nvSpPr>
              <p:cNvPr id="1194411" name="Oval 988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1</a:t>
                </a:r>
              </a:p>
            </p:txBody>
          </p:sp>
          <p:sp>
            <p:nvSpPr>
              <p:cNvPr id="1194412" name="Oval 989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5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Transforming a general graph to a 3D UDG (2/2)</a:t>
            </a:r>
          </a:p>
        </p:txBody>
      </p:sp>
      <p:grpSp>
        <p:nvGrpSpPr>
          <p:cNvPr id="1195012" name="Group 415"/>
          <p:cNvGrpSpPr>
            <a:grpSpLocks/>
          </p:cNvGrpSpPr>
          <p:nvPr/>
        </p:nvGrpSpPr>
        <p:grpSpPr bwMode="auto">
          <a:xfrm>
            <a:off x="1082675" y="3162300"/>
            <a:ext cx="4624388" cy="1592263"/>
            <a:chOff x="626" y="1811"/>
            <a:chExt cx="2326" cy="801"/>
          </a:xfrm>
        </p:grpSpPr>
        <p:cxnSp>
          <p:nvCxnSpPr>
            <p:cNvPr id="1195013" name="AutoShape 416"/>
            <p:cNvCxnSpPr>
              <a:cxnSpLocks noChangeShapeType="1"/>
              <a:stCxn id="1195042" idx="6"/>
              <a:endCxn id="1195326" idx="3"/>
            </p:cNvCxnSpPr>
            <p:nvPr/>
          </p:nvCxnSpPr>
          <p:spPr bwMode="auto">
            <a:xfrm flipV="1">
              <a:off x="626" y="2475"/>
              <a:ext cx="124" cy="137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4" name="AutoShape 417"/>
            <p:cNvCxnSpPr>
              <a:cxnSpLocks noChangeShapeType="1"/>
              <a:stCxn id="1195042" idx="6"/>
              <a:endCxn id="1195329" idx="5"/>
            </p:cNvCxnSpPr>
            <p:nvPr/>
          </p:nvCxnSpPr>
          <p:spPr bwMode="auto">
            <a:xfrm flipV="1">
              <a:off x="626" y="2576"/>
              <a:ext cx="99" cy="36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5" name="AutoShape 418"/>
            <p:cNvCxnSpPr>
              <a:cxnSpLocks noChangeShapeType="1"/>
              <a:stCxn id="1195039" idx="3"/>
              <a:endCxn id="1195359" idx="1"/>
            </p:cNvCxnSpPr>
            <p:nvPr/>
          </p:nvCxnSpPr>
          <p:spPr bwMode="auto">
            <a:xfrm flipV="1">
              <a:off x="1347" y="2251"/>
              <a:ext cx="138" cy="142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6" name="AutoShape 419"/>
            <p:cNvCxnSpPr>
              <a:cxnSpLocks noChangeShapeType="1"/>
              <a:stCxn id="1195039" idx="2"/>
              <a:endCxn id="1195362" idx="5"/>
            </p:cNvCxnSpPr>
            <p:nvPr/>
          </p:nvCxnSpPr>
          <p:spPr bwMode="auto">
            <a:xfrm flipV="1">
              <a:off x="1347" y="2354"/>
              <a:ext cx="112" cy="36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7" name="AutoShape 420"/>
            <p:cNvCxnSpPr>
              <a:cxnSpLocks noChangeShapeType="1"/>
              <a:stCxn id="1195425" idx="3"/>
              <a:endCxn id="1195033" idx="3"/>
            </p:cNvCxnSpPr>
            <p:nvPr/>
          </p:nvCxnSpPr>
          <p:spPr bwMode="auto">
            <a:xfrm flipH="1">
              <a:off x="2799" y="1811"/>
              <a:ext cx="153" cy="140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8" name="AutoShape 421"/>
            <p:cNvCxnSpPr>
              <a:cxnSpLocks noChangeShapeType="1"/>
              <a:stCxn id="1195033" idx="4"/>
              <a:endCxn id="1195428" idx="0"/>
            </p:cNvCxnSpPr>
            <p:nvPr/>
          </p:nvCxnSpPr>
          <p:spPr bwMode="auto">
            <a:xfrm flipV="1">
              <a:off x="2801" y="1910"/>
              <a:ext cx="124" cy="43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19" name="AutoShape 422"/>
            <p:cNvCxnSpPr>
              <a:cxnSpLocks noChangeShapeType="1"/>
              <a:stCxn id="1195036" idx="5"/>
              <a:endCxn id="1195392" idx="1"/>
            </p:cNvCxnSpPr>
            <p:nvPr/>
          </p:nvCxnSpPr>
          <p:spPr bwMode="auto">
            <a:xfrm flipV="1">
              <a:off x="2078" y="2030"/>
              <a:ext cx="141" cy="142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0" name="AutoShape 423"/>
            <p:cNvCxnSpPr>
              <a:cxnSpLocks noChangeShapeType="1"/>
              <a:stCxn id="1195036" idx="0"/>
              <a:endCxn id="1195395" idx="0"/>
            </p:cNvCxnSpPr>
            <p:nvPr/>
          </p:nvCxnSpPr>
          <p:spPr bwMode="auto">
            <a:xfrm flipV="1">
              <a:off x="2077" y="2130"/>
              <a:ext cx="115" cy="35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195021" name="Group 424"/>
          <p:cNvGrpSpPr>
            <a:grpSpLocks/>
          </p:cNvGrpSpPr>
          <p:nvPr/>
        </p:nvGrpSpPr>
        <p:grpSpPr bwMode="auto">
          <a:xfrm>
            <a:off x="700088" y="3440113"/>
            <a:ext cx="4702175" cy="1535112"/>
            <a:chOff x="434" y="1951"/>
            <a:chExt cx="2365" cy="772"/>
          </a:xfrm>
        </p:grpSpPr>
        <p:cxnSp>
          <p:nvCxnSpPr>
            <p:cNvPr id="1195022" name="AutoShape 425"/>
            <p:cNvCxnSpPr>
              <a:cxnSpLocks noChangeShapeType="1"/>
              <a:stCxn id="1195248" idx="0"/>
              <a:endCxn id="1195042" idx="6"/>
            </p:cNvCxnSpPr>
            <p:nvPr/>
          </p:nvCxnSpPr>
          <p:spPr bwMode="auto">
            <a:xfrm flipV="1">
              <a:off x="588" y="2612"/>
              <a:ext cx="38" cy="111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3" name="AutoShape 426"/>
            <p:cNvCxnSpPr>
              <a:cxnSpLocks noChangeShapeType="1"/>
              <a:stCxn id="1195245" idx="0"/>
              <a:endCxn id="1195042" idx="1"/>
            </p:cNvCxnSpPr>
            <p:nvPr/>
          </p:nvCxnSpPr>
          <p:spPr bwMode="auto">
            <a:xfrm flipV="1">
              <a:off x="434" y="2607"/>
              <a:ext cx="187" cy="71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4" name="AutoShape 427"/>
            <p:cNvCxnSpPr>
              <a:cxnSpLocks noChangeShapeType="1"/>
              <a:stCxn id="1195039" idx="5"/>
              <a:endCxn id="1195217" idx="3"/>
            </p:cNvCxnSpPr>
            <p:nvPr/>
          </p:nvCxnSpPr>
          <p:spPr bwMode="auto">
            <a:xfrm flipH="1">
              <a:off x="1324" y="2395"/>
              <a:ext cx="28" cy="108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5" name="AutoShape 428"/>
            <p:cNvCxnSpPr>
              <a:cxnSpLocks noChangeShapeType="1"/>
              <a:stCxn id="1195039" idx="2"/>
              <a:endCxn id="1195214" idx="3"/>
            </p:cNvCxnSpPr>
            <p:nvPr/>
          </p:nvCxnSpPr>
          <p:spPr bwMode="auto">
            <a:xfrm flipH="1">
              <a:off x="1170" y="2390"/>
              <a:ext cx="177" cy="68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6" name="AutoShape 429"/>
            <p:cNvCxnSpPr>
              <a:cxnSpLocks noChangeShapeType="1"/>
              <a:stCxn id="1195033" idx="3"/>
              <a:endCxn id="1195155" idx="3"/>
            </p:cNvCxnSpPr>
            <p:nvPr/>
          </p:nvCxnSpPr>
          <p:spPr bwMode="auto">
            <a:xfrm flipH="1">
              <a:off x="2789" y="1951"/>
              <a:ext cx="10" cy="108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7" name="AutoShape 430"/>
            <p:cNvCxnSpPr>
              <a:cxnSpLocks noChangeShapeType="1"/>
              <a:stCxn id="1195033" idx="3"/>
              <a:endCxn id="1195152" idx="1"/>
            </p:cNvCxnSpPr>
            <p:nvPr/>
          </p:nvCxnSpPr>
          <p:spPr bwMode="auto">
            <a:xfrm flipH="1">
              <a:off x="2632" y="1951"/>
              <a:ext cx="167" cy="63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8" name="AutoShape 431"/>
            <p:cNvCxnSpPr>
              <a:cxnSpLocks noChangeShapeType="1"/>
              <a:stCxn id="1195036" idx="7"/>
              <a:endCxn id="1195186" idx="5"/>
            </p:cNvCxnSpPr>
            <p:nvPr/>
          </p:nvCxnSpPr>
          <p:spPr bwMode="auto">
            <a:xfrm flipH="1">
              <a:off x="2057" y="2166"/>
              <a:ext cx="22" cy="113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95029" name="AutoShape 432"/>
            <p:cNvCxnSpPr>
              <a:cxnSpLocks noChangeShapeType="1"/>
              <a:stCxn id="1195036" idx="5"/>
              <a:endCxn id="1195183" idx="6"/>
            </p:cNvCxnSpPr>
            <p:nvPr/>
          </p:nvCxnSpPr>
          <p:spPr bwMode="auto">
            <a:xfrm flipH="1">
              <a:off x="1901" y="2172"/>
              <a:ext cx="177" cy="62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1195030" name="Group 831"/>
          <p:cNvGrpSpPr>
            <a:grpSpLocks/>
          </p:cNvGrpSpPr>
          <p:nvPr/>
        </p:nvGrpSpPr>
        <p:grpSpPr bwMode="auto">
          <a:xfrm>
            <a:off x="1004888" y="3363913"/>
            <a:ext cx="4476750" cy="1462087"/>
            <a:chOff x="633" y="2119"/>
            <a:chExt cx="2820" cy="921"/>
          </a:xfrm>
        </p:grpSpPr>
        <p:grpSp>
          <p:nvGrpSpPr>
            <p:cNvPr id="1195031" name="Group 792"/>
            <p:cNvGrpSpPr>
              <a:grpSpLocks/>
            </p:cNvGrpSpPr>
            <p:nvPr/>
          </p:nvGrpSpPr>
          <p:grpSpPr bwMode="auto">
            <a:xfrm>
              <a:off x="3363" y="2119"/>
              <a:ext cx="90" cy="93"/>
              <a:chOff x="1267" y="1699"/>
              <a:chExt cx="56" cy="56"/>
            </a:xfrm>
          </p:grpSpPr>
          <p:sp>
            <p:nvSpPr>
              <p:cNvPr id="1195032" name="Oval 793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4</a:t>
                </a:r>
              </a:p>
            </p:txBody>
          </p:sp>
          <p:sp>
            <p:nvSpPr>
              <p:cNvPr id="1195033" name="Oval 794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5034" name="Group 795"/>
            <p:cNvGrpSpPr>
              <a:grpSpLocks/>
            </p:cNvGrpSpPr>
            <p:nvPr/>
          </p:nvGrpSpPr>
          <p:grpSpPr bwMode="auto">
            <a:xfrm>
              <a:off x="2453" y="2393"/>
              <a:ext cx="90" cy="93"/>
              <a:chOff x="1267" y="1699"/>
              <a:chExt cx="56" cy="56"/>
            </a:xfrm>
          </p:grpSpPr>
          <p:sp>
            <p:nvSpPr>
              <p:cNvPr id="1195035" name="Oval 796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3</a:t>
                </a:r>
              </a:p>
            </p:txBody>
          </p:sp>
          <p:sp>
            <p:nvSpPr>
              <p:cNvPr id="1195036" name="Oval 797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5037" name="Group 798"/>
            <p:cNvGrpSpPr>
              <a:grpSpLocks/>
            </p:cNvGrpSpPr>
            <p:nvPr/>
          </p:nvGrpSpPr>
          <p:grpSpPr bwMode="auto">
            <a:xfrm>
              <a:off x="1544" y="2673"/>
              <a:ext cx="90" cy="93"/>
              <a:chOff x="1267" y="1699"/>
              <a:chExt cx="56" cy="56"/>
            </a:xfrm>
          </p:grpSpPr>
          <p:sp>
            <p:nvSpPr>
              <p:cNvPr id="1195038" name="Oval 799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2</a:t>
                </a:r>
              </a:p>
            </p:txBody>
          </p:sp>
          <p:sp>
            <p:nvSpPr>
              <p:cNvPr id="1195039" name="Oval 800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5040" name="Group 801"/>
            <p:cNvGrpSpPr>
              <a:grpSpLocks/>
            </p:cNvGrpSpPr>
            <p:nvPr/>
          </p:nvGrpSpPr>
          <p:grpSpPr bwMode="auto">
            <a:xfrm>
              <a:off x="633" y="2947"/>
              <a:ext cx="90" cy="93"/>
              <a:chOff x="1267" y="1699"/>
              <a:chExt cx="56" cy="56"/>
            </a:xfrm>
          </p:grpSpPr>
          <p:sp>
            <p:nvSpPr>
              <p:cNvPr id="1195041" name="Oval 802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FF00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r>
                  <a:rPr lang="en-US" sz="1200" b="1">
                    <a:solidFill>
                      <a:schemeClr val="bg1"/>
                    </a:solidFill>
                  </a:rPr>
                  <a:t>1</a:t>
                </a:r>
              </a:p>
            </p:txBody>
          </p:sp>
          <p:sp>
            <p:nvSpPr>
              <p:cNvPr id="1195042" name="Oval 803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FF00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</p:grpSp>
      <p:cxnSp>
        <p:nvCxnSpPr>
          <p:cNvPr id="1195043" name="AutoShape 836"/>
          <p:cNvCxnSpPr>
            <a:cxnSpLocks noChangeShapeType="1"/>
            <a:stCxn id="1195099" idx="5"/>
            <a:endCxn id="1195102" idx="1"/>
          </p:cNvCxnSpPr>
          <p:nvPr/>
        </p:nvCxnSpPr>
        <p:spPr bwMode="auto">
          <a:xfrm>
            <a:off x="6562725" y="1898650"/>
            <a:ext cx="407988" cy="271463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5044" name="AutoShape 837"/>
          <p:cNvCxnSpPr>
            <a:cxnSpLocks noChangeShapeType="1"/>
            <a:stCxn id="1195100" idx="7"/>
            <a:endCxn id="1195102" idx="3"/>
          </p:cNvCxnSpPr>
          <p:nvPr/>
        </p:nvCxnSpPr>
        <p:spPr bwMode="auto">
          <a:xfrm flipV="1">
            <a:off x="6562725" y="2265363"/>
            <a:ext cx="407988" cy="26987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5045" name="AutoShape 838"/>
          <p:cNvCxnSpPr>
            <a:cxnSpLocks noChangeShapeType="1"/>
            <a:stCxn id="1195102" idx="6"/>
            <a:endCxn id="1195101" idx="2"/>
          </p:cNvCxnSpPr>
          <p:nvPr/>
        </p:nvCxnSpPr>
        <p:spPr bwMode="auto">
          <a:xfrm>
            <a:off x="7086600" y="2217738"/>
            <a:ext cx="457200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5046" name="AutoShape 839"/>
          <p:cNvCxnSpPr>
            <a:cxnSpLocks noChangeShapeType="1"/>
            <a:stCxn id="1195099" idx="4"/>
            <a:endCxn id="1195100" idx="0"/>
          </p:cNvCxnSpPr>
          <p:nvPr/>
        </p:nvCxnSpPr>
        <p:spPr bwMode="auto">
          <a:xfrm>
            <a:off x="6515100" y="1919288"/>
            <a:ext cx="0" cy="595312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1236815" name="Group 847"/>
          <p:cNvGrpSpPr>
            <a:grpSpLocks/>
          </p:cNvGrpSpPr>
          <p:nvPr/>
        </p:nvGrpSpPr>
        <p:grpSpPr bwMode="auto">
          <a:xfrm>
            <a:off x="939800" y="3689350"/>
            <a:ext cx="614363" cy="495300"/>
            <a:chOff x="1152" y="2424"/>
            <a:chExt cx="387" cy="312"/>
          </a:xfrm>
        </p:grpSpPr>
        <p:sp>
          <p:nvSpPr>
            <p:cNvPr id="1195048" name="Line 843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49" name="Line 844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0" name="Line 845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1" name="Line 846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2" name="Oval 841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16" name="Group 848"/>
          <p:cNvGrpSpPr>
            <a:grpSpLocks/>
          </p:cNvGrpSpPr>
          <p:nvPr/>
        </p:nvGrpSpPr>
        <p:grpSpPr bwMode="auto">
          <a:xfrm>
            <a:off x="1944688" y="4841875"/>
            <a:ext cx="614362" cy="495300"/>
            <a:chOff x="1152" y="2424"/>
            <a:chExt cx="387" cy="312"/>
          </a:xfrm>
        </p:grpSpPr>
        <p:sp>
          <p:nvSpPr>
            <p:cNvPr id="1195054" name="Line 849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5" name="Line 850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6" name="Line 851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7" name="Line 852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58" name="Oval 853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22" name="Group 854"/>
          <p:cNvGrpSpPr>
            <a:grpSpLocks/>
          </p:cNvGrpSpPr>
          <p:nvPr/>
        </p:nvGrpSpPr>
        <p:grpSpPr bwMode="auto">
          <a:xfrm>
            <a:off x="3163888" y="5192713"/>
            <a:ext cx="614362" cy="495300"/>
            <a:chOff x="1152" y="2424"/>
            <a:chExt cx="387" cy="312"/>
          </a:xfrm>
        </p:grpSpPr>
        <p:sp>
          <p:nvSpPr>
            <p:cNvPr id="1195060" name="Line 855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1" name="Line 856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2" name="Line 857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3" name="Line 858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4" name="Oval 859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28" name="Group 860"/>
          <p:cNvGrpSpPr>
            <a:grpSpLocks/>
          </p:cNvGrpSpPr>
          <p:nvPr/>
        </p:nvGrpSpPr>
        <p:grpSpPr bwMode="auto">
          <a:xfrm>
            <a:off x="1166813" y="2876550"/>
            <a:ext cx="614362" cy="495300"/>
            <a:chOff x="1152" y="2424"/>
            <a:chExt cx="387" cy="312"/>
          </a:xfrm>
        </p:grpSpPr>
        <p:sp>
          <p:nvSpPr>
            <p:cNvPr id="1195066" name="Line 861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7" name="Line 862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8" name="Line 863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69" name="Line 864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0" name="Oval 865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34" name="Group 866"/>
          <p:cNvGrpSpPr>
            <a:grpSpLocks/>
          </p:cNvGrpSpPr>
          <p:nvPr/>
        </p:nvGrpSpPr>
        <p:grpSpPr bwMode="auto">
          <a:xfrm>
            <a:off x="2392363" y="3241675"/>
            <a:ext cx="614362" cy="495300"/>
            <a:chOff x="1152" y="2424"/>
            <a:chExt cx="387" cy="312"/>
          </a:xfrm>
        </p:grpSpPr>
        <p:sp>
          <p:nvSpPr>
            <p:cNvPr id="1195072" name="Line 867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3" name="Line 868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4" name="Line 869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5" name="Line 870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6" name="Oval 871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40" name="Group 872"/>
          <p:cNvGrpSpPr>
            <a:grpSpLocks/>
          </p:cNvGrpSpPr>
          <p:nvPr/>
        </p:nvGrpSpPr>
        <p:grpSpPr bwMode="auto">
          <a:xfrm>
            <a:off x="3382963" y="4400550"/>
            <a:ext cx="614362" cy="495300"/>
            <a:chOff x="1152" y="2424"/>
            <a:chExt cx="387" cy="312"/>
          </a:xfrm>
        </p:grpSpPr>
        <p:sp>
          <p:nvSpPr>
            <p:cNvPr id="1195078" name="Line 873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79" name="Line 874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0" name="Line 875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1" name="Line 876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2" name="Oval 877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46" name="Group 878"/>
          <p:cNvGrpSpPr>
            <a:grpSpLocks/>
          </p:cNvGrpSpPr>
          <p:nvPr/>
        </p:nvGrpSpPr>
        <p:grpSpPr bwMode="auto">
          <a:xfrm>
            <a:off x="4845050" y="3951288"/>
            <a:ext cx="614363" cy="495300"/>
            <a:chOff x="1152" y="2424"/>
            <a:chExt cx="387" cy="312"/>
          </a:xfrm>
        </p:grpSpPr>
        <p:sp>
          <p:nvSpPr>
            <p:cNvPr id="1195084" name="Line 879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5" name="Line 880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6" name="Line 881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7" name="Line 882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88" name="Oval 883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236852" name="Group 884"/>
          <p:cNvGrpSpPr>
            <a:grpSpLocks/>
          </p:cNvGrpSpPr>
          <p:nvPr/>
        </p:nvGrpSpPr>
        <p:grpSpPr bwMode="auto">
          <a:xfrm>
            <a:off x="3852863" y="2801938"/>
            <a:ext cx="614362" cy="495300"/>
            <a:chOff x="1152" y="2424"/>
            <a:chExt cx="387" cy="312"/>
          </a:xfrm>
        </p:grpSpPr>
        <p:sp>
          <p:nvSpPr>
            <p:cNvPr id="1195090" name="Line 885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91" name="Line 886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92" name="Line 887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93" name="Line 888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094" name="Oval 889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1236858" name="Line 890"/>
          <p:cNvSpPr>
            <a:spLocks noChangeShapeType="1"/>
          </p:cNvSpPr>
          <p:nvPr/>
        </p:nvSpPr>
        <p:spPr bwMode="auto">
          <a:xfrm>
            <a:off x="6516688" y="1862138"/>
            <a:ext cx="0" cy="72231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6859" name="Line 891"/>
          <p:cNvSpPr>
            <a:spLocks noChangeShapeType="1"/>
          </p:cNvSpPr>
          <p:nvPr/>
        </p:nvSpPr>
        <p:spPr bwMode="auto">
          <a:xfrm flipV="1">
            <a:off x="6515100" y="2217738"/>
            <a:ext cx="504825" cy="3619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6860" name="Line 892"/>
          <p:cNvSpPr>
            <a:spLocks noChangeShapeType="1"/>
          </p:cNvSpPr>
          <p:nvPr/>
        </p:nvSpPr>
        <p:spPr bwMode="auto">
          <a:xfrm flipH="1" flipV="1">
            <a:off x="6519863" y="1847850"/>
            <a:ext cx="500062" cy="36671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6861" name="Line 893"/>
          <p:cNvSpPr>
            <a:spLocks noChangeShapeType="1"/>
          </p:cNvSpPr>
          <p:nvPr/>
        </p:nvSpPr>
        <p:spPr bwMode="auto">
          <a:xfrm>
            <a:off x="7023100" y="2214563"/>
            <a:ext cx="592138" cy="31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5099" name="Oval 832"/>
          <p:cNvSpPr>
            <a:spLocks noChangeArrowheads="1"/>
          </p:cNvSpPr>
          <p:nvPr/>
        </p:nvSpPr>
        <p:spPr bwMode="auto">
          <a:xfrm>
            <a:off x="6446838" y="1782763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5100" name="Oval 833"/>
          <p:cNvSpPr>
            <a:spLocks noChangeArrowheads="1"/>
          </p:cNvSpPr>
          <p:nvPr/>
        </p:nvSpPr>
        <p:spPr bwMode="auto">
          <a:xfrm>
            <a:off x="6446838" y="2514600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95101" name="Oval 834"/>
          <p:cNvSpPr>
            <a:spLocks noChangeArrowheads="1"/>
          </p:cNvSpPr>
          <p:nvPr/>
        </p:nvSpPr>
        <p:spPr bwMode="auto">
          <a:xfrm>
            <a:off x="7543800" y="21494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95102" name="Oval 835"/>
          <p:cNvSpPr>
            <a:spLocks noChangeArrowheads="1"/>
          </p:cNvSpPr>
          <p:nvPr/>
        </p:nvSpPr>
        <p:spPr bwMode="auto">
          <a:xfrm>
            <a:off x="6950075" y="21494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  <p:grpSp>
        <p:nvGrpSpPr>
          <p:cNvPr id="1195103" name="Group 814"/>
          <p:cNvGrpSpPr>
            <a:grpSpLocks/>
          </p:cNvGrpSpPr>
          <p:nvPr/>
        </p:nvGrpSpPr>
        <p:grpSpPr bwMode="auto">
          <a:xfrm>
            <a:off x="690563" y="2392363"/>
            <a:ext cx="4718050" cy="3773487"/>
            <a:chOff x="429" y="1424"/>
            <a:chExt cx="2373" cy="1898"/>
          </a:xfrm>
        </p:grpSpPr>
        <p:sp>
          <p:nvSpPr>
            <p:cNvPr id="1195104" name="Line 815"/>
            <p:cNvSpPr>
              <a:spLocks noChangeShapeType="1"/>
            </p:cNvSpPr>
            <p:nvPr/>
          </p:nvSpPr>
          <p:spPr bwMode="auto">
            <a:xfrm flipH="1">
              <a:off x="429" y="1424"/>
              <a:ext cx="377" cy="1318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105" name="Line 816"/>
            <p:cNvSpPr>
              <a:spLocks noChangeShapeType="1"/>
            </p:cNvSpPr>
            <p:nvPr/>
          </p:nvSpPr>
          <p:spPr bwMode="auto">
            <a:xfrm>
              <a:off x="429" y="2740"/>
              <a:ext cx="1997" cy="582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106" name="Line 817"/>
            <p:cNvSpPr>
              <a:spLocks noChangeShapeType="1"/>
            </p:cNvSpPr>
            <p:nvPr/>
          </p:nvSpPr>
          <p:spPr bwMode="auto">
            <a:xfrm flipH="1">
              <a:off x="2425" y="2002"/>
              <a:ext cx="377" cy="131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107" name="Line 818"/>
            <p:cNvSpPr>
              <a:spLocks noChangeShapeType="1"/>
            </p:cNvSpPr>
            <p:nvPr/>
          </p:nvSpPr>
          <p:spPr bwMode="auto">
            <a:xfrm>
              <a:off x="807" y="1424"/>
              <a:ext cx="1995" cy="57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95108" name="Group 433"/>
          <p:cNvGrpSpPr>
            <a:grpSpLocks/>
          </p:cNvGrpSpPr>
          <p:nvPr/>
        </p:nvGrpSpPr>
        <p:grpSpPr bwMode="auto">
          <a:xfrm>
            <a:off x="642938" y="2459038"/>
            <a:ext cx="4813300" cy="3621087"/>
            <a:chOff x="405" y="1458"/>
            <a:chExt cx="2421" cy="1821"/>
          </a:xfrm>
        </p:grpSpPr>
        <p:cxnSp>
          <p:nvCxnSpPr>
            <p:cNvPr id="1195109" name="AutoShape 434"/>
            <p:cNvCxnSpPr>
              <a:cxnSpLocks noChangeShapeType="1"/>
            </p:cNvCxnSpPr>
            <p:nvPr/>
          </p:nvCxnSpPr>
          <p:spPr bwMode="auto">
            <a:xfrm rot="971346" flipH="1">
              <a:off x="405" y="2967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5110" name="AutoShape 435"/>
            <p:cNvCxnSpPr>
              <a:cxnSpLocks noChangeShapeType="1"/>
            </p:cNvCxnSpPr>
            <p:nvPr/>
          </p:nvCxnSpPr>
          <p:spPr bwMode="auto">
            <a:xfrm rot="971346" flipH="1">
              <a:off x="512" y="2566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5111" name="AutoShape 436"/>
            <p:cNvCxnSpPr>
              <a:cxnSpLocks noChangeShapeType="1"/>
            </p:cNvCxnSpPr>
            <p:nvPr/>
          </p:nvCxnSpPr>
          <p:spPr bwMode="auto">
            <a:xfrm rot="971346" flipH="1">
              <a:off x="745" y="1762"/>
              <a:ext cx="2081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1195112" name="AutoShape 437"/>
            <p:cNvCxnSpPr>
              <a:cxnSpLocks noChangeShapeType="1"/>
            </p:cNvCxnSpPr>
            <p:nvPr/>
          </p:nvCxnSpPr>
          <p:spPr bwMode="auto">
            <a:xfrm rot="971346" flipH="1">
              <a:off x="627" y="2163"/>
              <a:ext cx="2082" cy="2"/>
            </a:xfrm>
            <a:prstGeom prst="straightConnector1">
              <a:avLst/>
            </a:prstGeom>
            <a:noFill/>
            <a:ln w="3175">
              <a:solidFill>
                <a:srgbClr val="009900"/>
              </a:solidFill>
              <a:round/>
              <a:headEnd/>
              <a:tailEnd/>
            </a:ln>
          </p:spPr>
        </p:cxnSp>
        <p:grpSp>
          <p:nvGrpSpPr>
            <p:cNvPr id="1195113" name="Group 438"/>
            <p:cNvGrpSpPr>
              <a:grpSpLocks/>
            </p:cNvGrpSpPr>
            <p:nvPr/>
          </p:nvGrpSpPr>
          <p:grpSpPr bwMode="auto">
            <a:xfrm>
              <a:off x="773" y="1458"/>
              <a:ext cx="2037" cy="616"/>
              <a:chOff x="767" y="1452"/>
              <a:chExt cx="2037" cy="616"/>
            </a:xfrm>
          </p:grpSpPr>
          <p:grpSp>
            <p:nvGrpSpPr>
              <p:cNvPr id="1195114" name="Group 439"/>
              <p:cNvGrpSpPr>
                <a:grpSpLocks/>
              </p:cNvGrpSpPr>
              <p:nvPr/>
            </p:nvGrpSpPr>
            <p:grpSpPr bwMode="auto">
              <a:xfrm rot="-4428654">
                <a:off x="767" y="1452"/>
                <a:ext cx="35" cy="35"/>
                <a:chOff x="1267" y="1699"/>
                <a:chExt cx="56" cy="56"/>
              </a:xfrm>
            </p:grpSpPr>
            <p:sp>
              <p:nvSpPr>
                <p:cNvPr id="1195115" name="Oval 44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16" name="Oval 44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17" name="Group 442"/>
              <p:cNvGrpSpPr>
                <a:grpSpLocks/>
              </p:cNvGrpSpPr>
              <p:nvPr/>
            </p:nvGrpSpPr>
            <p:grpSpPr bwMode="auto">
              <a:xfrm rot="-4428654">
                <a:off x="921" y="1497"/>
                <a:ext cx="35" cy="35"/>
                <a:chOff x="1267" y="1699"/>
                <a:chExt cx="56" cy="56"/>
              </a:xfrm>
            </p:grpSpPr>
            <p:sp>
              <p:nvSpPr>
                <p:cNvPr id="1195118" name="Oval 44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19" name="Oval 44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20" name="Group 445"/>
              <p:cNvGrpSpPr>
                <a:grpSpLocks/>
              </p:cNvGrpSpPr>
              <p:nvPr/>
            </p:nvGrpSpPr>
            <p:grpSpPr bwMode="auto">
              <a:xfrm rot="-4428654">
                <a:off x="1075" y="1541"/>
                <a:ext cx="35" cy="35"/>
                <a:chOff x="1267" y="1699"/>
                <a:chExt cx="56" cy="56"/>
              </a:xfrm>
            </p:grpSpPr>
            <p:sp>
              <p:nvSpPr>
                <p:cNvPr id="1195121" name="Oval 44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22" name="Oval 44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23" name="Group 448"/>
              <p:cNvGrpSpPr>
                <a:grpSpLocks/>
              </p:cNvGrpSpPr>
              <p:nvPr/>
            </p:nvGrpSpPr>
            <p:grpSpPr bwMode="auto">
              <a:xfrm rot="-4428654">
                <a:off x="1229" y="1586"/>
                <a:ext cx="35" cy="35"/>
                <a:chOff x="1267" y="1699"/>
                <a:chExt cx="56" cy="56"/>
              </a:xfrm>
            </p:grpSpPr>
            <p:sp>
              <p:nvSpPr>
                <p:cNvPr id="1195124" name="Oval 44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25" name="Oval 45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26" name="Group 451"/>
              <p:cNvGrpSpPr>
                <a:grpSpLocks/>
              </p:cNvGrpSpPr>
              <p:nvPr/>
            </p:nvGrpSpPr>
            <p:grpSpPr bwMode="auto">
              <a:xfrm rot="-4428654">
                <a:off x="1383" y="1631"/>
                <a:ext cx="35" cy="35"/>
                <a:chOff x="1267" y="1699"/>
                <a:chExt cx="56" cy="56"/>
              </a:xfrm>
            </p:grpSpPr>
            <p:sp>
              <p:nvSpPr>
                <p:cNvPr id="1195127" name="Oval 45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28" name="Oval 45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29" name="Group 454"/>
              <p:cNvGrpSpPr>
                <a:grpSpLocks/>
              </p:cNvGrpSpPr>
              <p:nvPr/>
            </p:nvGrpSpPr>
            <p:grpSpPr bwMode="auto">
              <a:xfrm rot="-4428654">
                <a:off x="1537" y="1676"/>
                <a:ext cx="35" cy="35"/>
                <a:chOff x="1267" y="1699"/>
                <a:chExt cx="56" cy="56"/>
              </a:xfrm>
            </p:grpSpPr>
            <p:sp>
              <p:nvSpPr>
                <p:cNvPr id="1195130" name="Oval 45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31" name="Oval 45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32" name="Group 457"/>
              <p:cNvGrpSpPr>
                <a:grpSpLocks/>
              </p:cNvGrpSpPr>
              <p:nvPr/>
            </p:nvGrpSpPr>
            <p:grpSpPr bwMode="auto">
              <a:xfrm rot="-4428654">
                <a:off x="1691" y="1720"/>
                <a:ext cx="35" cy="35"/>
                <a:chOff x="1267" y="1699"/>
                <a:chExt cx="56" cy="56"/>
              </a:xfrm>
            </p:grpSpPr>
            <p:sp>
              <p:nvSpPr>
                <p:cNvPr id="1195133" name="Oval 45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34" name="Oval 45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35" name="Group 460"/>
              <p:cNvGrpSpPr>
                <a:grpSpLocks/>
              </p:cNvGrpSpPr>
              <p:nvPr/>
            </p:nvGrpSpPr>
            <p:grpSpPr bwMode="auto">
              <a:xfrm rot="-4428654">
                <a:off x="1845" y="1765"/>
                <a:ext cx="35" cy="35"/>
                <a:chOff x="1267" y="1699"/>
                <a:chExt cx="56" cy="56"/>
              </a:xfrm>
            </p:grpSpPr>
            <p:sp>
              <p:nvSpPr>
                <p:cNvPr id="1195136" name="Oval 46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37" name="Oval 46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38" name="Group 463"/>
              <p:cNvGrpSpPr>
                <a:grpSpLocks/>
              </p:cNvGrpSpPr>
              <p:nvPr/>
            </p:nvGrpSpPr>
            <p:grpSpPr bwMode="auto">
              <a:xfrm rot="-4428654">
                <a:off x="1999" y="1810"/>
                <a:ext cx="35" cy="35"/>
                <a:chOff x="1267" y="1699"/>
                <a:chExt cx="56" cy="56"/>
              </a:xfrm>
            </p:grpSpPr>
            <p:sp>
              <p:nvSpPr>
                <p:cNvPr id="1195139" name="Oval 46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40" name="Oval 46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41" name="Group 466"/>
              <p:cNvGrpSpPr>
                <a:grpSpLocks/>
              </p:cNvGrpSpPr>
              <p:nvPr/>
            </p:nvGrpSpPr>
            <p:grpSpPr bwMode="auto">
              <a:xfrm rot="-4428654">
                <a:off x="2153" y="1854"/>
                <a:ext cx="35" cy="35"/>
                <a:chOff x="1267" y="1699"/>
                <a:chExt cx="56" cy="56"/>
              </a:xfrm>
            </p:grpSpPr>
            <p:sp>
              <p:nvSpPr>
                <p:cNvPr id="1195142" name="Oval 46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43" name="Oval 46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44" name="Group 469"/>
              <p:cNvGrpSpPr>
                <a:grpSpLocks/>
              </p:cNvGrpSpPr>
              <p:nvPr/>
            </p:nvGrpSpPr>
            <p:grpSpPr bwMode="auto">
              <a:xfrm rot="-4428654">
                <a:off x="2306" y="1899"/>
                <a:ext cx="35" cy="35"/>
                <a:chOff x="1267" y="1699"/>
                <a:chExt cx="56" cy="56"/>
              </a:xfrm>
            </p:grpSpPr>
            <p:sp>
              <p:nvSpPr>
                <p:cNvPr id="1195145" name="Oval 47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46" name="Oval 47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47" name="Group 472"/>
              <p:cNvGrpSpPr>
                <a:grpSpLocks/>
              </p:cNvGrpSpPr>
              <p:nvPr/>
            </p:nvGrpSpPr>
            <p:grpSpPr bwMode="auto">
              <a:xfrm rot="-4428654">
                <a:off x="2461" y="1944"/>
                <a:ext cx="35" cy="35"/>
                <a:chOff x="1267" y="1699"/>
                <a:chExt cx="56" cy="56"/>
              </a:xfrm>
            </p:grpSpPr>
            <p:sp>
              <p:nvSpPr>
                <p:cNvPr id="1195148" name="Oval 47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49" name="Oval 47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50" name="Group 475"/>
              <p:cNvGrpSpPr>
                <a:grpSpLocks/>
              </p:cNvGrpSpPr>
              <p:nvPr/>
            </p:nvGrpSpPr>
            <p:grpSpPr bwMode="auto">
              <a:xfrm rot="-4428654">
                <a:off x="2615" y="1989"/>
                <a:ext cx="35" cy="35"/>
                <a:chOff x="1267" y="1699"/>
                <a:chExt cx="56" cy="56"/>
              </a:xfrm>
            </p:grpSpPr>
            <p:sp>
              <p:nvSpPr>
                <p:cNvPr id="1195151" name="Oval 47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52" name="Oval 47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53" name="Group 478"/>
              <p:cNvGrpSpPr>
                <a:grpSpLocks/>
              </p:cNvGrpSpPr>
              <p:nvPr/>
            </p:nvGrpSpPr>
            <p:grpSpPr bwMode="auto">
              <a:xfrm rot="-4428654">
                <a:off x="2769" y="2033"/>
                <a:ext cx="35" cy="35"/>
                <a:chOff x="1267" y="1699"/>
                <a:chExt cx="56" cy="56"/>
              </a:xfrm>
            </p:grpSpPr>
            <p:sp>
              <p:nvSpPr>
                <p:cNvPr id="1195154" name="Oval 47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55" name="Oval 48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5156" name="Group 481"/>
            <p:cNvGrpSpPr>
              <a:grpSpLocks/>
            </p:cNvGrpSpPr>
            <p:nvPr/>
          </p:nvGrpSpPr>
          <p:grpSpPr bwMode="auto">
            <a:xfrm>
              <a:off x="653" y="1859"/>
              <a:ext cx="2037" cy="616"/>
              <a:chOff x="650" y="1853"/>
              <a:chExt cx="2037" cy="616"/>
            </a:xfrm>
          </p:grpSpPr>
          <p:grpSp>
            <p:nvGrpSpPr>
              <p:cNvPr id="1195157" name="Group 482"/>
              <p:cNvGrpSpPr>
                <a:grpSpLocks/>
              </p:cNvGrpSpPr>
              <p:nvPr/>
            </p:nvGrpSpPr>
            <p:grpSpPr bwMode="auto">
              <a:xfrm rot="-4428654">
                <a:off x="650" y="1853"/>
                <a:ext cx="35" cy="35"/>
                <a:chOff x="1267" y="1699"/>
                <a:chExt cx="56" cy="56"/>
              </a:xfrm>
            </p:grpSpPr>
            <p:sp>
              <p:nvSpPr>
                <p:cNvPr id="1195158" name="Oval 48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59" name="Oval 48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60" name="Group 485"/>
              <p:cNvGrpSpPr>
                <a:grpSpLocks/>
              </p:cNvGrpSpPr>
              <p:nvPr/>
            </p:nvGrpSpPr>
            <p:grpSpPr bwMode="auto">
              <a:xfrm rot="-4428654">
                <a:off x="804" y="1898"/>
                <a:ext cx="35" cy="35"/>
                <a:chOff x="1267" y="1699"/>
                <a:chExt cx="56" cy="56"/>
              </a:xfrm>
            </p:grpSpPr>
            <p:sp>
              <p:nvSpPr>
                <p:cNvPr id="1195161" name="Oval 48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62" name="Oval 48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63" name="Group 488"/>
              <p:cNvGrpSpPr>
                <a:grpSpLocks/>
              </p:cNvGrpSpPr>
              <p:nvPr/>
            </p:nvGrpSpPr>
            <p:grpSpPr bwMode="auto">
              <a:xfrm rot="-4428654">
                <a:off x="958" y="1942"/>
                <a:ext cx="35" cy="35"/>
                <a:chOff x="1267" y="1699"/>
                <a:chExt cx="56" cy="56"/>
              </a:xfrm>
            </p:grpSpPr>
            <p:sp>
              <p:nvSpPr>
                <p:cNvPr id="1195164" name="Oval 48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65" name="Oval 49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66" name="Group 491"/>
              <p:cNvGrpSpPr>
                <a:grpSpLocks/>
              </p:cNvGrpSpPr>
              <p:nvPr/>
            </p:nvGrpSpPr>
            <p:grpSpPr bwMode="auto">
              <a:xfrm rot="-4428654">
                <a:off x="1112" y="1987"/>
                <a:ext cx="35" cy="35"/>
                <a:chOff x="1267" y="1699"/>
                <a:chExt cx="56" cy="56"/>
              </a:xfrm>
            </p:grpSpPr>
            <p:sp>
              <p:nvSpPr>
                <p:cNvPr id="1195167" name="Oval 49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68" name="Oval 49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69" name="Group 494"/>
              <p:cNvGrpSpPr>
                <a:grpSpLocks/>
              </p:cNvGrpSpPr>
              <p:nvPr/>
            </p:nvGrpSpPr>
            <p:grpSpPr bwMode="auto">
              <a:xfrm rot="-4428654">
                <a:off x="1266" y="2032"/>
                <a:ext cx="35" cy="35"/>
                <a:chOff x="1267" y="1699"/>
                <a:chExt cx="56" cy="56"/>
              </a:xfrm>
            </p:grpSpPr>
            <p:sp>
              <p:nvSpPr>
                <p:cNvPr id="1195170" name="Oval 49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71" name="Oval 49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72" name="Group 497"/>
              <p:cNvGrpSpPr>
                <a:grpSpLocks/>
              </p:cNvGrpSpPr>
              <p:nvPr/>
            </p:nvGrpSpPr>
            <p:grpSpPr bwMode="auto">
              <a:xfrm rot="-4428654">
                <a:off x="1420" y="2077"/>
                <a:ext cx="35" cy="35"/>
                <a:chOff x="1267" y="1699"/>
                <a:chExt cx="56" cy="56"/>
              </a:xfrm>
            </p:grpSpPr>
            <p:sp>
              <p:nvSpPr>
                <p:cNvPr id="1195173" name="Oval 49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74" name="Oval 49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75" name="Group 500"/>
              <p:cNvGrpSpPr>
                <a:grpSpLocks/>
              </p:cNvGrpSpPr>
              <p:nvPr/>
            </p:nvGrpSpPr>
            <p:grpSpPr bwMode="auto">
              <a:xfrm rot="-4428654">
                <a:off x="1574" y="2121"/>
                <a:ext cx="35" cy="35"/>
                <a:chOff x="1267" y="1699"/>
                <a:chExt cx="56" cy="56"/>
              </a:xfrm>
            </p:grpSpPr>
            <p:sp>
              <p:nvSpPr>
                <p:cNvPr id="1195176" name="Oval 50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77" name="Oval 50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78" name="Group 503"/>
              <p:cNvGrpSpPr>
                <a:grpSpLocks/>
              </p:cNvGrpSpPr>
              <p:nvPr/>
            </p:nvGrpSpPr>
            <p:grpSpPr bwMode="auto">
              <a:xfrm rot="-4428654">
                <a:off x="1728" y="2166"/>
                <a:ext cx="35" cy="35"/>
                <a:chOff x="1267" y="1699"/>
                <a:chExt cx="56" cy="56"/>
              </a:xfrm>
            </p:grpSpPr>
            <p:sp>
              <p:nvSpPr>
                <p:cNvPr id="1195179" name="Oval 50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80" name="Oval 50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81" name="Group 506"/>
              <p:cNvGrpSpPr>
                <a:grpSpLocks/>
              </p:cNvGrpSpPr>
              <p:nvPr/>
            </p:nvGrpSpPr>
            <p:grpSpPr bwMode="auto">
              <a:xfrm rot="-4428654">
                <a:off x="1882" y="2211"/>
                <a:ext cx="35" cy="35"/>
                <a:chOff x="1267" y="1699"/>
                <a:chExt cx="56" cy="56"/>
              </a:xfrm>
            </p:grpSpPr>
            <p:sp>
              <p:nvSpPr>
                <p:cNvPr id="1195182" name="Oval 50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83" name="Oval 50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84" name="Group 509"/>
              <p:cNvGrpSpPr>
                <a:grpSpLocks/>
              </p:cNvGrpSpPr>
              <p:nvPr/>
            </p:nvGrpSpPr>
            <p:grpSpPr bwMode="auto">
              <a:xfrm rot="-4428654">
                <a:off x="2036" y="2255"/>
                <a:ext cx="35" cy="35"/>
                <a:chOff x="1267" y="1699"/>
                <a:chExt cx="56" cy="56"/>
              </a:xfrm>
            </p:grpSpPr>
            <p:sp>
              <p:nvSpPr>
                <p:cNvPr id="1195185" name="Oval 51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86" name="Oval 51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87" name="Group 512"/>
              <p:cNvGrpSpPr>
                <a:grpSpLocks/>
              </p:cNvGrpSpPr>
              <p:nvPr/>
            </p:nvGrpSpPr>
            <p:grpSpPr bwMode="auto">
              <a:xfrm rot="-4428654">
                <a:off x="2189" y="2300"/>
                <a:ext cx="35" cy="35"/>
                <a:chOff x="1267" y="1699"/>
                <a:chExt cx="56" cy="56"/>
              </a:xfrm>
            </p:grpSpPr>
            <p:sp>
              <p:nvSpPr>
                <p:cNvPr id="1195188" name="Oval 51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89" name="Oval 51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90" name="Group 515"/>
              <p:cNvGrpSpPr>
                <a:grpSpLocks/>
              </p:cNvGrpSpPr>
              <p:nvPr/>
            </p:nvGrpSpPr>
            <p:grpSpPr bwMode="auto">
              <a:xfrm rot="-4428654">
                <a:off x="2344" y="2345"/>
                <a:ext cx="35" cy="35"/>
                <a:chOff x="1267" y="1699"/>
                <a:chExt cx="56" cy="56"/>
              </a:xfrm>
            </p:grpSpPr>
            <p:sp>
              <p:nvSpPr>
                <p:cNvPr id="1195191" name="Oval 51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92" name="Oval 51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93" name="Group 518"/>
              <p:cNvGrpSpPr>
                <a:grpSpLocks/>
              </p:cNvGrpSpPr>
              <p:nvPr/>
            </p:nvGrpSpPr>
            <p:grpSpPr bwMode="auto">
              <a:xfrm rot="-4428654">
                <a:off x="2498" y="2390"/>
                <a:ext cx="35" cy="35"/>
                <a:chOff x="1267" y="1699"/>
                <a:chExt cx="56" cy="56"/>
              </a:xfrm>
            </p:grpSpPr>
            <p:sp>
              <p:nvSpPr>
                <p:cNvPr id="1195194" name="Oval 51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95" name="Oval 52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196" name="Group 521"/>
              <p:cNvGrpSpPr>
                <a:grpSpLocks/>
              </p:cNvGrpSpPr>
              <p:nvPr/>
            </p:nvGrpSpPr>
            <p:grpSpPr bwMode="auto">
              <a:xfrm rot="-4428654">
                <a:off x="2652" y="2434"/>
                <a:ext cx="35" cy="35"/>
                <a:chOff x="1267" y="1699"/>
                <a:chExt cx="56" cy="56"/>
              </a:xfrm>
            </p:grpSpPr>
            <p:sp>
              <p:nvSpPr>
                <p:cNvPr id="1195197" name="Oval 52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198" name="Oval 52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5199" name="Group 524"/>
            <p:cNvGrpSpPr>
              <a:grpSpLocks/>
            </p:cNvGrpSpPr>
            <p:nvPr/>
          </p:nvGrpSpPr>
          <p:grpSpPr bwMode="auto">
            <a:xfrm>
              <a:off x="540" y="2262"/>
              <a:ext cx="2037" cy="616"/>
              <a:chOff x="534" y="2253"/>
              <a:chExt cx="2037" cy="616"/>
            </a:xfrm>
          </p:grpSpPr>
          <p:grpSp>
            <p:nvGrpSpPr>
              <p:cNvPr id="1195200" name="Group 525"/>
              <p:cNvGrpSpPr>
                <a:grpSpLocks/>
              </p:cNvGrpSpPr>
              <p:nvPr/>
            </p:nvGrpSpPr>
            <p:grpSpPr bwMode="auto">
              <a:xfrm rot="-4428654">
                <a:off x="534" y="2253"/>
                <a:ext cx="35" cy="35"/>
                <a:chOff x="1267" y="1699"/>
                <a:chExt cx="56" cy="56"/>
              </a:xfrm>
            </p:grpSpPr>
            <p:sp>
              <p:nvSpPr>
                <p:cNvPr id="1195201" name="Oval 52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02" name="Oval 52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03" name="Group 528"/>
              <p:cNvGrpSpPr>
                <a:grpSpLocks/>
              </p:cNvGrpSpPr>
              <p:nvPr/>
            </p:nvGrpSpPr>
            <p:grpSpPr bwMode="auto">
              <a:xfrm rot="-4428654">
                <a:off x="688" y="2298"/>
                <a:ext cx="35" cy="35"/>
                <a:chOff x="1267" y="1699"/>
                <a:chExt cx="56" cy="56"/>
              </a:xfrm>
            </p:grpSpPr>
            <p:sp>
              <p:nvSpPr>
                <p:cNvPr id="1195204" name="Oval 52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05" name="Oval 53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06" name="Group 531"/>
              <p:cNvGrpSpPr>
                <a:grpSpLocks/>
              </p:cNvGrpSpPr>
              <p:nvPr/>
            </p:nvGrpSpPr>
            <p:grpSpPr bwMode="auto">
              <a:xfrm rot="-4428654">
                <a:off x="842" y="2342"/>
                <a:ext cx="35" cy="35"/>
                <a:chOff x="1267" y="1699"/>
                <a:chExt cx="56" cy="56"/>
              </a:xfrm>
            </p:grpSpPr>
            <p:sp>
              <p:nvSpPr>
                <p:cNvPr id="1195207" name="Oval 53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08" name="Oval 53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09" name="Group 534"/>
              <p:cNvGrpSpPr>
                <a:grpSpLocks/>
              </p:cNvGrpSpPr>
              <p:nvPr/>
            </p:nvGrpSpPr>
            <p:grpSpPr bwMode="auto">
              <a:xfrm rot="-4428654">
                <a:off x="996" y="2387"/>
                <a:ext cx="35" cy="35"/>
                <a:chOff x="1267" y="1699"/>
                <a:chExt cx="56" cy="56"/>
              </a:xfrm>
            </p:grpSpPr>
            <p:sp>
              <p:nvSpPr>
                <p:cNvPr id="1195210" name="Oval 53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11" name="Oval 53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12" name="Group 537"/>
              <p:cNvGrpSpPr>
                <a:grpSpLocks/>
              </p:cNvGrpSpPr>
              <p:nvPr/>
            </p:nvGrpSpPr>
            <p:grpSpPr bwMode="auto">
              <a:xfrm rot="-4428654">
                <a:off x="1150" y="2432"/>
                <a:ext cx="35" cy="35"/>
                <a:chOff x="1267" y="1699"/>
                <a:chExt cx="56" cy="56"/>
              </a:xfrm>
            </p:grpSpPr>
            <p:sp>
              <p:nvSpPr>
                <p:cNvPr id="1195213" name="Oval 53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14" name="Oval 53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15" name="Group 540"/>
              <p:cNvGrpSpPr>
                <a:grpSpLocks/>
              </p:cNvGrpSpPr>
              <p:nvPr/>
            </p:nvGrpSpPr>
            <p:grpSpPr bwMode="auto">
              <a:xfrm rot="-4428654">
                <a:off x="1304" y="2477"/>
                <a:ext cx="35" cy="35"/>
                <a:chOff x="1267" y="1699"/>
                <a:chExt cx="56" cy="56"/>
              </a:xfrm>
            </p:grpSpPr>
            <p:sp>
              <p:nvSpPr>
                <p:cNvPr id="1195216" name="Oval 54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17" name="Oval 54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18" name="Group 543"/>
              <p:cNvGrpSpPr>
                <a:grpSpLocks/>
              </p:cNvGrpSpPr>
              <p:nvPr/>
            </p:nvGrpSpPr>
            <p:grpSpPr bwMode="auto">
              <a:xfrm rot="-4428654">
                <a:off x="1458" y="2521"/>
                <a:ext cx="35" cy="35"/>
                <a:chOff x="1267" y="1699"/>
                <a:chExt cx="56" cy="56"/>
              </a:xfrm>
            </p:grpSpPr>
            <p:sp>
              <p:nvSpPr>
                <p:cNvPr id="1195219" name="Oval 54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20" name="Oval 54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21" name="Group 546"/>
              <p:cNvGrpSpPr>
                <a:grpSpLocks/>
              </p:cNvGrpSpPr>
              <p:nvPr/>
            </p:nvGrpSpPr>
            <p:grpSpPr bwMode="auto">
              <a:xfrm rot="-4428654">
                <a:off x="1612" y="2566"/>
                <a:ext cx="35" cy="35"/>
                <a:chOff x="1267" y="1699"/>
                <a:chExt cx="56" cy="56"/>
              </a:xfrm>
            </p:grpSpPr>
            <p:sp>
              <p:nvSpPr>
                <p:cNvPr id="1195222" name="Oval 54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23" name="Oval 54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24" name="Group 549"/>
              <p:cNvGrpSpPr>
                <a:grpSpLocks/>
              </p:cNvGrpSpPr>
              <p:nvPr/>
            </p:nvGrpSpPr>
            <p:grpSpPr bwMode="auto">
              <a:xfrm rot="-4428654">
                <a:off x="1766" y="2611"/>
                <a:ext cx="35" cy="35"/>
                <a:chOff x="1267" y="1699"/>
                <a:chExt cx="56" cy="56"/>
              </a:xfrm>
            </p:grpSpPr>
            <p:sp>
              <p:nvSpPr>
                <p:cNvPr id="1195225" name="Oval 55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26" name="Oval 55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27" name="Group 552"/>
              <p:cNvGrpSpPr>
                <a:grpSpLocks/>
              </p:cNvGrpSpPr>
              <p:nvPr/>
            </p:nvGrpSpPr>
            <p:grpSpPr bwMode="auto">
              <a:xfrm rot="-4428654">
                <a:off x="1920" y="2655"/>
                <a:ext cx="35" cy="35"/>
                <a:chOff x="1267" y="1699"/>
                <a:chExt cx="56" cy="56"/>
              </a:xfrm>
            </p:grpSpPr>
            <p:sp>
              <p:nvSpPr>
                <p:cNvPr id="1195228" name="Oval 55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29" name="Oval 55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30" name="Group 555"/>
              <p:cNvGrpSpPr>
                <a:grpSpLocks/>
              </p:cNvGrpSpPr>
              <p:nvPr/>
            </p:nvGrpSpPr>
            <p:grpSpPr bwMode="auto">
              <a:xfrm rot="-4428654">
                <a:off x="2073" y="2700"/>
                <a:ext cx="35" cy="35"/>
                <a:chOff x="1267" y="1699"/>
                <a:chExt cx="56" cy="56"/>
              </a:xfrm>
            </p:grpSpPr>
            <p:sp>
              <p:nvSpPr>
                <p:cNvPr id="1195231" name="Oval 55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32" name="Oval 55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33" name="Group 558"/>
              <p:cNvGrpSpPr>
                <a:grpSpLocks/>
              </p:cNvGrpSpPr>
              <p:nvPr/>
            </p:nvGrpSpPr>
            <p:grpSpPr bwMode="auto">
              <a:xfrm rot="-4428654">
                <a:off x="2228" y="2745"/>
                <a:ext cx="35" cy="35"/>
                <a:chOff x="1267" y="1699"/>
                <a:chExt cx="56" cy="56"/>
              </a:xfrm>
            </p:grpSpPr>
            <p:sp>
              <p:nvSpPr>
                <p:cNvPr id="1195234" name="Oval 55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35" name="Oval 56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36" name="Group 561"/>
              <p:cNvGrpSpPr>
                <a:grpSpLocks/>
              </p:cNvGrpSpPr>
              <p:nvPr/>
            </p:nvGrpSpPr>
            <p:grpSpPr bwMode="auto">
              <a:xfrm rot="-4428654">
                <a:off x="2382" y="2790"/>
                <a:ext cx="35" cy="35"/>
                <a:chOff x="1267" y="1699"/>
                <a:chExt cx="56" cy="56"/>
              </a:xfrm>
            </p:grpSpPr>
            <p:sp>
              <p:nvSpPr>
                <p:cNvPr id="1195237" name="Oval 56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38" name="Oval 56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39" name="Group 564"/>
              <p:cNvGrpSpPr>
                <a:grpSpLocks/>
              </p:cNvGrpSpPr>
              <p:nvPr/>
            </p:nvGrpSpPr>
            <p:grpSpPr bwMode="auto">
              <a:xfrm rot="-4428654">
                <a:off x="2536" y="2834"/>
                <a:ext cx="35" cy="35"/>
                <a:chOff x="1267" y="1699"/>
                <a:chExt cx="56" cy="56"/>
              </a:xfrm>
            </p:grpSpPr>
            <p:sp>
              <p:nvSpPr>
                <p:cNvPr id="1195240" name="Oval 56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41" name="Oval 56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5242" name="Group 567"/>
            <p:cNvGrpSpPr>
              <a:grpSpLocks/>
            </p:cNvGrpSpPr>
            <p:nvPr/>
          </p:nvGrpSpPr>
          <p:grpSpPr bwMode="auto">
            <a:xfrm>
              <a:off x="433" y="2663"/>
              <a:ext cx="2037" cy="616"/>
              <a:chOff x="418" y="2654"/>
              <a:chExt cx="2037" cy="616"/>
            </a:xfrm>
          </p:grpSpPr>
          <p:grpSp>
            <p:nvGrpSpPr>
              <p:cNvPr id="1195243" name="Group 568"/>
              <p:cNvGrpSpPr>
                <a:grpSpLocks/>
              </p:cNvGrpSpPr>
              <p:nvPr/>
            </p:nvGrpSpPr>
            <p:grpSpPr bwMode="auto">
              <a:xfrm rot="-4428654">
                <a:off x="418" y="2654"/>
                <a:ext cx="35" cy="35"/>
                <a:chOff x="1267" y="1699"/>
                <a:chExt cx="56" cy="56"/>
              </a:xfrm>
            </p:grpSpPr>
            <p:sp>
              <p:nvSpPr>
                <p:cNvPr id="1195244" name="Oval 56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45" name="Oval 57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46" name="Group 571"/>
              <p:cNvGrpSpPr>
                <a:grpSpLocks/>
              </p:cNvGrpSpPr>
              <p:nvPr/>
            </p:nvGrpSpPr>
            <p:grpSpPr bwMode="auto">
              <a:xfrm rot="-4428654">
                <a:off x="572" y="2699"/>
                <a:ext cx="35" cy="35"/>
                <a:chOff x="1267" y="1699"/>
                <a:chExt cx="56" cy="56"/>
              </a:xfrm>
            </p:grpSpPr>
            <p:sp>
              <p:nvSpPr>
                <p:cNvPr id="1195247" name="Oval 57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48" name="Oval 57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49" name="Group 574"/>
              <p:cNvGrpSpPr>
                <a:grpSpLocks/>
              </p:cNvGrpSpPr>
              <p:nvPr/>
            </p:nvGrpSpPr>
            <p:grpSpPr bwMode="auto">
              <a:xfrm rot="-4428654">
                <a:off x="726" y="2743"/>
                <a:ext cx="35" cy="35"/>
                <a:chOff x="1267" y="1699"/>
                <a:chExt cx="56" cy="56"/>
              </a:xfrm>
            </p:grpSpPr>
            <p:sp>
              <p:nvSpPr>
                <p:cNvPr id="1195250" name="Oval 57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51" name="Oval 57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52" name="Group 577"/>
              <p:cNvGrpSpPr>
                <a:grpSpLocks/>
              </p:cNvGrpSpPr>
              <p:nvPr/>
            </p:nvGrpSpPr>
            <p:grpSpPr bwMode="auto">
              <a:xfrm rot="-4428654">
                <a:off x="880" y="2788"/>
                <a:ext cx="35" cy="35"/>
                <a:chOff x="1267" y="1699"/>
                <a:chExt cx="56" cy="56"/>
              </a:xfrm>
            </p:grpSpPr>
            <p:sp>
              <p:nvSpPr>
                <p:cNvPr id="1195253" name="Oval 57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54" name="Oval 57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55" name="Group 580"/>
              <p:cNvGrpSpPr>
                <a:grpSpLocks/>
              </p:cNvGrpSpPr>
              <p:nvPr/>
            </p:nvGrpSpPr>
            <p:grpSpPr bwMode="auto">
              <a:xfrm rot="-4428654">
                <a:off x="1034" y="2833"/>
                <a:ext cx="35" cy="35"/>
                <a:chOff x="1267" y="1699"/>
                <a:chExt cx="56" cy="56"/>
              </a:xfrm>
            </p:grpSpPr>
            <p:sp>
              <p:nvSpPr>
                <p:cNvPr id="1195256" name="Oval 58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57" name="Oval 58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58" name="Group 583"/>
              <p:cNvGrpSpPr>
                <a:grpSpLocks/>
              </p:cNvGrpSpPr>
              <p:nvPr/>
            </p:nvGrpSpPr>
            <p:grpSpPr bwMode="auto">
              <a:xfrm rot="-4428654">
                <a:off x="1188" y="2878"/>
                <a:ext cx="35" cy="35"/>
                <a:chOff x="1267" y="1699"/>
                <a:chExt cx="56" cy="56"/>
              </a:xfrm>
            </p:grpSpPr>
            <p:sp>
              <p:nvSpPr>
                <p:cNvPr id="1195259" name="Oval 58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60" name="Oval 58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61" name="Group 586"/>
              <p:cNvGrpSpPr>
                <a:grpSpLocks/>
              </p:cNvGrpSpPr>
              <p:nvPr/>
            </p:nvGrpSpPr>
            <p:grpSpPr bwMode="auto">
              <a:xfrm rot="-4428654">
                <a:off x="1342" y="2922"/>
                <a:ext cx="35" cy="35"/>
                <a:chOff x="1267" y="1699"/>
                <a:chExt cx="56" cy="56"/>
              </a:xfrm>
            </p:grpSpPr>
            <p:sp>
              <p:nvSpPr>
                <p:cNvPr id="1195262" name="Oval 58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63" name="Oval 58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64" name="Group 589"/>
              <p:cNvGrpSpPr>
                <a:grpSpLocks/>
              </p:cNvGrpSpPr>
              <p:nvPr/>
            </p:nvGrpSpPr>
            <p:grpSpPr bwMode="auto">
              <a:xfrm rot="-4428654">
                <a:off x="1496" y="2967"/>
                <a:ext cx="35" cy="35"/>
                <a:chOff x="1267" y="1699"/>
                <a:chExt cx="56" cy="56"/>
              </a:xfrm>
            </p:grpSpPr>
            <p:sp>
              <p:nvSpPr>
                <p:cNvPr id="1195265" name="Oval 59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66" name="Oval 59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67" name="Group 592"/>
              <p:cNvGrpSpPr>
                <a:grpSpLocks/>
              </p:cNvGrpSpPr>
              <p:nvPr/>
            </p:nvGrpSpPr>
            <p:grpSpPr bwMode="auto">
              <a:xfrm rot="-4428654">
                <a:off x="1650" y="3012"/>
                <a:ext cx="35" cy="35"/>
                <a:chOff x="1267" y="1699"/>
                <a:chExt cx="56" cy="56"/>
              </a:xfrm>
            </p:grpSpPr>
            <p:sp>
              <p:nvSpPr>
                <p:cNvPr id="1195268" name="Oval 59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69" name="Oval 59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70" name="Group 595"/>
              <p:cNvGrpSpPr>
                <a:grpSpLocks/>
              </p:cNvGrpSpPr>
              <p:nvPr/>
            </p:nvGrpSpPr>
            <p:grpSpPr bwMode="auto">
              <a:xfrm rot="-4428654">
                <a:off x="1804" y="3056"/>
                <a:ext cx="35" cy="35"/>
                <a:chOff x="1267" y="1699"/>
                <a:chExt cx="56" cy="56"/>
              </a:xfrm>
            </p:grpSpPr>
            <p:sp>
              <p:nvSpPr>
                <p:cNvPr id="1195271" name="Oval 59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72" name="Oval 59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73" name="Group 598"/>
              <p:cNvGrpSpPr>
                <a:grpSpLocks/>
              </p:cNvGrpSpPr>
              <p:nvPr/>
            </p:nvGrpSpPr>
            <p:grpSpPr bwMode="auto">
              <a:xfrm rot="-4428654">
                <a:off x="1957" y="3101"/>
                <a:ext cx="35" cy="35"/>
                <a:chOff x="1267" y="1699"/>
                <a:chExt cx="56" cy="56"/>
              </a:xfrm>
            </p:grpSpPr>
            <p:sp>
              <p:nvSpPr>
                <p:cNvPr id="1195274" name="Oval 59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75" name="Oval 60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76" name="Group 601"/>
              <p:cNvGrpSpPr>
                <a:grpSpLocks/>
              </p:cNvGrpSpPr>
              <p:nvPr/>
            </p:nvGrpSpPr>
            <p:grpSpPr bwMode="auto">
              <a:xfrm rot="-4428654">
                <a:off x="2112" y="3146"/>
                <a:ext cx="35" cy="35"/>
                <a:chOff x="1267" y="1699"/>
                <a:chExt cx="56" cy="56"/>
              </a:xfrm>
            </p:grpSpPr>
            <p:sp>
              <p:nvSpPr>
                <p:cNvPr id="1195277" name="Oval 60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78" name="Oval 60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79" name="Group 604"/>
              <p:cNvGrpSpPr>
                <a:grpSpLocks/>
              </p:cNvGrpSpPr>
              <p:nvPr/>
            </p:nvGrpSpPr>
            <p:grpSpPr bwMode="auto">
              <a:xfrm rot="-4428654">
                <a:off x="2266" y="3191"/>
                <a:ext cx="35" cy="35"/>
                <a:chOff x="1267" y="1699"/>
                <a:chExt cx="56" cy="56"/>
              </a:xfrm>
            </p:grpSpPr>
            <p:sp>
              <p:nvSpPr>
                <p:cNvPr id="1195280" name="Oval 60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81" name="Oval 60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5282" name="Group 607"/>
              <p:cNvGrpSpPr>
                <a:grpSpLocks/>
              </p:cNvGrpSpPr>
              <p:nvPr/>
            </p:nvGrpSpPr>
            <p:grpSpPr bwMode="auto">
              <a:xfrm rot="-4428654">
                <a:off x="2420" y="3235"/>
                <a:ext cx="35" cy="35"/>
                <a:chOff x="1267" y="1699"/>
                <a:chExt cx="56" cy="56"/>
              </a:xfrm>
            </p:grpSpPr>
            <p:sp>
              <p:nvSpPr>
                <p:cNvPr id="1195283" name="Oval 60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0099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5284" name="Oval 60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0099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vert="eaVert"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195285" name="Group 610"/>
          <p:cNvGrpSpPr>
            <a:grpSpLocks/>
          </p:cNvGrpSpPr>
          <p:nvPr/>
        </p:nvGrpSpPr>
        <p:grpSpPr bwMode="auto">
          <a:xfrm>
            <a:off x="1231900" y="2062163"/>
            <a:ext cx="4506913" cy="3730625"/>
            <a:chOff x="701" y="1258"/>
            <a:chExt cx="2267" cy="1876"/>
          </a:xfrm>
        </p:grpSpPr>
        <p:grpSp>
          <p:nvGrpSpPr>
            <p:cNvPr id="1195286" name="Group 611"/>
            <p:cNvGrpSpPr>
              <a:grpSpLocks/>
            </p:cNvGrpSpPr>
            <p:nvPr/>
          </p:nvGrpSpPr>
          <p:grpSpPr bwMode="auto">
            <a:xfrm>
              <a:off x="701" y="1258"/>
              <a:ext cx="412" cy="1337"/>
              <a:chOff x="701" y="1258"/>
              <a:chExt cx="412" cy="1337"/>
            </a:xfrm>
          </p:grpSpPr>
          <p:grpSp>
            <p:nvGrpSpPr>
              <p:cNvPr id="1195287" name="Group 612"/>
              <p:cNvGrpSpPr>
                <a:grpSpLocks/>
              </p:cNvGrpSpPr>
              <p:nvPr/>
            </p:nvGrpSpPr>
            <p:grpSpPr bwMode="auto">
              <a:xfrm>
                <a:off x="701" y="1258"/>
                <a:ext cx="412" cy="1337"/>
                <a:chOff x="701" y="1258"/>
                <a:chExt cx="412" cy="1337"/>
              </a:xfrm>
            </p:grpSpPr>
            <p:grpSp>
              <p:nvGrpSpPr>
                <p:cNvPr id="1195288" name="Group 613"/>
                <p:cNvGrpSpPr>
                  <a:grpSpLocks/>
                </p:cNvGrpSpPr>
                <p:nvPr/>
              </p:nvGrpSpPr>
              <p:grpSpPr bwMode="auto">
                <a:xfrm rot="970448">
                  <a:off x="1078" y="1258"/>
                  <a:ext cx="35" cy="35"/>
                  <a:chOff x="1267" y="1699"/>
                  <a:chExt cx="56" cy="56"/>
                </a:xfrm>
              </p:grpSpPr>
              <p:sp>
                <p:nvSpPr>
                  <p:cNvPr id="1195289" name="Oval 61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290" name="Oval 61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291" name="Group 616"/>
                <p:cNvGrpSpPr>
                  <a:grpSpLocks/>
                </p:cNvGrpSpPr>
                <p:nvPr/>
              </p:nvGrpSpPr>
              <p:grpSpPr bwMode="auto">
                <a:xfrm rot="970448">
                  <a:off x="1049" y="1358"/>
                  <a:ext cx="35" cy="35"/>
                  <a:chOff x="1267" y="1699"/>
                  <a:chExt cx="56" cy="56"/>
                </a:xfrm>
              </p:grpSpPr>
              <p:sp>
                <p:nvSpPr>
                  <p:cNvPr id="1195292" name="Oval 61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293" name="Oval 61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294" name="Group 619"/>
                <p:cNvGrpSpPr>
                  <a:grpSpLocks/>
                </p:cNvGrpSpPr>
                <p:nvPr/>
              </p:nvGrpSpPr>
              <p:grpSpPr bwMode="auto">
                <a:xfrm rot="970448">
                  <a:off x="1020" y="1458"/>
                  <a:ext cx="35" cy="35"/>
                  <a:chOff x="1267" y="1699"/>
                  <a:chExt cx="56" cy="56"/>
                </a:xfrm>
              </p:grpSpPr>
              <p:sp>
                <p:nvSpPr>
                  <p:cNvPr id="1195295" name="Oval 62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296" name="Oval 62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297" name="Group 622"/>
                <p:cNvGrpSpPr>
                  <a:grpSpLocks/>
                </p:cNvGrpSpPr>
                <p:nvPr/>
              </p:nvGrpSpPr>
              <p:grpSpPr bwMode="auto">
                <a:xfrm rot="970448">
                  <a:off x="991" y="1558"/>
                  <a:ext cx="35" cy="35"/>
                  <a:chOff x="1267" y="1699"/>
                  <a:chExt cx="56" cy="56"/>
                </a:xfrm>
              </p:grpSpPr>
              <p:sp>
                <p:nvSpPr>
                  <p:cNvPr id="1195298" name="Oval 62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299" name="Oval 62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00" name="Group 625"/>
                <p:cNvGrpSpPr>
                  <a:grpSpLocks/>
                </p:cNvGrpSpPr>
                <p:nvPr/>
              </p:nvGrpSpPr>
              <p:grpSpPr bwMode="auto">
                <a:xfrm rot="970448">
                  <a:off x="962" y="1659"/>
                  <a:ext cx="35" cy="35"/>
                  <a:chOff x="1267" y="1699"/>
                  <a:chExt cx="56" cy="56"/>
                </a:xfrm>
              </p:grpSpPr>
              <p:sp>
                <p:nvSpPr>
                  <p:cNvPr id="1195301" name="Oval 62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02" name="Oval 62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03" name="Group 628"/>
                <p:cNvGrpSpPr>
                  <a:grpSpLocks/>
                </p:cNvGrpSpPr>
                <p:nvPr/>
              </p:nvGrpSpPr>
              <p:grpSpPr bwMode="auto">
                <a:xfrm rot="970448">
                  <a:off x="933" y="1759"/>
                  <a:ext cx="35" cy="35"/>
                  <a:chOff x="1267" y="1699"/>
                  <a:chExt cx="56" cy="56"/>
                </a:xfrm>
              </p:grpSpPr>
              <p:sp>
                <p:nvSpPr>
                  <p:cNvPr id="1195304" name="Oval 62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05" name="Oval 63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06" name="Group 631"/>
                <p:cNvGrpSpPr>
                  <a:grpSpLocks/>
                </p:cNvGrpSpPr>
                <p:nvPr/>
              </p:nvGrpSpPr>
              <p:grpSpPr bwMode="auto">
                <a:xfrm rot="970448">
                  <a:off x="904" y="1859"/>
                  <a:ext cx="35" cy="35"/>
                  <a:chOff x="1267" y="1699"/>
                  <a:chExt cx="56" cy="56"/>
                </a:xfrm>
              </p:grpSpPr>
              <p:sp>
                <p:nvSpPr>
                  <p:cNvPr id="1195307" name="Oval 63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08" name="Oval 63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09" name="Group 634"/>
                <p:cNvGrpSpPr>
                  <a:grpSpLocks/>
                </p:cNvGrpSpPr>
                <p:nvPr/>
              </p:nvGrpSpPr>
              <p:grpSpPr bwMode="auto">
                <a:xfrm rot="970448">
                  <a:off x="875" y="1959"/>
                  <a:ext cx="35" cy="35"/>
                  <a:chOff x="1267" y="1699"/>
                  <a:chExt cx="56" cy="56"/>
                </a:xfrm>
              </p:grpSpPr>
              <p:sp>
                <p:nvSpPr>
                  <p:cNvPr id="1195310" name="Oval 63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11" name="Oval 63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12" name="Group 637"/>
                <p:cNvGrpSpPr>
                  <a:grpSpLocks/>
                </p:cNvGrpSpPr>
                <p:nvPr/>
              </p:nvGrpSpPr>
              <p:grpSpPr bwMode="auto">
                <a:xfrm rot="970448">
                  <a:off x="846" y="2059"/>
                  <a:ext cx="35" cy="35"/>
                  <a:chOff x="1267" y="1699"/>
                  <a:chExt cx="56" cy="56"/>
                </a:xfrm>
              </p:grpSpPr>
              <p:sp>
                <p:nvSpPr>
                  <p:cNvPr id="1195313" name="Oval 63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14" name="Oval 63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15" name="Group 640"/>
                <p:cNvGrpSpPr>
                  <a:grpSpLocks/>
                </p:cNvGrpSpPr>
                <p:nvPr/>
              </p:nvGrpSpPr>
              <p:grpSpPr bwMode="auto">
                <a:xfrm rot="970448">
                  <a:off x="817" y="2159"/>
                  <a:ext cx="35" cy="35"/>
                  <a:chOff x="1267" y="1699"/>
                  <a:chExt cx="56" cy="56"/>
                </a:xfrm>
              </p:grpSpPr>
              <p:sp>
                <p:nvSpPr>
                  <p:cNvPr id="1195316" name="Oval 64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17" name="Oval 64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18" name="Group 643"/>
                <p:cNvGrpSpPr>
                  <a:grpSpLocks/>
                </p:cNvGrpSpPr>
                <p:nvPr/>
              </p:nvGrpSpPr>
              <p:grpSpPr bwMode="auto">
                <a:xfrm rot="970448">
                  <a:off x="788" y="2259"/>
                  <a:ext cx="35" cy="35"/>
                  <a:chOff x="1267" y="1699"/>
                  <a:chExt cx="56" cy="56"/>
                </a:xfrm>
              </p:grpSpPr>
              <p:sp>
                <p:nvSpPr>
                  <p:cNvPr id="1195319" name="Oval 64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20" name="Oval 64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21" name="Group 646"/>
                <p:cNvGrpSpPr>
                  <a:grpSpLocks/>
                </p:cNvGrpSpPr>
                <p:nvPr/>
              </p:nvGrpSpPr>
              <p:grpSpPr bwMode="auto">
                <a:xfrm rot="970448">
                  <a:off x="759" y="2359"/>
                  <a:ext cx="35" cy="35"/>
                  <a:chOff x="1267" y="1699"/>
                  <a:chExt cx="56" cy="56"/>
                </a:xfrm>
              </p:grpSpPr>
              <p:sp>
                <p:nvSpPr>
                  <p:cNvPr id="1195322" name="Oval 64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23" name="Oval 64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24" name="Group 649"/>
                <p:cNvGrpSpPr>
                  <a:grpSpLocks/>
                </p:cNvGrpSpPr>
                <p:nvPr/>
              </p:nvGrpSpPr>
              <p:grpSpPr bwMode="auto">
                <a:xfrm rot="970448">
                  <a:off x="730" y="2460"/>
                  <a:ext cx="35" cy="35"/>
                  <a:chOff x="1267" y="1699"/>
                  <a:chExt cx="56" cy="56"/>
                </a:xfrm>
              </p:grpSpPr>
              <p:sp>
                <p:nvSpPr>
                  <p:cNvPr id="1195325" name="Oval 65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26" name="Oval 65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27" name="Group 652"/>
                <p:cNvGrpSpPr>
                  <a:grpSpLocks/>
                </p:cNvGrpSpPr>
                <p:nvPr/>
              </p:nvGrpSpPr>
              <p:grpSpPr bwMode="auto">
                <a:xfrm rot="970448">
                  <a:off x="701" y="2560"/>
                  <a:ext cx="35" cy="35"/>
                  <a:chOff x="1267" y="1699"/>
                  <a:chExt cx="56" cy="56"/>
                </a:xfrm>
              </p:grpSpPr>
              <p:sp>
                <p:nvSpPr>
                  <p:cNvPr id="1195328" name="Oval 65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29" name="Oval 65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5330" name="AutoShape 655"/>
              <p:cNvCxnSpPr>
                <a:cxnSpLocks noChangeShapeType="1"/>
                <a:stCxn id="1195329" idx="7"/>
                <a:endCxn id="1195290" idx="3"/>
              </p:cNvCxnSpPr>
              <p:nvPr/>
            </p:nvCxnSpPr>
            <p:spPr bwMode="auto">
              <a:xfrm flipV="1">
                <a:off x="719" y="1276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5331" name="Group 656"/>
            <p:cNvGrpSpPr>
              <a:grpSpLocks/>
            </p:cNvGrpSpPr>
            <p:nvPr/>
          </p:nvGrpSpPr>
          <p:grpSpPr bwMode="auto">
            <a:xfrm>
              <a:off x="1320" y="1438"/>
              <a:ext cx="412" cy="1337"/>
              <a:chOff x="1320" y="1438"/>
              <a:chExt cx="412" cy="1337"/>
            </a:xfrm>
          </p:grpSpPr>
          <p:grpSp>
            <p:nvGrpSpPr>
              <p:cNvPr id="1195332" name="Group 657"/>
              <p:cNvGrpSpPr>
                <a:grpSpLocks/>
              </p:cNvGrpSpPr>
              <p:nvPr/>
            </p:nvGrpSpPr>
            <p:grpSpPr bwMode="auto">
              <a:xfrm>
                <a:off x="1320" y="1438"/>
                <a:ext cx="412" cy="1337"/>
                <a:chOff x="1320" y="1438"/>
                <a:chExt cx="412" cy="1337"/>
              </a:xfrm>
            </p:grpSpPr>
            <p:grpSp>
              <p:nvGrpSpPr>
                <p:cNvPr id="1195333" name="Group 658"/>
                <p:cNvGrpSpPr>
                  <a:grpSpLocks/>
                </p:cNvGrpSpPr>
                <p:nvPr/>
              </p:nvGrpSpPr>
              <p:grpSpPr bwMode="auto">
                <a:xfrm rot="970448">
                  <a:off x="1697" y="1438"/>
                  <a:ext cx="35" cy="35"/>
                  <a:chOff x="1267" y="1699"/>
                  <a:chExt cx="56" cy="56"/>
                </a:xfrm>
              </p:grpSpPr>
              <p:sp>
                <p:nvSpPr>
                  <p:cNvPr id="1195334" name="Oval 65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35" name="Oval 66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36" name="Group 661"/>
                <p:cNvGrpSpPr>
                  <a:grpSpLocks/>
                </p:cNvGrpSpPr>
                <p:nvPr/>
              </p:nvGrpSpPr>
              <p:grpSpPr bwMode="auto">
                <a:xfrm rot="970448">
                  <a:off x="1668" y="1538"/>
                  <a:ext cx="35" cy="35"/>
                  <a:chOff x="1267" y="1699"/>
                  <a:chExt cx="56" cy="56"/>
                </a:xfrm>
              </p:grpSpPr>
              <p:sp>
                <p:nvSpPr>
                  <p:cNvPr id="1195337" name="Oval 66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38" name="Oval 66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39" name="Group 664"/>
                <p:cNvGrpSpPr>
                  <a:grpSpLocks/>
                </p:cNvGrpSpPr>
                <p:nvPr/>
              </p:nvGrpSpPr>
              <p:grpSpPr bwMode="auto">
                <a:xfrm rot="970448">
                  <a:off x="1639" y="1638"/>
                  <a:ext cx="35" cy="35"/>
                  <a:chOff x="1267" y="1699"/>
                  <a:chExt cx="56" cy="56"/>
                </a:xfrm>
              </p:grpSpPr>
              <p:sp>
                <p:nvSpPr>
                  <p:cNvPr id="1195340" name="Oval 66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41" name="Oval 66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42" name="Group 667"/>
                <p:cNvGrpSpPr>
                  <a:grpSpLocks/>
                </p:cNvGrpSpPr>
                <p:nvPr/>
              </p:nvGrpSpPr>
              <p:grpSpPr bwMode="auto">
                <a:xfrm rot="970448">
                  <a:off x="1610" y="1738"/>
                  <a:ext cx="35" cy="35"/>
                  <a:chOff x="1267" y="1699"/>
                  <a:chExt cx="56" cy="56"/>
                </a:xfrm>
              </p:grpSpPr>
              <p:sp>
                <p:nvSpPr>
                  <p:cNvPr id="1195343" name="Oval 66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44" name="Oval 66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45" name="Group 670"/>
                <p:cNvGrpSpPr>
                  <a:grpSpLocks/>
                </p:cNvGrpSpPr>
                <p:nvPr/>
              </p:nvGrpSpPr>
              <p:grpSpPr bwMode="auto">
                <a:xfrm rot="970448">
                  <a:off x="1581" y="1839"/>
                  <a:ext cx="35" cy="35"/>
                  <a:chOff x="1267" y="1699"/>
                  <a:chExt cx="56" cy="56"/>
                </a:xfrm>
              </p:grpSpPr>
              <p:sp>
                <p:nvSpPr>
                  <p:cNvPr id="1195346" name="Oval 67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47" name="Oval 67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48" name="Group 673"/>
                <p:cNvGrpSpPr>
                  <a:grpSpLocks/>
                </p:cNvGrpSpPr>
                <p:nvPr/>
              </p:nvGrpSpPr>
              <p:grpSpPr bwMode="auto">
                <a:xfrm rot="970448">
                  <a:off x="1552" y="1939"/>
                  <a:ext cx="35" cy="35"/>
                  <a:chOff x="1267" y="1699"/>
                  <a:chExt cx="56" cy="56"/>
                </a:xfrm>
              </p:grpSpPr>
              <p:sp>
                <p:nvSpPr>
                  <p:cNvPr id="1195349" name="Oval 67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50" name="Oval 67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51" name="Group 676"/>
                <p:cNvGrpSpPr>
                  <a:grpSpLocks/>
                </p:cNvGrpSpPr>
                <p:nvPr/>
              </p:nvGrpSpPr>
              <p:grpSpPr bwMode="auto">
                <a:xfrm rot="970448">
                  <a:off x="1523" y="2039"/>
                  <a:ext cx="35" cy="35"/>
                  <a:chOff x="1267" y="1699"/>
                  <a:chExt cx="56" cy="56"/>
                </a:xfrm>
              </p:grpSpPr>
              <p:sp>
                <p:nvSpPr>
                  <p:cNvPr id="1195352" name="Oval 67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53" name="Oval 67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54" name="Group 679"/>
                <p:cNvGrpSpPr>
                  <a:grpSpLocks/>
                </p:cNvGrpSpPr>
                <p:nvPr/>
              </p:nvGrpSpPr>
              <p:grpSpPr bwMode="auto">
                <a:xfrm rot="970448">
                  <a:off x="1494" y="2139"/>
                  <a:ext cx="35" cy="35"/>
                  <a:chOff x="1267" y="1699"/>
                  <a:chExt cx="56" cy="56"/>
                </a:xfrm>
              </p:grpSpPr>
              <p:sp>
                <p:nvSpPr>
                  <p:cNvPr id="1195355" name="Oval 68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56" name="Oval 68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57" name="Group 682"/>
                <p:cNvGrpSpPr>
                  <a:grpSpLocks/>
                </p:cNvGrpSpPr>
                <p:nvPr/>
              </p:nvGrpSpPr>
              <p:grpSpPr bwMode="auto">
                <a:xfrm rot="970448">
                  <a:off x="1465" y="2239"/>
                  <a:ext cx="35" cy="35"/>
                  <a:chOff x="1267" y="1699"/>
                  <a:chExt cx="56" cy="56"/>
                </a:xfrm>
              </p:grpSpPr>
              <p:sp>
                <p:nvSpPr>
                  <p:cNvPr id="1195358" name="Oval 68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59" name="Oval 68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60" name="Group 685"/>
                <p:cNvGrpSpPr>
                  <a:grpSpLocks/>
                </p:cNvGrpSpPr>
                <p:nvPr/>
              </p:nvGrpSpPr>
              <p:grpSpPr bwMode="auto">
                <a:xfrm rot="970448">
                  <a:off x="1436" y="2339"/>
                  <a:ext cx="35" cy="35"/>
                  <a:chOff x="1267" y="1699"/>
                  <a:chExt cx="56" cy="56"/>
                </a:xfrm>
              </p:grpSpPr>
              <p:sp>
                <p:nvSpPr>
                  <p:cNvPr id="1195361" name="Oval 68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62" name="Oval 68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63" name="Group 688"/>
                <p:cNvGrpSpPr>
                  <a:grpSpLocks/>
                </p:cNvGrpSpPr>
                <p:nvPr/>
              </p:nvGrpSpPr>
              <p:grpSpPr bwMode="auto">
                <a:xfrm rot="970448">
                  <a:off x="1407" y="2439"/>
                  <a:ext cx="35" cy="35"/>
                  <a:chOff x="1267" y="1699"/>
                  <a:chExt cx="56" cy="56"/>
                </a:xfrm>
              </p:grpSpPr>
              <p:sp>
                <p:nvSpPr>
                  <p:cNvPr id="1195364" name="Oval 68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65" name="Oval 69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66" name="Group 691"/>
                <p:cNvGrpSpPr>
                  <a:grpSpLocks/>
                </p:cNvGrpSpPr>
                <p:nvPr/>
              </p:nvGrpSpPr>
              <p:grpSpPr bwMode="auto">
                <a:xfrm rot="970448">
                  <a:off x="1378" y="2539"/>
                  <a:ext cx="35" cy="35"/>
                  <a:chOff x="1267" y="1699"/>
                  <a:chExt cx="56" cy="56"/>
                </a:xfrm>
              </p:grpSpPr>
              <p:sp>
                <p:nvSpPr>
                  <p:cNvPr id="1195367" name="Oval 69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68" name="Oval 69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69" name="Group 694"/>
                <p:cNvGrpSpPr>
                  <a:grpSpLocks/>
                </p:cNvGrpSpPr>
                <p:nvPr/>
              </p:nvGrpSpPr>
              <p:grpSpPr bwMode="auto">
                <a:xfrm rot="970448">
                  <a:off x="1349" y="2640"/>
                  <a:ext cx="35" cy="35"/>
                  <a:chOff x="1267" y="1699"/>
                  <a:chExt cx="56" cy="56"/>
                </a:xfrm>
              </p:grpSpPr>
              <p:sp>
                <p:nvSpPr>
                  <p:cNvPr id="1195370" name="Oval 69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71" name="Oval 69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72" name="Group 697"/>
                <p:cNvGrpSpPr>
                  <a:grpSpLocks/>
                </p:cNvGrpSpPr>
                <p:nvPr/>
              </p:nvGrpSpPr>
              <p:grpSpPr bwMode="auto">
                <a:xfrm rot="970448">
                  <a:off x="1320" y="2740"/>
                  <a:ext cx="35" cy="35"/>
                  <a:chOff x="1267" y="1699"/>
                  <a:chExt cx="56" cy="56"/>
                </a:xfrm>
              </p:grpSpPr>
              <p:sp>
                <p:nvSpPr>
                  <p:cNvPr id="1195373" name="Oval 69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74" name="Oval 69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5375" name="AutoShape 700"/>
              <p:cNvCxnSpPr>
                <a:cxnSpLocks noChangeShapeType="1"/>
                <a:stCxn id="1195374" idx="7"/>
                <a:endCxn id="1195335" idx="3"/>
              </p:cNvCxnSpPr>
              <p:nvPr/>
            </p:nvCxnSpPr>
            <p:spPr bwMode="auto">
              <a:xfrm flipV="1">
                <a:off x="1338" y="1456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5376" name="Group 701"/>
            <p:cNvGrpSpPr>
              <a:grpSpLocks/>
            </p:cNvGrpSpPr>
            <p:nvPr/>
          </p:nvGrpSpPr>
          <p:grpSpPr bwMode="auto">
            <a:xfrm>
              <a:off x="1938" y="1617"/>
              <a:ext cx="412" cy="1337"/>
              <a:chOff x="1938" y="1617"/>
              <a:chExt cx="412" cy="1337"/>
            </a:xfrm>
          </p:grpSpPr>
          <p:grpSp>
            <p:nvGrpSpPr>
              <p:cNvPr id="1195377" name="Group 702"/>
              <p:cNvGrpSpPr>
                <a:grpSpLocks/>
              </p:cNvGrpSpPr>
              <p:nvPr/>
            </p:nvGrpSpPr>
            <p:grpSpPr bwMode="auto">
              <a:xfrm>
                <a:off x="1938" y="1617"/>
                <a:ext cx="412" cy="1337"/>
                <a:chOff x="1938" y="1617"/>
                <a:chExt cx="412" cy="1337"/>
              </a:xfrm>
            </p:grpSpPr>
            <p:grpSp>
              <p:nvGrpSpPr>
                <p:cNvPr id="1195378" name="Group 703"/>
                <p:cNvGrpSpPr>
                  <a:grpSpLocks/>
                </p:cNvGrpSpPr>
                <p:nvPr/>
              </p:nvGrpSpPr>
              <p:grpSpPr bwMode="auto">
                <a:xfrm rot="970448">
                  <a:off x="2315" y="1617"/>
                  <a:ext cx="35" cy="35"/>
                  <a:chOff x="1267" y="1699"/>
                  <a:chExt cx="56" cy="56"/>
                </a:xfrm>
              </p:grpSpPr>
              <p:sp>
                <p:nvSpPr>
                  <p:cNvPr id="1195379" name="Oval 70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80" name="Oval 70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81" name="Group 706"/>
                <p:cNvGrpSpPr>
                  <a:grpSpLocks/>
                </p:cNvGrpSpPr>
                <p:nvPr/>
              </p:nvGrpSpPr>
              <p:grpSpPr bwMode="auto">
                <a:xfrm rot="970448">
                  <a:off x="2286" y="1717"/>
                  <a:ext cx="35" cy="35"/>
                  <a:chOff x="1267" y="1699"/>
                  <a:chExt cx="56" cy="56"/>
                </a:xfrm>
              </p:grpSpPr>
              <p:sp>
                <p:nvSpPr>
                  <p:cNvPr id="1195382" name="Oval 70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83" name="Oval 70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84" name="Group 709"/>
                <p:cNvGrpSpPr>
                  <a:grpSpLocks/>
                </p:cNvGrpSpPr>
                <p:nvPr/>
              </p:nvGrpSpPr>
              <p:grpSpPr bwMode="auto">
                <a:xfrm rot="970448">
                  <a:off x="2257" y="1817"/>
                  <a:ext cx="35" cy="35"/>
                  <a:chOff x="1267" y="1699"/>
                  <a:chExt cx="56" cy="56"/>
                </a:xfrm>
              </p:grpSpPr>
              <p:sp>
                <p:nvSpPr>
                  <p:cNvPr id="1195385" name="Oval 71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86" name="Oval 71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87" name="Group 712"/>
                <p:cNvGrpSpPr>
                  <a:grpSpLocks/>
                </p:cNvGrpSpPr>
                <p:nvPr/>
              </p:nvGrpSpPr>
              <p:grpSpPr bwMode="auto">
                <a:xfrm rot="970448">
                  <a:off x="2228" y="1917"/>
                  <a:ext cx="35" cy="35"/>
                  <a:chOff x="1267" y="1699"/>
                  <a:chExt cx="56" cy="56"/>
                </a:xfrm>
              </p:grpSpPr>
              <p:sp>
                <p:nvSpPr>
                  <p:cNvPr id="1195388" name="Oval 71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89" name="Oval 71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90" name="Group 715"/>
                <p:cNvGrpSpPr>
                  <a:grpSpLocks/>
                </p:cNvGrpSpPr>
                <p:nvPr/>
              </p:nvGrpSpPr>
              <p:grpSpPr bwMode="auto">
                <a:xfrm rot="970448">
                  <a:off x="2199" y="2018"/>
                  <a:ext cx="35" cy="35"/>
                  <a:chOff x="1267" y="1699"/>
                  <a:chExt cx="56" cy="56"/>
                </a:xfrm>
              </p:grpSpPr>
              <p:sp>
                <p:nvSpPr>
                  <p:cNvPr id="1195391" name="Oval 71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92" name="Oval 71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93" name="Group 718"/>
                <p:cNvGrpSpPr>
                  <a:grpSpLocks/>
                </p:cNvGrpSpPr>
                <p:nvPr/>
              </p:nvGrpSpPr>
              <p:grpSpPr bwMode="auto">
                <a:xfrm rot="970448">
                  <a:off x="2170" y="2118"/>
                  <a:ext cx="35" cy="35"/>
                  <a:chOff x="1267" y="1699"/>
                  <a:chExt cx="56" cy="56"/>
                </a:xfrm>
              </p:grpSpPr>
              <p:sp>
                <p:nvSpPr>
                  <p:cNvPr id="1195394" name="Oval 71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95" name="Oval 72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96" name="Group 721"/>
                <p:cNvGrpSpPr>
                  <a:grpSpLocks/>
                </p:cNvGrpSpPr>
                <p:nvPr/>
              </p:nvGrpSpPr>
              <p:grpSpPr bwMode="auto">
                <a:xfrm rot="970448">
                  <a:off x="2141" y="2218"/>
                  <a:ext cx="35" cy="35"/>
                  <a:chOff x="1267" y="1699"/>
                  <a:chExt cx="56" cy="56"/>
                </a:xfrm>
              </p:grpSpPr>
              <p:sp>
                <p:nvSpPr>
                  <p:cNvPr id="1195397" name="Oval 72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398" name="Oval 72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399" name="Group 724"/>
                <p:cNvGrpSpPr>
                  <a:grpSpLocks/>
                </p:cNvGrpSpPr>
                <p:nvPr/>
              </p:nvGrpSpPr>
              <p:grpSpPr bwMode="auto">
                <a:xfrm rot="970448">
                  <a:off x="2112" y="2318"/>
                  <a:ext cx="35" cy="35"/>
                  <a:chOff x="1267" y="1699"/>
                  <a:chExt cx="56" cy="56"/>
                </a:xfrm>
              </p:grpSpPr>
              <p:sp>
                <p:nvSpPr>
                  <p:cNvPr id="1195400" name="Oval 72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01" name="Oval 72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02" name="Group 727"/>
                <p:cNvGrpSpPr>
                  <a:grpSpLocks/>
                </p:cNvGrpSpPr>
                <p:nvPr/>
              </p:nvGrpSpPr>
              <p:grpSpPr bwMode="auto">
                <a:xfrm rot="970448">
                  <a:off x="2083" y="2418"/>
                  <a:ext cx="35" cy="35"/>
                  <a:chOff x="1267" y="1699"/>
                  <a:chExt cx="56" cy="56"/>
                </a:xfrm>
              </p:grpSpPr>
              <p:sp>
                <p:nvSpPr>
                  <p:cNvPr id="1195403" name="Oval 72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04" name="Oval 72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05" name="Group 730"/>
                <p:cNvGrpSpPr>
                  <a:grpSpLocks/>
                </p:cNvGrpSpPr>
                <p:nvPr/>
              </p:nvGrpSpPr>
              <p:grpSpPr bwMode="auto">
                <a:xfrm rot="970448">
                  <a:off x="2054" y="2518"/>
                  <a:ext cx="35" cy="35"/>
                  <a:chOff x="1267" y="1699"/>
                  <a:chExt cx="56" cy="56"/>
                </a:xfrm>
              </p:grpSpPr>
              <p:sp>
                <p:nvSpPr>
                  <p:cNvPr id="1195406" name="Oval 73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07" name="Oval 73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08" name="Group 733"/>
                <p:cNvGrpSpPr>
                  <a:grpSpLocks/>
                </p:cNvGrpSpPr>
                <p:nvPr/>
              </p:nvGrpSpPr>
              <p:grpSpPr bwMode="auto">
                <a:xfrm rot="970448">
                  <a:off x="2025" y="2618"/>
                  <a:ext cx="35" cy="35"/>
                  <a:chOff x="1267" y="1699"/>
                  <a:chExt cx="56" cy="56"/>
                </a:xfrm>
              </p:grpSpPr>
              <p:sp>
                <p:nvSpPr>
                  <p:cNvPr id="1195409" name="Oval 73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10" name="Oval 73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11" name="Group 736"/>
                <p:cNvGrpSpPr>
                  <a:grpSpLocks/>
                </p:cNvGrpSpPr>
                <p:nvPr/>
              </p:nvGrpSpPr>
              <p:grpSpPr bwMode="auto">
                <a:xfrm rot="970448">
                  <a:off x="1996" y="2718"/>
                  <a:ext cx="35" cy="35"/>
                  <a:chOff x="1267" y="1699"/>
                  <a:chExt cx="56" cy="56"/>
                </a:xfrm>
              </p:grpSpPr>
              <p:sp>
                <p:nvSpPr>
                  <p:cNvPr id="1195412" name="Oval 73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13" name="Oval 73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14" name="Group 739"/>
                <p:cNvGrpSpPr>
                  <a:grpSpLocks/>
                </p:cNvGrpSpPr>
                <p:nvPr/>
              </p:nvGrpSpPr>
              <p:grpSpPr bwMode="auto">
                <a:xfrm rot="970448">
                  <a:off x="1967" y="2819"/>
                  <a:ext cx="35" cy="35"/>
                  <a:chOff x="1267" y="1699"/>
                  <a:chExt cx="56" cy="56"/>
                </a:xfrm>
              </p:grpSpPr>
              <p:sp>
                <p:nvSpPr>
                  <p:cNvPr id="1195415" name="Oval 74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16" name="Oval 74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17" name="Group 742"/>
                <p:cNvGrpSpPr>
                  <a:grpSpLocks/>
                </p:cNvGrpSpPr>
                <p:nvPr/>
              </p:nvGrpSpPr>
              <p:grpSpPr bwMode="auto">
                <a:xfrm rot="970448">
                  <a:off x="1938" y="2919"/>
                  <a:ext cx="35" cy="35"/>
                  <a:chOff x="1267" y="1699"/>
                  <a:chExt cx="56" cy="56"/>
                </a:xfrm>
              </p:grpSpPr>
              <p:sp>
                <p:nvSpPr>
                  <p:cNvPr id="1195418" name="Oval 74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19" name="Oval 74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5420" name="AutoShape 745"/>
              <p:cNvCxnSpPr>
                <a:cxnSpLocks noChangeShapeType="1"/>
                <a:stCxn id="1195419" idx="7"/>
                <a:endCxn id="1195380" idx="3"/>
              </p:cNvCxnSpPr>
              <p:nvPr/>
            </p:nvCxnSpPr>
            <p:spPr bwMode="auto">
              <a:xfrm flipV="1">
                <a:off x="1956" y="1635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  <p:grpSp>
          <p:nvGrpSpPr>
            <p:cNvPr id="1195421" name="Group 746"/>
            <p:cNvGrpSpPr>
              <a:grpSpLocks/>
            </p:cNvGrpSpPr>
            <p:nvPr/>
          </p:nvGrpSpPr>
          <p:grpSpPr bwMode="auto">
            <a:xfrm>
              <a:off x="2556" y="1797"/>
              <a:ext cx="412" cy="1337"/>
              <a:chOff x="2556" y="1797"/>
              <a:chExt cx="412" cy="1337"/>
            </a:xfrm>
          </p:grpSpPr>
          <p:grpSp>
            <p:nvGrpSpPr>
              <p:cNvPr id="1195422" name="Group 747"/>
              <p:cNvGrpSpPr>
                <a:grpSpLocks/>
              </p:cNvGrpSpPr>
              <p:nvPr/>
            </p:nvGrpSpPr>
            <p:grpSpPr bwMode="auto">
              <a:xfrm>
                <a:off x="2556" y="1797"/>
                <a:ext cx="412" cy="1337"/>
                <a:chOff x="2556" y="1797"/>
                <a:chExt cx="412" cy="1337"/>
              </a:xfrm>
            </p:grpSpPr>
            <p:grpSp>
              <p:nvGrpSpPr>
                <p:cNvPr id="1195423" name="Group 748"/>
                <p:cNvGrpSpPr>
                  <a:grpSpLocks/>
                </p:cNvGrpSpPr>
                <p:nvPr/>
              </p:nvGrpSpPr>
              <p:grpSpPr bwMode="auto">
                <a:xfrm rot="970448">
                  <a:off x="2933" y="1797"/>
                  <a:ext cx="35" cy="35"/>
                  <a:chOff x="1267" y="1699"/>
                  <a:chExt cx="56" cy="56"/>
                </a:xfrm>
              </p:grpSpPr>
              <p:sp>
                <p:nvSpPr>
                  <p:cNvPr id="1195424" name="Oval 74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25" name="Oval 75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26" name="Group 751"/>
                <p:cNvGrpSpPr>
                  <a:grpSpLocks/>
                </p:cNvGrpSpPr>
                <p:nvPr/>
              </p:nvGrpSpPr>
              <p:grpSpPr bwMode="auto">
                <a:xfrm rot="970448">
                  <a:off x="2904" y="1897"/>
                  <a:ext cx="35" cy="35"/>
                  <a:chOff x="1267" y="1699"/>
                  <a:chExt cx="56" cy="56"/>
                </a:xfrm>
              </p:grpSpPr>
              <p:sp>
                <p:nvSpPr>
                  <p:cNvPr id="1195427" name="Oval 75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28" name="Oval 75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29" name="Group 754"/>
                <p:cNvGrpSpPr>
                  <a:grpSpLocks/>
                </p:cNvGrpSpPr>
                <p:nvPr/>
              </p:nvGrpSpPr>
              <p:grpSpPr bwMode="auto">
                <a:xfrm rot="970448">
                  <a:off x="2875" y="1997"/>
                  <a:ext cx="35" cy="35"/>
                  <a:chOff x="1267" y="1699"/>
                  <a:chExt cx="56" cy="56"/>
                </a:xfrm>
              </p:grpSpPr>
              <p:sp>
                <p:nvSpPr>
                  <p:cNvPr id="1195430" name="Oval 75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31" name="Oval 75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32" name="Group 757"/>
                <p:cNvGrpSpPr>
                  <a:grpSpLocks/>
                </p:cNvGrpSpPr>
                <p:nvPr/>
              </p:nvGrpSpPr>
              <p:grpSpPr bwMode="auto">
                <a:xfrm rot="970448">
                  <a:off x="2846" y="2097"/>
                  <a:ext cx="35" cy="35"/>
                  <a:chOff x="1267" y="1699"/>
                  <a:chExt cx="56" cy="56"/>
                </a:xfrm>
              </p:grpSpPr>
              <p:sp>
                <p:nvSpPr>
                  <p:cNvPr id="1195433" name="Oval 75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34" name="Oval 75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35" name="Group 760"/>
                <p:cNvGrpSpPr>
                  <a:grpSpLocks/>
                </p:cNvGrpSpPr>
                <p:nvPr/>
              </p:nvGrpSpPr>
              <p:grpSpPr bwMode="auto">
                <a:xfrm rot="970448">
                  <a:off x="2817" y="2198"/>
                  <a:ext cx="35" cy="35"/>
                  <a:chOff x="1267" y="1699"/>
                  <a:chExt cx="56" cy="56"/>
                </a:xfrm>
              </p:grpSpPr>
              <p:sp>
                <p:nvSpPr>
                  <p:cNvPr id="1195436" name="Oval 76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37" name="Oval 76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38" name="Group 763"/>
                <p:cNvGrpSpPr>
                  <a:grpSpLocks/>
                </p:cNvGrpSpPr>
                <p:nvPr/>
              </p:nvGrpSpPr>
              <p:grpSpPr bwMode="auto">
                <a:xfrm rot="970448">
                  <a:off x="2788" y="2298"/>
                  <a:ext cx="35" cy="35"/>
                  <a:chOff x="1267" y="1699"/>
                  <a:chExt cx="56" cy="56"/>
                </a:xfrm>
              </p:grpSpPr>
              <p:sp>
                <p:nvSpPr>
                  <p:cNvPr id="1195439" name="Oval 76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40" name="Oval 76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41" name="Group 766"/>
                <p:cNvGrpSpPr>
                  <a:grpSpLocks/>
                </p:cNvGrpSpPr>
                <p:nvPr/>
              </p:nvGrpSpPr>
              <p:grpSpPr bwMode="auto">
                <a:xfrm rot="970448">
                  <a:off x="2759" y="2398"/>
                  <a:ext cx="35" cy="35"/>
                  <a:chOff x="1267" y="1699"/>
                  <a:chExt cx="56" cy="56"/>
                </a:xfrm>
              </p:grpSpPr>
              <p:sp>
                <p:nvSpPr>
                  <p:cNvPr id="1195442" name="Oval 76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43" name="Oval 76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44" name="Group 769"/>
                <p:cNvGrpSpPr>
                  <a:grpSpLocks/>
                </p:cNvGrpSpPr>
                <p:nvPr/>
              </p:nvGrpSpPr>
              <p:grpSpPr bwMode="auto">
                <a:xfrm rot="970448">
                  <a:off x="2730" y="2498"/>
                  <a:ext cx="35" cy="35"/>
                  <a:chOff x="1267" y="1699"/>
                  <a:chExt cx="56" cy="56"/>
                </a:xfrm>
              </p:grpSpPr>
              <p:sp>
                <p:nvSpPr>
                  <p:cNvPr id="1195445" name="Oval 77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46" name="Oval 77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47" name="Group 772"/>
                <p:cNvGrpSpPr>
                  <a:grpSpLocks/>
                </p:cNvGrpSpPr>
                <p:nvPr/>
              </p:nvGrpSpPr>
              <p:grpSpPr bwMode="auto">
                <a:xfrm rot="970448">
                  <a:off x="2701" y="2598"/>
                  <a:ext cx="35" cy="35"/>
                  <a:chOff x="1267" y="1699"/>
                  <a:chExt cx="56" cy="56"/>
                </a:xfrm>
              </p:grpSpPr>
              <p:sp>
                <p:nvSpPr>
                  <p:cNvPr id="1195448" name="Oval 77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49" name="Oval 77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50" name="Group 775"/>
                <p:cNvGrpSpPr>
                  <a:grpSpLocks/>
                </p:cNvGrpSpPr>
                <p:nvPr/>
              </p:nvGrpSpPr>
              <p:grpSpPr bwMode="auto">
                <a:xfrm rot="970448">
                  <a:off x="2672" y="2698"/>
                  <a:ext cx="35" cy="35"/>
                  <a:chOff x="1267" y="1699"/>
                  <a:chExt cx="56" cy="56"/>
                </a:xfrm>
              </p:grpSpPr>
              <p:sp>
                <p:nvSpPr>
                  <p:cNvPr id="1195451" name="Oval 77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52" name="Oval 77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53" name="Group 778"/>
                <p:cNvGrpSpPr>
                  <a:grpSpLocks/>
                </p:cNvGrpSpPr>
                <p:nvPr/>
              </p:nvGrpSpPr>
              <p:grpSpPr bwMode="auto">
                <a:xfrm rot="970448">
                  <a:off x="2643" y="2798"/>
                  <a:ext cx="35" cy="35"/>
                  <a:chOff x="1267" y="1699"/>
                  <a:chExt cx="56" cy="56"/>
                </a:xfrm>
              </p:grpSpPr>
              <p:sp>
                <p:nvSpPr>
                  <p:cNvPr id="1195454" name="Oval 77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55" name="Oval 78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56" name="Group 781"/>
                <p:cNvGrpSpPr>
                  <a:grpSpLocks/>
                </p:cNvGrpSpPr>
                <p:nvPr/>
              </p:nvGrpSpPr>
              <p:grpSpPr bwMode="auto">
                <a:xfrm rot="970448">
                  <a:off x="2614" y="2898"/>
                  <a:ext cx="35" cy="35"/>
                  <a:chOff x="1267" y="1699"/>
                  <a:chExt cx="56" cy="56"/>
                </a:xfrm>
              </p:grpSpPr>
              <p:sp>
                <p:nvSpPr>
                  <p:cNvPr id="1195457" name="Oval 78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58" name="Oval 78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59" name="Group 784"/>
                <p:cNvGrpSpPr>
                  <a:grpSpLocks/>
                </p:cNvGrpSpPr>
                <p:nvPr/>
              </p:nvGrpSpPr>
              <p:grpSpPr bwMode="auto">
                <a:xfrm rot="970448">
                  <a:off x="2585" y="2999"/>
                  <a:ext cx="35" cy="35"/>
                  <a:chOff x="1267" y="1699"/>
                  <a:chExt cx="56" cy="56"/>
                </a:xfrm>
              </p:grpSpPr>
              <p:sp>
                <p:nvSpPr>
                  <p:cNvPr id="1195460" name="Oval 78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61" name="Oval 78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5462" name="Group 787"/>
                <p:cNvGrpSpPr>
                  <a:grpSpLocks/>
                </p:cNvGrpSpPr>
                <p:nvPr/>
              </p:nvGrpSpPr>
              <p:grpSpPr bwMode="auto">
                <a:xfrm rot="970448">
                  <a:off x="2556" y="3099"/>
                  <a:ext cx="35" cy="35"/>
                  <a:chOff x="1267" y="1699"/>
                  <a:chExt cx="56" cy="56"/>
                </a:xfrm>
              </p:grpSpPr>
              <p:sp>
                <p:nvSpPr>
                  <p:cNvPr id="1195463" name="Oval 78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5464" name="Oval 78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cxnSp>
            <p:nvCxnSpPr>
              <p:cNvPr id="1195465" name="AutoShape 790"/>
              <p:cNvCxnSpPr>
                <a:cxnSpLocks noChangeShapeType="1"/>
                <a:stCxn id="1195464" idx="7"/>
                <a:endCxn id="1195425" idx="3"/>
              </p:cNvCxnSpPr>
              <p:nvPr/>
            </p:nvCxnSpPr>
            <p:spPr bwMode="auto">
              <a:xfrm flipV="1">
                <a:off x="2574" y="1815"/>
                <a:ext cx="375" cy="1300"/>
              </a:xfrm>
              <a:prstGeom prst="straightConnector1">
                <a:avLst/>
              </a:prstGeom>
              <a:noFill/>
              <a:ln w="3175">
                <a:solidFill>
                  <a:schemeClr val="accent2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1195466" name="Group 804"/>
          <p:cNvGrpSpPr>
            <a:grpSpLocks/>
          </p:cNvGrpSpPr>
          <p:nvPr/>
        </p:nvGrpSpPr>
        <p:grpSpPr bwMode="auto">
          <a:xfrm>
            <a:off x="1131888" y="2024063"/>
            <a:ext cx="4719637" cy="3768725"/>
            <a:chOff x="651" y="1239"/>
            <a:chExt cx="2374" cy="1895"/>
          </a:xfrm>
        </p:grpSpPr>
        <p:sp>
          <p:nvSpPr>
            <p:cNvPr id="1195467" name="Line 805"/>
            <p:cNvSpPr>
              <a:spLocks noChangeShapeType="1"/>
            </p:cNvSpPr>
            <p:nvPr/>
          </p:nvSpPr>
          <p:spPr bwMode="auto">
            <a:xfrm>
              <a:off x="654" y="2552"/>
              <a:ext cx="1993" cy="582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68" name="Line 806"/>
            <p:cNvSpPr>
              <a:spLocks noChangeShapeType="1"/>
            </p:cNvSpPr>
            <p:nvPr/>
          </p:nvSpPr>
          <p:spPr bwMode="auto">
            <a:xfrm>
              <a:off x="1028" y="1239"/>
              <a:ext cx="1997" cy="580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69" name="Line 807"/>
            <p:cNvSpPr>
              <a:spLocks noChangeShapeType="1"/>
            </p:cNvSpPr>
            <p:nvPr/>
          </p:nvSpPr>
          <p:spPr bwMode="auto">
            <a:xfrm flipH="1">
              <a:off x="651" y="1241"/>
              <a:ext cx="376" cy="1314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70" name="Line 808"/>
            <p:cNvSpPr>
              <a:spLocks noChangeShapeType="1"/>
            </p:cNvSpPr>
            <p:nvPr/>
          </p:nvSpPr>
          <p:spPr bwMode="auto">
            <a:xfrm flipH="1">
              <a:off x="2647" y="1819"/>
              <a:ext cx="376" cy="1314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95471" name="Group 809"/>
          <p:cNvGrpSpPr>
            <a:grpSpLocks/>
          </p:cNvGrpSpPr>
          <p:nvPr/>
        </p:nvGrpSpPr>
        <p:grpSpPr bwMode="auto">
          <a:xfrm>
            <a:off x="687388" y="2022475"/>
            <a:ext cx="5162550" cy="4137025"/>
            <a:chOff x="427" y="1238"/>
            <a:chExt cx="2597" cy="2081"/>
          </a:xfrm>
        </p:grpSpPr>
        <p:sp>
          <p:nvSpPr>
            <p:cNvPr id="1195472" name="Line 810"/>
            <p:cNvSpPr>
              <a:spLocks noChangeShapeType="1"/>
            </p:cNvSpPr>
            <p:nvPr/>
          </p:nvSpPr>
          <p:spPr bwMode="auto">
            <a:xfrm flipH="1">
              <a:off x="805" y="1238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73" name="Line 811"/>
            <p:cNvSpPr>
              <a:spLocks noChangeShapeType="1"/>
            </p:cNvSpPr>
            <p:nvPr/>
          </p:nvSpPr>
          <p:spPr bwMode="auto">
            <a:xfrm flipH="1">
              <a:off x="427" y="255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74" name="Line 812"/>
            <p:cNvSpPr>
              <a:spLocks noChangeShapeType="1"/>
            </p:cNvSpPr>
            <p:nvPr/>
          </p:nvSpPr>
          <p:spPr bwMode="auto">
            <a:xfrm flipH="1">
              <a:off x="2801" y="1816"/>
              <a:ext cx="223" cy="189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5475" name="Line 813"/>
            <p:cNvSpPr>
              <a:spLocks noChangeShapeType="1"/>
            </p:cNvSpPr>
            <p:nvPr/>
          </p:nvSpPr>
          <p:spPr bwMode="auto">
            <a:xfrm flipH="1">
              <a:off x="2425" y="313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858" grpId="0" animBg="1"/>
      <p:bldP spid="1236858" grpId="1" animBg="1"/>
      <p:bldP spid="1236859" grpId="0" animBg="1"/>
      <p:bldP spid="1236859" grpId="1" animBg="1"/>
      <p:bldP spid="1236860" grpId="0" animBg="1"/>
      <p:bldP spid="1236860" grpId="1" animBg="1"/>
      <p:bldP spid="1236861" grpId="0" animBg="1"/>
      <p:bldP spid="1236861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6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1-local Routing for 3D UDGs</a:t>
            </a:r>
          </a:p>
        </p:txBody>
      </p:sp>
      <p:sp>
        <p:nvSpPr>
          <p:cNvPr id="1196036" name="Rectangle 3"/>
          <p:cNvSpPr>
            <a:spLocks noChangeArrowheads="1"/>
          </p:cNvSpPr>
          <p:nvPr/>
        </p:nvSpPr>
        <p:spPr bwMode="auto">
          <a:xfrm>
            <a:off x="468313" y="836613"/>
            <a:ext cx="8207375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/>
              <a:t>Assume that there is a k-local routing algorithm </a:t>
            </a:r>
            <a:r>
              <a:rPr lang="en-US" b="1" i="1"/>
              <a:t>A</a:t>
            </a:r>
            <a:r>
              <a:rPr lang="en-US" b="1" i="1" baseline="-25000"/>
              <a:t>k</a:t>
            </a:r>
            <a:r>
              <a:rPr lang="en-US"/>
              <a:t> for 3D UDG</a:t>
            </a:r>
          </a:p>
          <a:p>
            <a:pPr marL="342900" indent="-342900"/>
            <a:r>
              <a:rPr lang="en-US"/>
              <a:t>Adapt the transformation s.t. the connecting lines contain at least 2k virtual nodes</a:t>
            </a:r>
          </a:p>
          <a:p>
            <a:pPr marL="342900" indent="-342900"/>
            <a:r>
              <a:rPr lang="en-US"/>
              <a:t>As a result, </a:t>
            </a:r>
            <a:r>
              <a:rPr lang="en-US" b="1" i="1"/>
              <a:t>A</a:t>
            </a:r>
            <a:r>
              <a:rPr lang="en-US" b="1" i="1" baseline="-25000"/>
              <a:t>k</a:t>
            </a:r>
            <a:r>
              <a:rPr lang="en-US"/>
              <a:t> cannot see more than 1 hop of the original graph</a:t>
            </a:r>
          </a:p>
          <a:p>
            <a:pPr marL="342900" indent="-342900"/>
            <a:r>
              <a:rPr lang="en-US"/>
              <a:t>The stretching of the paths introduces ‘dummy’ information of no use, but the algorithm </a:t>
            </a:r>
            <a:r>
              <a:rPr lang="en-US" b="1"/>
              <a:t>A</a:t>
            </a:r>
            <a:r>
              <a:rPr lang="en-US" b="1" baseline="-25000"/>
              <a:t>k</a:t>
            </a:r>
            <a:r>
              <a:rPr lang="en-US"/>
              <a:t> still has to work</a:t>
            </a:r>
          </a:p>
          <a:p>
            <a:pPr marL="342900" indent="-342900"/>
            <a:r>
              <a:rPr lang="en-US"/>
              <a:t>Therefore, there must also be a 1-local algorithm </a:t>
            </a:r>
            <a:r>
              <a:rPr lang="en-US" b="1" i="1"/>
              <a:t>A</a:t>
            </a:r>
            <a:r>
              <a:rPr lang="en-US" b="1" i="1" baseline="-25000"/>
              <a:t>1</a:t>
            </a:r>
            <a:r>
              <a:rPr lang="en-US"/>
              <a:t> for 3D UDG</a:t>
            </a:r>
          </a:p>
        </p:txBody>
      </p:sp>
      <p:grpSp>
        <p:nvGrpSpPr>
          <p:cNvPr id="1196037" name="Group 456"/>
          <p:cNvGrpSpPr>
            <a:grpSpLocks/>
          </p:cNvGrpSpPr>
          <p:nvPr/>
        </p:nvGrpSpPr>
        <p:grpSpPr bwMode="auto">
          <a:xfrm>
            <a:off x="914400" y="3794125"/>
            <a:ext cx="3562350" cy="2835275"/>
            <a:chOff x="405" y="1274"/>
            <a:chExt cx="3281" cy="2610"/>
          </a:xfrm>
        </p:grpSpPr>
        <p:grpSp>
          <p:nvGrpSpPr>
            <p:cNvPr id="1196038" name="Group 4"/>
            <p:cNvGrpSpPr>
              <a:grpSpLocks/>
            </p:cNvGrpSpPr>
            <p:nvPr/>
          </p:nvGrpSpPr>
          <p:grpSpPr bwMode="auto">
            <a:xfrm>
              <a:off x="682" y="1992"/>
              <a:ext cx="2913" cy="1003"/>
              <a:chOff x="626" y="1811"/>
              <a:chExt cx="2326" cy="801"/>
            </a:xfrm>
          </p:grpSpPr>
          <p:cxnSp>
            <p:nvCxnSpPr>
              <p:cNvPr id="1196039" name="AutoShape 5"/>
              <p:cNvCxnSpPr>
                <a:cxnSpLocks noChangeShapeType="1"/>
                <a:stCxn id="1196068" idx="6"/>
                <a:endCxn id="1196340" idx="3"/>
              </p:cNvCxnSpPr>
              <p:nvPr/>
            </p:nvCxnSpPr>
            <p:spPr bwMode="auto">
              <a:xfrm flipV="1">
                <a:off x="626" y="2475"/>
                <a:ext cx="124" cy="137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0" name="AutoShape 6"/>
              <p:cNvCxnSpPr>
                <a:cxnSpLocks noChangeShapeType="1"/>
                <a:stCxn id="1196068" idx="6"/>
                <a:endCxn id="1196343" idx="5"/>
              </p:cNvCxnSpPr>
              <p:nvPr/>
            </p:nvCxnSpPr>
            <p:spPr bwMode="auto">
              <a:xfrm flipV="1">
                <a:off x="626" y="2576"/>
                <a:ext cx="99" cy="3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1" name="AutoShape 7"/>
              <p:cNvCxnSpPr>
                <a:cxnSpLocks noChangeShapeType="1"/>
                <a:stCxn id="1196065" idx="3"/>
                <a:endCxn id="1196373" idx="1"/>
              </p:cNvCxnSpPr>
              <p:nvPr/>
            </p:nvCxnSpPr>
            <p:spPr bwMode="auto">
              <a:xfrm flipV="1">
                <a:off x="1347" y="2251"/>
                <a:ext cx="138" cy="1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2" name="AutoShape 8"/>
              <p:cNvCxnSpPr>
                <a:cxnSpLocks noChangeShapeType="1"/>
                <a:stCxn id="1196065" idx="2"/>
                <a:endCxn id="1196376" idx="5"/>
              </p:cNvCxnSpPr>
              <p:nvPr/>
            </p:nvCxnSpPr>
            <p:spPr bwMode="auto">
              <a:xfrm flipV="1">
                <a:off x="1347" y="2354"/>
                <a:ext cx="112" cy="36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3" name="AutoShape 9"/>
              <p:cNvCxnSpPr>
                <a:cxnSpLocks noChangeShapeType="1"/>
                <a:stCxn id="1196439" idx="3"/>
                <a:endCxn id="1196059" idx="3"/>
              </p:cNvCxnSpPr>
              <p:nvPr/>
            </p:nvCxnSpPr>
            <p:spPr bwMode="auto">
              <a:xfrm flipH="1">
                <a:off x="2799" y="1811"/>
                <a:ext cx="153" cy="14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4" name="AutoShape 10"/>
              <p:cNvCxnSpPr>
                <a:cxnSpLocks noChangeShapeType="1"/>
                <a:stCxn id="1196059" idx="4"/>
                <a:endCxn id="1196442" idx="0"/>
              </p:cNvCxnSpPr>
              <p:nvPr/>
            </p:nvCxnSpPr>
            <p:spPr bwMode="auto">
              <a:xfrm flipV="1">
                <a:off x="2801" y="1910"/>
                <a:ext cx="124" cy="4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5" name="AutoShape 11"/>
              <p:cNvCxnSpPr>
                <a:cxnSpLocks noChangeShapeType="1"/>
                <a:stCxn id="1196062" idx="5"/>
                <a:endCxn id="1196406" idx="1"/>
              </p:cNvCxnSpPr>
              <p:nvPr/>
            </p:nvCxnSpPr>
            <p:spPr bwMode="auto">
              <a:xfrm flipV="1">
                <a:off x="2078" y="2030"/>
                <a:ext cx="141" cy="14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6" name="AutoShape 12"/>
              <p:cNvCxnSpPr>
                <a:cxnSpLocks noChangeShapeType="1"/>
                <a:stCxn id="1196062" idx="0"/>
                <a:endCxn id="1196409" idx="0"/>
              </p:cNvCxnSpPr>
              <p:nvPr/>
            </p:nvCxnSpPr>
            <p:spPr bwMode="auto">
              <a:xfrm flipV="1">
                <a:off x="2077" y="2130"/>
                <a:ext cx="115" cy="35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1196047" name="Group 13"/>
            <p:cNvGrpSpPr>
              <a:grpSpLocks/>
            </p:cNvGrpSpPr>
            <p:nvPr/>
          </p:nvGrpSpPr>
          <p:grpSpPr bwMode="auto">
            <a:xfrm>
              <a:off x="441" y="2167"/>
              <a:ext cx="2962" cy="967"/>
              <a:chOff x="434" y="1951"/>
              <a:chExt cx="2365" cy="772"/>
            </a:xfrm>
          </p:grpSpPr>
          <p:cxnSp>
            <p:nvCxnSpPr>
              <p:cNvPr id="1196048" name="AutoShape 14"/>
              <p:cNvCxnSpPr>
                <a:cxnSpLocks noChangeShapeType="1"/>
                <a:stCxn id="1196262" idx="0"/>
                <a:endCxn id="1196068" idx="6"/>
              </p:cNvCxnSpPr>
              <p:nvPr/>
            </p:nvCxnSpPr>
            <p:spPr bwMode="auto">
              <a:xfrm flipV="1">
                <a:off x="588" y="2612"/>
                <a:ext cx="38" cy="11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49" name="AutoShape 15"/>
              <p:cNvCxnSpPr>
                <a:cxnSpLocks noChangeShapeType="1"/>
                <a:stCxn id="1196259" idx="0"/>
                <a:endCxn id="1196068" idx="1"/>
              </p:cNvCxnSpPr>
              <p:nvPr/>
            </p:nvCxnSpPr>
            <p:spPr bwMode="auto">
              <a:xfrm flipV="1">
                <a:off x="434" y="2607"/>
                <a:ext cx="187" cy="71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0" name="AutoShape 16"/>
              <p:cNvCxnSpPr>
                <a:cxnSpLocks noChangeShapeType="1"/>
                <a:stCxn id="1196065" idx="5"/>
                <a:endCxn id="1196231" idx="3"/>
              </p:cNvCxnSpPr>
              <p:nvPr/>
            </p:nvCxnSpPr>
            <p:spPr bwMode="auto">
              <a:xfrm flipH="1">
                <a:off x="1324" y="2395"/>
                <a:ext cx="28" cy="10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1" name="AutoShape 17"/>
              <p:cNvCxnSpPr>
                <a:cxnSpLocks noChangeShapeType="1"/>
                <a:stCxn id="1196065" idx="2"/>
                <a:endCxn id="1196228" idx="3"/>
              </p:cNvCxnSpPr>
              <p:nvPr/>
            </p:nvCxnSpPr>
            <p:spPr bwMode="auto">
              <a:xfrm flipH="1">
                <a:off x="1170" y="2390"/>
                <a:ext cx="177" cy="6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2" name="AutoShape 18"/>
              <p:cNvCxnSpPr>
                <a:cxnSpLocks noChangeShapeType="1"/>
                <a:stCxn id="1196059" idx="3"/>
                <a:endCxn id="1196169" idx="3"/>
              </p:cNvCxnSpPr>
              <p:nvPr/>
            </p:nvCxnSpPr>
            <p:spPr bwMode="auto">
              <a:xfrm flipH="1">
                <a:off x="2789" y="1951"/>
                <a:ext cx="10" cy="108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3" name="AutoShape 19"/>
              <p:cNvCxnSpPr>
                <a:cxnSpLocks noChangeShapeType="1"/>
                <a:stCxn id="1196059" idx="3"/>
                <a:endCxn id="1196166" idx="1"/>
              </p:cNvCxnSpPr>
              <p:nvPr/>
            </p:nvCxnSpPr>
            <p:spPr bwMode="auto">
              <a:xfrm flipH="1">
                <a:off x="2632" y="1951"/>
                <a:ext cx="167" cy="6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4" name="AutoShape 20"/>
              <p:cNvCxnSpPr>
                <a:cxnSpLocks noChangeShapeType="1"/>
                <a:stCxn id="1196062" idx="7"/>
                <a:endCxn id="1196200" idx="5"/>
              </p:cNvCxnSpPr>
              <p:nvPr/>
            </p:nvCxnSpPr>
            <p:spPr bwMode="auto">
              <a:xfrm flipH="1">
                <a:off x="2057" y="2166"/>
                <a:ext cx="22" cy="11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1196055" name="AutoShape 21"/>
              <p:cNvCxnSpPr>
                <a:cxnSpLocks noChangeShapeType="1"/>
                <a:stCxn id="1196062" idx="5"/>
                <a:endCxn id="1196197" idx="6"/>
              </p:cNvCxnSpPr>
              <p:nvPr/>
            </p:nvCxnSpPr>
            <p:spPr bwMode="auto">
              <a:xfrm flipH="1">
                <a:off x="1901" y="2172"/>
                <a:ext cx="177" cy="6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1196056" name="Group 22"/>
            <p:cNvGrpSpPr>
              <a:grpSpLocks/>
            </p:cNvGrpSpPr>
            <p:nvPr/>
          </p:nvGrpSpPr>
          <p:grpSpPr bwMode="auto">
            <a:xfrm>
              <a:off x="633" y="2119"/>
              <a:ext cx="2820" cy="921"/>
              <a:chOff x="633" y="2119"/>
              <a:chExt cx="2820" cy="921"/>
            </a:xfrm>
          </p:grpSpPr>
          <p:grpSp>
            <p:nvGrpSpPr>
              <p:cNvPr id="1196057" name="Group 23"/>
              <p:cNvGrpSpPr>
                <a:grpSpLocks/>
              </p:cNvGrpSpPr>
              <p:nvPr/>
            </p:nvGrpSpPr>
            <p:grpSpPr bwMode="auto">
              <a:xfrm>
                <a:off x="3363" y="2119"/>
                <a:ext cx="90" cy="93"/>
                <a:chOff x="1267" y="1699"/>
                <a:chExt cx="56" cy="56"/>
              </a:xfrm>
            </p:grpSpPr>
            <p:sp>
              <p:nvSpPr>
                <p:cNvPr id="1196058" name="Oval 2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1200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6059" name="Oval 2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6060" name="Group 26"/>
              <p:cNvGrpSpPr>
                <a:grpSpLocks/>
              </p:cNvGrpSpPr>
              <p:nvPr/>
            </p:nvGrpSpPr>
            <p:grpSpPr bwMode="auto">
              <a:xfrm>
                <a:off x="2453" y="2393"/>
                <a:ext cx="90" cy="93"/>
                <a:chOff x="1267" y="1699"/>
                <a:chExt cx="56" cy="56"/>
              </a:xfrm>
            </p:grpSpPr>
            <p:sp>
              <p:nvSpPr>
                <p:cNvPr id="1196061" name="Oval 2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1200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6062" name="Oval 2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6063" name="Group 29"/>
              <p:cNvGrpSpPr>
                <a:grpSpLocks/>
              </p:cNvGrpSpPr>
              <p:nvPr/>
            </p:nvGrpSpPr>
            <p:grpSpPr bwMode="auto">
              <a:xfrm>
                <a:off x="1544" y="2673"/>
                <a:ext cx="90" cy="93"/>
                <a:chOff x="1267" y="1699"/>
                <a:chExt cx="56" cy="56"/>
              </a:xfrm>
            </p:grpSpPr>
            <p:sp>
              <p:nvSpPr>
                <p:cNvPr id="1196064" name="Oval 3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1200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6065" name="Oval 3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6066" name="Group 32"/>
              <p:cNvGrpSpPr>
                <a:grpSpLocks/>
              </p:cNvGrpSpPr>
              <p:nvPr/>
            </p:nvGrpSpPr>
            <p:grpSpPr bwMode="auto">
              <a:xfrm>
                <a:off x="633" y="2947"/>
                <a:ext cx="90" cy="93"/>
                <a:chOff x="1267" y="1699"/>
                <a:chExt cx="56" cy="56"/>
              </a:xfrm>
            </p:grpSpPr>
            <p:sp>
              <p:nvSpPr>
                <p:cNvPr id="1196067" name="Oval 3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rgbClr val="FF0000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1000" b="1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6068" name="Oval 3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rgbClr val="FF0000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1196069" name="Group 35"/>
            <p:cNvGrpSpPr>
              <a:grpSpLocks/>
            </p:cNvGrpSpPr>
            <p:nvPr/>
          </p:nvGrpSpPr>
          <p:grpSpPr bwMode="auto">
            <a:xfrm>
              <a:off x="592" y="2324"/>
              <a:ext cx="387" cy="312"/>
              <a:chOff x="1152" y="2424"/>
              <a:chExt cx="387" cy="312"/>
            </a:xfrm>
          </p:grpSpPr>
          <p:sp>
            <p:nvSpPr>
              <p:cNvPr id="1196070" name="Line 36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1" name="Line 37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2" name="Line 38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3" name="Line 39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4" name="Oval 40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075" name="Group 41"/>
            <p:cNvGrpSpPr>
              <a:grpSpLocks/>
            </p:cNvGrpSpPr>
            <p:nvPr/>
          </p:nvGrpSpPr>
          <p:grpSpPr bwMode="auto">
            <a:xfrm>
              <a:off x="1225" y="3050"/>
              <a:ext cx="387" cy="312"/>
              <a:chOff x="1152" y="2424"/>
              <a:chExt cx="387" cy="312"/>
            </a:xfrm>
          </p:grpSpPr>
          <p:sp>
            <p:nvSpPr>
              <p:cNvPr id="1196076" name="Line 42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7" name="Line 43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8" name="Line 44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79" name="Line 45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0" name="Oval 46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081" name="Group 47"/>
            <p:cNvGrpSpPr>
              <a:grpSpLocks/>
            </p:cNvGrpSpPr>
            <p:nvPr/>
          </p:nvGrpSpPr>
          <p:grpSpPr bwMode="auto">
            <a:xfrm>
              <a:off x="1993" y="3271"/>
              <a:ext cx="387" cy="312"/>
              <a:chOff x="1152" y="2424"/>
              <a:chExt cx="387" cy="312"/>
            </a:xfrm>
          </p:grpSpPr>
          <p:sp>
            <p:nvSpPr>
              <p:cNvPr id="1196082" name="Line 48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3" name="Line 49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4" name="Line 50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5" name="Line 51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6" name="Oval 52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087" name="Group 53"/>
            <p:cNvGrpSpPr>
              <a:grpSpLocks/>
            </p:cNvGrpSpPr>
            <p:nvPr/>
          </p:nvGrpSpPr>
          <p:grpSpPr bwMode="auto">
            <a:xfrm>
              <a:off x="735" y="1812"/>
              <a:ext cx="387" cy="312"/>
              <a:chOff x="1152" y="2424"/>
              <a:chExt cx="387" cy="312"/>
            </a:xfrm>
          </p:grpSpPr>
          <p:sp>
            <p:nvSpPr>
              <p:cNvPr id="1196088" name="Line 54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89" name="Line 55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0" name="Line 56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1" name="Line 57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2" name="Oval 58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093" name="Group 59"/>
            <p:cNvGrpSpPr>
              <a:grpSpLocks/>
            </p:cNvGrpSpPr>
            <p:nvPr/>
          </p:nvGrpSpPr>
          <p:grpSpPr bwMode="auto">
            <a:xfrm>
              <a:off x="1507" y="2042"/>
              <a:ext cx="387" cy="312"/>
              <a:chOff x="1152" y="2424"/>
              <a:chExt cx="387" cy="312"/>
            </a:xfrm>
          </p:grpSpPr>
          <p:sp>
            <p:nvSpPr>
              <p:cNvPr id="1196094" name="Line 60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5" name="Line 61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6" name="Line 62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7" name="Line 63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098" name="Oval 64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099" name="Group 65"/>
            <p:cNvGrpSpPr>
              <a:grpSpLocks/>
            </p:cNvGrpSpPr>
            <p:nvPr/>
          </p:nvGrpSpPr>
          <p:grpSpPr bwMode="auto">
            <a:xfrm>
              <a:off x="2131" y="2772"/>
              <a:ext cx="387" cy="312"/>
              <a:chOff x="1152" y="2424"/>
              <a:chExt cx="387" cy="312"/>
            </a:xfrm>
          </p:grpSpPr>
          <p:sp>
            <p:nvSpPr>
              <p:cNvPr id="1196100" name="Line 66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1" name="Line 67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2" name="Line 68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3" name="Line 69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4" name="Oval 70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105" name="Group 71"/>
            <p:cNvGrpSpPr>
              <a:grpSpLocks/>
            </p:cNvGrpSpPr>
            <p:nvPr/>
          </p:nvGrpSpPr>
          <p:grpSpPr bwMode="auto">
            <a:xfrm>
              <a:off x="3052" y="2489"/>
              <a:ext cx="387" cy="312"/>
              <a:chOff x="1152" y="2424"/>
              <a:chExt cx="387" cy="312"/>
            </a:xfrm>
          </p:grpSpPr>
          <p:sp>
            <p:nvSpPr>
              <p:cNvPr id="1196106" name="Line 72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7" name="Line 73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8" name="Line 74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09" name="Line 75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0" name="Oval 76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111" name="Group 77"/>
            <p:cNvGrpSpPr>
              <a:grpSpLocks/>
            </p:cNvGrpSpPr>
            <p:nvPr/>
          </p:nvGrpSpPr>
          <p:grpSpPr bwMode="auto">
            <a:xfrm>
              <a:off x="2427" y="1765"/>
              <a:ext cx="387" cy="312"/>
              <a:chOff x="1152" y="2424"/>
              <a:chExt cx="387" cy="312"/>
            </a:xfrm>
          </p:grpSpPr>
          <p:sp>
            <p:nvSpPr>
              <p:cNvPr id="1196112" name="Line 78"/>
              <p:cNvSpPr>
                <a:spLocks noChangeShapeType="1"/>
              </p:cNvSpPr>
              <p:nvPr/>
            </p:nvSpPr>
            <p:spPr bwMode="auto">
              <a:xfrm flipH="1">
                <a:off x="1152" y="2597"/>
                <a:ext cx="228" cy="8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3" name="Line 79"/>
              <p:cNvSpPr>
                <a:spLocks noChangeShapeType="1"/>
              </p:cNvSpPr>
              <p:nvPr/>
            </p:nvSpPr>
            <p:spPr bwMode="auto">
              <a:xfrm flipV="1">
                <a:off x="1344" y="2595"/>
                <a:ext cx="31" cy="141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4" name="Line 80"/>
              <p:cNvSpPr>
                <a:spLocks noChangeShapeType="1"/>
              </p:cNvSpPr>
              <p:nvPr/>
            </p:nvSpPr>
            <p:spPr bwMode="auto">
              <a:xfrm flipH="1">
                <a:off x="1375" y="2549"/>
                <a:ext cx="131" cy="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5" name="Line 81"/>
              <p:cNvSpPr>
                <a:spLocks noChangeShapeType="1"/>
              </p:cNvSpPr>
              <p:nvPr/>
            </p:nvSpPr>
            <p:spPr bwMode="auto">
              <a:xfrm flipV="1">
                <a:off x="1374" y="2424"/>
                <a:ext cx="165" cy="17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6" name="Oval 82"/>
              <p:cNvSpPr>
                <a:spLocks noChangeArrowheads="1"/>
              </p:cNvSpPr>
              <p:nvPr/>
            </p:nvSpPr>
            <p:spPr bwMode="auto">
              <a:xfrm>
                <a:off x="1342" y="2562"/>
                <a:ext cx="69" cy="69"/>
              </a:xfrm>
              <a:prstGeom prst="ellipse">
                <a:avLst/>
              </a:prstGeom>
              <a:solidFill>
                <a:srgbClr val="F8F8F8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6117" name="Group 83"/>
            <p:cNvGrpSpPr>
              <a:grpSpLocks/>
            </p:cNvGrpSpPr>
            <p:nvPr/>
          </p:nvGrpSpPr>
          <p:grpSpPr bwMode="auto">
            <a:xfrm>
              <a:off x="435" y="1507"/>
              <a:ext cx="2972" cy="2377"/>
              <a:chOff x="429" y="1424"/>
              <a:chExt cx="2373" cy="1898"/>
            </a:xfrm>
          </p:grpSpPr>
          <p:sp>
            <p:nvSpPr>
              <p:cNvPr id="1196118" name="Line 84"/>
              <p:cNvSpPr>
                <a:spLocks noChangeShapeType="1"/>
              </p:cNvSpPr>
              <p:nvPr/>
            </p:nvSpPr>
            <p:spPr bwMode="auto">
              <a:xfrm flipH="1">
                <a:off x="429" y="1424"/>
                <a:ext cx="377" cy="1318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19" name="Line 85"/>
              <p:cNvSpPr>
                <a:spLocks noChangeShapeType="1"/>
              </p:cNvSpPr>
              <p:nvPr/>
            </p:nvSpPr>
            <p:spPr bwMode="auto">
              <a:xfrm>
                <a:off x="429" y="2740"/>
                <a:ext cx="1997" cy="582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20" name="Line 86"/>
              <p:cNvSpPr>
                <a:spLocks noChangeShapeType="1"/>
              </p:cNvSpPr>
              <p:nvPr/>
            </p:nvSpPr>
            <p:spPr bwMode="auto">
              <a:xfrm flipH="1">
                <a:off x="2425" y="2002"/>
                <a:ext cx="377" cy="1318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121" name="Line 87"/>
              <p:cNvSpPr>
                <a:spLocks noChangeShapeType="1"/>
              </p:cNvSpPr>
              <p:nvPr/>
            </p:nvSpPr>
            <p:spPr bwMode="auto">
              <a:xfrm>
                <a:off x="807" y="1424"/>
                <a:ext cx="1995" cy="578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96122" name="Group 88"/>
            <p:cNvGrpSpPr>
              <a:grpSpLocks/>
            </p:cNvGrpSpPr>
            <p:nvPr/>
          </p:nvGrpSpPr>
          <p:grpSpPr bwMode="auto">
            <a:xfrm>
              <a:off x="405" y="1549"/>
              <a:ext cx="3032" cy="2281"/>
              <a:chOff x="405" y="1458"/>
              <a:chExt cx="2421" cy="1821"/>
            </a:xfrm>
          </p:grpSpPr>
          <p:cxnSp>
            <p:nvCxnSpPr>
              <p:cNvPr id="1196123" name="AutoShape 89"/>
              <p:cNvCxnSpPr>
                <a:cxnSpLocks noChangeShapeType="1"/>
              </p:cNvCxnSpPr>
              <p:nvPr/>
            </p:nvCxnSpPr>
            <p:spPr bwMode="auto">
              <a:xfrm rot="971346" flipH="1">
                <a:off x="405" y="2967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196124" name="AutoShape 90"/>
              <p:cNvCxnSpPr>
                <a:cxnSpLocks noChangeShapeType="1"/>
              </p:cNvCxnSpPr>
              <p:nvPr/>
            </p:nvCxnSpPr>
            <p:spPr bwMode="auto">
              <a:xfrm rot="971346" flipH="1">
                <a:off x="512" y="2566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196125" name="AutoShape 91"/>
              <p:cNvCxnSpPr>
                <a:cxnSpLocks noChangeShapeType="1"/>
              </p:cNvCxnSpPr>
              <p:nvPr/>
            </p:nvCxnSpPr>
            <p:spPr bwMode="auto">
              <a:xfrm rot="971346" flipH="1">
                <a:off x="745" y="1762"/>
                <a:ext cx="2081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cxnSp>
            <p:nvCxnSpPr>
              <p:cNvPr id="1196126" name="AutoShape 92"/>
              <p:cNvCxnSpPr>
                <a:cxnSpLocks noChangeShapeType="1"/>
              </p:cNvCxnSpPr>
              <p:nvPr/>
            </p:nvCxnSpPr>
            <p:spPr bwMode="auto">
              <a:xfrm rot="971346" flipH="1">
                <a:off x="627" y="2163"/>
                <a:ext cx="2082" cy="2"/>
              </a:xfrm>
              <a:prstGeom prst="straightConnector1">
                <a:avLst/>
              </a:prstGeom>
              <a:noFill/>
              <a:ln w="3175">
                <a:solidFill>
                  <a:srgbClr val="009900"/>
                </a:solidFill>
                <a:round/>
                <a:headEnd/>
                <a:tailEnd/>
              </a:ln>
            </p:spPr>
          </p:cxnSp>
          <p:grpSp>
            <p:nvGrpSpPr>
              <p:cNvPr id="1196127" name="Group 93"/>
              <p:cNvGrpSpPr>
                <a:grpSpLocks/>
              </p:cNvGrpSpPr>
              <p:nvPr/>
            </p:nvGrpSpPr>
            <p:grpSpPr bwMode="auto">
              <a:xfrm>
                <a:off x="773" y="1458"/>
                <a:ext cx="2037" cy="616"/>
                <a:chOff x="767" y="1452"/>
                <a:chExt cx="2037" cy="616"/>
              </a:xfrm>
            </p:grpSpPr>
            <p:grpSp>
              <p:nvGrpSpPr>
                <p:cNvPr id="1196128" name="Group 94"/>
                <p:cNvGrpSpPr>
                  <a:grpSpLocks/>
                </p:cNvGrpSpPr>
                <p:nvPr/>
              </p:nvGrpSpPr>
              <p:grpSpPr bwMode="auto">
                <a:xfrm rot="-4428654">
                  <a:off x="767" y="1452"/>
                  <a:ext cx="35" cy="35"/>
                  <a:chOff x="1267" y="1699"/>
                  <a:chExt cx="56" cy="56"/>
                </a:xfrm>
              </p:grpSpPr>
              <p:sp>
                <p:nvSpPr>
                  <p:cNvPr id="1196129" name="Oval 9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30" name="Oval 9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31" name="Group 97"/>
                <p:cNvGrpSpPr>
                  <a:grpSpLocks/>
                </p:cNvGrpSpPr>
                <p:nvPr/>
              </p:nvGrpSpPr>
              <p:grpSpPr bwMode="auto">
                <a:xfrm rot="-4428654">
                  <a:off x="921" y="1497"/>
                  <a:ext cx="35" cy="35"/>
                  <a:chOff x="1267" y="1699"/>
                  <a:chExt cx="56" cy="56"/>
                </a:xfrm>
              </p:grpSpPr>
              <p:sp>
                <p:nvSpPr>
                  <p:cNvPr id="1196132" name="Oval 9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33" name="Oval 9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34" name="Group 100"/>
                <p:cNvGrpSpPr>
                  <a:grpSpLocks/>
                </p:cNvGrpSpPr>
                <p:nvPr/>
              </p:nvGrpSpPr>
              <p:grpSpPr bwMode="auto">
                <a:xfrm rot="-4428654">
                  <a:off x="1075" y="1541"/>
                  <a:ext cx="35" cy="35"/>
                  <a:chOff x="1267" y="1699"/>
                  <a:chExt cx="56" cy="56"/>
                </a:xfrm>
              </p:grpSpPr>
              <p:sp>
                <p:nvSpPr>
                  <p:cNvPr id="1196135" name="Oval 10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36" name="Oval 10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37" name="Group 103"/>
                <p:cNvGrpSpPr>
                  <a:grpSpLocks/>
                </p:cNvGrpSpPr>
                <p:nvPr/>
              </p:nvGrpSpPr>
              <p:grpSpPr bwMode="auto">
                <a:xfrm rot="-4428654">
                  <a:off x="1229" y="1586"/>
                  <a:ext cx="35" cy="35"/>
                  <a:chOff x="1267" y="1699"/>
                  <a:chExt cx="56" cy="56"/>
                </a:xfrm>
              </p:grpSpPr>
              <p:sp>
                <p:nvSpPr>
                  <p:cNvPr id="1196138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39" name="Oval 10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40" name="Group 106"/>
                <p:cNvGrpSpPr>
                  <a:grpSpLocks/>
                </p:cNvGrpSpPr>
                <p:nvPr/>
              </p:nvGrpSpPr>
              <p:grpSpPr bwMode="auto">
                <a:xfrm rot="-4428654">
                  <a:off x="1383" y="1631"/>
                  <a:ext cx="35" cy="35"/>
                  <a:chOff x="1267" y="1699"/>
                  <a:chExt cx="56" cy="56"/>
                </a:xfrm>
              </p:grpSpPr>
              <p:sp>
                <p:nvSpPr>
                  <p:cNvPr id="1196141" name="Oval 10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42" name="Oval 10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43" name="Group 109"/>
                <p:cNvGrpSpPr>
                  <a:grpSpLocks/>
                </p:cNvGrpSpPr>
                <p:nvPr/>
              </p:nvGrpSpPr>
              <p:grpSpPr bwMode="auto">
                <a:xfrm rot="-4428654">
                  <a:off x="1537" y="1676"/>
                  <a:ext cx="35" cy="35"/>
                  <a:chOff x="1267" y="1699"/>
                  <a:chExt cx="56" cy="56"/>
                </a:xfrm>
              </p:grpSpPr>
              <p:sp>
                <p:nvSpPr>
                  <p:cNvPr id="1196144" name="Oval 11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45" name="Oval 11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46" name="Group 112"/>
                <p:cNvGrpSpPr>
                  <a:grpSpLocks/>
                </p:cNvGrpSpPr>
                <p:nvPr/>
              </p:nvGrpSpPr>
              <p:grpSpPr bwMode="auto">
                <a:xfrm rot="-4428654">
                  <a:off x="1691" y="1720"/>
                  <a:ext cx="35" cy="35"/>
                  <a:chOff x="1267" y="1699"/>
                  <a:chExt cx="56" cy="56"/>
                </a:xfrm>
              </p:grpSpPr>
              <p:sp>
                <p:nvSpPr>
                  <p:cNvPr id="1196147" name="Oval 11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48" name="Oval 11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49" name="Group 115"/>
                <p:cNvGrpSpPr>
                  <a:grpSpLocks/>
                </p:cNvGrpSpPr>
                <p:nvPr/>
              </p:nvGrpSpPr>
              <p:grpSpPr bwMode="auto">
                <a:xfrm rot="-4428654">
                  <a:off x="1845" y="1765"/>
                  <a:ext cx="35" cy="35"/>
                  <a:chOff x="1267" y="1699"/>
                  <a:chExt cx="56" cy="56"/>
                </a:xfrm>
              </p:grpSpPr>
              <p:sp>
                <p:nvSpPr>
                  <p:cNvPr id="1196150" name="Oval 11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51" name="Oval 11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52" name="Group 118"/>
                <p:cNvGrpSpPr>
                  <a:grpSpLocks/>
                </p:cNvGrpSpPr>
                <p:nvPr/>
              </p:nvGrpSpPr>
              <p:grpSpPr bwMode="auto">
                <a:xfrm rot="-4428654">
                  <a:off x="1999" y="1810"/>
                  <a:ext cx="35" cy="35"/>
                  <a:chOff x="1267" y="1699"/>
                  <a:chExt cx="56" cy="56"/>
                </a:xfrm>
              </p:grpSpPr>
              <p:sp>
                <p:nvSpPr>
                  <p:cNvPr id="1196153" name="Oval 11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54" name="Oval 12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55" name="Group 121"/>
                <p:cNvGrpSpPr>
                  <a:grpSpLocks/>
                </p:cNvGrpSpPr>
                <p:nvPr/>
              </p:nvGrpSpPr>
              <p:grpSpPr bwMode="auto">
                <a:xfrm rot="-4428654">
                  <a:off x="2153" y="1854"/>
                  <a:ext cx="35" cy="35"/>
                  <a:chOff x="1267" y="1699"/>
                  <a:chExt cx="56" cy="56"/>
                </a:xfrm>
              </p:grpSpPr>
              <p:sp>
                <p:nvSpPr>
                  <p:cNvPr id="1196156" name="Oval 12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57" name="Oval 12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58" name="Group 124"/>
                <p:cNvGrpSpPr>
                  <a:grpSpLocks/>
                </p:cNvGrpSpPr>
                <p:nvPr/>
              </p:nvGrpSpPr>
              <p:grpSpPr bwMode="auto">
                <a:xfrm rot="-4428654">
                  <a:off x="2306" y="1899"/>
                  <a:ext cx="35" cy="35"/>
                  <a:chOff x="1267" y="1699"/>
                  <a:chExt cx="56" cy="56"/>
                </a:xfrm>
              </p:grpSpPr>
              <p:sp>
                <p:nvSpPr>
                  <p:cNvPr id="1196159" name="Oval 12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60" name="Oval 12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61" name="Group 127"/>
                <p:cNvGrpSpPr>
                  <a:grpSpLocks/>
                </p:cNvGrpSpPr>
                <p:nvPr/>
              </p:nvGrpSpPr>
              <p:grpSpPr bwMode="auto">
                <a:xfrm rot="-4428654">
                  <a:off x="2461" y="1944"/>
                  <a:ext cx="35" cy="35"/>
                  <a:chOff x="1267" y="1699"/>
                  <a:chExt cx="56" cy="56"/>
                </a:xfrm>
              </p:grpSpPr>
              <p:sp>
                <p:nvSpPr>
                  <p:cNvPr id="1196162" name="Oval 12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63" name="Oval 12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64" name="Group 130"/>
                <p:cNvGrpSpPr>
                  <a:grpSpLocks/>
                </p:cNvGrpSpPr>
                <p:nvPr/>
              </p:nvGrpSpPr>
              <p:grpSpPr bwMode="auto">
                <a:xfrm rot="-4428654">
                  <a:off x="2615" y="1989"/>
                  <a:ext cx="35" cy="35"/>
                  <a:chOff x="1267" y="1699"/>
                  <a:chExt cx="56" cy="56"/>
                </a:xfrm>
              </p:grpSpPr>
              <p:sp>
                <p:nvSpPr>
                  <p:cNvPr id="1196165" name="Oval 13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66" name="Oval 13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67" name="Group 133"/>
                <p:cNvGrpSpPr>
                  <a:grpSpLocks/>
                </p:cNvGrpSpPr>
                <p:nvPr/>
              </p:nvGrpSpPr>
              <p:grpSpPr bwMode="auto">
                <a:xfrm rot="-4428654">
                  <a:off x="2769" y="2033"/>
                  <a:ext cx="35" cy="35"/>
                  <a:chOff x="1267" y="1699"/>
                  <a:chExt cx="56" cy="56"/>
                </a:xfrm>
              </p:grpSpPr>
              <p:sp>
                <p:nvSpPr>
                  <p:cNvPr id="1196168" name="Oval 13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69" name="Oval 13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196170" name="Group 136"/>
              <p:cNvGrpSpPr>
                <a:grpSpLocks/>
              </p:cNvGrpSpPr>
              <p:nvPr/>
            </p:nvGrpSpPr>
            <p:grpSpPr bwMode="auto">
              <a:xfrm>
                <a:off x="653" y="1859"/>
                <a:ext cx="2037" cy="616"/>
                <a:chOff x="650" y="1853"/>
                <a:chExt cx="2037" cy="616"/>
              </a:xfrm>
            </p:grpSpPr>
            <p:grpSp>
              <p:nvGrpSpPr>
                <p:cNvPr id="1196171" name="Group 137"/>
                <p:cNvGrpSpPr>
                  <a:grpSpLocks/>
                </p:cNvGrpSpPr>
                <p:nvPr/>
              </p:nvGrpSpPr>
              <p:grpSpPr bwMode="auto">
                <a:xfrm rot="-4428654">
                  <a:off x="650" y="1853"/>
                  <a:ext cx="35" cy="35"/>
                  <a:chOff x="1267" y="1699"/>
                  <a:chExt cx="56" cy="56"/>
                </a:xfrm>
              </p:grpSpPr>
              <p:sp>
                <p:nvSpPr>
                  <p:cNvPr id="1196172" name="Oval 13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73" name="Oval 13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74" name="Group 140"/>
                <p:cNvGrpSpPr>
                  <a:grpSpLocks/>
                </p:cNvGrpSpPr>
                <p:nvPr/>
              </p:nvGrpSpPr>
              <p:grpSpPr bwMode="auto">
                <a:xfrm rot="-4428654">
                  <a:off x="804" y="1898"/>
                  <a:ext cx="35" cy="35"/>
                  <a:chOff x="1267" y="1699"/>
                  <a:chExt cx="56" cy="56"/>
                </a:xfrm>
              </p:grpSpPr>
              <p:sp>
                <p:nvSpPr>
                  <p:cNvPr id="1196175" name="Oval 14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76" name="Oval 14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77" name="Group 143"/>
                <p:cNvGrpSpPr>
                  <a:grpSpLocks/>
                </p:cNvGrpSpPr>
                <p:nvPr/>
              </p:nvGrpSpPr>
              <p:grpSpPr bwMode="auto">
                <a:xfrm rot="-4428654">
                  <a:off x="958" y="1942"/>
                  <a:ext cx="35" cy="35"/>
                  <a:chOff x="1267" y="1699"/>
                  <a:chExt cx="56" cy="56"/>
                </a:xfrm>
              </p:grpSpPr>
              <p:sp>
                <p:nvSpPr>
                  <p:cNvPr id="1196178" name="Oval 14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79" name="Oval 14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80" name="Group 146"/>
                <p:cNvGrpSpPr>
                  <a:grpSpLocks/>
                </p:cNvGrpSpPr>
                <p:nvPr/>
              </p:nvGrpSpPr>
              <p:grpSpPr bwMode="auto">
                <a:xfrm rot="-4428654">
                  <a:off x="1112" y="1987"/>
                  <a:ext cx="35" cy="35"/>
                  <a:chOff x="1267" y="1699"/>
                  <a:chExt cx="56" cy="56"/>
                </a:xfrm>
              </p:grpSpPr>
              <p:sp>
                <p:nvSpPr>
                  <p:cNvPr id="1196181" name="Oval 14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82" name="Oval 14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83" name="Group 149"/>
                <p:cNvGrpSpPr>
                  <a:grpSpLocks/>
                </p:cNvGrpSpPr>
                <p:nvPr/>
              </p:nvGrpSpPr>
              <p:grpSpPr bwMode="auto">
                <a:xfrm rot="-4428654">
                  <a:off x="1266" y="2032"/>
                  <a:ext cx="35" cy="35"/>
                  <a:chOff x="1267" y="1699"/>
                  <a:chExt cx="56" cy="56"/>
                </a:xfrm>
              </p:grpSpPr>
              <p:sp>
                <p:nvSpPr>
                  <p:cNvPr id="1196184" name="Oval 15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85" name="Oval 15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86" name="Group 152"/>
                <p:cNvGrpSpPr>
                  <a:grpSpLocks/>
                </p:cNvGrpSpPr>
                <p:nvPr/>
              </p:nvGrpSpPr>
              <p:grpSpPr bwMode="auto">
                <a:xfrm rot="-4428654">
                  <a:off x="1420" y="2077"/>
                  <a:ext cx="35" cy="35"/>
                  <a:chOff x="1267" y="1699"/>
                  <a:chExt cx="56" cy="56"/>
                </a:xfrm>
              </p:grpSpPr>
              <p:sp>
                <p:nvSpPr>
                  <p:cNvPr id="1196187" name="Oval 15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88" name="Oval 15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89" name="Group 155"/>
                <p:cNvGrpSpPr>
                  <a:grpSpLocks/>
                </p:cNvGrpSpPr>
                <p:nvPr/>
              </p:nvGrpSpPr>
              <p:grpSpPr bwMode="auto">
                <a:xfrm rot="-4428654">
                  <a:off x="1574" y="2121"/>
                  <a:ext cx="35" cy="35"/>
                  <a:chOff x="1267" y="1699"/>
                  <a:chExt cx="56" cy="56"/>
                </a:xfrm>
              </p:grpSpPr>
              <p:sp>
                <p:nvSpPr>
                  <p:cNvPr id="1196190" name="Oval 15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91" name="Oval 15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92" name="Group 158"/>
                <p:cNvGrpSpPr>
                  <a:grpSpLocks/>
                </p:cNvGrpSpPr>
                <p:nvPr/>
              </p:nvGrpSpPr>
              <p:grpSpPr bwMode="auto">
                <a:xfrm rot="-4428654">
                  <a:off x="1728" y="2166"/>
                  <a:ext cx="35" cy="35"/>
                  <a:chOff x="1267" y="1699"/>
                  <a:chExt cx="56" cy="56"/>
                </a:xfrm>
              </p:grpSpPr>
              <p:sp>
                <p:nvSpPr>
                  <p:cNvPr id="1196193" name="Oval 15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94" name="Oval 16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95" name="Group 161"/>
                <p:cNvGrpSpPr>
                  <a:grpSpLocks/>
                </p:cNvGrpSpPr>
                <p:nvPr/>
              </p:nvGrpSpPr>
              <p:grpSpPr bwMode="auto">
                <a:xfrm rot="-4428654">
                  <a:off x="1882" y="2211"/>
                  <a:ext cx="35" cy="35"/>
                  <a:chOff x="1267" y="1699"/>
                  <a:chExt cx="56" cy="56"/>
                </a:xfrm>
              </p:grpSpPr>
              <p:sp>
                <p:nvSpPr>
                  <p:cNvPr id="1196196" name="Oval 16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197" name="Oval 16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198" name="Group 164"/>
                <p:cNvGrpSpPr>
                  <a:grpSpLocks/>
                </p:cNvGrpSpPr>
                <p:nvPr/>
              </p:nvGrpSpPr>
              <p:grpSpPr bwMode="auto">
                <a:xfrm rot="-4428654">
                  <a:off x="2036" y="2255"/>
                  <a:ext cx="35" cy="35"/>
                  <a:chOff x="1267" y="1699"/>
                  <a:chExt cx="56" cy="56"/>
                </a:xfrm>
              </p:grpSpPr>
              <p:sp>
                <p:nvSpPr>
                  <p:cNvPr id="1196199" name="Oval 16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00" name="Oval 16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01" name="Group 167"/>
                <p:cNvGrpSpPr>
                  <a:grpSpLocks/>
                </p:cNvGrpSpPr>
                <p:nvPr/>
              </p:nvGrpSpPr>
              <p:grpSpPr bwMode="auto">
                <a:xfrm rot="-4428654">
                  <a:off x="2189" y="2300"/>
                  <a:ext cx="35" cy="35"/>
                  <a:chOff x="1267" y="1699"/>
                  <a:chExt cx="56" cy="56"/>
                </a:xfrm>
              </p:grpSpPr>
              <p:sp>
                <p:nvSpPr>
                  <p:cNvPr id="1196202" name="Oval 16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03" name="Oval 16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04" name="Group 170"/>
                <p:cNvGrpSpPr>
                  <a:grpSpLocks/>
                </p:cNvGrpSpPr>
                <p:nvPr/>
              </p:nvGrpSpPr>
              <p:grpSpPr bwMode="auto">
                <a:xfrm rot="-4428654">
                  <a:off x="2344" y="2345"/>
                  <a:ext cx="35" cy="35"/>
                  <a:chOff x="1267" y="1699"/>
                  <a:chExt cx="56" cy="56"/>
                </a:xfrm>
              </p:grpSpPr>
              <p:sp>
                <p:nvSpPr>
                  <p:cNvPr id="1196205" name="Oval 17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06" name="Oval 17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07" name="Group 173"/>
                <p:cNvGrpSpPr>
                  <a:grpSpLocks/>
                </p:cNvGrpSpPr>
                <p:nvPr/>
              </p:nvGrpSpPr>
              <p:grpSpPr bwMode="auto">
                <a:xfrm rot="-4428654">
                  <a:off x="2498" y="2390"/>
                  <a:ext cx="35" cy="35"/>
                  <a:chOff x="1267" y="1699"/>
                  <a:chExt cx="56" cy="56"/>
                </a:xfrm>
              </p:grpSpPr>
              <p:sp>
                <p:nvSpPr>
                  <p:cNvPr id="1196208" name="Oval 17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09" name="Oval 17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10" name="Group 176"/>
                <p:cNvGrpSpPr>
                  <a:grpSpLocks/>
                </p:cNvGrpSpPr>
                <p:nvPr/>
              </p:nvGrpSpPr>
              <p:grpSpPr bwMode="auto">
                <a:xfrm rot="-4428654">
                  <a:off x="2652" y="2434"/>
                  <a:ext cx="35" cy="35"/>
                  <a:chOff x="1267" y="1699"/>
                  <a:chExt cx="56" cy="56"/>
                </a:xfrm>
              </p:grpSpPr>
              <p:sp>
                <p:nvSpPr>
                  <p:cNvPr id="1196211" name="Oval 17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12" name="Oval 17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196213" name="Group 179"/>
              <p:cNvGrpSpPr>
                <a:grpSpLocks/>
              </p:cNvGrpSpPr>
              <p:nvPr/>
            </p:nvGrpSpPr>
            <p:grpSpPr bwMode="auto">
              <a:xfrm>
                <a:off x="540" y="2262"/>
                <a:ext cx="2037" cy="616"/>
                <a:chOff x="534" y="2253"/>
                <a:chExt cx="2037" cy="616"/>
              </a:xfrm>
            </p:grpSpPr>
            <p:grpSp>
              <p:nvGrpSpPr>
                <p:cNvPr id="1196214" name="Group 180"/>
                <p:cNvGrpSpPr>
                  <a:grpSpLocks/>
                </p:cNvGrpSpPr>
                <p:nvPr/>
              </p:nvGrpSpPr>
              <p:grpSpPr bwMode="auto">
                <a:xfrm rot="-4428654">
                  <a:off x="534" y="2253"/>
                  <a:ext cx="35" cy="35"/>
                  <a:chOff x="1267" y="1699"/>
                  <a:chExt cx="56" cy="56"/>
                </a:xfrm>
              </p:grpSpPr>
              <p:sp>
                <p:nvSpPr>
                  <p:cNvPr id="1196215" name="Oval 18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16" name="Oval 18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17" name="Group 183"/>
                <p:cNvGrpSpPr>
                  <a:grpSpLocks/>
                </p:cNvGrpSpPr>
                <p:nvPr/>
              </p:nvGrpSpPr>
              <p:grpSpPr bwMode="auto">
                <a:xfrm rot="-4428654">
                  <a:off x="688" y="2298"/>
                  <a:ext cx="35" cy="35"/>
                  <a:chOff x="1267" y="1699"/>
                  <a:chExt cx="56" cy="56"/>
                </a:xfrm>
              </p:grpSpPr>
              <p:sp>
                <p:nvSpPr>
                  <p:cNvPr id="1196218" name="Oval 18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19" name="Oval 18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20" name="Group 186"/>
                <p:cNvGrpSpPr>
                  <a:grpSpLocks/>
                </p:cNvGrpSpPr>
                <p:nvPr/>
              </p:nvGrpSpPr>
              <p:grpSpPr bwMode="auto">
                <a:xfrm rot="-4428654">
                  <a:off x="842" y="2342"/>
                  <a:ext cx="35" cy="35"/>
                  <a:chOff x="1267" y="1699"/>
                  <a:chExt cx="56" cy="56"/>
                </a:xfrm>
              </p:grpSpPr>
              <p:sp>
                <p:nvSpPr>
                  <p:cNvPr id="1196221" name="Oval 18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22" name="Oval 18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23" name="Group 189"/>
                <p:cNvGrpSpPr>
                  <a:grpSpLocks/>
                </p:cNvGrpSpPr>
                <p:nvPr/>
              </p:nvGrpSpPr>
              <p:grpSpPr bwMode="auto">
                <a:xfrm rot="-4428654">
                  <a:off x="996" y="2387"/>
                  <a:ext cx="35" cy="35"/>
                  <a:chOff x="1267" y="1699"/>
                  <a:chExt cx="56" cy="56"/>
                </a:xfrm>
              </p:grpSpPr>
              <p:sp>
                <p:nvSpPr>
                  <p:cNvPr id="1196224" name="Oval 19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25" name="Oval 19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26" name="Group 192"/>
                <p:cNvGrpSpPr>
                  <a:grpSpLocks/>
                </p:cNvGrpSpPr>
                <p:nvPr/>
              </p:nvGrpSpPr>
              <p:grpSpPr bwMode="auto">
                <a:xfrm rot="-4428654">
                  <a:off x="1150" y="2432"/>
                  <a:ext cx="35" cy="35"/>
                  <a:chOff x="1267" y="1699"/>
                  <a:chExt cx="56" cy="56"/>
                </a:xfrm>
              </p:grpSpPr>
              <p:sp>
                <p:nvSpPr>
                  <p:cNvPr id="1196227" name="Oval 19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28" name="Oval 19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29" name="Group 195"/>
                <p:cNvGrpSpPr>
                  <a:grpSpLocks/>
                </p:cNvGrpSpPr>
                <p:nvPr/>
              </p:nvGrpSpPr>
              <p:grpSpPr bwMode="auto">
                <a:xfrm rot="-4428654">
                  <a:off x="1304" y="2477"/>
                  <a:ext cx="35" cy="35"/>
                  <a:chOff x="1267" y="1699"/>
                  <a:chExt cx="56" cy="56"/>
                </a:xfrm>
              </p:grpSpPr>
              <p:sp>
                <p:nvSpPr>
                  <p:cNvPr id="1196230" name="Oval 19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31" name="Oval 19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32" name="Group 198"/>
                <p:cNvGrpSpPr>
                  <a:grpSpLocks/>
                </p:cNvGrpSpPr>
                <p:nvPr/>
              </p:nvGrpSpPr>
              <p:grpSpPr bwMode="auto">
                <a:xfrm rot="-4428654">
                  <a:off x="1458" y="2521"/>
                  <a:ext cx="35" cy="35"/>
                  <a:chOff x="1267" y="1699"/>
                  <a:chExt cx="56" cy="56"/>
                </a:xfrm>
              </p:grpSpPr>
              <p:sp>
                <p:nvSpPr>
                  <p:cNvPr id="1196233" name="Oval 19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34" name="Oval 20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35" name="Group 201"/>
                <p:cNvGrpSpPr>
                  <a:grpSpLocks/>
                </p:cNvGrpSpPr>
                <p:nvPr/>
              </p:nvGrpSpPr>
              <p:grpSpPr bwMode="auto">
                <a:xfrm rot="-4428654">
                  <a:off x="1612" y="2566"/>
                  <a:ext cx="35" cy="35"/>
                  <a:chOff x="1267" y="1699"/>
                  <a:chExt cx="56" cy="56"/>
                </a:xfrm>
              </p:grpSpPr>
              <p:sp>
                <p:nvSpPr>
                  <p:cNvPr id="1196236" name="Oval 20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37" name="Oval 20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38" name="Group 204"/>
                <p:cNvGrpSpPr>
                  <a:grpSpLocks/>
                </p:cNvGrpSpPr>
                <p:nvPr/>
              </p:nvGrpSpPr>
              <p:grpSpPr bwMode="auto">
                <a:xfrm rot="-4428654">
                  <a:off x="1766" y="2611"/>
                  <a:ext cx="35" cy="35"/>
                  <a:chOff x="1267" y="1699"/>
                  <a:chExt cx="56" cy="56"/>
                </a:xfrm>
              </p:grpSpPr>
              <p:sp>
                <p:nvSpPr>
                  <p:cNvPr id="1196239" name="Oval 20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40" name="Oval 20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41" name="Group 207"/>
                <p:cNvGrpSpPr>
                  <a:grpSpLocks/>
                </p:cNvGrpSpPr>
                <p:nvPr/>
              </p:nvGrpSpPr>
              <p:grpSpPr bwMode="auto">
                <a:xfrm rot="-4428654">
                  <a:off x="1920" y="2655"/>
                  <a:ext cx="35" cy="35"/>
                  <a:chOff x="1267" y="1699"/>
                  <a:chExt cx="56" cy="56"/>
                </a:xfrm>
              </p:grpSpPr>
              <p:sp>
                <p:nvSpPr>
                  <p:cNvPr id="1196242" name="Oval 20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43" name="Oval 20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44" name="Group 210"/>
                <p:cNvGrpSpPr>
                  <a:grpSpLocks/>
                </p:cNvGrpSpPr>
                <p:nvPr/>
              </p:nvGrpSpPr>
              <p:grpSpPr bwMode="auto">
                <a:xfrm rot="-4428654">
                  <a:off x="2073" y="2700"/>
                  <a:ext cx="35" cy="35"/>
                  <a:chOff x="1267" y="1699"/>
                  <a:chExt cx="56" cy="56"/>
                </a:xfrm>
              </p:grpSpPr>
              <p:sp>
                <p:nvSpPr>
                  <p:cNvPr id="1196245" name="Oval 21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46" name="Oval 21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47" name="Group 213"/>
                <p:cNvGrpSpPr>
                  <a:grpSpLocks/>
                </p:cNvGrpSpPr>
                <p:nvPr/>
              </p:nvGrpSpPr>
              <p:grpSpPr bwMode="auto">
                <a:xfrm rot="-4428654">
                  <a:off x="2228" y="2745"/>
                  <a:ext cx="35" cy="35"/>
                  <a:chOff x="1267" y="1699"/>
                  <a:chExt cx="56" cy="56"/>
                </a:xfrm>
              </p:grpSpPr>
              <p:sp>
                <p:nvSpPr>
                  <p:cNvPr id="1196248" name="Oval 21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49" name="Oval 21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50" name="Group 216"/>
                <p:cNvGrpSpPr>
                  <a:grpSpLocks/>
                </p:cNvGrpSpPr>
                <p:nvPr/>
              </p:nvGrpSpPr>
              <p:grpSpPr bwMode="auto">
                <a:xfrm rot="-4428654">
                  <a:off x="2382" y="2790"/>
                  <a:ext cx="35" cy="35"/>
                  <a:chOff x="1267" y="1699"/>
                  <a:chExt cx="56" cy="56"/>
                </a:xfrm>
              </p:grpSpPr>
              <p:sp>
                <p:nvSpPr>
                  <p:cNvPr id="1196251" name="Oval 21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52" name="Oval 21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53" name="Group 219"/>
                <p:cNvGrpSpPr>
                  <a:grpSpLocks/>
                </p:cNvGrpSpPr>
                <p:nvPr/>
              </p:nvGrpSpPr>
              <p:grpSpPr bwMode="auto">
                <a:xfrm rot="-4428654">
                  <a:off x="2536" y="2834"/>
                  <a:ext cx="35" cy="35"/>
                  <a:chOff x="1267" y="1699"/>
                  <a:chExt cx="56" cy="56"/>
                </a:xfrm>
              </p:grpSpPr>
              <p:sp>
                <p:nvSpPr>
                  <p:cNvPr id="1196254" name="Oval 22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55" name="Oval 22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grpSp>
            <p:nvGrpSpPr>
              <p:cNvPr id="1196256" name="Group 222"/>
              <p:cNvGrpSpPr>
                <a:grpSpLocks/>
              </p:cNvGrpSpPr>
              <p:nvPr/>
            </p:nvGrpSpPr>
            <p:grpSpPr bwMode="auto">
              <a:xfrm>
                <a:off x="433" y="2663"/>
                <a:ext cx="2037" cy="616"/>
                <a:chOff x="418" y="2654"/>
                <a:chExt cx="2037" cy="616"/>
              </a:xfrm>
            </p:grpSpPr>
            <p:grpSp>
              <p:nvGrpSpPr>
                <p:cNvPr id="1196257" name="Group 223"/>
                <p:cNvGrpSpPr>
                  <a:grpSpLocks/>
                </p:cNvGrpSpPr>
                <p:nvPr/>
              </p:nvGrpSpPr>
              <p:grpSpPr bwMode="auto">
                <a:xfrm rot="-4428654">
                  <a:off x="418" y="2654"/>
                  <a:ext cx="35" cy="35"/>
                  <a:chOff x="1267" y="1699"/>
                  <a:chExt cx="56" cy="56"/>
                </a:xfrm>
              </p:grpSpPr>
              <p:sp>
                <p:nvSpPr>
                  <p:cNvPr id="1196258" name="Oval 22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59" name="Oval 22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60" name="Group 226"/>
                <p:cNvGrpSpPr>
                  <a:grpSpLocks/>
                </p:cNvGrpSpPr>
                <p:nvPr/>
              </p:nvGrpSpPr>
              <p:grpSpPr bwMode="auto">
                <a:xfrm rot="-4428654">
                  <a:off x="572" y="2699"/>
                  <a:ext cx="35" cy="35"/>
                  <a:chOff x="1267" y="1699"/>
                  <a:chExt cx="56" cy="56"/>
                </a:xfrm>
              </p:grpSpPr>
              <p:sp>
                <p:nvSpPr>
                  <p:cNvPr id="1196261" name="Oval 22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62" name="Oval 22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63" name="Group 229"/>
                <p:cNvGrpSpPr>
                  <a:grpSpLocks/>
                </p:cNvGrpSpPr>
                <p:nvPr/>
              </p:nvGrpSpPr>
              <p:grpSpPr bwMode="auto">
                <a:xfrm rot="-4428654">
                  <a:off x="726" y="2743"/>
                  <a:ext cx="35" cy="35"/>
                  <a:chOff x="1267" y="1699"/>
                  <a:chExt cx="56" cy="56"/>
                </a:xfrm>
              </p:grpSpPr>
              <p:sp>
                <p:nvSpPr>
                  <p:cNvPr id="1196264" name="Oval 23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65" name="Oval 23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66" name="Group 232"/>
                <p:cNvGrpSpPr>
                  <a:grpSpLocks/>
                </p:cNvGrpSpPr>
                <p:nvPr/>
              </p:nvGrpSpPr>
              <p:grpSpPr bwMode="auto">
                <a:xfrm rot="-4428654">
                  <a:off x="880" y="2788"/>
                  <a:ext cx="35" cy="35"/>
                  <a:chOff x="1267" y="1699"/>
                  <a:chExt cx="56" cy="56"/>
                </a:xfrm>
              </p:grpSpPr>
              <p:sp>
                <p:nvSpPr>
                  <p:cNvPr id="1196267" name="Oval 23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68" name="Oval 23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69" name="Group 235"/>
                <p:cNvGrpSpPr>
                  <a:grpSpLocks/>
                </p:cNvGrpSpPr>
                <p:nvPr/>
              </p:nvGrpSpPr>
              <p:grpSpPr bwMode="auto">
                <a:xfrm rot="-4428654">
                  <a:off x="1034" y="2833"/>
                  <a:ext cx="35" cy="35"/>
                  <a:chOff x="1267" y="1699"/>
                  <a:chExt cx="56" cy="56"/>
                </a:xfrm>
              </p:grpSpPr>
              <p:sp>
                <p:nvSpPr>
                  <p:cNvPr id="1196270" name="Oval 236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71" name="Oval 237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72" name="Group 238"/>
                <p:cNvGrpSpPr>
                  <a:grpSpLocks/>
                </p:cNvGrpSpPr>
                <p:nvPr/>
              </p:nvGrpSpPr>
              <p:grpSpPr bwMode="auto">
                <a:xfrm rot="-4428654">
                  <a:off x="1188" y="2878"/>
                  <a:ext cx="35" cy="35"/>
                  <a:chOff x="1267" y="1699"/>
                  <a:chExt cx="56" cy="56"/>
                </a:xfrm>
              </p:grpSpPr>
              <p:sp>
                <p:nvSpPr>
                  <p:cNvPr id="1196273" name="Oval 239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74" name="Oval 240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75" name="Group 241"/>
                <p:cNvGrpSpPr>
                  <a:grpSpLocks/>
                </p:cNvGrpSpPr>
                <p:nvPr/>
              </p:nvGrpSpPr>
              <p:grpSpPr bwMode="auto">
                <a:xfrm rot="-4428654">
                  <a:off x="1342" y="2922"/>
                  <a:ext cx="35" cy="35"/>
                  <a:chOff x="1267" y="1699"/>
                  <a:chExt cx="56" cy="56"/>
                </a:xfrm>
              </p:grpSpPr>
              <p:sp>
                <p:nvSpPr>
                  <p:cNvPr id="1196276" name="Oval 242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77" name="Oval 243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78" name="Group 244"/>
                <p:cNvGrpSpPr>
                  <a:grpSpLocks/>
                </p:cNvGrpSpPr>
                <p:nvPr/>
              </p:nvGrpSpPr>
              <p:grpSpPr bwMode="auto">
                <a:xfrm rot="-4428654">
                  <a:off x="1496" y="2967"/>
                  <a:ext cx="35" cy="35"/>
                  <a:chOff x="1267" y="1699"/>
                  <a:chExt cx="56" cy="56"/>
                </a:xfrm>
              </p:grpSpPr>
              <p:sp>
                <p:nvSpPr>
                  <p:cNvPr id="1196279" name="Oval 245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80" name="Oval 246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81" name="Group 247"/>
                <p:cNvGrpSpPr>
                  <a:grpSpLocks/>
                </p:cNvGrpSpPr>
                <p:nvPr/>
              </p:nvGrpSpPr>
              <p:grpSpPr bwMode="auto">
                <a:xfrm rot="-4428654">
                  <a:off x="1650" y="3012"/>
                  <a:ext cx="35" cy="35"/>
                  <a:chOff x="1267" y="1699"/>
                  <a:chExt cx="56" cy="56"/>
                </a:xfrm>
              </p:grpSpPr>
              <p:sp>
                <p:nvSpPr>
                  <p:cNvPr id="1196282" name="Oval 248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83" name="Oval 249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84" name="Group 250"/>
                <p:cNvGrpSpPr>
                  <a:grpSpLocks/>
                </p:cNvGrpSpPr>
                <p:nvPr/>
              </p:nvGrpSpPr>
              <p:grpSpPr bwMode="auto">
                <a:xfrm rot="-4428654">
                  <a:off x="1804" y="3056"/>
                  <a:ext cx="35" cy="35"/>
                  <a:chOff x="1267" y="1699"/>
                  <a:chExt cx="56" cy="56"/>
                </a:xfrm>
              </p:grpSpPr>
              <p:sp>
                <p:nvSpPr>
                  <p:cNvPr id="1196285" name="Oval 251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86" name="Oval 252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87" name="Group 253"/>
                <p:cNvGrpSpPr>
                  <a:grpSpLocks/>
                </p:cNvGrpSpPr>
                <p:nvPr/>
              </p:nvGrpSpPr>
              <p:grpSpPr bwMode="auto">
                <a:xfrm rot="-4428654">
                  <a:off x="1957" y="3101"/>
                  <a:ext cx="35" cy="35"/>
                  <a:chOff x="1267" y="1699"/>
                  <a:chExt cx="56" cy="56"/>
                </a:xfrm>
              </p:grpSpPr>
              <p:sp>
                <p:nvSpPr>
                  <p:cNvPr id="1196288" name="Oval 254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89" name="Oval 255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90" name="Group 256"/>
                <p:cNvGrpSpPr>
                  <a:grpSpLocks/>
                </p:cNvGrpSpPr>
                <p:nvPr/>
              </p:nvGrpSpPr>
              <p:grpSpPr bwMode="auto">
                <a:xfrm rot="-4428654">
                  <a:off x="2112" y="3146"/>
                  <a:ext cx="35" cy="35"/>
                  <a:chOff x="1267" y="1699"/>
                  <a:chExt cx="56" cy="56"/>
                </a:xfrm>
              </p:grpSpPr>
              <p:sp>
                <p:nvSpPr>
                  <p:cNvPr id="1196291" name="Oval 257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92" name="Oval 258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93" name="Group 259"/>
                <p:cNvGrpSpPr>
                  <a:grpSpLocks/>
                </p:cNvGrpSpPr>
                <p:nvPr/>
              </p:nvGrpSpPr>
              <p:grpSpPr bwMode="auto">
                <a:xfrm rot="-4428654">
                  <a:off x="2266" y="3191"/>
                  <a:ext cx="35" cy="35"/>
                  <a:chOff x="1267" y="1699"/>
                  <a:chExt cx="56" cy="56"/>
                </a:xfrm>
              </p:grpSpPr>
              <p:sp>
                <p:nvSpPr>
                  <p:cNvPr id="1196294" name="Oval 260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95" name="Oval 261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1196296" name="Group 262"/>
                <p:cNvGrpSpPr>
                  <a:grpSpLocks/>
                </p:cNvGrpSpPr>
                <p:nvPr/>
              </p:nvGrpSpPr>
              <p:grpSpPr bwMode="auto">
                <a:xfrm rot="-4428654">
                  <a:off x="2420" y="3235"/>
                  <a:ext cx="35" cy="35"/>
                  <a:chOff x="1267" y="1699"/>
                  <a:chExt cx="56" cy="56"/>
                </a:xfrm>
              </p:grpSpPr>
              <p:sp>
                <p:nvSpPr>
                  <p:cNvPr id="1196297" name="Oval 263"/>
                  <p:cNvSpPr>
                    <a:spLocks noChangeArrowheads="1"/>
                  </p:cNvSpPr>
                  <p:nvPr/>
                </p:nvSpPr>
                <p:spPr bwMode="auto">
                  <a:xfrm>
                    <a:off x="1267" y="1699"/>
                    <a:ext cx="56" cy="5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285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6298" name="Oval 264"/>
                  <p:cNvSpPr>
                    <a:spLocks noChangeArrowheads="1"/>
                  </p:cNvSpPr>
                  <p:nvPr/>
                </p:nvSpPr>
                <p:spPr bwMode="auto">
                  <a:xfrm>
                    <a:off x="1292" y="1724"/>
                    <a:ext cx="6" cy="6"/>
                  </a:xfrm>
                  <a:prstGeom prst="ellipse">
                    <a:avLst/>
                  </a:prstGeom>
                  <a:solidFill>
                    <a:srgbClr val="009900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vert="eaVert" wrap="none" anchor="ctr"/>
                  <a:lstStyle/>
                  <a:p>
                    <a:pPr algn="ctr">
                      <a:spcBef>
                        <a:spcPct val="0"/>
                      </a:spcBef>
                      <a:buFontTx/>
                      <a:buNone/>
                    </a:pPr>
                    <a:endParaRPr lang="en-US" sz="2400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1196299" name="Group 265"/>
            <p:cNvGrpSpPr>
              <a:grpSpLocks/>
            </p:cNvGrpSpPr>
            <p:nvPr/>
          </p:nvGrpSpPr>
          <p:grpSpPr bwMode="auto">
            <a:xfrm>
              <a:off x="776" y="1299"/>
              <a:ext cx="2839" cy="2350"/>
              <a:chOff x="701" y="1258"/>
              <a:chExt cx="2267" cy="1876"/>
            </a:xfrm>
          </p:grpSpPr>
          <p:grpSp>
            <p:nvGrpSpPr>
              <p:cNvPr id="1196300" name="Group 266"/>
              <p:cNvGrpSpPr>
                <a:grpSpLocks/>
              </p:cNvGrpSpPr>
              <p:nvPr/>
            </p:nvGrpSpPr>
            <p:grpSpPr bwMode="auto">
              <a:xfrm>
                <a:off x="701" y="1258"/>
                <a:ext cx="412" cy="1337"/>
                <a:chOff x="701" y="1258"/>
                <a:chExt cx="412" cy="1337"/>
              </a:xfrm>
            </p:grpSpPr>
            <p:grpSp>
              <p:nvGrpSpPr>
                <p:cNvPr id="1196301" name="Group 267"/>
                <p:cNvGrpSpPr>
                  <a:grpSpLocks/>
                </p:cNvGrpSpPr>
                <p:nvPr/>
              </p:nvGrpSpPr>
              <p:grpSpPr bwMode="auto">
                <a:xfrm>
                  <a:off x="701" y="1258"/>
                  <a:ext cx="412" cy="1337"/>
                  <a:chOff x="701" y="1258"/>
                  <a:chExt cx="412" cy="1337"/>
                </a:xfrm>
              </p:grpSpPr>
              <p:grpSp>
                <p:nvGrpSpPr>
                  <p:cNvPr id="1196302" name="Group 268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78" y="12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03" name="Oval 2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04" name="Oval 27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05" name="Group 271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49" y="13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06" name="Oval 2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07" name="Oval 2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08" name="Group 274"/>
                  <p:cNvGrpSpPr>
                    <a:grpSpLocks/>
                  </p:cNvGrpSpPr>
                  <p:nvPr/>
                </p:nvGrpSpPr>
                <p:grpSpPr bwMode="auto">
                  <a:xfrm rot="970448">
                    <a:off x="1020" y="14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09" name="Oval 2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10" name="Oval 2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11" name="Group 277"/>
                  <p:cNvGrpSpPr>
                    <a:grpSpLocks/>
                  </p:cNvGrpSpPr>
                  <p:nvPr/>
                </p:nvGrpSpPr>
                <p:grpSpPr bwMode="auto">
                  <a:xfrm rot="970448">
                    <a:off x="991" y="155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12" name="Oval 2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13" name="Oval 2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14" name="Group 280"/>
                  <p:cNvGrpSpPr>
                    <a:grpSpLocks/>
                  </p:cNvGrpSpPr>
                  <p:nvPr/>
                </p:nvGrpSpPr>
                <p:grpSpPr bwMode="auto">
                  <a:xfrm rot="970448">
                    <a:off x="962" y="16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15" name="Oval 2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16" name="Oval 2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17" name="Group 283"/>
                  <p:cNvGrpSpPr>
                    <a:grpSpLocks/>
                  </p:cNvGrpSpPr>
                  <p:nvPr/>
                </p:nvGrpSpPr>
                <p:grpSpPr bwMode="auto">
                  <a:xfrm rot="970448">
                    <a:off x="933" y="17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18" name="Oval 2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19" name="Oval 2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20" name="Group 286"/>
                  <p:cNvGrpSpPr>
                    <a:grpSpLocks/>
                  </p:cNvGrpSpPr>
                  <p:nvPr/>
                </p:nvGrpSpPr>
                <p:grpSpPr bwMode="auto">
                  <a:xfrm rot="970448">
                    <a:off x="904" y="18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21" name="Oval 2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22" name="Oval 2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23" name="Group 289"/>
                  <p:cNvGrpSpPr>
                    <a:grpSpLocks/>
                  </p:cNvGrpSpPr>
                  <p:nvPr/>
                </p:nvGrpSpPr>
                <p:grpSpPr bwMode="auto">
                  <a:xfrm rot="970448">
                    <a:off x="875" y="19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24" name="Oval 2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25" name="Oval 2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26" name="Group 292"/>
                  <p:cNvGrpSpPr>
                    <a:grpSpLocks/>
                  </p:cNvGrpSpPr>
                  <p:nvPr/>
                </p:nvGrpSpPr>
                <p:grpSpPr bwMode="auto">
                  <a:xfrm rot="970448">
                    <a:off x="846" y="20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27" name="Oval 2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28" name="Oval 2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29" name="Group 295"/>
                  <p:cNvGrpSpPr>
                    <a:grpSpLocks/>
                  </p:cNvGrpSpPr>
                  <p:nvPr/>
                </p:nvGrpSpPr>
                <p:grpSpPr bwMode="auto">
                  <a:xfrm rot="970448">
                    <a:off x="817" y="21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30" name="Oval 2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31" name="Oval 2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32" name="Group 298"/>
                  <p:cNvGrpSpPr>
                    <a:grpSpLocks/>
                  </p:cNvGrpSpPr>
                  <p:nvPr/>
                </p:nvGrpSpPr>
                <p:grpSpPr bwMode="auto">
                  <a:xfrm rot="970448">
                    <a:off x="788" y="22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33" name="Oval 2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34" name="Oval 30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35" name="Group 301"/>
                  <p:cNvGrpSpPr>
                    <a:grpSpLocks/>
                  </p:cNvGrpSpPr>
                  <p:nvPr/>
                </p:nvGrpSpPr>
                <p:grpSpPr bwMode="auto">
                  <a:xfrm rot="970448">
                    <a:off x="759" y="235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36" name="Oval 3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37" name="Oval 3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38" name="Group 304"/>
                  <p:cNvGrpSpPr>
                    <a:grpSpLocks/>
                  </p:cNvGrpSpPr>
                  <p:nvPr/>
                </p:nvGrpSpPr>
                <p:grpSpPr bwMode="auto">
                  <a:xfrm rot="970448">
                    <a:off x="730" y="246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39" name="Oval 3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40" name="Oval 3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41" name="Group 307"/>
                  <p:cNvGrpSpPr>
                    <a:grpSpLocks/>
                  </p:cNvGrpSpPr>
                  <p:nvPr/>
                </p:nvGrpSpPr>
                <p:grpSpPr bwMode="auto">
                  <a:xfrm rot="970448">
                    <a:off x="701" y="256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42" name="Oval 3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43" name="Oval 3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196344" name="AutoShape 310"/>
                <p:cNvCxnSpPr>
                  <a:cxnSpLocks noChangeShapeType="1"/>
                  <a:stCxn id="1196343" idx="7"/>
                  <a:endCxn id="1196304" idx="3"/>
                </p:cNvCxnSpPr>
                <p:nvPr/>
              </p:nvCxnSpPr>
              <p:spPr bwMode="auto">
                <a:xfrm flipV="1">
                  <a:off x="719" y="1276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196345" name="Group 311"/>
              <p:cNvGrpSpPr>
                <a:grpSpLocks/>
              </p:cNvGrpSpPr>
              <p:nvPr/>
            </p:nvGrpSpPr>
            <p:grpSpPr bwMode="auto">
              <a:xfrm>
                <a:off x="1320" y="1438"/>
                <a:ext cx="412" cy="1337"/>
                <a:chOff x="1320" y="1438"/>
                <a:chExt cx="412" cy="1337"/>
              </a:xfrm>
            </p:grpSpPr>
            <p:grpSp>
              <p:nvGrpSpPr>
                <p:cNvPr id="1196346" name="Group 312"/>
                <p:cNvGrpSpPr>
                  <a:grpSpLocks/>
                </p:cNvGrpSpPr>
                <p:nvPr/>
              </p:nvGrpSpPr>
              <p:grpSpPr bwMode="auto">
                <a:xfrm>
                  <a:off x="1320" y="1438"/>
                  <a:ext cx="412" cy="1337"/>
                  <a:chOff x="1320" y="1438"/>
                  <a:chExt cx="412" cy="1337"/>
                </a:xfrm>
              </p:grpSpPr>
              <p:grpSp>
                <p:nvGrpSpPr>
                  <p:cNvPr id="1196347" name="Group 313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97" y="14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48" name="Oval 3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49" name="Oval 3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50" name="Group 316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68" y="15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51" name="Oval 3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52" name="Oval 3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53" name="Group 319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39" y="16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54" name="Oval 3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55" name="Oval 3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56" name="Group 322"/>
                  <p:cNvGrpSpPr>
                    <a:grpSpLocks/>
                  </p:cNvGrpSpPr>
                  <p:nvPr/>
                </p:nvGrpSpPr>
                <p:grpSpPr bwMode="auto">
                  <a:xfrm rot="970448">
                    <a:off x="1610" y="173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57" name="Oval 3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58" name="Oval 3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59" name="Group 325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81" y="18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60" name="Oval 3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61" name="Oval 3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62" name="Group 328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52" y="19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63" name="Oval 3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64" name="Oval 3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65" name="Group 331"/>
                  <p:cNvGrpSpPr>
                    <a:grpSpLocks/>
                  </p:cNvGrpSpPr>
                  <p:nvPr/>
                </p:nvGrpSpPr>
                <p:grpSpPr bwMode="auto">
                  <a:xfrm rot="970448">
                    <a:off x="1523" y="20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66" name="Oval 3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67" name="Oval 3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68" name="Group 334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94" y="21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69" name="Oval 3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70" name="Oval 3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71" name="Group 337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65" y="22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72" name="Oval 3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73" name="Oval 3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74" name="Group 340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36" y="23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75" name="Oval 3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76" name="Oval 3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77" name="Group 343"/>
                  <p:cNvGrpSpPr>
                    <a:grpSpLocks/>
                  </p:cNvGrpSpPr>
                  <p:nvPr/>
                </p:nvGrpSpPr>
                <p:grpSpPr bwMode="auto">
                  <a:xfrm rot="970448">
                    <a:off x="1407" y="24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78" name="Oval 3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79" name="Oval 3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80" name="Group 346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78" y="253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81" name="Oval 3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82" name="Oval 3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83" name="Group 349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49" y="264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84" name="Oval 3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85" name="Oval 3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86" name="Group 352"/>
                  <p:cNvGrpSpPr>
                    <a:grpSpLocks/>
                  </p:cNvGrpSpPr>
                  <p:nvPr/>
                </p:nvGrpSpPr>
                <p:grpSpPr bwMode="auto">
                  <a:xfrm rot="970448">
                    <a:off x="1320" y="2740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87" name="Oval 3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88" name="Oval 35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196389" name="AutoShape 355"/>
                <p:cNvCxnSpPr>
                  <a:cxnSpLocks noChangeShapeType="1"/>
                  <a:stCxn id="1196388" idx="7"/>
                  <a:endCxn id="1196349" idx="3"/>
                </p:cNvCxnSpPr>
                <p:nvPr/>
              </p:nvCxnSpPr>
              <p:spPr bwMode="auto">
                <a:xfrm flipV="1">
                  <a:off x="1338" y="1456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196390" name="Group 356"/>
              <p:cNvGrpSpPr>
                <a:grpSpLocks/>
              </p:cNvGrpSpPr>
              <p:nvPr/>
            </p:nvGrpSpPr>
            <p:grpSpPr bwMode="auto">
              <a:xfrm>
                <a:off x="1938" y="1617"/>
                <a:ext cx="412" cy="1337"/>
                <a:chOff x="1938" y="1617"/>
                <a:chExt cx="412" cy="1337"/>
              </a:xfrm>
            </p:grpSpPr>
            <p:grpSp>
              <p:nvGrpSpPr>
                <p:cNvPr id="1196391" name="Group 357"/>
                <p:cNvGrpSpPr>
                  <a:grpSpLocks/>
                </p:cNvGrpSpPr>
                <p:nvPr/>
              </p:nvGrpSpPr>
              <p:grpSpPr bwMode="auto">
                <a:xfrm>
                  <a:off x="1938" y="1617"/>
                  <a:ext cx="412" cy="1337"/>
                  <a:chOff x="1938" y="1617"/>
                  <a:chExt cx="412" cy="1337"/>
                </a:xfrm>
              </p:grpSpPr>
              <p:grpSp>
                <p:nvGrpSpPr>
                  <p:cNvPr id="1196392" name="Group 35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315" y="16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93" name="Oval 3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94" name="Oval 3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95" name="Group 361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86" y="17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96" name="Oval 3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397" name="Oval 3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398" name="Group 364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57" y="18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399" name="Oval 3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00" name="Oval 3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01" name="Group 367"/>
                  <p:cNvGrpSpPr>
                    <a:grpSpLocks/>
                  </p:cNvGrpSpPr>
                  <p:nvPr/>
                </p:nvGrpSpPr>
                <p:grpSpPr bwMode="auto">
                  <a:xfrm rot="970448">
                    <a:off x="2228" y="191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02" name="Oval 3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03" name="Oval 3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04" name="Group 370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99" y="20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05" name="Oval 3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06" name="Oval 3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07" name="Group 37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70" y="21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08" name="Oval 3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09" name="Oval 3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10" name="Group 376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41" y="22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11" name="Oval 37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12" name="Oval 3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13" name="Group 379"/>
                  <p:cNvGrpSpPr>
                    <a:grpSpLocks/>
                  </p:cNvGrpSpPr>
                  <p:nvPr/>
                </p:nvGrpSpPr>
                <p:grpSpPr bwMode="auto">
                  <a:xfrm rot="970448">
                    <a:off x="2112" y="23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14" name="Oval 38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15" name="Oval 3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16" name="Group 382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83" y="24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17" name="Oval 3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18" name="Oval 3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19" name="Group 385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54" y="25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20" name="Oval 3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21" name="Oval 3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22" name="Group 38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025" y="26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23" name="Oval 3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24" name="Oval 3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25" name="Group 391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96" y="271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26" name="Oval 3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27" name="Oval 3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28" name="Group 394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67" y="281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29" name="Oval 3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30" name="Oval 3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31" name="Group 397"/>
                  <p:cNvGrpSpPr>
                    <a:grpSpLocks/>
                  </p:cNvGrpSpPr>
                  <p:nvPr/>
                </p:nvGrpSpPr>
                <p:grpSpPr bwMode="auto">
                  <a:xfrm rot="970448">
                    <a:off x="1938" y="291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32" name="Oval 3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33" name="Oval 3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196434" name="AutoShape 400"/>
                <p:cNvCxnSpPr>
                  <a:cxnSpLocks noChangeShapeType="1"/>
                  <a:stCxn id="1196433" idx="7"/>
                  <a:endCxn id="1196394" idx="3"/>
                </p:cNvCxnSpPr>
                <p:nvPr/>
              </p:nvCxnSpPr>
              <p:spPr bwMode="auto">
                <a:xfrm flipV="1">
                  <a:off x="1956" y="1635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196435" name="Group 401"/>
              <p:cNvGrpSpPr>
                <a:grpSpLocks/>
              </p:cNvGrpSpPr>
              <p:nvPr/>
            </p:nvGrpSpPr>
            <p:grpSpPr bwMode="auto">
              <a:xfrm>
                <a:off x="2556" y="1797"/>
                <a:ext cx="412" cy="1337"/>
                <a:chOff x="2556" y="1797"/>
                <a:chExt cx="412" cy="1337"/>
              </a:xfrm>
            </p:grpSpPr>
            <p:grpSp>
              <p:nvGrpSpPr>
                <p:cNvPr id="1196436" name="Group 402"/>
                <p:cNvGrpSpPr>
                  <a:grpSpLocks/>
                </p:cNvGrpSpPr>
                <p:nvPr/>
              </p:nvGrpSpPr>
              <p:grpSpPr bwMode="auto">
                <a:xfrm>
                  <a:off x="2556" y="1797"/>
                  <a:ext cx="412" cy="1337"/>
                  <a:chOff x="2556" y="1797"/>
                  <a:chExt cx="412" cy="1337"/>
                </a:xfrm>
              </p:grpSpPr>
              <p:grpSp>
                <p:nvGrpSpPr>
                  <p:cNvPr id="1196437" name="Group 40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933" y="17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38" name="Oval 4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39" name="Oval 4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40" name="Group 406"/>
                  <p:cNvGrpSpPr>
                    <a:grpSpLocks/>
                  </p:cNvGrpSpPr>
                  <p:nvPr/>
                </p:nvGrpSpPr>
                <p:grpSpPr bwMode="auto">
                  <a:xfrm rot="970448">
                    <a:off x="2904" y="18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41" name="Oval 4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42" name="Oval 4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43" name="Group 409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75" y="19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44" name="Oval 4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45" name="Oval 4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46" name="Group 412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46" y="2097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47" name="Oval 4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48" name="Oval 4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49" name="Group 415"/>
                  <p:cNvGrpSpPr>
                    <a:grpSpLocks/>
                  </p:cNvGrpSpPr>
                  <p:nvPr/>
                </p:nvGrpSpPr>
                <p:grpSpPr bwMode="auto">
                  <a:xfrm rot="970448">
                    <a:off x="2817" y="21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50" name="Oval 4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51" name="Oval 4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52" name="Group 418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88" y="22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53" name="Oval 4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54" name="Oval 4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55" name="Group 421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59" y="23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56" name="Oval 4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57" name="Oval 4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58" name="Group 424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30" y="24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59" name="Oval 4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60" name="Oval 4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61" name="Group 427"/>
                  <p:cNvGrpSpPr>
                    <a:grpSpLocks/>
                  </p:cNvGrpSpPr>
                  <p:nvPr/>
                </p:nvGrpSpPr>
                <p:grpSpPr bwMode="auto">
                  <a:xfrm rot="970448">
                    <a:off x="2701" y="25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62" name="Oval 4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63" name="Oval 4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64" name="Group 430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72" y="26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65" name="Oval 4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66" name="Oval 4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67" name="Group 433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43" y="27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68" name="Oval 4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69" name="Oval 4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70" name="Group 436"/>
                  <p:cNvGrpSpPr>
                    <a:grpSpLocks/>
                  </p:cNvGrpSpPr>
                  <p:nvPr/>
                </p:nvGrpSpPr>
                <p:grpSpPr bwMode="auto">
                  <a:xfrm rot="970448">
                    <a:off x="2614" y="2898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71" name="Oval 4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72" name="Oval 4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73" name="Group 439"/>
                  <p:cNvGrpSpPr>
                    <a:grpSpLocks/>
                  </p:cNvGrpSpPr>
                  <p:nvPr/>
                </p:nvGrpSpPr>
                <p:grpSpPr bwMode="auto">
                  <a:xfrm rot="970448">
                    <a:off x="2585" y="299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74" name="Oval 4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75" name="Oval 4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grpSp>
                <p:nvGrpSpPr>
                  <p:cNvPr id="1196476" name="Group 442"/>
                  <p:cNvGrpSpPr>
                    <a:grpSpLocks/>
                  </p:cNvGrpSpPr>
                  <p:nvPr/>
                </p:nvGrpSpPr>
                <p:grpSpPr bwMode="auto">
                  <a:xfrm rot="970448">
                    <a:off x="2556" y="3099"/>
                    <a:ext cx="35" cy="35"/>
                    <a:chOff x="1267" y="1699"/>
                    <a:chExt cx="56" cy="56"/>
                  </a:xfrm>
                </p:grpSpPr>
                <p:sp>
                  <p:nvSpPr>
                    <p:cNvPr id="1196477" name="Oval 4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7" y="1699"/>
                      <a:ext cx="56" cy="5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196478" name="Oval 4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724"/>
                      <a:ext cx="6" cy="6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 w="3175">
                      <a:noFill/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pPr algn="ctr">
                        <a:spcBef>
                          <a:spcPct val="0"/>
                        </a:spcBef>
                        <a:buFontTx/>
                        <a:buNone/>
                      </a:pPr>
                      <a:endParaRPr lang="en-US" sz="2400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</p:grpSp>
            <p:cxnSp>
              <p:nvCxnSpPr>
                <p:cNvPr id="1196479" name="AutoShape 445"/>
                <p:cNvCxnSpPr>
                  <a:cxnSpLocks noChangeShapeType="1"/>
                  <a:stCxn id="1196478" idx="7"/>
                  <a:endCxn id="1196439" idx="3"/>
                </p:cNvCxnSpPr>
                <p:nvPr/>
              </p:nvCxnSpPr>
              <p:spPr bwMode="auto">
                <a:xfrm flipV="1">
                  <a:off x="2574" y="1815"/>
                  <a:ext cx="375" cy="1300"/>
                </a:xfrm>
                <a:prstGeom prst="straightConnector1">
                  <a:avLst/>
                </a:prstGeom>
                <a:noFill/>
                <a:ln w="3175">
                  <a:solidFill>
                    <a:schemeClr val="accent2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1196480" name="Group 446"/>
            <p:cNvGrpSpPr>
              <a:grpSpLocks/>
            </p:cNvGrpSpPr>
            <p:nvPr/>
          </p:nvGrpSpPr>
          <p:grpSpPr bwMode="auto">
            <a:xfrm>
              <a:off x="713" y="1275"/>
              <a:ext cx="2973" cy="2374"/>
              <a:chOff x="651" y="1239"/>
              <a:chExt cx="2374" cy="1895"/>
            </a:xfrm>
          </p:grpSpPr>
          <p:sp>
            <p:nvSpPr>
              <p:cNvPr id="1196481" name="Line 447"/>
              <p:cNvSpPr>
                <a:spLocks noChangeShapeType="1"/>
              </p:cNvSpPr>
              <p:nvPr/>
            </p:nvSpPr>
            <p:spPr bwMode="auto">
              <a:xfrm>
                <a:off x="654" y="2552"/>
                <a:ext cx="1993" cy="582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2" name="Line 448"/>
              <p:cNvSpPr>
                <a:spLocks noChangeShapeType="1"/>
              </p:cNvSpPr>
              <p:nvPr/>
            </p:nvSpPr>
            <p:spPr bwMode="auto">
              <a:xfrm>
                <a:off x="1028" y="1239"/>
                <a:ext cx="1997" cy="580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3" name="Line 449"/>
              <p:cNvSpPr>
                <a:spLocks noChangeShapeType="1"/>
              </p:cNvSpPr>
              <p:nvPr/>
            </p:nvSpPr>
            <p:spPr bwMode="auto">
              <a:xfrm flipH="1">
                <a:off x="651" y="1241"/>
                <a:ext cx="376" cy="1314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4" name="Line 450"/>
              <p:cNvSpPr>
                <a:spLocks noChangeShapeType="1"/>
              </p:cNvSpPr>
              <p:nvPr/>
            </p:nvSpPr>
            <p:spPr bwMode="auto">
              <a:xfrm flipH="1">
                <a:off x="2647" y="1819"/>
                <a:ext cx="376" cy="1314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96485" name="Group 451"/>
            <p:cNvGrpSpPr>
              <a:grpSpLocks/>
            </p:cNvGrpSpPr>
            <p:nvPr/>
          </p:nvGrpSpPr>
          <p:grpSpPr bwMode="auto">
            <a:xfrm>
              <a:off x="433" y="1274"/>
              <a:ext cx="3252" cy="2606"/>
              <a:chOff x="427" y="1238"/>
              <a:chExt cx="2597" cy="2081"/>
            </a:xfrm>
          </p:grpSpPr>
          <p:sp>
            <p:nvSpPr>
              <p:cNvPr id="1196486" name="Line 452"/>
              <p:cNvSpPr>
                <a:spLocks noChangeShapeType="1"/>
              </p:cNvSpPr>
              <p:nvPr/>
            </p:nvSpPr>
            <p:spPr bwMode="auto">
              <a:xfrm flipH="1">
                <a:off x="805" y="1238"/>
                <a:ext cx="223" cy="189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7" name="Line 453"/>
              <p:cNvSpPr>
                <a:spLocks noChangeShapeType="1"/>
              </p:cNvSpPr>
              <p:nvPr/>
            </p:nvSpPr>
            <p:spPr bwMode="auto">
              <a:xfrm flipH="1">
                <a:off x="427" y="2550"/>
                <a:ext cx="223" cy="189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8" name="Line 454"/>
              <p:cNvSpPr>
                <a:spLocks noChangeShapeType="1"/>
              </p:cNvSpPr>
              <p:nvPr/>
            </p:nvSpPr>
            <p:spPr bwMode="auto">
              <a:xfrm flipH="1">
                <a:off x="2801" y="1816"/>
                <a:ext cx="223" cy="189"/>
              </a:xfrm>
              <a:prstGeom prst="line">
                <a:avLst/>
              </a:prstGeom>
              <a:noFill/>
              <a:ln w="9525">
                <a:solidFill>
                  <a:srgbClr val="777777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6489" name="Line 455"/>
              <p:cNvSpPr>
                <a:spLocks noChangeShapeType="1"/>
              </p:cNvSpPr>
              <p:nvPr/>
            </p:nvSpPr>
            <p:spPr bwMode="auto">
              <a:xfrm flipH="1">
                <a:off x="2425" y="3130"/>
                <a:ext cx="223" cy="189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196490" name="AutoShape 457"/>
          <p:cNvSpPr>
            <a:spLocks/>
          </p:cNvSpPr>
          <p:nvPr/>
        </p:nvSpPr>
        <p:spPr bwMode="auto">
          <a:xfrm rot="-4397971">
            <a:off x="1331912" y="5862638"/>
            <a:ext cx="182563" cy="731838"/>
          </a:xfrm>
          <a:prstGeom prst="leftBrace">
            <a:avLst>
              <a:gd name="adj1" fmla="val 3310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196491" name="Text Box 458"/>
          <p:cNvSpPr txBox="1">
            <a:spLocks noChangeArrowheads="1"/>
          </p:cNvSpPr>
          <p:nvPr/>
        </p:nvSpPr>
        <p:spPr bwMode="auto">
          <a:xfrm>
            <a:off x="1096963" y="6253163"/>
            <a:ext cx="731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2400">
                <a:solidFill>
                  <a:schemeClr val="tx1"/>
                </a:solidFill>
                <a:cs typeface="Arial" charset="0"/>
              </a:rPr>
              <a:t>≥2</a:t>
            </a:r>
            <a:r>
              <a:rPr lang="en-US" sz="24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1196492" name="Text Box 459"/>
          <p:cNvSpPr txBox="1">
            <a:spLocks noChangeArrowheads="1"/>
          </p:cNvSpPr>
          <p:nvPr/>
        </p:nvSpPr>
        <p:spPr bwMode="auto">
          <a:xfrm>
            <a:off x="4662488" y="4824413"/>
            <a:ext cx="731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2400">
                <a:solidFill>
                  <a:schemeClr val="tx1"/>
                </a:solidFill>
                <a:cs typeface="Arial" charset="0"/>
              </a:rPr>
              <a:t>≥2</a:t>
            </a:r>
            <a:r>
              <a:rPr lang="en-US" sz="240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1196493" name="AutoShape 460"/>
          <p:cNvSpPr>
            <a:spLocks/>
          </p:cNvSpPr>
          <p:nvPr/>
        </p:nvSpPr>
        <p:spPr bwMode="auto">
          <a:xfrm rot="-9919752">
            <a:off x="4413250" y="4737100"/>
            <a:ext cx="182563" cy="468313"/>
          </a:xfrm>
          <a:prstGeom prst="leftBrace">
            <a:avLst>
              <a:gd name="adj1" fmla="val 2118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7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1-local Routing for Arbitrary Graphs</a:t>
            </a:r>
          </a:p>
        </p:txBody>
      </p:sp>
      <p:sp>
        <p:nvSpPr>
          <p:cNvPr id="1197060" name="Rectangle 3"/>
          <p:cNvSpPr>
            <a:spLocks noChangeArrowheads="1"/>
          </p:cNvSpPr>
          <p:nvPr/>
        </p:nvSpPr>
        <p:spPr bwMode="auto">
          <a:xfrm>
            <a:off x="468313" y="836613"/>
            <a:ext cx="8207375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/>
              <a:t>The transformation to the 3D UDG </a:t>
            </a:r>
            <a:r>
              <a:rPr lang="en-US" i="1"/>
              <a:t>G’</a:t>
            </a:r>
            <a:r>
              <a:rPr lang="en-US"/>
              <a:t> can be determined strictly locally from any graph </a:t>
            </a:r>
            <a:r>
              <a:rPr lang="en-US" i="1"/>
              <a:t>G</a:t>
            </a:r>
          </a:p>
          <a:p>
            <a:pPr marL="342900" indent="-342900"/>
            <a:r>
              <a:rPr lang="en-US"/>
              <a:t>The nodes of any graph </a:t>
            </a:r>
            <a:r>
              <a:rPr lang="en-US" i="1"/>
              <a:t>G</a:t>
            </a:r>
            <a:r>
              <a:rPr lang="en-US"/>
              <a:t> can simulate </a:t>
            </a:r>
            <a:r>
              <a:rPr lang="en-US" b="1" i="1"/>
              <a:t>A</a:t>
            </a:r>
            <a:r>
              <a:rPr lang="en-US" b="1" i="1" baseline="-25000"/>
              <a:t>1</a:t>
            </a:r>
            <a:r>
              <a:rPr lang="en-US"/>
              <a:t> by simulating </a:t>
            </a:r>
            <a:r>
              <a:rPr lang="en-US" i="1"/>
              <a:t>G’</a:t>
            </a:r>
          </a:p>
          <a:p>
            <a:pPr marL="342900" indent="-342900"/>
            <a:r>
              <a:rPr lang="en-US"/>
              <a:t>Therefore, </a:t>
            </a:r>
            <a:r>
              <a:rPr lang="en-US" b="1" i="1"/>
              <a:t>A</a:t>
            </a:r>
            <a:r>
              <a:rPr lang="en-US" b="1" i="1" baseline="-25000"/>
              <a:t>1</a:t>
            </a:r>
            <a:r>
              <a:rPr lang="en-US" b="1" i="1"/>
              <a:t> </a:t>
            </a:r>
            <a:r>
              <a:rPr lang="en-US"/>
              <a:t>can be used to build a 1-local routing algorithm for arbitrary graphs</a:t>
            </a:r>
          </a:p>
          <a:p>
            <a:pPr marL="342900" indent="-342900"/>
            <a:endParaRPr lang="en-US"/>
          </a:p>
        </p:txBody>
      </p:sp>
      <p:cxnSp>
        <p:nvCxnSpPr>
          <p:cNvPr id="1197061" name="AutoShape 8"/>
          <p:cNvCxnSpPr>
            <a:cxnSpLocks noChangeShapeType="1"/>
            <a:stCxn id="1197067" idx="3"/>
            <a:endCxn id="1197169" idx="1"/>
          </p:cNvCxnSpPr>
          <p:nvPr/>
        </p:nvCxnSpPr>
        <p:spPr bwMode="auto">
          <a:xfrm flipV="1">
            <a:off x="3629025" y="4354513"/>
            <a:ext cx="180975" cy="1905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062" name="AutoShape 9"/>
          <p:cNvCxnSpPr>
            <a:cxnSpLocks noChangeShapeType="1"/>
            <a:stCxn id="1197067" idx="2"/>
            <a:endCxn id="1197172" idx="5"/>
          </p:cNvCxnSpPr>
          <p:nvPr/>
        </p:nvCxnSpPr>
        <p:spPr bwMode="auto">
          <a:xfrm flipV="1">
            <a:off x="3627438" y="4494213"/>
            <a:ext cx="144462" cy="476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063" name="AutoShape 17"/>
          <p:cNvCxnSpPr>
            <a:cxnSpLocks noChangeShapeType="1"/>
          </p:cNvCxnSpPr>
          <p:nvPr/>
        </p:nvCxnSpPr>
        <p:spPr bwMode="auto">
          <a:xfrm flipH="1">
            <a:off x="3595688" y="4546600"/>
            <a:ext cx="38100" cy="1460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064" name="AutoShape 18"/>
          <p:cNvCxnSpPr>
            <a:cxnSpLocks noChangeShapeType="1"/>
          </p:cNvCxnSpPr>
          <p:nvPr/>
        </p:nvCxnSpPr>
        <p:spPr bwMode="auto">
          <a:xfrm flipH="1">
            <a:off x="3386138" y="4538663"/>
            <a:ext cx="241300" cy="936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1197065" name="Group 30"/>
          <p:cNvGrpSpPr>
            <a:grpSpLocks/>
          </p:cNvGrpSpPr>
          <p:nvPr/>
        </p:nvGrpSpPr>
        <p:grpSpPr bwMode="auto">
          <a:xfrm>
            <a:off x="3582988" y="4491038"/>
            <a:ext cx="98425" cy="101600"/>
            <a:chOff x="1267" y="1699"/>
            <a:chExt cx="56" cy="56"/>
          </a:xfrm>
        </p:grpSpPr>
        <p:sp>
          <p:nvSpPr>
            <p:cNvPr id="1197066" name="Oval 31"/>
            <p:cNvSpPr>
              <a:spLocks noChangeArrowheads="1"/>
            </p:cNvSpPr>
            <p:nvPr/>
          </p:nvSpPr>
          <p:spPr bwMode="auto">
            <a:xfrm>
              <a:off x="1267" y="1699"/>
              <a:ext cx="56" cy="56"/>
            </a:xfrm>
            <a:prstGeom prst="ellipse">
              <a:avLst/>
            </a:prstGeom>
            <a:solidFill>
              <a:srgbClr val="FF0000"/>
            </a:solidFill>
            <a:ln w="285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000" b="1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1197067" name="Oval 32"/>
            <p:cNvSpPr>
              <a:spLocks noChangeArrowheads="1"/>
            </p:cNvSpPr>
            <p:nvPr/>
          </p:nvSpPr>
          <p:spPr bwMode="auto">
            <a:xfrm>
              <a:off x="1292" y="1724"/>
              <a:ext cx="6" cy="6"/>
            </a:xfrm>
            <a:prstGeom prst="ellipse">
              <a:avLst/>
            </a:prstGeom>
            <a:solidFill>
              <a:srgbClr val="FF000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197068" name="Group 36"/>
          <p:cNvGrpSpPr>
            <a:grpSpLocks/>
          </p:cNvGrpSpPr>
          <p:nvPr/>
        </p:nvGrpSpPr>
        <p:grpSpPr bwMode="auto">
          <a:xfrm>
            <a:off x="2549525" y="4113213"/>
            <a:ext cx="420688" cy="338137"/>
            <a:chOff x="1152" y="2424"/>
            <a:chExt cx="387" cy="312"/>
          </a:xfrm>
        </p:grpSpPr>
        <p:sp>
          <p:nvSpPr>
            <p:cNvPr id="1197069" name="Line 37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0" name="Line 38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1" name="Line 39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2" name="Line 40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3" name="Oval 41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197074" name="Group 42"/>
          <p:cNvGrpSpPr>
            <a:grpSpLocks/>
          </p:cNvGrpSpPr>
          <p:nvPr/>
        </p:nvGrpSpPr>
        <p:grpSpPr bwMode="auto">
          <a:xfrm>
            <a:off x="3236913" y="4900613"/>
            <a:ext cx="420687" cy="339725"/>
            <a:chOff x="1152" y="2424"/>
            <a:chExt cx="387" cy="312"/>
          </a:xfrm>
        </p:grpSpPr>
        <p:sp>
          <p:nvSpPr>
            <p:cNvPr id="1197075" name="Line 43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6" name="Line 44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7" name="Line 45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8" name="Line 46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79" name="Oval 47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197080" name="Group 60"/>
          <p:cNvGrpSpPr>
            <a:grpSpLocks/>
          </p:cNvGrpSpPr>
          <p:nvPr/>
        </p:nvGrpSpPr>
        <p:grpSpPr bwMode="auto">
          <a:xfrm>
            <a:off x="3543300" y="3806825"/>
            <a:ext cx="419100" cy="338138"/>
            <a:chOff x="1152" y="2424"/>
            <a:chExt cx="387" cy="312"/>
          </a:xfrm>
        </p:grpSpPr>
        <p:sp>
          <p:nvSpPr>
            <p:cNvPr id="1197081" name="Line 61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2" name="Line 62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3" name="Line 63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4" name="Line 64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5" name="Oval 65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197086" name="Group 66"/>
          <p:cNvGrpSpPr>
            <a:grpSpLocks/>
          </p:cNvGrpSpPr>
          <p:nvPr/>
        </p:nvGrpSpPr>
        <p:grpSpPr bwMode="auto">
          <a:xfrm>
            <a:off x="4219575" y="4598988"/>
            <a:ext cx="420688" cy="339725"/>
            <a:chOff x="1152" y="2424"/>
            <a:chExt cx="387" cy="312"/>
          </a:xfrm>
        </p:grpSpPr>
        <p:sp>
          <p:nvSpPr>
            <p:cNvPr id="1197087" name="Line 67"/>
            <p:cNvSpPr>
              <a:spLocks noChangeShapeType="1"/>
            </p:cNvSpPr>
            <p:nvPr/>
          </p:nvSpPr>
          <p:spPr bwMode="auto">
            <a:xfrm flipH="1">
              <a:off x="1152" y="2597"/>
              <a:ext cx="228" cy="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8" name="Line 68"/>
            <p:cNvSpPr>
              <a:spLocks noChangeShapeType="1"/>
            </p:cNvSpPr>
            <p:nvPr/>
          </p:nvSpPr>
          <p:spPr bwMode="auto">
            <a:xfrm flipV="1">
              <a:off x="1344" y="2595"/>
              <a:ext cx="31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89" name="Line 69"/>
            <p:cNvSpPr>
              <a:spLocks noChangeShapeType="1"/>
            </p:cNvSpPr>
            <p:nvPr/>
          </p:nvSpPr>
          <p:spPr bwMode="auto">
            <a:xfrm flipH="1">
              <a:off x="1375" y="2549"/>
              <a:ext cx="131" cy="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90" name="Line 70"/>
            <p:cNvSpPr>
              <a:spLocks noChangeShapeType="1"/>
            </p:cNvSpPr>
            <p:nvPr/>
          </p:nvSpPr>
          <p:spPr bwMode="auto">
            <a:xfrm flipV="1">
              <a:off x="1374" y="2424"/>
              <a:ext cx="165" cy="17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91" name="Oval 71"/>
            <p:cNvSpPr>
              <a:spLocks noChangeArrowheads="1"/>
            </p:cNvSpPr>
            <p:nvPr/>
          </p:nvSpPr>
          <p:spPr bwMode="auto">
            <a:xfrm>
              <a:off x="1342" y="2562"/>
              <a:ext cx="69" cy="69"/>
            </a:xfrm>
            <a:prstGeom prst="ellipse">
              <a:avLst/>
            </a:prstGeom>
            <a:solidFill>
              <a:srgbClr val="F8F8F8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1197092" name="Group 84"/>
          <p:cNvGrpSpPr>
            <a:grpSpLocks/>
          </p:cNvGrpSpPr>
          <p:nvPr/>
        </p:nvGrpSpPr>
        <p:grpSpPr bwMode="auto">
          <a:xfrm>
            <a:off x="2379663" y="3224213"/>
            <a:ext cx="3225800" cy="2582862"/>
            <a:chOff x="429" y="1424"/>
            <a:chExt cx="2373" cy="1898"/>
          </a:xfrm>
        </p:grpSpPr>
        <p:sp>
          <p:nvSpPr>
            <p:cNvPr id="1197093" name="Line 85"/>
            <p:cNvSpPr>
              <a:spLocks noChangeShapeType="1"/>
            </p:cNvSpPr>
            <p:nvPr/>
          </p:nvSpPr>
          <p:spPr bwMode="auto">
            <a:xfrm flipH="1">
              <a:off x="429" y="1424"/>
              <a:ext cx="377" cy="1318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94" name="Line 86"/>
            <p:cNvSpPr>
              <a:spLocks noChangeShapeType="1"/>
            </p:cNvSpPr>
            <p:nvPr/>
          </p:nvSpPr>
          <p:spPr bwMode="auto">
            <a:xfrm>
              <a:off x="429" y="2740"/>
              <a:ext cx="1997" cy="582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95" name="Line 87"/>
            <p:cNvSpPr>
              <a:spLocks noChangeShapeType="1"/>
            </p:cNvSpPr>
            <p:nvPr/>
          </p:nvSpPr>
          <p:spPr bwMode="auto">
            <a:xfrm flipH="1">
              <a:off x="2425" y="2002"/>
              <a:ext cx="377" cy="131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096" name="Line 88"/>
            <p:cNvSpPr>
              <a:spLocks noChangeShapeType="1"/>
            </p:cNvSpPr>
            <p:nvPr/>
          </p:nvSpPr>
          <p:spPr bwMode="auto">
            <a:xfrm>
              <a:off x="807" y="1424"/>
              <a:ext cx="1995" cy="578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cxnSp>
        <p:nvCxnSpPr>
          <p:cNvPr id="1197097" name="AutoShape 91"/>
          <p:cNvCxnSpPr>
            <a:cxnSpLocks noChangeShapeType="1"/>
          </p:cNvCxnSpPr>
          <p:nvPr/>
        </p:nvCxnSpPr>
        <p:spPr bwMode="auto">
          <a:xfrm rot="971346" flipH="1">
            <a:off x="2492375" y="4778375"/>
            <a:ext cx="2828925" cy="3175"/>
          </a:xfrm>
          <a:prstGeom prst="straightConnector1">
            <a:avLst/>
          </a:prstGeom>
          <a:noFill/>
          <a:ln w="3175">
            <a:solidFill>
              <a:srgbClr val="009900"/>
            </a:solidFill>
            <a:round/>
            <a:headEnd/>
            <a:tailEnd/>
          </a:ln>
        </p:spPr>
      </p:cxnSp>
      <p:grpSp>
        <p:nvGrpSpPr>
          <p:cNvPr id="1197098" name="Group 180"/>
          <p:cNvGrpSpPr>
            <a:grpSpLocks/>
          </p:cNvGrpSpPr>
          <p:nvPr/>
        </p:nvGrpSpPr>
        <p:grpSpPr bwMode="auto">
          <a:xfrm>
            <a:off x="2530475" y="4364038"/>
            <a:ext cx="2770188" cy="838200"/>
            <a:chOff x="534" y="2253"/>
            <a:chExt cx="2037" cy="616"/>
          </a:xfrm>
        </p:grpSpPr>
        <p:grpSp>
          <p:nvGrpSpPr>
            <p:cNvPr id="1197099" name="Group 181"/>
            <p:cNvGrpSpPr>
              <a:grpSpLocks/>
            </p:cNvGrpSpPr>
            <p:nvPr/>
          </p:nvGrpSpPr>
          <p:grpSpPr bwMode="auto">
            <a:xfrm rot="-4428654">
              <a:off x="534" y="2253"/>
              <a:ext cx="35" cy="35"/>
              <a:chOff x="1267" y="1699"/>
              <a:chExt cx="56" cy="56"/>
            </a:xfrm>
          </p:grpSpPr>
          <p:sp>
            <p:nvSpPr>
              <p:cNvPr id="1197100" name="Oval 182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01" name="Oval 183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02" name="Group 184"/>
            <p:cNvGrpSpPr>
              <a:grpSpLocks/>
            </p:cNvGrpSpPr>
            <p:nvPr/>
          </p:nvGrpSpPr>
          <p:grpSpPr bwMode="auto">
            <a:xfrm rot="-4428654">
              <a:off x="688" y="2298"/>
              <a:ext cx="35" cy="35"/>
              <a:chOff x="1267" y="1699"/>
              <a:chExt cx="56" cy="56"/>
            </a:xfrm>
          </p:grpSpPr>
          <p:sp>
            <p:nvSpPr>
              <p:cNvPr id="1197103" name="Oval 185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04" name="Oval 186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05" name="Group 187"/>
            <p:cNvGrpSpPr>
              <a:grpSpLocks/>
            </p:cNvGrpSpPr>
            <p:nvPr/>
          </p:nvGrpSpPr>
          <p:grpSpPr bwMode="auto">
            <a:xfrm rot="-4428654">
              <a:off x="842" y="2342"/>
              <a:ext cx="35" cy="35"/>
              <a:chOff x="1267" y="1699"/>
              <a:chExt cx="56" cy="56"/>
            </a:xfrm>
          </p:grpSpPr>
          <p:sp>
            <p:nvSpPr>
              <p:cNvPr id="1197106" name="Oval 188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07" name="Oval 189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08" name="Group 190"/>
            <p:cNvGrpSpPr>
              <a:grpSpLocks/>
            </p:cNvGrpSpPr>
            <p:nvPr/>
          </p:nvGrpSpPr>
          <p:grpSpPr bwMode="auto">
            <a:xfrm rot="-4428654">
              <a:off x="996" y="2387"/>
              <a:ext cx="35" cy="35"/>
              <a:chOff x="1267" y="1699"/>
              <a:chExt cx="56" cy="56"/>
            </a:xfrm>
          </p:grpSpPr>
          <p:sp>
            <p:nvSpPr>
              <p:cNvPr id="1197109" name="Oval 191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10" name="Oval 192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11" name="Group 193"/>
            <p:cNvGrpSpPr>
              <a:grpSpLocks/>
            </p:cNvGrpSpPr>
            <p:nvPr/>
          </p:nvGrpSpPr>
          <p:grpSpPr bwMode="auto">
            <a:xfrm rot="-4428654">
              <a:off x="1150" y="2432"/>
              <a:ext cx="35" cy="35"/>
              <a:chOff x="1267" y="1699"/>
              <a:chExt cx="56" cy="56"/>
            </a:xfrm>
          </p:grpSpPr>
          <p:sp>
            <p:nvSpPr>
              <p:cNvPr id="1197112" name="Oval 194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13" name="Oval 195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14" name="Group 196"/>
            <p:cNvGrpSpPr>
              <a:grpSpLocks/>
            </p:cNvGrpSpPr>
            <p:nvPr/>
          </p:nvGrpSpPr>
          <p:grpSpPr bwMode="auto">
            <a:xfrm rot="-4428654">
              <a:off x="1304" y="2477"/>
              <a:ext cx="35" cy="35"/>
              <a:chOff x="1267" y="1699"/>
              <a:chExt cx="56" cy="56"/>
            </a:xfrm>
          </p:grpSpPr>
          <p:sp>
            <p:nvSpPr>
              <p:cNvPr id="1197115" name="Oval 197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16" name="Oval 198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17" name="Group 199"/>
            <p:cNvGrpSpPr>
              <a:grpSpLocks/>
            </p:cNvGrpSpPr>
            <p:nvPr/>
          </p:nvGrpSpPr>
          <p:grpSpPr bwMode="auto">
            <a:xfrm rot="-4428654">
              <a:off x="1458" y="2521"/>
              <a:ext cx="35" cy="35"/>
              <a:chOff x="1267" y="1699"/>
              <a:chExt cx="56" cy="56"/>
            </a:xfrm>
          </p:grpSpPr>
          <p:sp>
            <p:nvSpPr>
              <p:cNvPr id="1197118" name="Oval 200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19" name="Oval 201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20" name="Group 202"/>
            <p:cNvGrpSpPr>
              <a:grpSpLocks/>
            </p:cNvGrpSpPr>
            <p:nvPr/>
          </p:nvGrpSpPr>
          <p:grpSpPr bwMode="auto">
            <a:xfrm rot="-4428654">
              <a:off x="1612" y="2566"/>
              <a:ext cx="35" cy="35"/>
              <a:chOff x="1267" y="1699"/>
              <a:chExt cx="56" cy="56"/>
            </a:xfrm>
          </p:grpSpPr>
          <p:sp>
            <p:nvSpPr>
              <p:cNvPr id="1197121" name="Oval 203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22" name="Oval 204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23" name="Group 205"/>
            <p:cNvGrpSpPr>
              <a:grpSpLocks/>
            </p:cNvGrpSpPr>
            <p:nvPr/>
          </p:nvGrpSpPr>
          <p:grpSpPr bwMode="auto">
            <a:xfrm rot="-4428654">
              <a:off x="1766" y="2611"/>
              <a:ext cx="35" cy="35"/>
              <a:chOff x="1267" y="1699"/>
              <a:chExt cx="56" cy="56"/>
            </a:xfrm>
          </p:grpSpPr>
          <p:sp>
            <p:nvSpPr>
              <p:cNvPr id="1197124" name="Oval 206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25" name="Oval 207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26" name="Group 208"/>
            <p:cNvGrpSpPr>
              <a:grpSpLocks/>
            </p:cNvGrpSpPr>
            <p:nvPr/>
          </p:nvGrpSpPr>
          <p:grpSpPr bwMode="auto">
            <a:xfrm rot="-4428654">
              <a:off x="1920" y="2655"/>
              <a:ext cx="35" cy="35"/>
              <a:chOff x="1267" y="1699"/>
              <a:chExt cx="56" cy="56"/>
            </a:xfrm>
          </p:grpSpPr>
          <p:sp>
            <p:nvSpPr>
              <p:cNvPr id="1197127" name="Oval 209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28" name="Oval 210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29" name="Group 211"/>
            <p:cNvGrpSpPr>
              <a:grpSpLocks/>
            </p:cNvGrpSpPr>
            <p:nvPr/>
          </p:nvGrpSpPr>
          <p:grpSpPr bwMode="auto">
            <a:xfrm rot="-4428654">
              <a:off x="2073" y="2700"/>
              <a:ext cx="35" cy="35"/>
              <a:chOff x="1267" y="1699"/>
              <a:chExt cx="56" cy="56"/>
            </a:xfrm>
          </p:grpSpPr>
          <p:sp>
            <p:nvSpPr>
              <p:cNvPr id="1197130" name="Oval 212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31" name="Oval 213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32" name="Group 214"/>
            <p:cNvGrpSpPr>
              <a:grpSpLocks/>
            </p:cNvGrpSpPr>
            <p:nvPr/>
          </p:nvGrpSpPr>
          <p:grpSpPr bwMode="auto">
            <a:xfrm rot="-4428654">
              <a:off x="2228" y="2745"/>
              <a:ext cx="35" cy="35"/>
              <a:chOff x="1267" y="1699"/>
              <a:chExt cx="56" cy="56"/>
            </a:xfrm>
          </p:grpSpPr>
          <p:sp>
            <p:nvSpPr>
              <p:cNvPr id="1197133" name="Oval 215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34" name="Oval 216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35" name="Group 217"/>
            <p:cNvGrpSpPr>
              <a:grpSpLocks/>
            </p:cNvGrpSpPr>
            <p:nvPr/>
          </p:nvGrpSpPr>
          <p:grpSpPr bwMode="auto">
            <a:xfrm rot="-4428654">
              <a:off x="2382" y="2790"/>
              <a:ext cx="35" cy="35"/>
              <a:chOff x="1267" y="1699"/>
              <a:chExt cx="56" cy="56"/>
            </a:xfrm>
          </p:grpSpPr>
          <p:sp>
            <p:nvSpPr>
              <p:cNvPr id="1197136" name="Oval 218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37" name="Oval 219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197138" name="Group 220"/>
            <p:cNvGrpSpPr>
              <a:grpSpLocks/>
            </p:cNvGrpSpPr>
            <p:nvPr/>
          </p:nvGrpSpPr>
          <p:grpSpPr bwMode="auto">
            <a:xfrm rot="-4428654">
              <a:off x="2536" y="2834"/>
              <a:ext cx="35" cy="35"/>
              <a:chOff x="1267" y="1699"/>
              <a:chExt cx="56" cy="56"/>
            </a:xfrm>
          </p:grpSpPr>
          <p:sp>
            <p:nvSpPr>
              <p:cNvPr id="1197139" name="Oval 221"/>
              <p:cNvSpPr>
                <a:spLocks noChangeArrowheads="1"/>
              </p:cNvSpPr>
              <p:nvPr/>
            </p:nvSpPr>
            <p:spPr bwMode="auto">
              <a:xfrm>
                <a:off x="1267" y="1699"/>
                <a:ext cx="56" cy="56"/>
              </a:xfrm>
              <a:prstGeom prst="ellipse">
                <a:avLst/>
              </a:prstGeom>
              <a:solidFill>
                <a:srgbClr val="009900"/>
              </a:solidFill>
              <a:ln w="285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1197140" name="Oval 222"/>
              <p:cNvSpPr>
                <a:spLocks noChangeArrowheads="1"/>
              </p:cNvSpPr>
              <p:nvPr/>
            </p:nvSpPr>
            <p:spPr bwMode="auto">
              <a:xfrm>
                <a:off x="1292" y="1724"/>
                <a:ext cx="6" cy="6"/>
              </a:xfrm>
              <a:prstGeom prst="ellipse">
                <a:avLst/>
              </a:prstGeom>
              <a:solidFill>
                <a:srgbClr val="009900"/>
              </a:solidFill>
              <a:ln w="317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algn="ctr">
                  <a:spcBef>
                    <a:spcPct val="0"/>
                  </a:spcBef>
                  <a:buFontTx/>
                  <a:buNone/>
                </a:pPr>
                <a:endParaRPr lang="en-US" sz="240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1197141" name="Group 312"/>
          <p:cNvGrpSpPr>
            <a:grpSpLocks/>
          </p:cNvGrpSpPr>
          <p:nvPr/>
        </p:nvGrpSpPr>
        <p:grpSpPr bwMode="auto">
          <a:xfrm>
            <a:off x="3590925" y="3243263"/>
            <a:ext cx="560388" cy="1819275"/>
            <a:chOff x="1320" y="1438"/>
            <a:chExt cx="412" cy="1337"/>
          </a:xfrm>
        </p:grpSpPr>
        <p:grpSp>
          <p:nvGrpSpPr>
            <p:cNvPr id="1197142" name="Group 313"/>
            <p:cNvGrpSpPr>
              <a:grpSpLocks/>
            </p:cNvGrpSpPr>
            <p:nvPr/>
          </p:nvGrpSpPr>
          <p:grpSpPr bwMode="auto">
            <a:xfrm>
              <a:off x="1320" y="1438"/>
              <a:ext cx="412" cy="1337"/>
              <a:chOff x="1320" y="1438"/>
              <a:chExt cx="412" cy="1337"/>
            </a:xfrm>
          </p:grpSpPr>
          <p:grpSp>
            <p:nvGrpSpPr>
              <p:cNvPr id="1197143" name="Group 314"/>
              <p:cNvGrpSpPr>
                <a:grpSpLocks/>
              </p:cNvGrpSpPr>
              <p:nvPr/>
            </p:nvGrpSpPr>
            <p:grpSpPr bwMode="auto">
              <a:xfrm rot="970448">
                <a:off x="1697" y="1438"/>
                <a:ext cx="35" cy="35"/>
                <a:chOff x="1267" y="1699"/>
                <a:chExt cx="56" cy="56"/>
              </a:xfrm>
            </p:grpSpPr>
            <p:sp>
              <p:nvSpPr>
                <p:cNvPr id="1197144" name="Oval 31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45" name="Oval 31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46" name="Group 317"/>
              <p:cNvGrpSpPr>
                <a:grpSpLocks/>
              </p:cNvGrpSpPr>
              <p:nvPr/>
            </p:nvGrpSpPr>
            <p:grpSpPr bwMode="auto">
              <a:xfrm rot="970448">
                <a:off x="1668" y="1538"/>
                <a:ext cx="35" cy="35"/>
                <a:chOff x="1267" y="1699"/>
                <a:chExt cx="56" cy="56"/>
              </a:xfrm>
            </p:grpSpPr>
            <p:sp>
              <p:nvSpPr>
                <p:cNvPr id="1197147" name="Oval 31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48" name="Oval 31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49" name="Group 320"/>
              <p:cNvGrpSpPr>
                <a:grpSpLocks/>
              </p:cNvGrpSpPr>
              <p:nvPr/>
            </p:nvGrpSpPr>
            <p:grpSpPr bwMode="auto">
              <a:xfrm rot="970448">
                <a:off x="1639" y="1638"/>
                <a:ext cx="35" cy="35"/>
                <a:chOff x="1267" y="1699"/>
                <a:chExt cx="56" cy="56"/>
              </a:xfrm>
            </p:grpSpPr>
            <p:sp>
              <p:nvSpPr>
                <p:cNvPr id="1197150" name="Oval 32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51" name="Oval 32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52" name="Group 323"/>
              <p:cNvGrpSpPr>
                <a:grpSpLocks/>
              </p:cNvGrpSpPr>
              <p:nvPr/>
            </p:nvGrpSpPr>
            <p:grpSpPr bwMode="auto">
              <a:xfrm rot="970448">
                <a:off x="1610" y="1738"/>
                <a:ext cx="35" cy="35"/>
                <a:chOff x="1267" y="1699"/>
                <a:chExt cx="56" cy="56"/>
              </a:xfrm>
            </p:grpSpPr>
            <p:sp>
              <p:nvSpPr>
                <p:cNvPr id="1197153" name="Oval 32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54" name="Oval 32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55" name="Group 326"/>
              <p:cNvGrpSpPr>
                <a:grpSpLocks/>
              </p:cNvGrpSpPr>
              <p:nvPr/>
            </p:nvGrpSpPr>
            <p:grpSpPr bwMode="auto">
              <a:xfrm rot="970448">
                <a:off x="1581" y="1839"/>
                <a:ext cx="35" cy="35"/>
                <a:chOff x="1267" y="1699"/>
                <a:chExt cx="56" cy="56"/>
              </a:xfrm>
            </p:grpSpPr>
            <p:sp>
              <p:nvSpPr>
                <p:cNvPr id="1197156" name="Oval 327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57" name="Oval 328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58" name="Group 329"/>
              <p:cNvGrpSpPr>
                <a:grpSpLocks/>
              </p:cNvGrpSpPr>
              <p:nvPr/>
            </p:nvGrpSpPr>
            <p:grpSpPr bwMode="auto">
              <a:xfrm rot="970448">
                <a:off x="1552" y="1939"/>
                <a:ext cx="35" cy="35"/>
                <a:chOff x="1267" y="1699"/>
                <a:chExt cx="56" cy="56"/>
              </a:xfrm>
            </p:grpSpPr>
            <p:sp>
              <p:nvSpPr>
                <p:cNvPr id="1197159" name="Oval 330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60" name="Oval 331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61" name="Group 332"/>
              <p:cNvGrpSpPr>
                <a:grpSpLocks/>
              </p:cNvGrpSpPr>
              <p:nvPr/>
            </p:nvGrpSpPr>
            <p:grpSpPr bwMode="auto">
              <a:xfrm rot="970448">
                <a:off x="1523" y="2039"/>
                <a:ext cx="35" cy="35"/>
                <a:chOff x="1267" y="1699"/>
                <a:chExt cx="56" cy="56"/>
              </a:xfrm>
            </p:grpSpPr>
            <p:sp>
              <p:nvSpPr>
                <p:cNvPr id="1197162" name="Oval 333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63" name="Oval 334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64" name="Group 335"/>
              <p:cNvGrpSpPr>
                <a:grpSpLocks/>
              </p:cNvGrpSpPr>
              <p:nvPr/>
            </p:nvGrpSpPr>
            <p:grpSpPr bwMode="auto">
              <a:xfrm rot="970448">
                <a:off x="1494" y="2139"/>
                <a:ext cx="35" cy="35"/>
                <a:chOff x="1267" y="1699"/>
                <a:chExt cx="56" cy="56"/>
              </a:xfrm>
            </p:grpSpPr>
            <p:sp>
              <p:nvSpPr>
                <p:cNvPr id="1197165" name="Oval 336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66" name="Oval 337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67" name="Group 338"/>
              <p:cNvGrpSpPr>
                <a:grpSpLocks/>
              </p:cNvGrpSpPr>
              <p:nvPr/>
            </p:nvGrpSpPr>
            <p:grpSpPr bwMode="auto">
              <a:xfrm rot="970448">
                <a:off x="1465" y="2239"/>
                <a:ext cx="35" cy="35"/>
                <a:chOff x="1267" y="1699"/>
                <a:chExt cx="56" cy="56"/>
              </a:xfrm>
            </p:grpSpPr>
            <p:sp>
              <p:nvSpPr>
                <p:cNvPr id="1197168" name="Oval 339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69" name="Oval 340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70" name="Group 341"/>
              <p:cNvGrpSpPr>
                <a:grpSpLocks/>
              </p:cNvGrpSpPr>
              <p:nvPr/>
            </p:nvGrpSpPr>
            <p:grpSpPr bwMode="auto">
              <a:xfrm rot="970448">
                <a:off x="1436" y="2339"/>
                <a:ext cx="35" cy="35"/>
                <a:chOff x="1267" y="1699"/>
                <a:chExt cx="56" cy="56"/>
              </a:xfrm>
            </p:grpSpPr>
            <p:sp>
              <p:nvSpPr>
                <p:cNvPr id="1197171" name="Oval 342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72" name="Oval 343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73" name="Group 344"/>
              <p:cNvGrpSpPr>
                <a:grpSpLocks/>
              </p:cNvGrpSpPr>
              <p:nvPr/>
            </p:nvGrpSpPr>
            <p:grpSpPr bwMode="auto">
              <a:xfrm rot="970448">
                <a:off x="1407" y="2439"/>
                <a:ext cx="35" cy="35"/>
                <a:chOff x="1267" y="1699"/>
                <a:chExt cx="56" cy="56"/>
              </a:xfrm>
            </p:grpSpPr>
            <p:sp>
              <p:nvSpPr>
                <p:cNvPr id="1197174" name="Oval 345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75" name="Oval 346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76" name="Group 347"/>
              <p:cNvGrpSpPr>
                <a:grpSpLocks/>
              </p:cNvGrpSpPr>
              <p:nvPr/>
            </p:nvGrpSpPr>
            <p:grpSpPr bwMode="auto">
              <a:xfrm rot="970448">
                <a:off x="1378" y="2539"/>
                <a:ext cx="35" cy="35"/>
                <a:chOff x="1267" y="1699"/>
                <a:chExt cx="56" cy="56"/>
              </a:xfrm>
            </p:grpSpPr>
            <p:sp>
              <p:nvSpPr>
                <p:cNvPr id="1197177" name="Oval 348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78" name="Oval 349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79" name="Group 350"/>
              <p:cNvGrpSpPr>
                <a:grpSpLocks/>
              </p:cNvGrpSpPr>
              <p:nvPr/>
            </p:nvGrpSpPr>
            <p:grpSpPr bwMode="auto">
              <a:xfrm rot="970448">
                <a:off x="1349" y="2640"/>
                <a:ext cx="35" cy="35"/>
                <a:chOff x="1267" y="1699"/>
                <a:chExt cx="56" cy="56"/>
              </a:xfrm>
            </p:grpSpPr>
            <p:sp>
              <p:nvSpPr>
                <p:cNvPr id="1197180" name="Oval 351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81" name="Oval 352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1197182" name="Group 353"/>
              <p:cNvGrpSpPr>
                <a:grpSpLocks/>
              </p:cNvGrpSpPr>
              <p:nvPr/>
            </p:nvGrpSpPr>
            <p:grpSpPr bwMode="auto">
              <a:xfrm rot="970448">
                <a:off x="1320" y="2740"/>
                <a:ext cx="35" cy="35"/>
                <a:chOff x="1267" y="1699"/>
                <a:chExt cx="56" cy="56"/>
              </a:xfrm>
            </p:grpSpPr>
            <p:sp>
              <p:nvSpPr>
                <p:cNvPr id="1197183" name="Oval 354"/>
                <p:cNvSpPr>
                  <a:spLocks noChangeArrowheads="1"/>
                </p:cNvSpPr>
                <p:nvPr/>
              </p:nvSpPr>
              <p:spPr bwMode="auto">
                <a:xfrm>
                  <a:off x="1267" y="1699"/>
                  <a:ext cx="56" cy="56"/>
                </a:xfrm>
                <a:prstGeom prst="ellipse">
                  <a:avLst/>
                </a:prstGeom>
                <a:solidFill>
                  <a:schemeClr val="accent2"/>
                </a:solidFill>
                <a:ln w="285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7184" name="Oval 355"/>
                <p:cNvSpPr>
                  <a:spLocks noChangeArrowheads="1"/>
                </p:cNvSpPr>
                <p:nvPr/>
              </p:nvSpPr>
              <p:spPr bwMode="auto">
                <a:xfrm>
                  <a:off x="1292" y="1724"/>
                  <a:ext cx="6" cy="6"/>
                </a:xfrm>
                <a:prstGeom prst="ellipse">
                  <a:avLst/>
                </a:prstGeom>
                <a:solidFill>
                  <a:schemeClr val="accent2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>
                    <a:spcBef>
                      <a:spcPct val="0"/>
                    </a:spcBef>
                    <a:buFontTx/>
                    <a:buNone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</p:grpSp>
        </p:grpSp>
        <p:cxnSp>
          <p:nvCxnSpPr>
            <p:cNvPr id="1197185" name="AutoShape 356"/>
            <p:cNvCxnSpPr>
              <a:cxnSpLocks noChangeShapeType="1"/>
              <a:stCxn id="1197184" idx="7"/>
              <a:endCxn id="1197145" idx="3"/>
            </p:cNvCxnSpPr>
            <p:nvPr/>
          </p:nvCxnSpPr>
          <p:spPr bwMode="auto">
            <a:xfrm flipV="1">
              <a:off x="1338" y="1456"/>
              <a:ext cx="375" cy="1300"/>
            </a:xfrm>
            <a:prstGeom prst="straightConnector1">
              <a:avLst/>
            </a:prstGeom>
            <a:noFill/>
            <a:ln w="3175">
              <a:solidFill>
                <a:schemeClr val="accent2"/>
              </a:solidFill>
              <a:round/>
              <a:headEnd/>
              <a:tailEnd/>
            </a:ln>
          </p:spPr>
        </p:cxnSp>
      </p:grpSp>
      <p:sp>
        <p:nvSpPr>
          <p:cNvPr id="1197186" name="Line 448"/>
          <p:cNvSpPr>
            <a:spLocks noChangeShapeType="1"/>
          </p:cNvSpPr>
          <p:nvPr/>
        </p:nvSpPr>
        <p:spPr bwMode="auto">
          <a:xfrm>
            <a:off x="2686050" y="4759325"/>
            <a:ext cx="2708275" cy="792163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7187" name="Line 449"/>
          <p:cNvSpPr>
            <a:spLocks noChangeShapeType="1"/>
          </p:cNvSpPr>
          <p:nvPr/>
        </p:nvSpPr>
        <p:spPr bwMode="auto">
          <a:xfrm>
            <a:off x="3194050" y="2973388"/>
            <a:ext cx="2714625" cy="788987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7188" name="Line 450"/>
          <p:cNvSpPr>
            <a:spLocks noChangeShapeType="1"/>
          </p:cNvSpPr>
          <p:nvPr/>
        </p:nvSpPr>
        <p:spPr bwMode="auto">
          <a:xfrm flipH="1">
            <a:off x="2681288" y="2976563"/>
            <a:ext cx="511175" cy="1787525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7189" name="Line 451"/>
          <p:cNvSpPr>
            <a:spLocks noChangeShapeType="1"/>
          </p:cNvSpPr>
          <p:nvPr/>
        </p:nvSpPr>
        <p:spPr bwMode="auto">
          <a:xfrm flipH="1">
            <a:off x="5394325" y="3762375"/>
            <a:ext cx="511175" cy="1787525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197190" name="Group 452"/>
          <p:cNvGrpSpPr>
            <a:grpSpLocks/>
          </p:cNvGrpSpPr>
          <p:nvPr/>
        </p:nvGrpSpPr>
        <p:grpSpPr bwMode="auto">
          <a:xfrm>
            <a:off x="2376488" y="2971800"/>
            <a:ext cx="3530600" cy="2830513"/>
            <a:chOff x="427" y="1238"/>
            <a:chExt cx="2597" cy="2081"/>
          </a:xfrm>
        </p:grpSpPr>
        <p:sp>
          <p:nvSpPr>
            <p:cNvPr id="1197191" name="Line 453"/>
            <p:cNvSpPr>
              <a:spLocks noChangeShapeType="1"/>
            </p:cNvSpPr>
            <p:nvPr/>
          </p:nvSpPr>
          <p:spPr bwMode="auto">
            <a:xfrm flipH="1">
              <a:off x="805" y="1238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192" name="Line 454"/>
            <p:cNvSpPr>
              <a:spLocks noChangeShapeType="1"/>
            </p:cNvSpPr>
            <p:nvPr/>
          </p:nvSpPr>
          <p:spPr bwMode="auto">
            <a:xfrm flipH="1">
              <a:off x="427" y="255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193" name="Line 455"/>
            <p:cNvSpPr>
              <a:spLocks noChangeShapeType="1"/>
            </p:cNvSpPr>
            <p:nvPr/>
          </p:nvSpPr>
          <p:spPr bwMode="auto">
            <a:xfrm flipH="1">
              <a:off x="2801" y="1816"/>
              <a:ext cx="223" cy="189"/>
            </a:xfrm>
            <a:prstGeom prst="line">
              <a:avLst/>
            </a:prstGeom>
            <a:noFill/>
            <a:ln w="9525">
              <a:solidFill>
                <a:srgbClr val="777777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7194" name="Line 456"/>
            <p:cNvSpPr>
              <a:spLocks noChangeShapeType="1"/>
            </p:cNvSpPr>
            <p:nvPr/>
          </p:nvSpPr>
          <p:spPr bwMode="auto">
            <a:xfrm flipH="1">
              <a:off x="2425" y="3130"/>
              <a:ext cx="223" cy="189"/>
            </a:xfrm>
            <a:prstGeom prst="line">
              <a:avLst/>
            </a:prstGeom>
            <a:noFill/>
            <a:ln w="19050">
              <a:solidFill>
                <a:srgbClr val="777777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97195" name="Text Box 460"/>
          <p:cNvSpPr txBox="1">
            <a:spLocks noChangeArrowheads="1"/>
          </p:cNvSpPr>
          <p:nvPr/>
        </p:nvSpPr>
        <p:spPr bwMode="auto">
          <a:xfrm>
            <a:off x="2376488" y="5775325"/>
            <a:ext cx="4938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>
                <a:solidFill>
                  <a:schemeClr val="tx1"/>
                </a:solidFill>
              </a:rPr>
              <a:t>How node 2 sees the virtual graph G’</a:t>
            </a:r>
          </a:p>
        </p:txBody>
      </p:sp>
      <p:cxnSp>
        <p:nvCxnSpPr>
          <p:cNvPr id="1197196" name="AutoShape 461"/>
          <p:cNvCxnSpPr>
            <a:cxnSpLocks noChangeShapeType="1"/>
            <a:stCxn id="1197204" idx="5"/>
            <a:endCxn id="1197207" idx="1"/>
          </p:cNvCxnSpPr>
          <p:nvPr/>
        </p:nvCxnSpPr>
        <p:spPr bwMode="auto">
          <a:xfrm>
            <a:off x="6562725" y="2813050"/>
            <a:ext cx="407988" cy="271463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197" name="AutoShape 462"/>
          <p:cNvCxnSpPr>
            <a:cxnSpLocks noChangeShapeType="1"/>
            <a:stCxn id="1197205" idx="7"/>
            <a:endCxn id="1197207" idx="3"/>
          </p:cNvCxnSpPr>
          <p:nvPr/>
        </p:nvCxnSpPr>
        <p:spPr bwMode="auto">
          <a:xfrm flipV="1">
            <a:off x="6562725" y="3179763"/>
            <a:ext cx="407988" cy="26987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198" name="AutoShape 463"/>
          <p:cNvCxnSpPr>
            <a:cxnSpLocks noChangeShapeType="1"/>
            <a:stCxn id="1197207" idx="6"/>
            <a:endCxn id="1197206" idx="2"/>
          </p:cNvCxnSpPr>
          <p:nvPr/>
        </p:nvCxnSpPr>
        <p:spPr bwMode="auto">
          <a:xfrm>
            <a:off x="7086600" y="3132138"/>
            <a:ext cx="457200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1197199" name="AutoShape 464"/>
          <p:cNvCxnSpPr>
            <a:cxnSpLocks noChangeShapeType="1"/>
            <a:stCxn id="1197204" idx="4"/>
            <a:endCxn id="1197205" idx="0"/>
          </p:cNvCxnSpPr>
          <p:nvPr/>
        </p:nvCxnSpPr>
        <p:spPr bwMode="auto">
          <a:xfrm>
            <a:off x="6515100" y="2833688"/>
            <a:ext cx="0" cy="595312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</p:cxnSp>
      <p:sp>
        <p:nvSpPr>
          <p:cNvPr id="1246673" name="Line 465"/>
          <p:cNvSpPr>
            <a:spLocks noChangeShapeType="1"/>
          </p:cNvSpPr>
          <p:nvPr/>
        </p:nvSpPr>
        <p:spPr bwMode="auto">
          <a:xfrm>
            <a:off x="6516688" y="2776538"/>
            <a:ext cx="0" cy="72231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6674" name="Line 466"/>
          <p:cNvSpPr>
            <a:spLocks noChangeShapeType="1"/>
          </p:cNvSpPr>
          <p:nvPr/>
        </p:nvSpPr>
        <p:spPr bwMode="auto">
          <a:xfrm flipV="1">
            <a:off x="6515100" y="3132138"/>
            <a:ext cx="504825" cy="36195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6675" name="Line 467"/>
          <p:cNvSpPr>
            <a:spLocks noChangeShapeType="1"/>
          </p:cNvSpPr>
          <p:nvPr/>
        </p:nvSpPr>
        <p:spPr bwMode="auto">
          <a:xfrm flipH="1" flipV="1">
            <a:off x="6519863" y="2762250"/>
            <a:ext cx="500062" cy="36671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6676" name="Line 468"/>
          <p:cNvSpPr>
            <a:spLocks noChangeShapeType="1"/>
          </p:cNvSpPr>
          <p:nvPr/>
        </p:nvSpPr>
        <p:spPr bwMode="auto">
          <a:xfrm>
            <a:off x="7023100" y="3128963"/>
            <a:ext cx="592138" cy="317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7204" name="Oval 469"/>
          <p:cNvSpPr>
            <a:spLocks noChangeArrowheads="1"/>
          </p:cNvSpPr>
          <p:nvPr/>
        </p:nvSpPr>
        <p:spPr bwMode="auto">
          <a:xfrm>
            <a:off x="6446838" y="2697163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7205" name="Oval 470"/>
          <p:cNvSpPr>
            <a:spLocks noChangeArrowheads="1"/>
          </p:cNvSpPr>
          <p:nvPr/>
        </p:nvSpPr>
        <p:spPr bwMode="auto">
          <a:xfrm>
            <a:off x="6446838" y="3429000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97206" name="Oval 471"/>
          <p:cNvSpPr>
            <a:spLocks noChangeArrowheads="1"/>
          </p:cNvSpPr>
          <p:nvPr/>
        </p:nvSpPr>
        <p:spPr bwMode="auto">
          <a:xfrm>
            <a:off x="7543800" y="30638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97207" name="Oval 472"/>
          <p:cNvSpPr>
            <a:spLocks noChangeArrowheads="1"/>
          </p:cNvSpPr>
          <p:nvPr/>
        </p:nvSpPr>
        <p:spPr bwMode="auto">
          <a:xfrm>
            <a:off x="6950075" y="3063875"/>
            <a:ext cx="136525" cy="13652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200" b="1">
                <a:solidFill>
                  <a:schemeClr val="bg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6673" grpId="0" animBg="1"/>
      <p:bldP spid="1246673" grpId="1" animBg="1"/>
      <p:bldP spid="1246674" grpId="0" animBg="1"/>
      <p:bldP spid="1246674" grpId="1" animBg="1"/>
      <p:bldP spid="1246675" grpId="0" animBg="1"/>
      <p:bldP spid="1246675" grpId="1" animBg="1"/>
      <p:bldP spid="1246676" grpId="0" animBg="1"/>
      <p:bldP spid="1246676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8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1-local Routing for Arbitrary Graphs is </a:t>
            </a:r>
            <a:r>
              <a:rPr lang="en-US" i="1"/>
              <a:t>impossible </a:t>
            </a:r>
            <a:r>
              <a:rPr lang="en-US"/>
              <a:t>(1/2)</a:t>
            </a:r>
          </a:p>
        </p:txBody>
      </p:sp>
      <p:sp>
        <p:nvSpPr>
          <p:cNvPr id="1198084" name="Rectangle 3"/>
          <p:cNvSpPr>
            <a:spLocks noChangeArrowheads="1"/>
          </p:cNvSpPr>
          <p:nvPr/>
        </p:nvSpPr>
        <p:spPr bwMode="auto">
          <a:xfrm>
            <a:off x="468313" y="836613"/>
            <a:ext cx="8207375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/>
              <a:t>A </a:t>
            </a:r>
            <a:r>
              <a:rPr lang="en-US" i="1"/>
              <a:t>deterministic</a:t>
            </a:r>
            <a:r>
              <a:rPr lang="en-US"/>
              <a:t> routing algorithm can be described as a function </a:t>
            </a:r>
            <a:r>
              <a:rPr lang="en-US" i="1"/>
              <a:t>f</a:t>
            </a:r>
            <a:r>
              <a:rPr lang="en-US"/>
              <a:t>(</a:t>
            </a:r>
            <a:r>
              <a:rPr lang="en-US" i="1"/>
              <a:t>n,m,s,t,N(n)),</a:t>
            </a:r>
            <a:r>
              <a:rPr lang="en-US"/>
              <a:t> which returns the next hop</a:t>
            </a:r>
          </a:p>
          <a:p>
            <a:pPr marL="342900" indent="-342900"/>
            <a:r>
              <a:rPr lang="en-US" i="1"/>
              <a:t>n</a:t>
            </a:r>
            <a:r>
              <a:rPr lang="en-US"/>
              <a:t>: current node, </a:t>
            </a:r>
            <a:r>
              <a:rPr lang="en-US" i="1"/>
              <a:t>m</a:t>
            </a:r>
            <a:r>
              <a:rPr lang="en-US"/>
              <a:t>: previous node, </a:t>
            </a:r>
            <a:r>
              <a:rPr lang="en-US" i="1"/>
              <a:t>s</a:t>
            </a:r>
            <a:r>
              <a:rPr lang="en-US"/>
              <a:t>: sender, </a:t>
            </a:r>
            <a:r>
              <a:rPr lang="en-US" i="1"/>
              <a:t>t</a:t>
            </a:r>
            <a:r>
              <a:rPr lang="en-US"/>
              <a:t>: target, </a:t>
            </a:r>
            <a:r>
              <a:rPr lang="en-US" i="1"/>
              <a:t>N</a:t>
            </a:r>
            <a:r>
              <a:rPr lang="en-US"/>
              <a:t>(</a:t>
            </a:r>
            <a:r>
              <a:rPr lang="en-US" i="1"/>
              <a:t>n</a:t>
            </a:r>
            <a:r>
              <a:rPr lang="en-US"/>
              <a:t>): neighborhood of </a:t>
            </a:r>
            <a:r>
              <a:rPr lang="en-US" i="1"/>
              <a:t>n</a:t>
            </a:r>
          </a:p>
          <a:p>
            <a:pPr marL="342900" indent="-342900"/>
            <a:r>
              <a:rPr lang="en-US"/>
              <a:t>Node </a:t>
            </a:r>
            <a:r>
              <a:rPr lang="en-US" i="1"/>
              <a:t>n</a:t>
            </a:r>
            <a:r>
              <a:rPr lang="en-US"/>
              <a:t> has no means to determine </a:t>
            </a:r>
            <a:r>
              <a:rPr lang="en-US" i="1"/>
              <a:t>locally</a:t>
            </a:r>
            <a:r>
              <a:rPr lang="en-US"/>
              <a:t> which of its neighbors has a connection to </a:t>
            </a:r>
            <a:r>
              <a:rPr lang="en-US" i="1"/>
              <a:t>t</a:t>
            </a:r>
            <a:r>
              <a:rPr lang="en-US"/>
              <a:t> </a:t>
            </a:r>
            <a:r>
              <a:rPr lang="en-US">
                <a:cs typeface="Arial" charset="0"/>
              </a:rPr>
              <a:t>→ </a:t>
            </a:r>
            <a:r>
              <a:rPr lang="en-US" i="1">
                <a:cs typeface="Arial" charset="0"/>
              </a:rPr>
              <a:t>n</a:t>
            </a:r>
            <a:r>
              <a:rPr lang="en-US">
                <a:cs typeface="Arial" charset="0"/>
              </a:rPr>
              <a:t> must try </a:t>
            </a:r>
            <a:r>
              <a:rPr lang="en-US" i="1">
                <a:cs typeface="Arial" charset="0"/>
              </a:rPr>
              <a:t>all </a:t>
            </a:r>
            <a:r>
              <a:rPr lang="en-US">
                <a:cs typeface="Arial" charset="0"/>
              </a:rPr>
              <a:t>of them</a:t>
            </a:r>
            <a:r>
              <a:rPr lang="en-US">
                <a:sym typeface="Wingdings" pitchFamily="2" charset="2"/>
              </a:rPr>
              <a:t> before returning to </a:t>
            </a:r>
            <a:r>
              <a:rPr lang="en-US" i="1">
                <a:sym typeface="Wingdings" pitchFamily="2" charset="2"/>
              </a:rPr>
              <a:t>m</a:t>
            </a:r>
          </a:p>
          <a:p>
            <a:pPr marL="342900" indent="-342900"/>
            <a:r>
              <a:rPr lang="en-US">
                <a:sym typeface="Wingdings" pitchFamily="2" charset="2"/>
              </a:rPr>
              <a:t>Even the position of </a:t>
            </a:r>
            <a:r>
              <a:rPr lang="en-US" i="1">
                <a:sym typeface="Wingdings" pitchFamily="2" charset="2"/>
              </a:rPr>
              <a:t>t</a:t>
            </a:r>
            <a:r>
              <a:rPr lang="en-US">
                <a:sym typeface="Wingdings" pitchFamily="2" charset="2"/>
              </a:rPr>
              <a:t> or </a:t>
            </a:r>
            <a:r>
              <a:rPr lang="en-US" i="1">
                <a:sym typeface="Wingdings" pitchFamily="2" charset="2"/>
              </a:rPr>
              <a:t>s</a:t>
            </a:r>
            <a:r>
              <a:rPr lang="en-US">
                <a:sym typeface="Wingdings" pitchFamily="2" charset="2"/>
              </a:rPr>
              <a:t> can’t help</a:t>
            </a:r>
          </a:p>
          <a:p>
            <a:pPr marL="342900" indent="-342900"/>
            <a:r>
              <a:rPr lang="en-US">
                <a:sym typeface="Wingdings" pitchFamily="2" charset="2"/>
              </a:rPr>
              <a:t>The function </a:t>
            </a:r>
            <a:r>
              <a:rPr lang="en-US" i="1">
                <a:sym typeface="Wingdings" pitchFamily="2" charset="2"/>
              </a:rPr>
              <a:t>f</a:t>
            </a:r>
            <a:r>
              <a:rPr lang="en-US">
                <a:sym typeface="Wingdings" pitchFamily="2" charset="2"/>
              </a:rPr>
              <a:t> must be a </a:t>
            </a:r>
            <a:r>
              <a:rPr lang="en-US">
                <a:solidFill>
                  <a:schemeClr val="tx1"/>
                </a:solidFill>
                <a:sym typeface="Wingdings" pitchFamily="2" charset="2"/>
              </a:rPr>
              <a:t>cycle</a:t>
            </a:r>
            <a:r>
              <a:rPr lang="en-US">
                <a:sym typeface="Wingdings" pitchFamily="2" charset="2"/>
              </a:rPr>
              <a:t> over the </a:t>
            </a:r>
            <a:r>
              <a:rPr lang="en-US" i="1">
                <a:sym typeface="Wingdings" pitchFamily="2" charset="2"/>
              </a:rPr>
              <a:t>i+1</a:t>
            </a:r>
            <a:r>
              <a:rPr lang="en-US">
                <a:sym typeface="Wingdings" pitchFamily="2" charset="2"/>
              </a:rPr>
              <a:t> neighbors</a:t>
            </a:r>
          </a:p>
          <a:p>
            <a:pPr marL="342900" indent="-342900"/>
            <a:r>
              <a:rPr lang="en-US"/>
              <a:t>If not, we miss some neighbors of </a:t>
            </a:r>
            <a:r>
              <a:rPr lang="en-US" i="1"/>
              <a:t>n</a:t>
            </a:r>
            <a:r>
              <a:rPr lang="en-US"/>
              <a:t>, which may connect to </a:t>
            </a:r>
            <a:r>
              <a:rPr lang="en-US" i="1"/>
              <a:t>t</a:t>
            </a:r>
            <a:endParaRPr lang="en-US"/>
          </a:p>
          <a:p>
            <a:pPr marL="342900" indent="-342900"/>
            <a:endParaRPr lang="en-US" i="1"/>
          </a:p>
          <a:p>
            <a:pPr marL="342900" indent="-342900"/>
            <a:endParaRPr lang="en-US" i="1"/>
          </a:p>
        </p:txBody>
      </p:sp>
      <p:sp>
        <p:nvSpPr>
          <p:cNvPr id="1198085" name="Oval 16"/>
          <p:cNvSpPr>
            <a:spLocks noChangeArrowheads="1"/>
          </p:cNvSpPr>
          <p:nvPr/>
        </p:nvSpPr>
        <p:spPr bwMode="auto">
          <a:xfrm>
            <a:off x="549275" y="5988050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198086" name="Oval 17"/>
          <p:cNvSpPr>
            <a:spLocks noChangeArrowheads="1"/>
          </p:cNvSpPr>
          <p:nvPr/>
        </p:nvSpPr>
        <p:spPr bwMode="auto">
          <a:xfrm>
            <a:off x="5851525" y="5989638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1198087" name="Line 18"/>
          <p:cNvSpPr>
            <a:spLocks noChangeShapeType="1"/>
          </p:cNvSpPr>
          <p:nvPr/>
        </p:nvSpPr>
        <p:spPr bwMode="auto">
          <a:xfrm>
            <a:off x="2355850" y="5143500"/>
            <a:ext cx="130175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1198088" name="Oval 12"/>
          <p:cNvSpPr>
            <a:spLocks noChangeArrowheads="1"/>
          </p:cNvSpPr>
          <p:nvPr/>
        </p:nvSpPr>
        <p:spPr bwMode="auto">
          <a:xfrm>
            <a:off x="2149475" y="5027613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m</a:t>
            </a:r>
          </a:p>
        </p:txBody>
      </p:sp>
      <p:grpSp>
        <p:nvGrpSpPr>
          <p:cNvPr id="1198089" name="Group 22"/>
          <p:cNvGrpSpPr>
            <a:grpSpLocks/>
          </p:cNvGrpSpPr>
          <p:nvPr/>
        </p:nvGrpSpPr>
        <p:grpSpPr bwMode="auto">
          <a:xfrm>
            <a:off x="2743200" y="4830763"/>
            <a:ext cx="365125" cy="242887"/>
            <a:chOff x="1498" y="2160"/>
            <a:chExt cx="460" cy="230"/>
          </a:xfrm>
        </p:grpSpPr>
        <p:sp>
          <p:nvSpPr>
            <p:cNvPr id="1198090" name="Rectangle 19"/>
            <p:cNvSpPr>
              <a:spLocks noChangeArrowheads="1"/>
            </p:cNvSpPr>
            <p:nvPr/>
          </p:nvSpPr>
          <p:spPr bwMode="auto">
            <a:xfrm>
              <a:off x="1498" y="2160"/>
              <a:ext cx="460" cy="230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1198091" name="Line 20"/>
            <p:cNvSpPr>
              <a:spLocks noChangeShapeType="1"/>
            </p:cNvSpPr>
            <p:nvPr/>
          </p:nvSpPr>
          <p:spPr bwMode="auto">
            <a:xfrm>
              <a:off x="1498" y="2160"/>
              <a:ext cx="230" cy="1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98092" name="Line 21"/>
            <p:cNvSpPr>
              <a:spLocks noChangeShapeType="1"/>
            </p:cNvSpPr>
            <p:nvPr/>
          </p:nvSpPr>
          <p:spPr bwMode="auto">
            <a:xfrm flipH="1">
              <a:off x="1728" y="2160"/>
              <a:ext cx="230" cy="115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98093" name="Oval 23"/>
          <p:cNvSpPr>
            <a:spLocks noChangeArrowheads="1"/>
          </p:cNvSpPr>
          <p:nvPr/>
        </p:nvSpPr>
        <p:spPr bwMode="auto">
          <a:xfrm>
            <a:off x="4403725" y="5884863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i</a:t>
            </a:r>
          </a:p>
        </p:txBody>
      </p:sp>
      <p:sp>
        <p:nvSpPr>
          <p:cNvPr id="1198094" name="Oval 25"/>
          <p:cNvSpPr>
            <a:spLocks noChangeArrowheads="1"/>
          </p:cNvSpPr>
          <p:nvPr/>
        </p:nvSpPr>
        <p:spPr bwMode="auto">
          <a:xfrm>
            <a:off x="4754563" y="4708525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8095" name="Oval 26"/>
          <p:cNvSpPr>
            <a:spLocks noChangeArrowheads="1"/>
          </p:cNvSpPr>
          <p:nvPr/>
        </p:nvSpPr>
        <p:spPr bwMode="auto">
          <a:xfrm>
            <a:off x="4797425" y="5073650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2</a:t>
            </a:r>
          </a:p>
        </p:txBody>
      </p:sp>
      <p:cxnSp>
        <p:nvCxnSpPr>
          <p:cNvPr id="1198096" name="AutoShape 28"/>
          <p:cNvCxnSpPr>
            <a:cxnSpLocks noChangeShapeType="1"/>
            <a:stCxn id="1198103" idx="1"/>
            <a:endCxn id="1198094" idx="2"/>
          </p:cNvCxnSpPr>
          <p:nvPr/>
        </p:nvCxnSpPr>
        <p:spPr bwMode="auto">
          <a:xfrm flipV="1">
            <a:off x="3767138" y="4822825"/>
            <a:ext cx="987425" cy="325438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1198097" name="AutoShape 29"/>
          <p:cNvCxnSpPr>
            <a:cxnSpLocks noChangeShapeType="1"/>
            <a:stCxn id="1198103" idx="1"/>
            <a:endCxn id="1198095" idx="2"/>
          </p:cNvCxnSpPr>
          <p:nvPr/>
        </p:nvCxnSpPr>
        <p:spPr bwMode="auto">
          <a:xfrm>
            <a:off x="3767138" y="5148263"/>
            <a:ext cx="1030287" cy="3968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1198098" name="AutoShape 30"/>
          <p:cNvCxnSpPr>
            <a:cxnSpLocks noChangeShapeType="1"/>
            <a:stCxn id="1198103" idx="1"/>
          </p:cNvCxnSpPr>
          <p:nvPr/>
        </p:nvCxnSpPr>
        <p:spPr bwMode="auto">
          <a:xfrm>
            <a:off x="3767138" y="5148263"/>
            <a:ext cx="987425" cy="290512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1198099" name="AutoShape 31"/>
          <p:cNvCxnSpPr>
            <a:cxnSpLocks noChangeShapeType="1"/>
            <a:stCxn id="1198103" idx="3"/>
            <a:endCxn id="1198093" idx="1"/>
          </p:cNvCxnSpPr>
          <p:nvPr/>
        </p:nvCxnSpPr>
        <p:spPr bwMode="auto">
          <a:xfrm>
            <a:off x="3776663" y="5148263"/>
            <a:ext cx="660400" cy="769937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cxnSp>
        <p:nvCxnSpPr>
          <p:cNvPr id="1198100" name="AutoShape 32"/>
          <p:cNvCxnSpPr>
            <a:cxnSpLocks noChangeShapeType="1"/>
            <a:stCxn id="1198103" idx="1"/>
          </p:cNvCxnSpPr>
          <p:nvPr/>
        </p:nvCxnSpPr>
        <p:spPr bwMode="auto">
          <a:xfrm>
            <a:off x="3767138" y="5148263"/>
            <a:ext cx="879475" cy="5334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lg"/>
          </a:ln>
        </p:spPr>
      </p:cxnSp>
      <p:grpSp>
        <p:nvGrpSpPr>
          <p:cNvPr id="1198101" name="Group 38"/>
          <p:cNvGrpSpPr>
            <a:grpSpLocks/>
          </p:cNvGrpSpPr>
          <p:nvPr/>
        </p:nvGrpSpPr>
        <p:grpSpPr bwMode="auto">
          <a:xfrm>
            <a:off x="3657600" y="5027613"/>
            <a:ext cx="228600" cy="228600"/>
            <a:chOff x="2304" y="2707"/>
            <a:chExt cx="144" cy="144"/>
          </a:xfrm>
        </p:grpSpPr>
        <p:sp>
          <p:nvSpPr>
            <p:cNvPr id="1198102" name="Oval 13"/>
            <p:cNvSpPr>
              <a:spLocks noChangeArrowheads="1"/>
            </p:cNvSpPr>
            <p:nvPr/>
          </p:nvSpPr>
          <p:spPr bwMode="auto">
            <a:xfrm>
              <a:off x="2304" y="2707"/>
              <a:ext cx="144" cy="144"/>
            </a:xfrm>
            <a:prstGeom prst="ellipse">
              <a:avLst/>
            </a:prstGeom>
            <a:solidFill>
              <a:srgbClr val="3333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sz="1600" b="1">
                  <a:solidFill>
                    <a:schemeClr val="bg1"/>
                  </a:solidFill>
                </a:rPr>
                <a:t>n</a:t>
              </a:r>
            </a:p>
          </p:txBody>
        </p:sp>
        <p:sp>
          <p:nvSpPr>
            <p:cNvPr id="1198103" name="Rectangle 37"/>
            <p:cNvSpPr>
              <a:spLocks noChangeArrowheads="1"/>
            </p:cNvSpPr>
            <p:nvPr/>
          </p:nvSpPr>
          <p:spPr bwMode="auto">
            <a:xfrm>
              <a:off x="2373" y="2780"/>
              <a:ext cx="6" cy="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spcBef>
                  <a:spcPct val="0"/>
                </a:spcBef>
                <a:buFontTx/>
                <a:buNone/>
              </a:pPr>
              <a:endParaRPr lang="en-US" sz="2400">
                <a:solidFill>
                  <a:schemeClr val="tx1"/>
                </a:solidFill>
              </a:endParaRPr>
            </a:p>
          </p:txBody>
        </p:sp>
      </p:grpSp>
      <p:sp>
        <p:nvSpPr>
          <p:cNvPr id="1198104" name="Rectangle 41"/>
          <p:cNvSpPr>
            <a:spLocks noChangeArrowheads="1"/>
          </p:cNvSpPr>
          <p:nvPr/>
        </p:nvSpPr>
        <p:spPr bwMode="auto">
          <a:xfrm>
            <a:off x="4840288" y="5441950"/>
            <a:ext cx="46037" cy="460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198105" name="Rectangle 42"/>
          <p:cNvSpPr>
            <a:spLocks noChangeArrowheads="1"/>
          </p:cNvSpPr>
          <p:nvPr/>
        </p:nvSpPr>
        <p:spPr bwMode="auto">
          <a:xfrm>
            <a:off x="4806950" y="5565775"/>
            <a:ext cx="46038" cy="460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198106" name="Rectangle 43"/>
          <p:cNvSpPr>
            <a:spLocks noChangeArrowheads="1"/>
          </p:cNvSpPr>
          <p:nvPr/>
        </p:nvSpPr>
        <p:spPr bwMode="auto">
          <a:xfrm>
            <a:off x="4767263" y="5670550"/>
            <a:ext cx="46037" cy="460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198107" name="Rectangle 44"/>
          <p:cNvSpPr>
            <a:spLocks noChangeArrowheads="1"/>
          </p:cNvSpPr>
          <p:nvPr/>
        </p:nvSpPr>
        <p:spPr bwMode="auto">
          <a:xfrm>
            <a:off x="4700588" y="5781675"/>
            <a:ext cx="46037" cy="460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graphicFrame>
        <p:nvGraphicFramePr>
          <p:cNvPr id="38957" name="Group 45"/>
          <p:cNvGraphicFramePr>
            <a:graphicFrameLocks noGrp="1"/>
          </p:cNvGraphicFramePr>
          <p:nvPr/>
        </p:nvGraphicFramePr>
        <p:xfrm>
          <a:off x="6583363" y="4341813"/>
          <a:ext cx="1281112" cy="1692275"/>
        </p:xfrm>
        <a:graphic>
          <a:graphicData uri="http://schemas.openxmlformats.org/drawingml/2006/table">
            <a:tbl>
              <a:tblPr/>
              <a:tblGrid>
                <a:gridCol w="515937"/>
                <a:gridCol w="765175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</a:t>
                      </a:r>
                    </a:p>
                  </a:txBody>
                  <a:tcPr marR="0" marT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n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(p)</a:t>
                      </a:r>
                    </a:p>
                  </a:txBody>
                  <a:tcPr marR="0" marT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…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…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i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99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1-local Routing for Arbitrary Graphs is </a:t>
            </a:r>
            <a:r>
              <a:rPr lang="en-US" i="1"/>
              <a:t>impossible </a:t>
            </a:r>
            <a:r>
              <a:rPr lang="en-US"/>
              <a:t>(2/2)</a:t>
            </a:r>
          </a:p>
        </p:txBody>
      </p:sp>
      <p:sp>
        <p:nvSpPr>
          <p:cNvPr id="1199108" name="Rectangle 3"/>
          <p:cNvSpPr>
            <a:spLocks noChangeArrowheads="1"/>
          </p:cNvSpPr>
          <p:nvPr/>
        </p:nvSpPr>
        <p:spPr bwMode="auto">
          <a:xfrm>
            <a:off x="468313" y="836613"/>
            <a:ext cx="820737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en-US"/>
              <a:t>Node 2 and 7 have to decide on one forwarding function</a:t>
            </a:r>
          </a:p>
          <a:p>
            <a:pPr marL="342900" indent="-342900"/>
            <a:r>
              <a:rPr lang="en-US"/>
              <a:t>There are 4 combinations possible. For all of them, forwarding fails either in the left or the right network</a:t>
            </a:r>
          </a:p>
          <a:p>
            <a:pPr marL="342900" indent="-342900"/>
            <a:r>
              <a:rPr lang="en-US"/>
              <a:t>Conclusion 1: 1-local routing algorithms do not exist</a:t>
            </a:r>
          </a:p>
          <a:p>
            <a:pPr marL="342900" indent="-342900"/>
            <a:r>
              <a:rPr lang="en-US"/>
              <a:t>Conclusion 2: There is no k-local routing algorithm for 3D UDG</a:t>
            </a:r>
          </a:p>
          <a:p>
            <a:pPr marL="342900" indent="-342900"/>
            <a:r>
              <a:rPr lang="en-US"/>
              <a:t>Conclusion 3: There is no k-local routing algorithm for 3D graphs</a:t>
            </a:r>
          </a:p>
        </p:txBody>
      </p:sp>
      <p:sp>
        <p:nvSpPr>
          <p:cNvPr id="1199109" name="Oval 4"/>
          <p:cNvSpPr>
            <a:spLocks noChangeArrowheads="1"/>
          </p:cNvSpPr>
          <p:nvPr/>
        </p:nvSpPr>
        <p:spPr bwMode="auto">
          <a:xfrm>
            <a:off x="1050925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199110" name="Oval 5"/>
          <p:cNvSpPr>
            <a:spLocks noChangeArrowheads="1"/>
          </p:cNvSpPr>
          <p:nvPr/>
        </p:nvSpPr>
        <p:spPr bwMode="auto">
          <a:xfrm>
            <a:off x="3611563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1199111" name="Oval 6"/>
          <p:cNvSpPr>
            <a:spLocks noChangeArrowheads="1"/>
          </p:cNvSpPr>
          <p:nvPr/>
        </p:nvSpPr>
        <p:spPr bwMode="auto">
          <a:xfrm>
            <a:off x="1417638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9112" name="Oval 7"/>
          <p:cNvSpPr>
            <a:spLocks noChangeArrowheads="1"/>
          </p:cNvSpPr>
          <p:nvPr/>
        </p:nvSpPr>
        <p:spPr bwMode="auto">
          <a:xfrm>
            <a:off x="1782763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99113" name="Oval 8"/>
          <p:cNvSpPr>
            <a:spLocks noChangeArrowheads="1"/>
          </p:cNvSpPr>
          <p:nvPr/>
        </p:nvSpPr>
        <p:spPr bwMode="auto">
          <a:xfrm>
            <a:off x="2149475" y="3429000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199114" name="Oval 9"/>
          <p:cNvSpPr>
            <a:spLocks noChangeArrowheads="1"/>
          </p:cNvSpPr>
          <p:nvPr/>
        </p:nvSpPr>
        <p:spPr bwMode="auto">
          <a:xfrm>
            <a:off x="2514600" y="3429000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99115" name="Oval 10"/>
          <p:cNvSpPr>
            <a:spLocks noChangeArrowheads="1"/>
          </p:cNvSpPr>
          <p:nvPr/>
        </p:nvSpPr>
        <p:spPr bwMode="auto">
          <a:xfrm>
            <a:off x="2879725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199116" name="Oval 11"/>
          <p:cNvSpPr>
            <a:spLocks noChangeArrowheads="1"/>
          </p:cNvSpPr>
          <p:nvPr/>
        </p:nvSpPr>
        <p:spPr bwMode="auto">
          <a:xfrm>
            <a:off x="3246438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199117" name="Oval 12"/>
          <p:cNvSpPr>
            <a:spLocks noChangeArrowheads="1"/>
          </p:cNvSpPr>
          <p:nvPr/>
        </p:nvSpPr>
        <p:spPr bwMode="auto">
          <a:xfrm>
            <a:off x="2149475" y="4114800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99118" name="Oval 13"/>
          <p:cNvSpPr>
            <a:spLocks noChangeArrowheads="1"/>
          </p:cNvSpPr>
          <p:nvPr/>
        </p:nvSpPr>
        <p:spPr bwMode="auto">
          <a:xfrm>
            <a:off x="2514600" y="4114800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6</a:t>
            </a:r>
          </a:p>
        </p:txBody>
      </p:sp>
      <p:cxnSp>
        <p:nvCxnSpPr>
          <p:cNvPr id="1199119" name="AutoShape 15"/>
          <p:cNvCxnSpPr>
            <a:cxnSpLocks noChangeShapeType="1"/>
            <a:stCxn id="1199109" idx="6"/>
            <a:endCxn id="1199111" idx="2"/>
          </p:cNvCxnSpPr>
          <p:nvPr/>
        </p:nvCxnSpPr>
        <p:spPr bwMode="auto">
          <a:xfrm>
            <a:off x="1279525" y="3908425"/>
            <a:ext cx="138113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0" name="AutoShape 16"/>
          <p:cNvCxnSpPr>
            <a:cxnSpLocks noChangeShapeType="1"/>
            <a:stCxn id="1199111" idx="6"/>
            <a:endCxn id="1199112" idx="2"/>
          </p:cNvCxnSpPr>
          <p:nvPr/>
        </p:nvCxnSpPr>
        <p:spPr bwMode="auto">
          <a:xfrm>
            <a:off x="1646238" y="3908425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1" name="AutoShape 17"/>
          <p:cNvCxnSpPr>
            <a:cxnSpLocks noChangeShapeType="1"/>
            <a:stCxn id="1199112" idx="7"/>
            <a:endCxn id="1199113" idx="3"/>
          </p:cNvCxnSpPr>
          <p:nvPr/>
        </p:nvCxnSpPr>
        <p:spPr bwMode="auto">
          <a:xfrm flipV="1">
            <a:off x="1978025" y="3624263"/>
            <a:ext cx="204788" cy="20320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2" name="AutoShape 18"/>
          <p:cNvCxnSpPr>
            <a:cxnSpLocks noChangeShapeType="1"/>
            <a:stCxn id="1199113" idx="6"/>
            <a:endCxn id="1199114" idx="2"/>
          </p:cNvCxnSpPr>
          <p:nvPr/>
        </p:nvCxnSpPr>
        <p:spPr bwMode="auto">
          <a:xfrm>
            <a:off x="2378075" y="3543300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3" name="AutoShape 19"/>
          <p:cNvCxnSpPr>
            <a:cxnSpLocks noChangeShapeType="1"/>
            <a:stCxn id="1199112" idx="5"/>
            <a:endCxn id="1199117" idx="1"/>
          </p:cNvCxnSpPr>
          <p:nvPr/>
        </p:nvCxnSpPr>
        <p:spPr bwMode="auto">
          <a:xfrm>
            <a:off x="1978025" y="3989388"/>
            <a:ext cx="204788" cy="15875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4" name="AutoShape 20"/>
          <p:cNvCxnSpPr>
            <a:cxnSpLocks noChangeShapeType="1"/>
            <a:stCxn id="1199117" idx="6"/>
            <a:endCxn id="1199118" idx="2"/>
          </p:cNvCxnSpPr>
          <p:nvPr/>
        </p:nvCxnSpPr>
        <p:spPr bwMode="auto">
          <a:xfrm>
            <a:off x="2378075" y="4229100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5" name="AutoShape 21"/>
          <p:cNvCxnSpPr>
            <a:cxnSpLocks noChangeShapeType="1"/>
            <a:stCxn id="1199118" idx="7"/>
            <a:endCxn id="1199115" idx="3"/>
          </p:cNvCxnSpPr>
          <p:nvPr/>
        </p:nvCxnSpPr>
        <p:spPr bwMode="auto">
          <a:xfrm flipV="1">
            <a:off x="2709863" y="3989388"/>
            <a:ext cx="203200" cy="15875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6" name="AutoShape 22"/>
          <p:cNvCxnSpPr>
            <a:cxnSpLocks noChangeShapeType="1"/>
            <a:stCxn id="1199114" idx="5"/>
            <a:endCxn id="1199115" idx="1"/>
          </p:cNvCxnSpPr>
          <p:nvPr/>
        </p:nvCxnSpPr>
        <p:spPr bwMode="auto">
          <a:xfrm>
            <a:off x="2709863" y="3624263"/>
            <a:ext cx="203200" cy="20320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7" name="AutoShape 23"/>
          <p:cNvCxnSpPr>
            <a:cxnSpLocks noChangeShapeType="1"/>
            <a:stCxn id="1199115" idx="6"/>
            <a:endCxn id="1199116" idx="2"/>
          </p:cNvCxnSpPr>
          <p:nvPr/>
        </p:nvCxnSpPr>
        <p:spPr bwMode="auto">
          <a:xfrm>
            <a:off x="3108325" y="3908425"/>
            <a:ext cx="138113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28" name="AutoShape 24"/>
          <p:cNvCxnSpPr>
            <a:cxnSpLocks noChangeShapeType="1"/>
            <a:stCxn id="1199116" idx="6"/>
            <a:endCxn id="1199110" idx="2"/>
          </p:cNvCxnSpPr>
          <p:nvPr/>
        </p:nvCxnSpPr>
        <p:spPr bwMode="auto">
          <a:xfrm>
            <a:off x="3475038" y="3908425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sp>
        <p:nvSpPr>
          <p:cNvPr id="1199129" name="Oval 46"/>
          <p:cNvSpPr>
            <a:spLocks noChangeArrowheads="1"/>
          </p:cNvSpPr>
          <p:nvPr/>
        </p:nvSpPr>
        <p:spPr bwMode="auto">
          <a:xfrm>
            <a:off x="4937125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s</a:t>
            </a:r>
          </a:p>
        </p:txBody>
      </p:sp>
      <p:sp>
        <p:nvSpPr>
          <p:cNvPr id="1199130" name="Oval 47"/>
          <p:cNvSpPr>
            <a:spLocks noChangeArrowheads="1"/>
          </p:cNvSpPr>
          <p:nvPr/>
        </p:nvSpPr>
        <p:spPr bwMode="auto">
          <a:xfrm>
            <a:off x="7497763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1199131" name="Oval 48"/>
          <p:cNvSpPr>
            <a:spLocks noChangeArrowheads="1"/>
          </p:cNvSpPr>
          <p:nvPr/>
        </p:nvSpPr>
        <p:spPr bwMode="auto">
          <a:xfrm>
            <a:off x="5303838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9132" name="Oval 49"/>
          <p:cNvSpPr>
            <a:spLocks noChangeArrowheads="1"/>
          </p:cNvSpPr>
          <p:nvPr/>
        </p:nvSpPr>
        <p:spPr bwMode="auto">
          <a:xfrm>
            <a:off x="5668963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199133" name="Oval 50"/>
          <p:cNvSpPr>
            <a:spLocks noChangeArrowheads="1"/>
          </p:cNvSpPr>
          <p:nvPr/>
        </p:nvSpPr>
        <p:spPr bwMode="auto">
          <a:xfrm>
            <a:off x="6035675" y="3429000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199134" name="Oval 51"/>
          <p:cNvSpPr>
            <a:spLocks noChangeArrowheads="1"/>
          </p:cNvSpPr>
          <p:nvPr/>
        </p:nvSpPr>
        <p:spPr bwMode="auto">
          <a:xfrm>
            <a:off x="6400800" y="3429000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1199135" name="Oval 52"/>
          <p:cNvSpPr>
            <a:spLocks noChangeArrowheads="1"/>
          </p:cNvSpPr>
          <p:nvPr/>
        </p:nvSpPr>
        <p:spPr bwMode="auto">
          <a:xfrm>
            <a:off x="6765925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7</a:t>
            </a:r>
          </a:p>
        </p:txBody>
      </p:sp>
      <p:sp>
        <p:nvSpPr>
          <p:cNvPr id="1199136" name="Oval 53"/>
          <p:cNvSpPr>
            <a:spLocks noChangeArrowheads="1"/>
          </p:cNvSpPr>
          <p:nvPr/>
        </p:nvSpPr>
        <p:spPr bwMode="auto">
          <a:xfrm>
            <a:off x="7132638" y="3794125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199137" name="Oval 54"/>
          <p:cNvSpPr>
            <a:spLocks noChangeArrowheads="1"/>
          </p:cNvSpPr>
          <p:nvPr/>
        </p:nvSpPr>
        <p:spPr bwMode="auto">
          <a:xfrm>
            <a:off x="6035675" y="4114800"/>
            <a:ext cx="228600" cy="228600"/>
          </a:xfrm>
          <a:prstGeom prst="ellipse">
            <a:avLst/>
          </a:prstGeom>
          <a:solidFill>
            <a:srgbClr val="3333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199138" name="Oval 55"/>
          <p:cNvSpPr>
            <a:spLocks noChangeArrowheads="1"/>
          </p:cNvSpPr>
          <p:nvPr/>
        </p:nvSpPr>
        <p:spPr bwMode="auto">
          <a:xfrm>
            <a:off x="6400800" y="4114800"/>
            <a:ext cx="228600" cy="228600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US" sz="1600" b="1">
                <a:solidFill>
                  <a:schemeClr val="bg1"/>
                </a:solidFill>
              </a:rPr>
              <a:t>5</a:t>
            </a:r>
          </a:p>
        </p:txBody>
      </p:sp>
      <p:cxnSp>
        <p:nvCxnSpPr>
          <p:cNvPr id="1199139" name="AutoShape 56"/>
          <p:cNvCxnSpPr>
            <a:cxnSpLocks noChangeShapeType="1"/>
            <a:stCxn id="1199129" idx="6"/>
            <a:endCxn id="1199131" idx="2"/>
          </p:cNvCxnSpPr>
          <p:nvPr/>
        </p:nvCxnSpPr>
        <p:spPr bwMode="auto">
          <a:xfrm>
            <a:off x="5165725" y="3908425"/>
            <a:ext cx="138113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0" name="AutoShape 57"/>
          <p:cNvCxnSpPr>
            <a:cxnSpLocks noChangeShapeType="1"/>
            <a:stCxn id="1199131" idx="6"/>
            <a:endCxn id="1199132" idx="2"/>
          </p:cNvCxnSpPr>
          <p:nvPr/>
        </p:nvCxnSpPr>
        <p:spPr bwMode="auto">
          <a:xfrm>
            <a:off x="5532438" y="3908425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1" name="AutoShape 58"/>
          <p:cNvCxnSpPr>
            <a:cxnSpLocks noChangeShapeType="1"/>
            <a:stCxn id="1199132" idx="7"/>
            <a:endCxn id="1199133" idx="3"/>
          </p:cNvCxnSpPr>
          <p:nvPr/>
        </p:nvCxnSpPr>
        <p:spPr bwMode="auto">
          <a:xfrm flipV="1">
            <a:off x="5864225" y="3624263"/>
            <a:ext cx="204788" cy="20320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2" name="AutoShape 59"/>
          <p:cNvCxnSpPr>
            <a:cxnSpLocks noChangeShapeType="1"/>
            <a:stCxn id="1199133" idx="6"/>
            <a:endCxn id="1199134" idx="2"/>
          </p:cNvCxnSpPr>
          <p:nvPr/>
        </p:nvCxnSpPr>
        <p:spPr bwMode="auto">
          <a:xfrm>
            <a:off x="6264275" y="3543300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3" name="AutoShape 60"/>
          <p:cNvCxnSpPr>
            <a:cxnSpLocks noChangeShapeType="1"/>
            <a:stCxn id="1199132" idx="5"/>
            <a:endCxn id="1199137" idx="1"/>
          </p:cNvCxnSpPr>
          <p:nvPr/>
        </p:nvCxnSpPr>
        <p:spPr bwMode="auto">
          <a:xfrm>
            <a:off x="5864225" y="3989388"/>
            <a:ext cx="204788" cy="15875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4" name="AutoShape 61"/>
          <p:cNvCxnSpPr>
            <a:cxnSpLocks noChangeShapeType="1"/>
            <a:stCxn id="1199137" idx="6"/>
            <a:endCxn id="1199138" idx="2"/>
          </p:cNvCxnSpPr>
          <p:nvPr/>
        </p:nvCxnSpPr>
        <p:spPr bwMode="auto">
          <a:xfrm>
            <a:off x="6264275" y="4229100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5" name="AutoShape 62"/>
          <p:cNvCxnSpPr>
            <a:cxnSpLocks noChangeShapeType="1"/>
            <a:stCxn id="1199138" idx="7"/>
            <a:endCxn id="1199135" idx="3"/>
          </p:cNvCxnSpPr>
          <p:nvPr/>
        </p:nvCxnSpPr>
        <p:spPr bwMode="auto">
          <a:xfrm flipV="1">
            <a:off x="6596063" y="3989388"/>
            <a:ext cx="203200" cy="15875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6" name="AutoShape 63"/>
          <p:cNvCxnSpPr>
            <a:cxnSpLocks noChangeShapeType="1"/>
            <a:stCxn id="1199134" idx="5"/>
            <a:endCxn id="1199135" idx="1"/>
          </p:cNvCxnSpPr>
          <p:nvPr/>
        </p:nvCxnSpPr>
        <p:spPr bwMode="auto">
          <a:xfrm>
            <a:off x="6596063" y="3624263"/>
            <a:ext cx="203200" cy="20320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7" name="AutoShape 64"/>
          <p:cNvCxnSpPr>
            <a:cxnSpLocks noChangeShapeType="1"/>
            <a:stCxn id="1199135" idx="6"/>
            <a:endCxn id="1199136" idx="2"/>
          </p:cNvCxnSpPr>
          <p:nvPr/>
        </p:nvCxnSpPr>
        <p:spPr bwMode="auto">
          <a:xfrm>
            <a:off x="6994525" y="3908425"/>
            <a:ext cx="138113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cxnSp>
        <p:nvCxnSpPr>
          <p:cNvPr id="1199148" name="AutoShape 65"/>
          <p:cNvCxnSpPr>
            <a:cxnSpLocks noChangeShapeType="1"/>
            <a:stCxn id="1199136" idx="6"/>
            <a:endCxn id="1199130" idx="2"/>
          </p:cNvCxnSpPr>
          <p:nvPr/>
        </p:nvCxnSpPr>
        <p:spPr bwMode="auto">
          <a:xfrm>
            <a:off x="7361238" y="3908425"/>
            <a:ext cx="136525" cy="0"/>
          </a:xfrm>
          <a:prstGeom prst="straightConnector1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</p:spPr>
      </p:cxnSp>
      <p:graphicFrame>
        <p:nvGraphicFramePr>
          <p:cNvPr id="1245363" name="Group 179"/>
          <p:cNvGraphicFramePr>
            <a:graphicFrameLocks noGrp="1"/>
          </p:cNvGraphicFramePr>
          <p:nvPr/>
        </p:nvGraphicFramePr>
        <p:xfrm>
          <a:off x="731838" y="4479925"/>
          <a:ext cx="914400" cy="1143000"/>
        </p:xfrm>
        <a:graphic>
          <a:graphicData uri="http://schemas.openxmlformats.org/drawingml/2006/table">
            <a:tbl>
              <a:tblPr/>
              <a:tblGrid>
                <a:gridCol w="365125"/>
                <a:gridCol w="549275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R="0" marT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R="0" marT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45364" name="Group 180"/>
          <p:cNvGraphicFramePr>
            <a:graphicFrameLocks noGrp="1"/>
          </p:cNvGraphicFramePr>
          <p:nvPr/>
        </p:nvGraphicFramePr>
        <p:xfrm>
          <a:off x="2378075" y="4479925"/>
          <a:ext cx="914400" cy="1143000"/>
        </p:xfrm>
        <a:graphic>
          <a:graphicData uri="http://schemas.openxmlformats.org/drawingml/2006/table">
            <a:tbl>
              <a:tblPr/>
              <a:tblGrid>
                <a:gridCol w="365125"/>
                <a:gridCol w="549275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R="0" marT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2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R="0" marT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45387" name="Group 203"/>
          <p:cNvGraphicFramePr>
            <a:graphicFrameLocks noGrp="1"/>
          </p:cNvGraphicFramePr>
          <p:nvPr/>
        </p:nvGraphicFramePr>
        <p:xfrm>
          <a:off x="4573588" y="4479925"/>
          <a:ext cx="914400" cy="1143000"/>
        </p:xfrm>
        <a:graphic>
          <a:graphicData uri="http://schemas.openxmlformats.org/drawingml/2006/table">
            <a:tbl>
              <a:tblPr/>
              <a:tblGrid>
                <a:gridCol w="365125"/>
                <a:gridCol w="549275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R="0" marT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7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R="0" marT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45410" name="Group 226"/>
          <p:cNvGraphicFramePr>
            <a:graphicFrameLocks noGrp="1"/>
          </p:cNvGraphicFramePr>
          <p:nvPr/>
        </p:nvGraphicFramePr>
        <p:xfrm>
          <a:off x="6218238" y="4479925"/>
          <a:ext cx="914400" cy="1143000"/>
        </p:xfrm>
        <a:graphic>
          <a:graphicData uri="http://schemas.openxmlformats.org/drawingml/2006/table">
            <a:tbl>
              <a:tblPr/>
              <a:tblGrid>
                <a:gridCol w="365125"/>
                <a:gridCol w="549275"/>
              </a:tblGrid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x</a:t>
                      </a:r>
                    </a:p>
                  </a:txBody>
                  <a:tcPr marR="0" marT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</a:rPr>
                        <a:t>7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(x)</a:t>
                      </a:r>
                    </a:p>
                  </a:txBody>
                  <a:tcPr marR="0" marT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R="0" marT="0" marB="0"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99193" name="Text Box 250"/>
          <p:cNvSpPr txBox="1">
            <a:spLocks noChangeArrowheads="1"/>
          </p:cNvSpPr>
          <p:nvPr/>
        </p:nvSpPr>
        <p:spPr bwMode="auto">
          <a:xfrm>
            <a:off x="1646238" y="4916488"/>
            <a:ext cx="60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2400">
                <a:solidFill>
                  <a:schemeClr val="tx1"/>
                </a:solidFill>
              </a:rPr>
              <a:t>xor</a:t>
            </a:r>
          </a:p>
        </p:txBody>
      </p:sp>
      <p:sp>
        <p:nvSpPr>
          <p:cNvPr id="1199194" name="Text Box 251"/>
          <p:cNvSpPr txBox="1">
            <a:spLocks noChangeArrowheads="1"/>
          </p:cNvSpPr>
          <p:nvPr/>
        </p:nvSpPr>
        <p:spPr bwMode="auto">
          <a:xfrm>
            <a:off x="5487988" y="4916488"/>
            <a:ext cx="60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US" sz="2400">
                <a:solidFill>
                  <a:schemeClr val="tx1"/>
                </a:solidFill>
              </a:rPr>
              <a:t>xor</a:t>
            </a:r>
          </a:p>
        </p:txBody>
      </p:sp>
      <p:sp>
        <p:nvSpPr>
          <p:cNvPr id="40026" name="Freeform 90"/>
          <p:cNvSpPr>
            <a:spLocks/>
          </p:cNvSpPr>
          <p:nvPr/>
        </p:nvSpPr>
        <p:spPr bwMode="auto">
          <a:xfrm>
            <a:off x="5391150" y="3632200"/>
            <a:ext cx="1333500" cy="530225"/>
          </a:xfrm>
          <a:custGeom>
            <a:avLst/>
            <a:gdLst>
              <a:gd name="T0" fmla="*/ 14288 w 840"/>
              <a:gd name="T1" fmla="*/ 153987 h 334"/>
              <a:gd name="T2" fmla="*/ 361950 w 840"/>
              <a:gd name="T3" fmla="*/ 144462 h 334"/>
              <a:gd name="T4" fmla="*/ 752475 w 840"/>
              <a:gd name="T5" fmla="*/ 39687 h 334"/>
              <a:gd name="T6" fmla="*/ 1104900 w 840"/>
              <a:gd name="T7" fmla="*/ 39687 h 334"/>
              <a:gd name="T8" fmla="*/ 1333500 w 840"/>
              <a:gd name="T9" fmla="*/ 277812 h 334"/>
              <a:gd name="T10" fmla="*/ 1103313 w 840"/>
              <a:gd name="T11" fmla="*/ 496888 h 334"/>
              <a:gd name="T12" fmla="*/ 788987 w 840"/>
              <a:gd name="T13" fmla="*/ 473075 h 334"/>
              <a:gd name="T14" fmla="*/ 400050 w 840"/>
              <a:gd name="T15" fmla="*/ 392112 h 334"/>
              <a:gd name="T16" fmla="*/ 0 w 840"/>
              <a:gd name="T17" fmla="*/ 396875 h 3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40"/>
              <a:gd name="T28" fmla="*/ 0 h 334"/>
              <a:gd name="T29" fmla="*/ 840 w 840"/>
              <a:gd name="T30" fmla="*/ 334 h 33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40" h="334">
                <a:moveTo>
                  <a:pt x="9" y="97"/>
                </a:moveTo>
                <a:cubicBezTo>
                  <a:pt x="45" y="96"/>
                  <a:pt x="151" y="103"/>
                  <a:pt x="228" y="91"/>
                </a:cubicBezTo>
                <a:cubicBezTo>
                  <a:pt x="305" y="79"/>
                  <a:pt x="396" y="36"/>
                  <a:pt x="474" y="25"/>
                </a:cubicBezTo>
                <a:cubicBezTo>
                  <a:pt x="552" y="14"/>
                  <a:pt x="635" y="0"/>
                  <a:pt x="696" y="25"/>
                </a:cubicBezTo>
                <a:cubicBezTo>
                  <a:pt x="757" y="50"/>
                  <a:pt x="840" y="127"/>
                  <a:pt x="840" y="175"/>
                </a:cubicBezTo>
                <a:cubicBezTo>
                  <a:pt x="837" y="280"/>
                  <a:pt x="752" y="292"/>
                  <a:pt x="695" y="313"/>
                </a:cubicBezTo>
                <a:cubicBezTo>
                  <a:pt x="638" y="334"/>
                  <a:pt x="571" y="309"/>
                  <a:pt x="497" y="298"/>
                </a:cubicBezTo>
                <a:cubicBezTo>
                  <a:pt x="424" y="287"/>
                  <a:pt x="335" y="255"/>
                  <a:pt x="252" y="247"/>
                </a:cubicBezTo>
                <a:cubicBezTo>
                  <a:pt x="169" y="239"/>
                  <a:pt x="52" y="250"/>
                  <a:pt x="0" y="250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0027" name="Freeform 91"/>
          <p:cNvSpPr>
            <a:spLocks/>
          </p:cNvSpPr>
          <p:nvPr/>
        </p:nvSpPr>
        <p:spPr bwMode="auto">
          <a:xfrm>
            <a:off x="1463675" y="3632200"/>
            <a:ext cx="1333500" cy="530225"/>
          </a:xfrm>
          <a:custGeom>
            <a:avLst/>
            <a:gdLst>
              <a:gd name="T0" fmla="*/ 14288 w 840"/>
              <a:gd name="T1" fmla="*/ 153987 h 334"/>
              <a:gd name="T2" fmla="*/ 361950 w 840"/>
              <a:gd name="T3" fmla="*/ 144462 h 334"/>
              <a:gd name="T4" fmla="*/ 752475 w 840"/>
              <a:gd name="T5" fmla="*/ 39687 h 334"/>
              <a:gd name="T6" fmla="*/ 1104900 w 840"/>
              <a:gd name="T7" fmla="*/ 39687 h 334"/>
              <a:gd name="T8" fmla="*/ 1333500 w 840"/>
              <a:gd name="T9" fmla="*/ 277812 h 334"/>
              <a:gd name="T10" fmla="*/ 1103313 w 840"/>
              <a:gd name="T11" fmla="*/ 496888 h 334"/>
              <a:gd name="T12" fmla="*/ 788987 w 840"/>
              <a:gd name="T13" fmla="*/ 473075 h 334"/>
              <a:gd name="T14" fmla="*/ 400050 w 840"/>
              <a:gd name="T15" fmla="*/ 392112 h 334"/>
              <a:gd name="T16" fmla="*/ 0 w 840"/>
              <a:gd name="T17" fmla="*/ 396875 h 3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40"/>
              <a:gd name="T28" fmla="*/ 0 h 334"/>
              <a:gd name="T29" fmla="*/ 840 w 840"/>
              <a:gd name="T30" fmla="*/ 334 h 33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40" h="334">
                <a:moveTo>
                  <a:pt x="9" y="97"/>
                </a:moveTo>
                <a:cubicBezTo>
                  <a:pt x="45" y="96"/>
                  <a:pt x="151" y="103"/>
                  <a:pt x="228" y="91"/>
                </a:cubicBezTo>
                <a:cubicBezTo>
                  <a:pt x="305" y="79"/>
                  <a:pt x="396" y="36"/>
                  <a:pt x="474" y="25"/>
                </a:cubicBezTo>
                <a:cubicBezTo>
                  <a:pt x="552" y="14"/>
                  <a:pt x="635" y="0"/>
                  <a:pt x="696" y="25"/>
                </a:cubicBezTo>
                <a:cubicBezTo>
                  <a:pt x="757" y="50"/>
                  <a:pt x="840" y="127"/>
                  <a:pt x="840" y="175"/>
                </a:cubicBezTo>
                <a:cubicBezTo>
                  <a:pt x="837" y="280"/>
                  <a:pt x="752" y="292"/>
                  <a:pt x="695" y="313"/>
                </a:cubicBezTo>
                <a:cubicBezTo>
                  <a:pt x="638" y="334"/>
                  <a:pt x="571" y="309"/>
                  <a:pt x="497" y="298"/>
                </a:cubicBezTo>
                <a:cubicBezTo>
                  <a:pt x="424" y="287"/>
                  <a:pt x="335" y="255"/>
                  <a:pt x="252" y="247"/>
                </a:cubicBezTo>
                <a:cubicBezTo>
                  <a:pt x="169" y="239"/>
                  <a:pt x="52" y="250"/>
                  <a:pt x="0" y="250"/>
                </a:cubicBez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endParaRPr lang="en-US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45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12453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124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12453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" dur="indefinite"/>
                                        <p:tgtEl>
                                          <p:spTgt spid="124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1245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20" dur="indefinite"/>
                                        <p:tgtEl>
                                          <p:spTgt spid="12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2453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3" dur="indefinite"/>
                                        <p:tgtEl>
                                          <p:spTgt spid="124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3" dur="indefinite"/>
                                        <p:tgtEl>
                                          <p:spTgt spid="12453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4" dur="indefinite"/>
                                        <p:tgtEl>
                                          <p:spTgt spid="124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12453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37" dur="indefinite"/>
                                        <p:tgtEl>
                                          <p:spTgt spid="124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2453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46" dur="indefinite"/>
                                        <p:tgtEl>
                                          <p:spTgt spid="124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245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9" dur="indefinite"/>
                                        <p:tgtEl>
                                          <p:spTgt spid="12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9" dur="indefinite"/>
                                        <p:tgtEl>
                                          <p:spTgt spid="12454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0" dur="indefinite"/>
                                        <p:tgtEl>
                                          <p:spTgt spid="12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2" dur="indefinite"/>
                                        <p:tgtEl>
                                          <p:spTgt spid="12453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"/>
                                      </p:to>
                                    </p:set>
                                    <p:animEffect filter="image" prLst="opacity: 1">
                                      <p:cBhvr rctx="IE">
                                        <p:cTn id="63" dur="indefinite"/>
                                        <p:tgtEl>
                                          <p:spTgt spid="124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26" grpId="0" animBg="1"/>
      <p:bldP spid="40026" grpId="1" animBg="1"/>
      <p:bldP spid="40026" grpId="2" animBg="1"/>
      <p:bldP spid="40026" grpId="3" animBg="1"/>
      <p:bldP spid="40027" grpId="0" animBg="1"/>
      <p:bldP spid="40027" grpId="1" animBg="1"/>
      <p:bldP spid="40027" grpId="2" animBg="1"/>
      <p:bldP spid="40027" grpId="3" animBg="1"/>
      <p:bldP spid="40027" grpId="4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Roland Flury, ETH Z</a:t>
            </a:r>
            <a:r>
              <a:rPr lang="de-CH"/>
              <a:t>urich</a:t>
            </a:r>
            <a:r>
              <a:rPr lang="en-US"/>
              <a:t> @ Infocom 2008</a:t>
            </a:r>
            <a:endParaRPr lang="de-CH"/>
          </a:p>
        </p:txBody>
      </p:sp>
      <p:sp>
        <p:nvSpPr>
          <p:cNvPr id="1171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Surfaces in 3D</a:t>
            </a:r>
          </a:p>
        </p:txBody>
      </p:sp>
      <p:pic>
        <p:nvPicPr>
          <p:cNvPr id="1171459" name="Picture 3" descr="i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0" y="0"/>
            <a:ext cx="5840413" cy="6249988"/>
          </a:xfrm>
          <a:prstGeom prst="rect">
            <a:avLst/>
          </a:prstGeom>
          <a:noFill/>
        </p:spPr>
      </p:pic>
      <p:sp>
        <p:nvSpPr>
          <p:cNvPr id="1171460" name="Text Box 4"/>
          <p:cNvSpPr txBox="1">
            <a:spLocks noChangeArrowheads="1"/>
          </p:cNvSpPr>
          <p:nvPr/>
        </p:nvSpPr>
        <p:spPr bwMode="auto">
          <a:xfrm>
            <a:off x="576263" y="3598863"/>
            <a:ext cx="2952750" cy="1878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The virtual nodes are </a:t>
            </a:r>
            <a:r>
              <a:rPr lang="en-US" sz="1800" i="1">
                <a:solidFill>
                  <a:schemeClr val="tx1"/>
                </a:solidFill>
              </a:rPr>
              <a:t>owned</a:t>
            </a:r>
            <a:r>
              <a:rPr lang="en-US" sz="1800">
                <a:solidFill>
                  <a:schemeClr val="tx1"/>
                </a:solidFill>
              </a:rPr>
              <a:t> by exactly one network node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r>
              <a:rPr lang="en-US" sz="1800">
                <a:solidFill>
                  <a:schemeClr val="tx1"/>
                </a:solidFill>
              </a:rPr>
              <a:t>Arbitration by proximity, then node ID</a:t>
            </a:r>
          </a:p>
          <a:p>
            <a:pPr>
              <a:spcBef>
                <a:spcPct val="50000"/>
              </a:spcBef>
              <a:buFontTx/>
              <a:buNone/>
              <a:tabLst>
                <a:tab pos="2971800" algn="l"/>
              </a:tabLst>
            </a:pPr>
            <a:endParaRPr lang="en-US" sz="1800" baseline="-25000">
              <a:solidFill>
                <a:schemeClr val="tx1"/>
              </a:solidFill>
            </a:endParaRPr>
          </a:p>
        </p:txBody>
      </p:sp>
      <p:sp>
        <p:nvSpPr>
          <p:cNvPr id="1171461" name="Oval 5"/>
          <p:cNvSpPr>
            <a:spLocks noChangeArrowheads="1"/>
          </p:cNvSpPr>
          <p:nvPr/>
        </p:nvSpPr>
        <p:spPr bwMode="auto">
          <a:xfrm>
            <a:off x="396875" y="1520825"/>
            <a:ext cx="1520825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0E8D6">
                  <a:alpha val="5000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rgbClr val="FF0066"/>
              </a:solidFill>
            </a:endParaRPr>
          </a:p>
        </p:txBody>
      </p:sp>
      <p:sp>
        <p:nvSpPr>
          <p:cNvPr id="1171462" name="Freeform 6"/>
          <p:cNvSpPr>
            <a:spLocks/>
          </p:cNvSpPr>
          <p:nvPr/>
        </p:nvSpPr>
        <p:spPr bwMode="auto">
          <a:xfrm>
            <a:off x="1476375" y="1990725"/>
            <a:ext cx="781050" cy="849313"/>
          </a:xfrm>
          <a:custGeom>
            <a:avLst/>
            <a:gdLst/>
            <a:ahLst/>
            <a:cxnLst>
              <a:cxn ang="0">
                <a:pos x="259" y="2"/>
              </a:cxn>
              <a:cxn ang="0">
                <a:pos x="719" y="80"/>
              </a:cxn>
              <a:cxn ang="0">
                <a:pos x="683" y="80"/>
              </a:cxn>
              <a:cxn ang="0">
                <a:pos x="647" y="93"/>
              </a:cxn>
              <a:cxn ang="0">
                <a:pos x="620" y="111"/>
              </a:cxn>
              <a:cxn ang="0">
                <a:pos x="599" y="128"/>
              </a:cxn>
              <a:cxn ang="0">
                <a:pos x="565" y="171"/>
              </a:cxn>
              <a:cxn ang="0">
                <a:pos x="535" y="218"/>
              </a:cxn>
              <a:cxn ang="0">
                <a:pos x="511" y="267"/>
              </a:cxn>
              <a:cxn ang="0">
                <a:pos x="497" y="311"/>
              </a:cxn>
              <a:cxn ang="0">
                <a:pos x="478" y="371"/>
              </a:cxn>
              <a:cxn ang="0">
                <a:pos x="466" y="422"/>
              </a:cxn>
              <a:cxn ang="0">
                <a:pos x="457" y="482"/>
              </a:cxn>
              <a:cxn ang="0">
                <a:pos x="454" y="534"/>
              </a:cxn>
              <a:cxn ang="0">
                <a:pos x="452" y="594"/>
              </a:cxn>
              <a:cxn ang="0">
                <a:pos x="458" y="648"/>
              </a:cxn>
              <a:cxn ang="0">
                <a:pos x="467" y="704"/>
              </a:cxn>
              <a:cxn ang="0">
                <a:pos x="482" y="753"/>
              </a:cxn>
              <a:cxn ang="0">
                <a:pos x="512" y="800"/>
              </a:cxn>
              <a:cxn ang="0">
                <a:pos x="532" y="824"/>
              </a:cxn>
              <a:cxn ang="0">
                <a:pos x="557" y="839"/>
              </a:cxn>
              <a:cxn ang="0">
                <a:pos x="580" y="848"/>
              </a:cxn>
              <a:cxn ang="0">
                <a:pos x="139" y="770"/>
              </a:cxn>
              <a:cxn ang="0">
                <a:pos x="86" y="747"/>
              </a:cxn>
              <a:cxn ang="0">
                <a:pos x="56" y="716"/>
              </a:cxn>
              <a:cxn ang="0">
                <a:pos x="37" y="681"/>
              </a:cxn>
              <a:cxn ang="0">
                <a:pos x="13" y="603"/>
              </a:cxn>
              <a:cxn ang="0">
                <a:pos x="4" y="530"/>
              </a:cxn>
              <a:cxn ang="0">
                <a:pos x="1" y="456"/>
              </a:cxn>
              <a:cxn ang="0">
                <a:pos x="8" y="387"/>
              </a:cxn>
              <a:cxn ang="0">
                <a:pos x="25" y="297"/>
              </a:cxn>
              <a:cxn ang="0">
                <a:pos x="53" y="210"/>
              </a:cxn>
              <a:cxn ang="0">
                <a:pos x="82" y="144"/>
              </a:cxn>
              <a:cxn ang="0">
                <a:pos x="112" y="96"/>
              </a:cxn>
              <a:cxn ang="0">
                <a:pos x="155" y="47"/>
              </a:cxn>
              <a:cxn ang="0">
                <a:pos x="191" y="23"/>
              </a:cxn>
              <a:cxn ang="0">
                <a:pos x="212" y="8"/>
              </a:cxn>
              <a:cxn ang="0">
                <a:pos x="239" y="0"/>
              </a:cxn>
            </a:cxnLst>
            <a:rect l="0" t="0" r="r" b="b"/>
            <a:pathLst>
              <a:path w="790" h="859">
                <a:moveTo>
                  <a:pt x="259" y="2"/>
                </a:moveTo>
                <a:cubicBezTo>
                  <a:pt x="336" y="15"/>
                  <a:pt x="648" y="67"/>
                  <a:pt x="719" y="80"/>
                </a:cubicBezTo>
                <a:cubicBezTo>
                  <a:pt x="790" y="93"/>
                  <a:pt x="695" y="78"/>
                  <a:pt x="683" y="80"/>
                </a:cubicBezTo>
                <a:cubicBezTo>
                  <a:pt x="671" y="82"/>
                  <a:pt x="658" y="88"/>
                  <a:pt x="647" y="93"/>
                </a:cubicBezTo>
                <a:cubicBezTo>
                  <a:pt x="636" y="98"/>
                  <a:pt x="628" y="105"/>
                  <a:pt x="620" y="111"/>
                </a:cubicBezTo>
                <a:cubicBezTo>
                  <a:pt x="612" y="117"/>
                  <a:pt x="608" y="118"/>
                  <a:pt x="599" y="128"/>
                </a:cubicBezTo>
                <a:cubicBezTo>
                  <a:pt x="590" y="138"/>
                  <a:pt x="576" y="156"/>
                  <a:pt x="565" y="171"/>
                </a:cubicBezTo>
                <a:cubicBezTo>
                  <a:pt x="554" y="186"/>
                  <a:pt x="544" y="202"/>
                  <a:pt x="535" y="218"/>
                </a:cubicBezTo>
                <a:cubicBezTo>
                  <a:pt x="526" y="234"/>
                  <a:pt x="517" y="252"/>
                  <a:pt x="511" y="267"/>
                </a:cubicBezTo>
                <a:cubicBezTo>
                  <a:pt x="505" y="282"/>
                  <a:pt x="502" y="294"/>
                  <a:pt x="497" y="311"/>
                </a:cubicBezTo>
                <a:cubicBezTo>
                  <a:pt x="492" y="328"/>
                  <a:pt x="483" y="353"/>
                  <a:pt x="478" y="371"/>
                </a:cubicBezTo>
                <a:cubicBezTo>
                  <a:pt x="473" y="389"/>
                  <a:pt x="469" y="404"/>
                  <a:pt x="466" y="422"/>
                </a:cubicBezTo>
                <a:cubicBezTo>
                  <a:pt x="463" y="440"/>
                  <a:pt x="459" y="463"/>
                  <a:pt x="457" y="482"/>
                </a:cubicBezTo>
                <a:cubicBezTo>
                  <a:pt x="455" y="501"/>
                  <a:pt x="455" y="515"/>
                  <a:pt x="454" y="534"/>
                </a:cubicBezTo>
                <a:cubicBezTo>
                  <a:pt x="453" y="553"/>
                  <a:pt x="451" y="575"/>
                  <a:pt x="452" y="594"/>
                </a:cubicBezTo>
                <a:cubicBezTo>
                  <a:pt x="453" y="613"/>
                  <a:pt x="456" y="630"/>
                  <a:pt x="458" y="648"/>
                </a:cubicBezTo>
                <a:cubicBezTo>
                  <a:pt x="460" y="666"/>
                  <a:pt x="463" y="687"/>
                  <a:pt x="467" y="704"/>
                </a:cubicBezTo>
                <a:cubicBezTo>
                  <a:pt x="471" y="721"/>
                  <a:pt x="475" y="737"/>
                  <a:pt x="482" y="753"/>
                </a:cubicBezTo>
                <a:cubicBezTo>
                  <a:pt x="489" y="769"/>
                  <a:pt x="504" y="788"/>
                  <a:pt x="512" y="800"/>
                </a:cubicBezTo>
                <a:cubicBezTo>
                  <a:pt x="520" y="812"/>
                  <a:pt x="525" y="818"/>
                  <a:pt x="532" y="824"/>
                </a:cubicBezTo>
                <a:cubicBezTo>
                  <a:pt x="539" y="830"/>
                  <a:pt x="549" y="835"/>
                  <a:pt x="557" y="839"/>
                </a:cubicBezTo>
                <a:cubicBezTo>
                  <a:pt x="565" y="843"/>
                  <a:pt x="650" y="859"/>
                  <a:pt x="580" y="848"/>
                </a:cubicBezTo>
                <a:cubicBezTo>
                  <a:pt x="510" y="837"/>
                  <a:pt x="173" y="776"/>
                  <a:pt x="139" y="770"/>
                </a:cubicBezTo>
                <a:cubicBezTo>
                  <a:pt x="105" y="764"/>
                  <a:pt x="98" y="755"/>
                  <a:pt x="86" y="747"/>
                </a:cubicBezTo>
                <a:cubicBezTo>
                  <a:pt x="74" y="739"/>
                  <a:pt x="64" y="727"/>
                  <a:pt x="56" y="716"/>
                </a:cubicBezTo>
                <a:cubicBezTo>
                  <a:pt x="48" y="705"/>
                  <a:pt x="44" y="700"/>
                  <a:pt x="37" y="681"/>
                </a:cubicBezTo>
                <a:cubicBezTo>
                  <a:pt x="30" y="662"/>
                  <a:pt x="18" y="628"/>
                  <a:pt x="13" y="603"/>
                </a:cubicBezTo>
                <a:cubicBezTo>
                  <a:pt x="8" y="578"/>
                  <a:pt x="6" y="554"/>
                  <a:pt x="4" y="530"/>
                </a:cubicBezTo>
                <a:cubicBezTo>
                  <a:pt x="2" y="506"/>
                  <a:pt x="0" y="480"/>
                  <a:pt x="1" y="456"/>
                </a:cubicBezTo>
                <a:cubicBezTo>
                  <a:pt x="2" y="432"/>
                  <a:pt x="4" y="414"/>
                  <a:pt x="8" y="387"/>
                </a:cubicBezTo>
                <a:cubicBezTo>
                  <a:pt x="12" y="360"/>
                  <a:pt x="18" y="326"/>
                  <a:pt x="25" y="297"/>
                </a:cubicBezTo>
                <a:cubicBezTo>
                  <a:pt x="32" y="268"/>
                  <a:pt x="44" y="236"/>
                  <a:pt x="53" y="210"/>
                </a:cubicBezTo>
                <a:cubicBezTo>
                  <a:pt x="62" y="184"/>
                  <a:pt x="72" y="163"/>
                  <a:pt x="82" y="144"/>
                </a:cubicBezTo>
                <a:cubicBezTo>
                  <a:pt x="92" y="125"/>
                  <a:pt x="100" y="112"/>
                  <a:pt x="112" y="96"/>
                </a:cubicBezTo>
                <a:cubicBezTo>
                  <a:pt x="124" y="80"/>
                  <a:pt x="142" y="59"/>
                  <a:pt x="155" y="47"/>
                </a:cubicBezTo>
                <a:cubicBezTo>
                  <a:pt x="168" y="35"/>
                  <a:pt x="182" y="29"/>
                  <a:pt x="191" y="23"/>
                </a:cubicBezTo>
                <a:cubicBezTo>
                  <a:pt x="200" y="17"/>
                  <a:pt x="204" y="12"/>
                  <a:pt x="212" y="8"/>
                </a:cubicBezTo>
                <a:cubicBezTo>
                  <a:pt x="220" y="4"/>
                  <a:pt x="234" y="2"/>
                  <a:pt x="239" y="0"/>
                </a:cubicBezTo>
              </a:path>
            </a:pathLst>
          </a:custGeom>
          <a:gradFill rotWithShape="1">
            <a:gsLst>
              <a:gs pos="0">
                <a:srgbClr val="FAFCFA"/>
              </a:gs>
              <a:gs pos="100000">
                <a:srgbClr val="CCE6D2"/>
              </a:gs>
            </a:gsLst>
            <a:lin ang="5400000" scaled="1"/>
          </a:gradFill>
          <a:ln w="3175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63" name="Freeform 7"/>
          <p:cNvSpPr>
            <a:spLocks/>
          </p:cNvSpPr>
          <p:nvPr/>
        </p:nvSpPr>
        <p:spPr bwMode="auto">
          <a:xfrm>
            <a:off x="1922463" y="2063750"/>
            <a:ext cx="601662" cy="822325"/>
          </a:xfrm>
          <a:custGeom>
            <a:avLst/>
            <a:gdLst/>
            <a:ahLst/>
            <a:cxnLst>
              <a:cxn ang="0">
                <a:pos x="607" y="63"/>
              </a:cxn>
              <a:cxn ang="0">
                <a:pos x="291" y="9"/>
              </a:cxn>
              <a:cxn ang="0">
                <a:pos x="249" y="6"/>
              </a:cxn>
              <a:cxn ang="0">
                <a:pos x="208" y="12"/>
              </a:cxn>
              <a:cxn ang="0">
                <a:pos x="175" y="33"/>
              </a:cxn>
              <a:cxn ang="0">
                <a:pos x="144" y="61"/>
              </a:cxn>
              <a:cxn ang="0">
                <a:pos x="115" y="94"/>
              </a:cxn>
              <a:cxn ang="0">
                <a:pos x="91" y="132"/>
              </a:cxn>
              <a:cxn ang="0">
                <a:pos x="66" y="181"/>
              </a:cxn>
              <a:cxn ang="0">
                <a:pos x="42" y="238"/>
              </a:cxn>
              <a:cxn ang="0">
                <a:pos x="25" y="298"/>
              </a:cxn>
              <a:cxn ang="0">
                <a:pos x="12" y="354"/>
              </a:cxn>
              <a:cxn ang="0">
                <a:pos x="4" y="406"/>
              </a:cxn>
              <a:cxn ang="0">
                <a:pos x="1" y="466"/>
              </a:cxn>
              <a:cxn ang="0">
                <a:pos x="1" y="519"/>
              </a:cxn>
              <a:cxn ang="0">
                <a:pos x="6" y="573"/>
              </a:cxn>
              <a:cxn ang="0">
                <a:pos x="13" y="625"/>
              </a:cxn>
              <a:cxn ang="0">
                <a:pos x="30" y="681"/>
              </a:cxn>
              <a:cxn ang="0">
                <a:pos x="60" y="729"/>
              </a:cxn>
              <a:cxn ang="0">
                <a:pos x="97" y="762"/>
              </a:cxn>
              <a:cxn ang="0">
                <a:pos x="130" y="772"/>
              </a:cxn>
              <a:cxn ang="0">
                <a:pos x="478" y="832"/>
              </a:cxn>
              <a:cxn ang="0">
                <a:pos x="459" y="783"/>
              </a:cxn>
              <a:cxn ang="0">
                <a:pos x="441" y="703"/>
              </a:cxn>
              <a:cxn ang="0">
                <a:pos x="433" y="633"/>
              </a:cxn>
              <a:cxn ang="0">
                <a:pos x="429" y="529"/>
              </a:cxn>
              <a:cxn ang="0">
                <a:pos x="439" y="427"/>
              </a:cxn>
              <a:cxn ang="0">
                <a:pos x="459" y="343"/>
              </a:cxn>
              <a:cxn ang="0">
                <a:pos x="486" y="261"/>
              </a:cxn>
              <a:cxn ang="0">
                <a:pos x="522" y="190"/>
              </a:cxn>
              <a:cxn ang="0">
                <a:pos x="556" y="135"/>
              </a:cxn>
              <a:cxn ang="0">
                <a:pos x="609" y="63"/>
              </a:cxn>
            </a:cxnLst>
            <a:rect l="0" t="0" r="r" b="b"/>
            <a:pathLst>
              <a:path w="609" h="832">
                <a:moveTo>
                  <a:pt x="607" y="63"/>
                </a:moveTo>
                <a:cubicBezTo>
                  <a:pt x="554" y="54"/>
                  <a:pt x="351" y="18"/>
                  <a:pt x="291" y="9"/>
                </a:cubicBezTo>
                <a:cubicBezTo>
                  <a:pt x="231" y="0"/>
                  <a:pt x="263" y="6"/>
                  <a:pt x="249" y="6"/>
                </a:cubicBezTo>
                <a:cubicBezTo>
                  <a:pt x="235" y="6"/>
                  <a:pt x="220" y="8"/>
                  <a:pt x="208" y="12"/>
                </a:cubicBezTo>
                <a:cubicBezTo>
                  <a:pt x="196" y="16"/>
                  <a:pt x="186" y="25"/>
                  <a:pt x="175" y="33"/>
                </a:cubicBezTo>
                <a:cubicBezTo>
                  <a:pt x="164" y="41"/>
                  <a:pt x="154" y="51"/>
                  <a:pt x="144" y="61"/>
                </a:cubicBezTo>
                <a:cubicBezTo>
                  <a:pt x="134" y="71"/>
                  <a:pt x="124" y="82"/>
                  <a:pt x="115" y="94"/>
                </a:cubicBezTo>
                <a:cubicBezTo>
                  <a:pt x="106" y="106"/>
                  <a:pt x="99" y="117"/>
                  <a:pt x="91" y="132"/>
                </a:cubicBezTo>
                <a:cubicBezTo>
                  <a:pt x="83" y="147"/>
                  <a:pt x="74" y="163"/>
                  <a:pt x="66" y="181"/>
                </a:cubicBezTo>
                <a:cubicBezTo>
                  <a:pt x="58" y="199"/>
                  <a:pt x="49" y="219"/>
                  <a:pt x="42" y="238"/>
                </a:cubicBezTo>
                <a:cubicBezTo>
                  <a:pt x="35" y="257"/>
                  <a:pt x="30" y="279"/>
                  <a:pt x="25" y="298"/>
                </a:cubicBezTo>
                <a:cubicBezTo>
                  <a:pt x="20" y="317"/>
                  <a:pt x="15" y="336"/>
                  <a:pt x="12" y="354"/>
                </a:cubicBezTo>
                <a:cubicBezTo>
                  <a:pt x="9" y="372"/>
                  <a:pt x="6" y="387"/>
                  <a:pt x="4" y="406"/>
                </a:cubicBezTo>
                <a:cubicBezTo>
                  <a:pt x="2" y="425"/>
                  <a:pt x="1" y="447"/>
                  <a:pt x="1" y="466"/>
                </a:cubicBezTo>
                <a:cubicBezTo>
                  <a:pt x="1" y="485"/>
                  <a:pt x="0" y="501"/>
                  <a:pt x="1" y="519"/>
                </a:cubicBezTo>
                <a:cubicBezTo>
                  <a:pt x="2" y="537"/>
                  <a:pt x="4" y="555"/>
                  <a:pt x="6" y="573"/>
                </a:cubicBezTo>
                <a:cubicBezTo>
                  <a:pt x="8" y="591"/>
                  <a:pt x="9" y="607"/>
                  <a:pt x="13" y="625"/>
                </a:cubicBezTo>
                <a:cubicBezTo>
                  <a:pt x="17" y="643"/>
                  <a:pt x="22" y="664"/>
                  <a:pt x="30" y="681"/>
                </a:cubicBezTo>
                <a:cubicBezTo>
                  <a:pt x="38" y="698"/>
                  <a:pt x="49" y="716"/>
                  <a:pt x="60" y="729"/>
                </a:cubicBezTo>
                <a:cubicBezTo>
                  <a:pt x="71" y="742"/>
                  <a:pt x="85" y="755"/>
                  <a:pt x="97" y="762"/>
                </a:cubicBezTo>
                <a:cubicBezTo>
                  <a:pt x="109" y="769"/>
                  <a:pt x="67" y="760"/>
                  <a:pt x="130" y="772"/>
                </a:cubicBezTo>
                <a:cubicBezTo>
                  <a:pt x="193" y="784"/>
                  <a:pt x="408" y="820"/>
                  <a:pt x="478" y="832"/>
                </a:cubicBezTo>
                <a:cubicBezTo>
                  <a:pt x="459" y="774"/>
                  <a:pt x="465" y="804"/>
                  <a:pt x="459" y="783"/>
                </a:cubicBezTo>
                <a:cubicBezTo>
                  <a:pt x="453" y="762"/>
                  <a:pt x="445" y="728"/>
                  <a:pt x="441" y="703"/>
                </a:cubicBezTo>
                <a:cubicBezTo>
                  <a:pt x="437" y="678"/>
                  <a:pt x="435" y="662"/>
                  <a:pt x="433" y="633"/>
                </a:cubicBezTo>
                <a:cubicBezTo>
                  <a:pt x="431" y="604"/>
                  <a:pt x="428" y="563"/>
                  <a:pt x="429" y="529"/>
                </a:cubicBezTo>
                <a:cubicBezTo>
                  <a:pt x="430" y="495"/>
                  <a:pt x="434" y="458"/>
                  <a:pt x="439" y="427"/>
                </a:cubicBezTo>
                <a:cubicBezTo>
                  <a:pt x="444" y="396"/>
                  <a:pt x="451" y="371"/>
                  <a:pt x="459" y="343"/>
                </a:cubicBezTo>
                <a:cubicBezTo>
                  <a:pt x="467" y="315"/>
                  <a:pt x="476" y="286"/>
                  <a:pt x="486" y="261"/>
                </a:cubicBezTo>
                <a:cubicBezTo>
                  <a:pt x="496" y="236"/>
                  <a:pt x="510" y="211"/>
                  <a:pt x="522" y="190"/>
                </a:cubicBezTo>
                <a:cubicBezTo>
                  <a:pt x="534" y="169"/>
                  <a:pt x="542" y="156"/>
                  <a:pt x="556" y="135"/>
                </a:cubicBezTo>
                <a:cubicBezTo>
                  <a:pt x="570" y="114"/>
                  <a:pt x="589" y="88"/>
                  <a:pt x="609" y="63"/>
                </a:cubicBezTo>
              </a:path>
            </a:pathLst>
          </a:custGeom>
          <a:gradFill rotWithShape="1">
            <a:gsLst>
              <a:gs pos="0">
                <a:srgbClr val="FAFAFC"/>
              </a:gs>
              <a:gs pos="100000">
                <a:srgbClr val="D8D8E4"/>
              </a:gs>
            </a:gsLst>
            <a:lin ang="5400000" scaled="1"/>
          </a:gradFill>
          <a:ln w="3175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64" name="Arc 8"/>
          <p:cNvSpPr>
            <a:spLocks/>
          </p:cNvSpPr>
          <p:nvPr/>
        </p:nvSpPr>
        <p:spPr bwMode="auto">
          <a:xfrm rot="622886" flipH="1">
            <a:off x="1933575" y="2046288"/>
            <a:ext cx="188913" cy="769937"/>
          </a:xfrm>
          <a:custGeom>
            <a:avLst/>
            <a:gdLst>
              <a:gd name="G0" fmla="+- 446 0 0"/>
              <a:gd name="G1" fmla="+- 21600 0 0"/>
              <a:gd name="G2" fmla="+- 21600 0 0"/>
              <a:gd name="T0" fmla="*/ 0 w 22046"/>
              <a:gd name="T1" fmla="*/ 5 h 43188"/>
              <a:gd name="T2" fmla="*/ 1171 w 22046"/>
              <a:gd name="T3" fmla="*/ 43188 h 43188"/>
              <a:gd name="T4" fmla="*/ 446 w 22046"/>
              <a:gd name="T5" fmla="*/ 21600 h 43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046" h="43188" fill="none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</a:path>
              <a:path w="22046" h="43188" stroke="0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  <a:lnTo>
                  <a:pt x="446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65" name="Oval 9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DCDCDC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66" name="Oval 10"/>
          <p:cNvSpPr>
            <a:spLocks noChangeArrowheads="1"/>
          </p:cNvSpPr>
          <p:nvPr/>
        </p:nvSpPr>
        <p:spPr bwMode="auto">
          <a:xfrm>
            <a:off x="2346325" y="1855788"/>
            <a:ext cx="1519238" cy="1520825"/>
          </a:xfrm>
          <a:prstGeom prst="ellipse">
            <a:avLst/>
          </a:prstGeom>
          <a:gradFill rotWithShape="1">
            <a:gsLst>
              <a:gs pos="0">
                <a:schemeClr val="bg1">
                  <a:alpha val="0"/>
                </a:schemeClr>
              </a:gs>
              <a:gs pos="100000">
                <a:srgbClr val="CDCDDD">
                  <a:alpha val="50000"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endParaRPr lang="en-US" sz="1800">
              <a:solidFill>
                <a:schemeClr val="tx1"/>
              </a:solidFill>
            </a:endParaRPr>
          </a:p>
        </p:txBody>
      </p:sp>
      <p:sp>
        <p:nvSpPr>
          <p:cNvPr id="1171467" name="Arc 11"/>
          <p:cNvSpPr>
            <a:spLocks/>
          </p:cNvSpPr>
          <p:nvPr/>
        </p:nvSpPr>
        <p:spPr bwMode="auto">
          <a:xfrm flipH="1">
            <a:off x="2820988" y="1855788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68" name="Arc 12"/>
          <p:cNvSpPr>
            <a:spLocks/>
          </p:cNvSpPr>
          <p:nvPr/>
        </p:nvSpPr>
        <p:spPr bwMode="auto">
          <a:xfrm>
            <a:off x="3105150" y="1855788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69" name="Arc 13"/>
          <p:cNvSpPr>
            <a:spLocks/>
          </p:cNvSpPr>
          <p:nvPr/>
        </p:nvSpPr>
        <p:spPr bwMode="auto">
          <a:xfrm>
            <a:off x="3105150" y="1855788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0" name="Arc 14"/>
          <p:cNvSpPr>
            <a:spLocks/>
          </p:cNvSpPr>
          <p:nvPr/>
        </p:nvSpPr>
        <p:spPr bwMode="auto">
          <a:xfrm flipH="1">
            <a:off x="2441575" y="1855788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1" name="Arc 15"/>
          <p:cNvSpPr>
            <a:spLocks/>
          </p:cNvSpPr>
          <p:nvPr/>
        </p:nvSpPr>
        <p:spPr bwMode="auto">
          <a:xfrm rot="16200000" flipH="1">
            <a:off x="2995613" y="1938338"/>
            <a:ext cx="222250" cy="1517650"/>
          </a:xfrm>
          <a:custGeom>
            <a:avLst/>
            <a:gdLst>
              <a:gd name="G0" fmla="+- 0 0 0"/>
              <a:gd name="G1" fmla="+- 21582 0 0"/>
              <a:gd name="G2" fmla="+- 21600 0 0"/>
              <a:gd name="T0" fmla="*/ 873 w 21600"/>
              <a:gd name="T1" fmla="*/ 0 h 43086"/>
              <a:gd name="T2" fmla="*/ 2034 w 21600"/>
              <a:gd name="T3" fmla="*/ 43086 h 43086"/>
              <a:gd name="T4" fmla="*/ 0 w 21600"/>
              <a:gd name="T5" fmla="*/ 21582 h 430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86" fill="none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</a:path>
              <a:path w="21600" h="43086" stroke="0" extrusionOk="0">
                <a:moveTo>
                  <a:pt x="873" y="-1"/>
                </a:moveTo>
                <a:cubicBezTo>
                  <a:pt x="12453" y="468"/>
                  <a:pt x="21600" y="9992"/>
                  <a:pt x="21600" y="21582"/>
                </a:cubicBezTo>
                <a:cubicBezTo>
                  <a:pt x="21600" y="32723"/>
                  <a:pt x="13125" y="42036"/>
                  <a:pt x="2034" y="43086"/>
                </a:cubicBezTo>
                <a:lnTo>
                  <a:pt x="0" y="21582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2" name="Arc 16"/>
          <p:cNvSpPr>
            <a:spLocks/>
          </p:cNvSpPr>
          <p:nvPr/>
        </p:nvSpPr>
        <p:spPr bwMode="auto">
          <a:xfrm rot="16200000" flipH="1">
            <a:off x="3001963" y="1625600"/>
            <a:ext cx="211137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3" name="Arc 17"/>
          <p:cNvSpPr>
            <a:spLocks/>
          </p:cNvSpPr>
          <p:nvPr/>
        </p:nvSpPr>
        <p:spPr bwMode="auto">
          <a:xfrm rot="16200000" flipH="1">
            <a:off x="3037682" y="1683544"/>
            <a:ext cx="138112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4" name="Arc 18"/>
          <p:cNvSpPr>
            <a:spLocks/>
          </p:cNvSpPr>
          <p:nvPr/>
        </p:nvSpPr>
        <p:spPr bwMode="auto">
          <a:xfrm rot="16200000" flipH="1">
            <a:off x="3005932" y="2539206"/>
            <a:ext cx="177800" cy="1182687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30"/>
              <a:gd name="T2" fmla="*/ 7619 w 21600"/>
              <a:gd name="T3" fmla="*/ 41430 h 41430"/>
              <a:gd name="T4" fmla="*/ 0 w 21600"/>
              <a:gd name="T5" fmla="*/ 21218 h 41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30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</a:path>
              <a:path w="21600" h="41430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08"/>
                  <a:pt x="16031" y="38258"/>
                  <a:pt x="7618" y="41429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5" name="Line 19"/>
          <p:cNvSpPr>
            <a:spLocks noChangeShapeType="1"/>
          </p:cNvSpPr>
          <p:nvPr/>
        </p:nvSpPr>
        <p:spPr bwMode="auto">
          <a:xfrm flipV="1">
            <a:off x="1157288" y="1616075"/>
            <a:ext cx="374650" cy="65881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76" name="Arc 20"/>
          <p:cNvSpPr>
            <a:spLocks/>
          </p:cNvSpPr>
          <p:nvPr/>
        </p:nvSpPr>
        <p:spPr bwMode="auto">
          <a:xfrm rot="622886">
            <a:off x="2132013" y="2082800"/>
            <a:ext cx="177800" cy="765175"/>
          </a:xfrm>
          <a:custGeom>
            <a:avLst/>
            <a:gdLst>
              <a:gd name="G0" fmla="+- 0 0 0"/>
              <a:gd name="G1" fmla="+- 21472 0 0"/>
              <a:gd name="G2" fmla="+- 21600 0 0"/>
              <a:gd name="T0" fmla="*/ 2345 w 21600"/>
              <a:gd name="T1" fmla="*/ 0 h 43003"/>
              <a:gd name="T2" fmla="*/ 1725 w 21600"/>
              <a:gd name="T3" fmla="*/ 43003 h 43003"/>
              <a:gd name="T4" fmla="*/ 0 w 21600"/>
              <a:gd name="T5" fmla="*/ 21472 h 43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03" fill="none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</a:path>
              <a:path w="21600" h="43003" stroke="0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  <a:lnTo>
                  <a:pt x="0" y="21472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77" name="Line 21"/>
          <p:cNvSpPr>
            <a:spLocks noChangeShapeType="1"/>
          </p:cNvSpPr>
          <p:nvPr/>
        </p:nvSpPr>
        <p:spPr bwMode="auto">
          <a:xfrm flipV="1">
            <a:off x="2598738" y="2151063"/>
            <a:ext cx="68262" cy="376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78" name="Line 22"/>
          <p:cNvSpPr>
            <a:spLocks noChangeShapeType="1"/>
          </p:cNvSpPr>
          <p:nvPr/>
        </p:nvSpPr>
        <p:spPr bwMode="auto">
          <a:xfrm>
            <a:off x="1592263" y="2747963"/>
            <a:ext cx="800100" cy="138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79" name="Arc 23"/>
          <p:cNvSpPr>
            <a:spLocks/>
          </p:cNvSpPr>
          <p:nvPr/>
        </p:nvSpPr>
        <p:spPr bwMode="auto">
          <a:xfrm rot="622886" flipH="1">
            <a:off x="1487488" y="1968500"/>
            <a:ext cx="190500" cy="769938"/>
          </a:xfrm>
          <a:custGeom>
            <a:avLst/>
            <a:gdLst>
              <a:gd name="G0" fmla="+- 446 0 0"/>
              <a:gd name="G1" fmla="+- 21600 0 0"/>
              <a:gd name="G2" fmla="+- 21600 0 0"/>
              <a:gd name="T0" fmla="*/ 0 w 22046"/>
              <a:gd name="T1" fmla="*/ 5 h 43188"/>
              <a:gd name="T2" fmla="*/ 1171 w 22046"/>
              <a:gd name="T3" fmla="*/ 43188 h 43188"/>
              <a:gd name="T4" fmla="*/ 446 w 22046"/>
              <a:gd name="T5" fmla="*/ 21600 h 43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046" h="43188" fill="none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</a:path>
              <a:path w="22046" h="43188" stroke="0" extrusionOk="0">
                <a:moveTo>
                  <a:pt x="-1" y="4"/>
                </a:moveTo>
                <a:cubicBezTo>
                  <a:pt x="148" y="1"/>
                  <a:pt x="297" y="-1"/>
                  <a:pt x="446" y="0"/>
                </a:cubicBezTo>
                <a:cubicBezTo>
                  <a:pt x="12375" y="0"/>
                  <a:pt x="22046" y="9670"/>
                  <a:pt x="22046" y="21600"/>
                </a:cubicBezTo>
                <a:cubicBezTo>
                  <a:pt x="22046" y="33247"/>
                  <a:pt x="12811" y="42796"/>
                  <a:pt x="1170" y="43187"/>
                </a:cubicBezTo>
                <a:lnTo>
                  <a:pt x="446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0" name="Arc 24"/>
          <p:cNvSpPr>
            <a:spLocks/>
          </p:cNvSpPr>
          <p:nvPr/>
        </p:nvSpPr>
        <p:spPr bwMode="auto">
          <a:xfrm rot="622886">
            <a:off x="1685925" y="2005013"/>
            <a:ext cx="179388" cy="765175"/>
          </a:xfrm>
          <a:custGeom>
            <a:avLst/>
            <a:gdLst>
              <a:gd name="G0" fmla="+- 0 0 0"/>
              <a:gd name="G1" fmla="+- 21472 0 0"/>
              <a:gd name="G2" fmla="+- 21600 0 0"/>
              <a:gd name="T0" fmla="*/ 2345 w 21600"/>
              <a:gd name="T1" fmla="*/ 0 h 43003"/>
              <a:gd name="T2" fmla="*/ 1725 w 21600"/>
              <a:gd name="T3" fmla="*/ 43003 h 43003"/>
              <a:gd name="T4" fmla="*/ 0 w 21600"/>
              <a:gd name="T5" fmla="*/ 21472 h 43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003" fill="none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</a:path>
              <a:path w="21600" h="43003" stroke="0" extrusionOk="0">
                <a:moveTo>
                  <a:pt x="2345" y="-1"/>
                </a:moveTo>
                <a:cubicBezTo>
                  <a:pt x="13301" y="1196"/>
                  <a:pt x="21600" y="10450"/>
                  <a:pt x="21600" y="21472"/>
                </a:cubicBezTo>
                <a:cubicBezTo>
                  <a:pt x="21600" y="32732"/>
                  <a:pt x="12949" y="42103"/>
                  <a:pt x="1725" y="43003"/>
                </a:cubicBezTo>
                <a:lnTo>
                  <a:pt x="0" y="21472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1" name="Arc 25"/>
          <p:cNvSpPr>
            <a:spLocks/>
          </p:cNvSpPr>
          <p:nvPr/>
        </p:nvSpPr>
        <p:spPr bwMode="auto">
          <a:xfrm rot="622886" flipH="1">
            <a:off x="2400300" y="2128838"/>
            <a:ext cx="198438" cy="769937"/>
          </a:xfrm>
          <a:custGeom>
            <a:avLst/>
            <a:gdLst>
              <a:gd name="G0" fmla="+- 1421 0 0"/>
              <a:gd name="G1" fmla="+- 21600 0 0"/>
              <a:gd name="G2" fmla="+- 21600 0 0"/>
              <a:gd name="T0" fmla="*/ 975 w 23021"/>
              <a:gd name="T1" fmla="*/ 5 h 43200"/>
              <a:gd name="T2" fmla="*/ 0 w 23021"/>
              <a:gd name="T3" fmla="*/ 43153 h 43200"/>
              <a:gd name="T4" fmla="*/ 1421 w 23021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021" h="43200" fill="none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</a:path>
              <a:path w="23021" h="43200" stroke="0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  <a:lnTo>
                  <a:pt x="1421" y="21600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2" name="Arc 26"/>
          <p:cNvSpPr>
            <a:spLocks/>
          </p:cNvSpPr>
          <p:nvPr/>
        </p:nvSpPr>
        <p:spPr bwMode="auto">
          <a:xfrm rot="622886">
            <a:off x="2590800" y="2162175"/>
            <a:ext cx="188913" cy="769938"/>
          </a:xfrm>
          <a:custGeom>
            <a:avLst/>
            <a:gdLst>
              <a:gd name="G0" fmla="+- 1421 0 0"/>
              <a:gd name="G1" fmla="+- 21600 0 0"/>
              <a:gd name="G2" fmla="+- 21600 0 0"/>
              <a:gd name="T0" fmla="*/ 975 w 23021"/>
              <a:gd name="T1" fmla="*/ 5 h 43200"/>
              <a:gd name="T2" fmla="*/ 0 w 23021"/>
              <a:gd name="T3" fmla="*/ 43153 h 43200"/>
              <a:gd name="T4" fmla="*/ 1421 w 23021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3021" h="43200" fill="none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</a:path>
              <a:path w="23021" h="43200" stroke="0" extrusionOk="0">
                <a:moveTo>
                  <a:pt x="974" y="4"/>
                </a:moveTo>
                <a:cubicBezTo>
                  <a:pt x="1123" y="1"/>
                  <a:pt x="1272" y="-1"/>
                  <a:pt x="1421" y="0"/>
                </a:cubicBezTo>
                <a:cubicBezTo>
                  <a:pt x="13350" y="0"/>
                  <a:pt x="23021" y="9670"/>
                  <a:pt x="23021" y="21600"/>
                </a:cubicBezTo>
                <a:cubicBezTo>
                  <a:pt x="23021" y="33529"/>
                  <a:pt x="13350" y="43200"/>
                  <a:pt x="1421" y="43200"/>
                </a:cubicBezTo>
                <a:cubicBezTo>
                  <a:pt x="946" y="43200"/>
                  <a:pt x="473" y="43184"/>
                  <a:pt x="-1" y="43153"/>
                </a:cubicBezTo>
                <a:lnTo>
                  <a:pt x="1421" y="21600"/>
                </a:lnTo>
                <a:close/>
              </a:path>
            </a:pathLst>
          </a:cu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3" name="Line 27"/>
          <p:cNvSpPr>
            <a:spLocks noChangeShapeType="1"/>
          </p:cNvSpPr>
          <p:nvPr/>
        </p:nvSpPr>
        <p:spPr bwMode="auto">
          <a:xfrm>
            <a:off x="1730375" y="1990725"/>
            <a:ext cx="796925" cy="13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84" name="Line 28"/>
          <p:cNvSpPr>
            <a:spLocks noChangeShapeType="1"/>
          </p:cNvSpPr>
          <p:nvPr/>
        </p:nvSpPr>
        <p:spPr bwMode="auto">
          <a:xfrm>
            <a:off x="2524125" y="2127250"/>
            <a:ext cx="142875" cy="23813"/>
          </a:xfrm>
          <a:prstGeom prst="line">
            <a:avLst/>
          </a:pr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85" name="Line 29"/>
          <p:cNvSpPr>
            <a:spLocks noChangeShapeType="1"/>
          </p:cNvSpPr>
          <p:nvPr/>
        </p:nvSpPr>
        <p:spPr bwMode="auto">
          <a:xfrm>
            <a:off x="2398713" y="2889250"/>
            <a:ext cx="142875" cy="23813"/>
          </a:xfrm>
          <a:prstGeom prst="line">
            <a:avLst/>
          </a:prstGeom>
          <a:noFill/>
          <a:ln w="6350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86" name="Arc 30"/>
          <p:cNvSpPr>
            <a:spLocks/>
          </p:cNvSpPr>
          <p:nvPr/>
        </p:nvSpPr>
        <p:spPr bwMode="auto">
          <a:xfrm flipH="1">
            <a:off x="871538" y="1524000"/>
            <a:ext cx="284162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7" name="Arc 31"/>
          <p:cNvSpPr>
            <a:spLocks/>
          </p:cNvSpPr>
          <p:nvPr/>
        </p:nvSpPr>
        <p:spPr bwMode="auto">
          <a:xfrm>
            <a:off x="1155700" y="1524000"/>
            <a:ext cx="192088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8" name="Arc 32"/>
          <p:cNvSpPr>
            <a:spLocks/>
          </p:cNvSpPr>
          <p:nvPr/>
        </p:nvSpPr>
        <p:spPr bwMode="auto">
          <a:xfrm>
            <a:off x="1155700" y="1524000"/>
            <a:ext cx="571500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89" name="Arc 33"/>
          <p:cNvSpPr>
            <a:spLocks/>
          </p:cNvSpPr>
          <p:nvPr/>
        </p:nvSpPr>
        <p:spPr bwMode="auto">
          <a:xfrm flipH="1">
            <a:off x="492125" y="1524000"/>
            <a:ext cx="663575" cy="15208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43200"/>
              <a:gd name="T2" fmla="*/ 0 w 21600"/>
              <a:gd name="T3" fmla="*/ 43200 h 43200"/>
              <a:gd name="T4" fmla="*/ 0 w 2160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2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</a:path>
              <a:path w="21600" h="432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33529"/>
                  <a:pt x="11929" y="43199"/>
                  <a:pt x="0" y="43200"/>
                </a:cubicBezTo>
                <a:lnTo>
                  <a:pt x="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0" name="Arc 34"/>
          <p:cNvSpPr>
            <a:spLocks/>
          </p:cNvSpPr>
          <p:nvPr/>
        </p:nvSpPr>
        <p:spPr bwMode="auto">
          <a:xfrm rot="16200000" flipH="1">
            <a:off x="1046957" y="1602581"/>
            <a:ext cx="220662" cy="1520825"/>
          </a:xfrm>
          <a:custGeom>
            <a:avLst/>
            <a:gdLst>
              <a:gd name="G0" fmla="+- 0 0 0"/>
              <a:gd name="G1" fmla="+- 21598 0 0"/>
              <a:gd name="G2" fmla="+- 21600 0 0"/>
              <a:gd name="T0" fmla="*/ 305 w 21600"/>
              <a:gd name="T1" fmla="*/ 0 h 43194"/>
              <a:gd name="T2" fmla="*/ 437 w 21600"/>
              <a:gd name="T3" fmla="*/ 43194 h 43194"/>
              <a:gd name="T4" fmla="*/ 0 w 21600"/>
              <a:gd name="T5" fmla="*/ 21598 h 43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3194" fill="none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</a:path>
              <a:path w="21600" h="43194" stroke="0" extrusionOk="0">
                <a:moveTo>
                  <a:pt x="304" y="0"/>
                </a:moveTo>
                <a:cubicBezTo>
                  <a:pt x="12114" y="166"/>
                  <a:pt x="21600" y="9787"/>
                  <a:pt x="21600" y="21598"/>
                </a:cubicBezTo>
                <a:cubicBezTo>
                  <a:pt x="21600" y="33357"/>
                  <a:pt x="12193" y="42955"/>
                  <a:pt x="436" y="43193"/>
                </a:cubicBezTo>
                <a:lnTo>
                  <a:pt x="0" y="2159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1" name="Arc 35"/>
          <p:cNvSpPr>
            <a:spLocks/>
          </p:cNvSpPr>
          <p:nvPr/>
        </p:nvSpPr>
        <p:spPr bwMode="auto">
          <a:xfrm rot="16200000" flipH="1">
            <a:off x="1053307" y="1293018"/>
            <a:ext cx="209550" cy="1141413"/>
          </a:xfrm>
          <a:custGeom>
            <a:avLst/>
            <a:gdLst>
              <a:gd name="G0" fmla="+- 5929 0 0"/>
              <a:gd name="G1" fmla="+- 21600 0 0"/>
              <a:gd name="G2" fmla="+- 21600 0 0"/>
              <a:gd name="T0" fmla="*/ 0 w 27529"/>
              <a:gd name="T1" fmla="*/ 830 h 43200"/>
              <a:gd name="T2" fmla="*/ 788 w 27529"/>
              <a:gd name="T3" fmla="*/ 42579 h 43200"/>
              <a:gd name="T4" fmla="*/ 5929 w 27529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529" h="43200" fill="none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</a:path>
              <a:path w="27529" h="43200" stroke="0" extrusionOk="0">
                <a:moveTo>
                  <a:pt x="-1" y="829"/>
                </a:moveTo>
                <a:cubicBezTo>
                  <a:pt x="1928" y="279"/>
                  <a:pt x="3923" y="-1"/>
                  <a:pt x="5929" y="0"/>
                </a:cubicBezTo>
                <a:cubicBezTo>
                  <a:pt x="17858" y="0"/>
                  <a:pt x="27529" y="9670"/>
                  <a:pt x="27529" y="21600"/>
                </a:cubicBezTo>
                <a:cubicBezTo>
                  <a:pt x="27529" y="33529"/>
                  <a:pt x="17858" y="43200"/>
                  <a:pt x="5929" y="43200"/>
                </a:cubicBezTo>
                <a:cubicBezTo>
                  <a:pt x="4196" y="43200"/>
                  <a:pt x="2470" y="42991"/>
                  <a:pt x="787" y="42579"/>
                </a:cubicBezTo>
                <a:lnTo>
                  <a:pt x="5929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2" name="Arc 36"/>
          <p:cNvSpPr>
            <a:spLocks/>
          </p:cNvSpPr>
          <p:nvPr/>
        </p:nvSpPr>
        <p:spPr bwMode="auto">
          <a:xfrm rot="16200000" flipH="1">
            <a:off x="1088231" y="1351757"/>
            <a:ext cx="138113" cy="476250"/>
          </a:xfrm>
          <a:custGeom>
            <a:avLst/>
            <a:gdLst>
              <a:gd name="G0" fmla="+- 21590 0 0"/>
              <a:gd name="G1" fmla="+- 21600 0 0"/>
              <a:gd name="G2" fmla="+- 21600 0 0"/>
              <a:gd name="T0" fmla="*/ 3915 w 43190"/>
              <a:gd name="T1" fmla="*/ 9184 h 43200"/>
              <a:gd name="T2" fmla="*/ 0 w 43190"/>
              <a:gd name="T3" fmla="*/ 22260 h 43200"/>
              <a:gd name="T4" fmla="*/ 21590 w 43190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0" h="43200" fill="none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</a:path>
              <a:path w="43190" h="43200" stroke="0" extrusionOk="0">
                <a:moveTo>
                  <a:pt x="3915" y="9184"/>
                </a:moveTo>
                <a:cubicBezTo>
                  <a:pt x="7959" y="3426"/>
                  <a:pt x="14554" y="-1"/>
                  <a:pt x="21590" y="0"/>
                </a:cubicBezTo>
                <a:cubicBezTo>
                  <a:pt x="33519" y="0"/>
                  <a:pt x="43190" y="9670"/>
                  <a:pt x="43190" y="21600"/>
                </a:cubicBezTo>
                <a:cubicBezTo>
                  <a:pt x="43190" y="33529"/>
                  <a:pt x="33519" y="43200"/>
                  <a:pt x="21590" y="43200"/>
                </a:cubicBezTo>
                <a:cubicBezTo>
                  <a:pt x="9917" y="43200"/>
                  <a:pt x="356" y="33926"/>
                  <a:pt x="0" y="22259"/>
                </a:cubicBezTo>
                <a:lnTo>
                  <a:pt x="21590" y="21600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3" name="Arc 37"/>
          <p:cNvSpPr>
            <a:spLocks/>
          </p:cNvSpPr>
          <p:nvPr/>
        </p:nvSpPr>
        <p:spPr bwMode="auto">
          <a:xfrm rot="16200000" flipH="1">
            <a:off x="1056482" y="2207419"/>
            <a:ext cx="179387" cy="1184275"/>
          </a:xfrm>
          <a:custGeom>
            <a:avLst/>
            <a:gdLst>
              <a:gd name="G0" fmla="+- 0 0 0"/>
              <a:gd name="G1" fmla="+- 21218 0 0"/>
              <a:gd name="G2" fmla="+- 21600 0 0"/>
              <a:gd name="T0" fmla="*/ 4046 w 21600"/>
              <a:gd name="T1" fmla="*/ 0 h 41446"/>
              <a:gd name="T2" fmla="*/ 7575 w 21600"/>
              <a:gd name="T3" fmla="*/ 41446 h 41446"/>
              <a:gd name="T4" fmla="*/ 0 w 21600"/>
              <a:gd name="T5" fmla="*/ 21218 h 41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41446" fill="none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</a:path>
              <a:path w="21600" h="41446" stroke="0" extrusionOk="0">
                <a:moveTo>
                  <a:pt x="4045" y="0"/>
                </a:moveTo>
                <a:cubicBezTo>
                  <a:pt x="14231" y="1942"/>
                  <a:pt x="21600" y="10848"/>
                  <a:pt x="21600" y="21218"/>
                </a:cubicBezTo>
                <a:cubicBezTo>
                  <a:pt x="21600" y="30225"/>
                  <a:pt x="16010" y="38287"/>
                  <a:pt x="7575" y="41446"/>
                </a:cubicBezTo>
                <a:lnTo>
                  <a:pt x="0" y="21218"/>
                </a:lnTo>
                <a:close/>
              </a:path>
            </a:pathLst>
          </a:custGeom>
          <a:noFill/>
          <a:ln w="31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4" name="Arc 38"/>
          <p:cNvSpPr>
            <a:spLocks/>
          </p:cNvSpPr>
          <p:nvPr/>
        </p:nvSpPr>
        <p:spPr bwMode="auto">
          <a:xfrm flipH="1">
            <a:off x="395288" y="1520825"/>
            <a:ext cx="1473200" cy="1520825"/>
          </a:xfrm>
          <a:custGeom>
            <a:avLst/>
            <a:gdLst>
              <a:gd name="G0" fmla="+- 20227 0 0"/>
              <a:gd name="G1" fmla="+- 21600 0 0"/>
              <a:gd name="G2" fmla="+- 21600 0 0"/>
              <a:gd name="T0" fmla="*/ 0 w 41827"/>
              <a:gd name="T1" fmla="*/ 14023 h 43200"/>
              <a:gd name="T2" fmla="*/ 3788 w 41827"/>
              <a:gd name="T3" fmla="*/ 35612 h 43200"/>
              <a:gd name="T4" fmla="*/ 20227 w 41827"/>
              <a:gd name="T5" fmla="*/ 21600 h 43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1827" h="43200" fill="none" extrusionOk="0">
                <a:moveTo>
                  <a:pt x="-1" y="14022"/>
                </a:moveTo>
                <a:cubicBezTo>
                  <a:pt x="3159" y="5588"/>
                  <a:pt x="11220" y="-1"/>
                  <a:pt x="20227" y="0"/>
                </a:cubicBezTo>
                <a:cubicBezTo>
                  <a:pt x="32156" y="0"/>
                  <a:pt x="41827" y="9670"/>
                  <a:pt x="41827" y="21600"/>
                </a:cubicBezTo>
                <a:cubicBezTo>
                  <a:pt x="41827" y="33529"/>
                  <a:pt x="32156" y="43200"/>
                  <a:pt x="20227" y="43200"/>
                </a:cubicBezTo>
                <a:cubicBezTo>
                  <a:pt x="13900" y="43200"/>
                  <a:pt x="7892" y="40426"/>
                  <a:pt x="3788" y="35611"/>
                </a:cubicBezTo>
              </a:path>
              <a:path w="41827" h="43200" stroke="0" extrusionOk="0">
                <a:moveTo>
                  <a:pt x="-1" y="14022"/>
                </a:moveTo>
                <a:cubicBezTo>
                  <a:pt x="3159" y="5588"/>
                  <a:pt x="11220" y="-1"/>
                  <a:pt x="20227" y="0"/>
                </a:cubicBezTo>
                <a:cubicBezTo>
                  <a:pt x="32156" y="0"/>
                  <a:pt x="41827" y="9670"/>
                  <a:pt x="41827" y="21600"/>
                </a:cubicBezTo>
                <a:cubicBezTo>
                  <a:pt x="41827" y="33529"/>
                  <a:pt x="32156" y="43200"/>
                  <a:pt x="20227" y="43200"/>
                </a:cubicBezTo>
                <a:cubicBezTo>
                  <a:pt x="13900" y="43200"/>
                  <a:pt x="7892" y="40426"/>
                  <a:pt x="3788" y="35611"/>
                </a:cubicBezTo>
                <a:lnTo>
                  <a:pt x="20227" y="21600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5" name="Arc 39"/>
          <p:cNvSpPr>
            <a:spLocks/>
          </p:cNvSpPr>
          <p:nvPr/>
        </p:nvSpPr>
        <p:spPr bwMode="auto">
          <a:xfrm flipH="1">
            <a:off x="1155700" y="2012950"/>
            <a:ext cx="762000" cy="755650"/>
          </a:xfrm>
          <a:custGeom>
            <a:avLst/>
            <a:gdLst>
              <a:gd name="G0" fmla="+- 21600 0 0"/>
              <a:gd name="G1" fmla="+- 7626 0 0"/>
              <a:gd name="G2" fmla="+- 21600 0 0"/>
              <a:gd name="T0" fmla="*/ 5071 w 21600"/>
              <a:gd name="T1" fmla="*/ 21532 h 21532"/>
              <a:gd name="T2" fmla="*/ 1391 w 21600"/>
              <a:gd name="T3" fmla="*/ 0 h 21532"/>
              <a:gd name="T4" fmla="*/ 21600 w 21600"/>
              <a:gd name="T5" fmla="*/ 7626 h 215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532" fill="none" extrusionOk="0">
                <a:moveTo>
                  <a:pt x="5071" y="21531"/>
                </a:moveTo>
                <a:cubicBezTo>
                  <a:pt x="1795" y="17638"/>
                  <a:pt x="0" y="12713"/>
                  <a:pt x="0" y="7626"/>
                </a:cubicBezTo>
                <a:cubicBezTo>
                  <a:pt x="-1" y="5020"/>
                  <a:pt x="471" y="2437"/>
                  <a:pt x="1390" y="-1"/>
                </a:cubicBezTo>
              </a:path>
              <a:path w="21600" h="21532" stroke="0" extrusionOk="0">
                <a:moveTo>
                  <a:pt x="5071" y="21531"/>
                </a:moveTo>
                <a:cubicBezTo>
                  <a:pt x="1795" y="17638"/>
                  <a:pt x="0" y="12713"/>
                  <a:pt x="0" y="7626"/>
                </a:cubicBezTo>
                <a:cubicBezTo>
                  <a:pt x="-1" y="5020"/>
                  <a:pt x="471" y="2437"/>
                  <a:pt x="1390" y="-1"/>
                </a:cubicBezTo>
                <a:lnTo>
                  <a:pt x="21600" y="7626"/>
                </a:lnTo>
                <a:close/>
              </a:path>
            </a:pathLst>
          </a:custGeom>
          <a:noFill/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6" name="Line 40"/>
          <p:cNvSpPr>
            <a:spLocks noChangeShapeType="1"/>
          </p:cNvSpPr>
          <p:nvPr/>
        </p:nvSpPr>
        <p:spPr bwMode="auto">
          <a:xfrm>
            <a:off x="1157288" y="2281238"/>
            <a:ext cx="1947862" cy="331787"/>
          </a:xfrm>
          <a:prstGeom prst="line">
            <a:avLst/>
          </a:prstGeom>
          <a:noFill/>
          <a:ln w="19050">
            <a:solidFill>
              <a:schemeClr val="tx1"/>
            </a:solidFill>
            <a:prstDash val="lg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71497" name="Oval 41"/>
          <p:cNvSpPr>
            <a:spLocks noChangeArrowheads="1"/>
          </p:cNvSpPr>
          <p:nvPr/>
        </p:nvSpPr>
        <p:spPr bwMode="auto">
          <a:xfrm>
            <a:off x="1133475" y="2257425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8" name="Oval 42"/>
          <p:cNvSpPr>
            <a:spLocks noChangeArrowheads="1"/>
          </p:cNvSpPr>
          <p:nvPr/>
        </p:nvSpPr>
        <p:spPr bwMode="auto">
          <a:xfrm>
            <a:off x="3078163" y="2589213"/>
            <a:ext cx="47625" cy="47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71499" name="Text Box 43"/>
          <p:cNvSpPr txBox="1">
            <a:spLocks noChangeArrowheads="1"/>
          </p:cNvSpPr>
          <p:nvPr/>
        </p:nvSpPr>
        <p:spPr bwMode="auto">
          <a:xfrm>
            <a:off x="1331913" y="16652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l-GR" sz="1800">
                <a:solidFill>
                  <a:schemeClr val="tx1"/>
                </a:solidFill>
                <a:cs typeface="Arial" charset="0"/>
              </a:rPr>
              <a:t>ρ</a:t>
            </a:r>
          </a:p>
        </p:txBody>
      </p:sp>
      <p:sp>
        <p:nvSpPr>
          <p:cNvPr id="1171500" name="Text Box 44"/>
          <p:cNvSpPr txBox="1">
            <a:spLocks noChangeArrowheads="1"/>
          </p:cNvSpPr>
          <p:nvPr/>
        </p:nvSpPr>
        <p:spPr bwMode="auto">
          <a:xfrm>
            <a:off x="935038" y="1946275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1501" name="Text Box 45"/>
          <p:cNvSpPr txBox="1">
            <a:spLocks noChangeArrowheads="1"/>
          </p:cNvSpPr>
          <p:nvPr/>
        </p:nvSpPr>
        <p:spPr bwMode="auto">
          <a:xfrm>
            <a:off x="30400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1502" name="Text Box 46"/>
          <p:cNvSpPr txBox="1">
            <a:spLocks noChangeArrowheads="1"/>
          </p:cNvSpPr>
          <p:nvPr/>
        </p:nvSpPr>
        <p:spPr bwMode="auto">
          <a:xfrm>
            <a:off x="2592388" y="219868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h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1503" name="Text Box 47"/>
          <p:cNvSpPr txBox="1">
            <a:spLocks noChangeArrowheads="1"/>
          </p:cNvSpPr>
          <p:nvPr/>
        </p:nvSpPr>
        <p:spPr bwMode="auto">
          <a:xfrm>
            <a:off x="5148263" y="2306638"/>
            <a:ext cx="2365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u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1171504" name="Text Box 48"/>
          <p:cNvSpPr txBox="1">
            <a:spLocks noChangeArrowheads="1"/>
          </p:cNvSpPr>
          <p:nvPr/>
        </p:nvSpPr>
        <p:spPr bwMode="auto">
          <a:xfrm>
            <a:off x="7215188" y="3854450"/>
            <a:ext cx="2365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US" sz="1800">
                <a:solidFill>
                  <a:schemeClr val="tx1"/>
                </a:solidFill>
                <a:cs typeface="Arial" charset="0"/>
              </a:rPr>
              <a:t>v</a:t>
            </a:r>
            <a:endParaRPr lang="el-GR" sz="1800">
              <a:solidFill>
                <a:schemeClr val="tx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INIT" val=""/>
  <p:tag name="USEAMSFONTS" val="True"/>
  <p:tag name="EMBEDFONTS" val="True"/>
  <p:tag name="USEBOLDAMS" val="False"/>
  <p:tag name="DEFAULTDISPLAYSOURCE" val="\documentclass{slides}\pagestyle{empty}&#10;\begin{document}&#10;&#10;\end{document}&#10;"/>
  <p:tag name="TEX2PS" val="latex $(base).tex; dvips -D $(res) -E -o $(base).ps $(base).dvi"/>
  <p:tag name="EXTERNALEDITCOMMAND" val="notepad %"/>
  <p:tag name="GHOSTSCRIPTCOMMAND" val="gswin32c"/>
  <p:tag name="DEFAULTBITMAP" val="epswrite"/>
  <p:tag name="DEFAULTBLEND" val="False"/>
  <p:tag name="DEFAULTTRANSPARENT" val="True"/>
  <p:tag name="DEFAULTWORKAROUNDTRANSPARENCYBUG" val="False"/>
  <p:tag name="DEFAULTRESOLUTION" val="1200"/>
  <p:tag name="DEFAULTMAGNIFICATION" val="1"/>
  <p:tag name="DEFAULTFONTSIZE" val="10"/>
  <p:tag name="DEFAULTWIDTH" val="354"/>
  <p:tag name="DEFAULTHEIGHT" val="25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OURCE" val="\documentclass{slides}\pagestyle{empty}&#10;\begin{document}&#10;$\frac{1}{\sqrt{2}} + \epsilon$&#10;\end{document}&#10;"/>
  <p:tag name="EXTERNALNAME" val="txp_fig"/>
  <p:tag name="BLEND" val="False"/>
  <p:tag name="TRANSPARENT" val="False"/>
  <p:tag name="KEEPFILES" val="False"/>
  <p:tag name="DEBUGPAUSE" val="False"/>
  <p:tag name="RESOLUTION" val="1200"/>
  <p:tag name="TIMEOUT" val="(none)"/>
  <p:tag name="BOXWIDTH" val="650"/>
  <p:tag name="BOXHEIGHT" val="540"/>
  <p:tag name="BOXFONT" val="10"/>
  <p:tag name="BOXWRAP" val="False"/>
  <p:tag name="WORKAROUNDTRANSPARENCYBUG" val="False"/>
  <p:tag name="ALLOWFONTSUBSTITUTION" val="False"/>
  <p:tag name="BITMAPFORMAT" val="pngmono"/>
  <p:tag name="ORIGWIDTH" val="64"/>
  <p:tag name="PICTUREFILESIZE" val="2876"/>
</p:tagLst>
</file>

<file path=ppt/theme/theme1.xml><?xml version="1.0" encoding="utf-8"?>
<a:theme xmlns:a="http://schemas.openxmlformats.org/drawingml/2006/main" name="Template">
  <a:themeElements>
    <a:clrScheme name="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2574</Words>
  <Application>Microsoft Office PowerPoint</Application>
  <PresentationFormat>On-screen Show (4:3)</PresentationFormat>
  <Paragraphs>560</Paragraphs>
  <Slides>53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9" baseType="lpstr">
      <vt:lpstr>Times New Roman</vt:lpstr>
      <vt:lpstr>Arial</vt:lpstr>
      <vt:lpstr>Wingdings</vt:lpstr>
      <vt:lpstr>Template</vt:lpstr>
      <vt:lpstr>Default Design</vt:lpstr>
      <vt:lpstr>Microsoft Office Excel Chart</vt:lpstr>
      <vt:lpstr>Randomized  3D Geographic Routing</vt:lpstr>
      <vt:lpstr>Geographic Routing in 2D</vt:lpstr>
      <vt:lpstr>Geographic Routing in 3D</vt:lpstr>
      <vt:lpstr>2D vs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Surfaces in 3D</vt:lpstr>
      <vt:lpstr>Local Capture of Surfaces in 3D</vt:lpstr>
      <vt:lpstr>Local Capture of Surfaces in 3D</vt:lpstr>
      <vt:lpstr>Local Capture of Surfaces in 3D</vt:lpstr>
      <vt:lpstr>GSG for 3D</vt:lpstr>
      <vt:lpstr>Deterministic Geographic Routing in 3D</vt:lpstr>
      <vt:lpstr>Deterministic Geographic Routing in 3D</vt:lpstr>
      <vt:lpstr>So what?</vt:lpstr>
      <vt:lpstr>3D Georouting Lower Bound</vt:lpstr>
      <vt:lpstr>3D Georouting Lower Bound</vt:lpstr>
      <vt:lpstr>3D Georouting Lower Bound</vt:lpstr>
      <vt:lpstr>3D Georouting Lower Bound</vt:lpstr>
      <vt:lpstr>3D Georouting Lower Bound</vt:lpstr>
      <vt:lpstr>3D Georouting Lower Bound</vt:lpstr>
      <vt:lpstr>3D Georouting Lower Bound</vt:lpstr>
      <vt:lpstr>3D Georouting Lower Bound</vt:lpstr>
      <vt:lpstr>Randomized Surface Exploration</vt:lpstr>
      <vt:lpstr>Randomized Surface Exploration</vt:lpstr>
      <vt:lpstr>Randomized Surface Exploration</vt:lpstr>
      <vt:lpstr>Randomized Surface Exploration</vt:lpstr>
      <vt:lpstr>Randomized Surface Exploration</vt:lpstr>
      <vt:lpstr>Simulation</vt:lpstr>
      <vt:lpstr>Simulation</vt:lpstr>
      <vt:lpstr>Simulation</vt:lpstr>
      <vt:lpstr>Simulation</vt:lpstr>
      <vt:lpstr>Simulation</vt:lpstr>
      <vt:lpstr>Slide 42</vt:lpstr>
      <vt:lpstr>BACKUP SLIDES</vt:lpstr>
      <vt:lpstr>Simulation</vt:lpstr>
      <vt:lpstr>BACKUP</vt:lpstr>
      <vt:lpstr>Deterministic Routing in 3-Dimensional Networks</vt:lpstr>
      <vt:lpstr>Transforming a general graph to a 3D UDG (1/2)</vt:lpstr>
      <vt:lpstr>Transforming a general graph to a 3D UDG (2/2)</vt:lpstr>
      <vt:lpstr>1-local Routing for 3D UDGs</vt:lpstr>
      <vt:lpstr>1-local Routing for Arbitrary Graphs</vt:lpstr>
      <vt:lpstr>1-local Routing for Arbitrary Graphs is impossible (1/2)</vt:lpstr>
      <vt:lpstr>1-local Routing for Arbitrary Graphs is impossible (2/2)</vt:lpstr>
      <vt:lpstr>Surfaces in 3D</vt:lpstr>
    </vt:vector>
  </TitlesOfParts>
  <Company>ETHZ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Introduction</dc:subject>
  <dc:creator>Roger Wattenhofer</dc:creator>
  <cp:keywords>mobile communication, introduction, overview</cp:keywords>
  <cp:lastModifiedBy>user</cp:lastModifiedBy>
  <cp:revision>824</cp:revision>
  <cp:lastPrinted>1999-03-21T16:18:22Z</cp:lastPrinted>
  <dcterms:created xsi:type="dcterms:W3CDTF">2002-03-06T09:03:01Z</dcterms:created>
  <dcterms:modified xsi:type="dcterms:W3CDTF">2012-06-18T08:44:35Z</dcterms:modified>
</cp:coreProperties>
</file>