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>
  <p:sldMasterIdLst>
    <p:sldMasterId id="2147483652" r:id="rId1"/>
    <p:sldMasterId id="2147483654" r:id="rId2"/>
  </p:sldMasterIdLst>
  <p:notesMasterIdLst>
    <p:notesMasterId r:id="rId12"/>
  </p:notesMasterIdLst>
  <p:handoutMasterIdLst>
    <p:handoutMasterId r:id="rId13"/>
  </p:handoutMasterIdLst>
  <p:sldIdLst>
    <p:sldId id="310" r:id="rId3"/>
    <p:sldId id="1330" r:id="rId4"/>
    <p:sldId id="1331" r:id="rId5"/>
    <p:sldId id="1332" r:id="rId6"/>
    <p:sldId id="1333" r:id="rId7"/>
    <p:sldId id="1334" r:id="rId8"/>
    <p:sldId id="1335" r:id="rId9"/>
    <p:sldId id="1336" r:id="rId10"/>
    <p:sldId id="1274" r:id="rId11"/>
  </p:sldIdLst>
  <p:sldSz cx="9144000" cy="6858000" type="screen4x3"/>
  <p:notesSz cx="6743700" cy="9855200"/>
  <p:embeddedFontLst>
    <p:embeddedFont>
      <p:font typeface="cmsy10" pitchFamily="34" charset="0"/>
      <p:regular r:id="rId14"/>
    </p:embeddedFont>
    <p:embeddedFont>
      <p:font typeface="Rockwell Extra Bold" pitchFamily="18" charset="0"/>
      <p:bold r:id="rId15"/>
    </p:embeddedFont>
  </p:embeddedFontLst>
  <p:custDataLst>
    <p:tags r:id="rId16"/>
  </p:custDataLst>
  <p:defaultTextStyle>
    <a:defPPr>
      <a:defRPr lang="de-DE"/>
    </a:defPPr>
    <a:lvl1pPr algn="ctr" rtl="0" fontAlgn="base">
      <a:spcBef>
        <a:spcPct val="20000"/>
      </a:spcBef>
      <a:spcAft>
        <a:spcPct val="0"/>
      </a:spcAft>
      <a:buChar char="•"/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20000"/>
      </a:spcBef>
      <a:spcAft>
        <a:spcPct val="0"/>
      </a:spcAft>
      <a:buChar char="•"/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20000"/>
      </a:spcBef>
      <a:spcAft>
        <a:spcPct val="0"/>
      </a:spcAft>
      <a:buChar char="•"/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20000"/>
      </a:spcBef>
      <a:spcAft>
        <a:spcPct val="0"/>
      </a:spcAft>
      <a:buChar char="•"/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20000"/>
      </a:spcBef>
      <a:spcAft>
        <a:spcPct val="0"/>
      </a:spcAft>
      <a:buChar char="•"/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E2F8"/>
    <a:srgbClr val="F7FEA0"/>
    <a:srgbClr val="333399"/>
    <a:srgbClr val="FA0EEF"/>
    <a:srgbClr val="FF0909"/>
    <a:srgbClr val="33CC33"/>
    <a:srgbClr val="00FF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14141" autoAdjust="0"/>
    <p:restoredTop sz="93176" autoAdjust="0"/>
  </p:normalViewPr>
  <p:slideViewPr>
    <p:cSldViewPr snapToGrid="0">
      <p:cViewPr varScale="1">
        <p:scale>
          <a:sx n="139" d="100"/>
          <a:sy n="139" d="100"/>
        </p:scale>
        <p:origin x="-1566" y="-90"/>
      </p:cViewPr>
      <p:guideLst>
        <p:guide orient="horz" pos="1337"/>
        <p:guide orient="horz" pos="2913"/>
        <p:guide pos="26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-2136" y="-90"/>
      </p:cViewPr>
      <p:guideLst>
        <p:guide orient="horz" pos="3104"/>
        <p:guide pos="212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17488" y="0"/>
            <a:ext cx="2892425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t" anchorCtr="0" compatLnSpc="1">
            <a:prstTxWarp prst="textNoShape">
              <a:avLst/>
            </a:prstTxWarp>
          </a:bodyPr>
          <a:lstStyle>
            <a:lvl1pPr algn="l" defTabSz="903288" eaLnBrk="0" hangingPunct="0">
              <a:spcBef>
                <a:spcPct val="0"/>
              </a:spcBef>
              <a:buFontTx/>
              <a:buNone/>
              <a:defRPr sz="1100"/>
            </a:lvl1pPr>
          </a:lstStyle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556000" y="0"/>
            <a:ext cx="2967038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t" anchorCtr="0" compatLnSpc="1">
            <a:prstTxWarp prst="textNoShape">
              <a:avLst/>
            </a:prstTxWarp>
          </a:bodyPr>
          <a:lstStyle>
            <a:lvl1pPr algn="r" defTabSz="903288" eaLnBrk="0" hangingPunct="0">
              <a:spcBef>
                <a:spcPct val="0"/>
              </a:spcBef>
              <a:buFontTx/>
              <a:buNone/>
              <a:defRPr sz="1100"/>
            </a:lvl1pPr>
          </a:lstStyle>
          <a:p>
            <a:endParaRPr 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17488" y="9401175"/>
            <a:ext cx="2892425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b" anchorCtr="0" compatLnSpc="1">
            <a:prstTxWarp prst="textNoShape">
              <a:avLst/>
            </a:prstTxWarp>
          </a:bodyPr>
          <a:lstStyle>
            <a:lvl1pPr algn="l" defTabSz="903288" eaLnBrk="0" hangingPunct="0">
              <a:spcBef>
                <a:spcPct val="0"/>
              </a:spcBef>
              <a:buFontTx/>
              <a:buNone/>
              <a:defRPr sz="1100"/>
            </a:lvl1pPr>
          </a:lstStyle>
          <a:p>
            <a:endParaRPr lang="en-US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556000" y="9401175"/>
            <a:ext cx="2967038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b" anchorCtr="0" compatLnSpc="1">
            <a:prstTxWarp prst="textNoShape">
              <a:avLst/>
            </a:prstTxWarp>
          </a:bodyPr>
          <a:lstStyle>
            <a:lvl1pPr algn="r" defTabSz="903288" eaLnBrk="0" hangingPunct="0">
              <a:spcBef>
                <a:spcPct val="0"/>
              </a:spcBef>
              <a:buFontTx/>
              <a:buNone/>
              <a:defRPr sz="1100"/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83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t" anchorCtr="0" compatLnSpc="1">
            <a:prstTxWarp prst="textNoShape">
              <a:avLst/>
            </a:prstTxWarp>
          </a:bodyPr>
          <a:lstStyle>
            <a:lvl1pPr algn="l" defTabSz="903288" eaLnBrk="0" hangingPunct="0">
              <a:spcBef>
                <a:spcPct val="0"/>
              </a:spcBef>
              <a:buFontTx/>
              <a:buNone/>
              <a:defRPr sz="1100"/>
            </a:lvl1pPr>
          </a:lstStyle>
          <a:p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5238" y="0"/>
            <a:ext cx="29083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t" anchorCtr="0" compatLnSpc="1">
            <a:prstTxWarp prst="textNoShape">
              <a:avLst/>
            </a:prstTxWarp>
          </a:bodyPr>
          <a:lstStyle>
            <a:lvl1pPr algn="r" defTabSz="903288" eaLnBrk="0" hangingPunct="0">
              <a:spcBef>
                <a:spcPct val="0"/>
              </a:spcBef>
              <a:buFontTx/>
              <a:buNone/>
              <a:defRPr sz="1100"/>
            </a:lvl1pPr>
          </a:lstStyle>
          <a:p>
            <a:endParaRPr lang="en-US"/>
          </a:p>
        </p:txBody>
      </p:sp>
      <p:sp>
        <p:nvSpPr>
          <p:cNvPr id="2867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862013" y="703263"/>
            <a:ext cx="4995862" cy="3746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2175" y="4681538"/>
            <a:ext cx="4926013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08300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b" anchorCtr="0" compatLnSpc="1">
            <a:prstTxWarp prst="textNoShape">
              <a:avLst/>
            </a:prstTxWarp>
          </a:bodyPr>
          <a:lstStyle>
            <a:lvl1pPr algn="l" defTabSz="903288" eaLnBrk="0" hangingPunct="0">
              <a:spcBef>
                <a:spcPct val="0"/>
              </a:spcBef>
              <a:buFontTx/>
              <a:buNone/>
              <a:defRPr sz="1100"/>
            </a:lvl1pPr>
          </a:lstStyle>
          <a:p>
            <a:endParaRPr lang="en-US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5238" y="9364663"/>
            <a:ext cx="2908300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b" anchorCtr="0" compatLnSpc="1">
            <a:prstTxWarp prst="textNoShape">
              <a:avLst/>
            </a:prstTxWarp>
          </a:bodyPr>
          <a:lstStyle>
            <a:lvl1pPr algn="r" defTabSz="903288" eaLnBrk="0" hangingPunct="0">
              <a:spcBef>
                <a:spcPct val="0"/>
              </a:spcBef>
              <a:buFontTx/>
              <a:buNone/>
              <a:defRPr sz="1100"/>
            </a:lvl1pPr>
          </a:lstStyle>
          <a:p>
            <a:fld id="{FEE728EE-5541-4F74-BB08-0CE5D411311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A72BD7-2450-440E-9933-BB27C7B115F3}" type="slidenum">
              <a:rPr lang="en-US"/>
              <a:pPr/>
              <a:t>1</a:t>
            </a:fld>
            <a:endParaRPr lang="en-US"/>
          </a:p>
        </p:txBody>
      </p:sp>
      <p:sp>
        <p:nvSpPr>
          <p:cNvPr id="11427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2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/>
            <a:r>
              <a:rPr lang="de-CH"/>
              <a:t>Good morning, thanks for coming.</a:t>
            </a:r>
          </a:p>
          <a:p>
            <a:pPr marL="228600" indent="-228600"/>
            <a:endParaRPr lang="de-CH"/>
          </a:p>
          <a:p>
            <a:pPr marL="228600" indent="-228600"/>
            <a:r>
              <a:rPr lang="de-CH"/>
              <a:t>This talk is about non-cooperative behavior in p2p systems. The catchy title is…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0070F8-D575-4B6A-9503-3878DC216336}" type="slidenum">
              <a:rPr lang="en-US"/>
              <a:pPr/>
              <a:t>9</a:t>
            </a:fld>
            <a:endParaRPr lang="en-US"/>
          </a:p>
        </p:txBody>
      </p:sp>
      <p:sp>
        <p:nvSpPr>
          <p:cNvPr id="21381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38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So in order to demonstrate how easy the BitTorrents fairness mechanism can be cheated we have implemented a BitTorrent client which does not upload anything at all and still achieves fast downloads.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C69252-277E-445A-9C4C-72EAC0729C9F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FE11A32-4247-432A-83E8-280A4E734E2D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3CB0495-2488-4F82-978E-A0D7B2DE13C1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836613"/>
            <a:ext cx="4027487" cy="5289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36613"/>
            <a:ext cx="4027488" cy="5289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1C9BA48-EC95-46FE-9B01-A3922A44BA0A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B61235B-5E5C-4E71-8A44-900C0355199A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AD7B656-F1E8-4BAE-BA28-92DF8270B96B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E2FBCEA-C693-4416-9BE8-F4F77BB6654D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BED240-D0EA-4C25-8FF0-C8AFA4AE58B5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413BA3D-10A3-4BAE-BA3A-B76291963484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C55015-5023-4C63-A298-17E4079A4189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1613"/>
            <a:ext cx="2057400" cy="59245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1613"/>
            <a:ext cx="6019800" cy="59245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F6558FE-2C95-4120-BE25-159E8CA3BC30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D53D80-CE94-4A97-95C6-595A79FA28C6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D62CAD-7D75-4EA5-8DC4-60E1D116A6A2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94C37A-E798-4FA5-86AB-E17120B5B8FB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03B79D-DEBB-47CC-A6CE-BC1A81C7BF3E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F1628-DC32-42DD-8C1B-23173C12BD2C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B3445B-C7C0-4853-B653-198E17395DBE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FD96D8-7DBE-43AC-AA56-08921840C5F6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77F1F-E075-4EFB-8A57-1B3A5B630089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36B105-1A59-478B-B9B7-51F774CB6AF1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7B49-0BAE-42A9-BC73-32FBA365F9E5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A71DB5-8985-4215-9DDD-C478DB38FF35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1613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title style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836613"/>
            <a:ext cx="8207375" cy="528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text styles</a:t>
            </a:r>
          </a:p>
          <a:p>
            <a:pPr lvl="1"/>
            <a:r>
              <a:rPr lang="de-CH" smtClean="0"/>
              <a:t>Second level</a:t>
            </a:r>
          </a:p>
          <a:p>
            <a:pPr lvl="2"/>
            <a:r>
              <a:rPr lang="de-CH" smtClean="0"/>
              <a:t>Third level</a:t>
            </a:r>
          </a:p>
          <a:p>
            <a:pPr lvl="3"/>
            <a:r>
              <a:rPr lang="de-CH" smtClean="0"/>
              <a:t>Fourth level</a:t>
            </a:r>
          </a:p>
          <a:p>
            <a:pPr lvl="4"/>
            <a:r>
              <a:rPr lang="de-CH" smtClean="0"/>
              <a:t>Fifth level</a:t>
            </a:r>
          </a:p>
        </p:txBody>
      </p:sp>
      <p:sp>
        <p:nvSpPr>
          <p:cNvPr id="1024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87450" y="6381750"/>
            <a:ext cx="63373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buFontTx/>
              <a:buNone/>
              <a:defRPr sz="1400"/>
            </a:lvl1pPr>
          </a:lstStyle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1024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96188" y="6381750"/>
            <a:ext cx="1008062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buFontTx/>
              <a:buNone/>
              <a:defRPr sz="1400"/>
            </a:lvl1pPr>
          </a:lstStyle>
          <a:p>
            <a:fld id="{52825609-16ED-4946-A623-FFFB8A721657}" type="slidenum">
              <a:rPr lang="de-CH"/>
              <a:pPr/>
              <a:t>‹#›</a:t>
            </a:fld>
            <a:endParaRPr lang="de-CH"/>
          </a:p>
        </p:txBody>
      </p:sp>
      <p:pic>
        <p:nvPicPr>
          <p:cNvPr id="102409" name="Picture 9" descr="logo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07950" y="6061075"/>
            <a:ext cx="742950" cy="741363"/>
          </a:xfrm>
          <a:prstGeom prst="rect">
            <a:avLst/>
          </a:prstGeom>
          <a:noFill/>
        </p:spPr>
      </p:pic>
      <p:sp>
        <p:nvSpPr>
          <p:cNvPr id="102435" name="Oval 35"/>
          <p:cNvSpPr>
            <a:spLocks noChangeArrowheads="1"/>
          </p:cNvSpPr>
          <p:nvPr/>
        </p:nvSpPr>
        <p:spPr bwMode="auto">
          <a:xfrm>
            <a:off x="3060700" y="728663"/>
            <a:ext cx="71438" cy="7143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37" name="Oval 37"/>
          <p:cNvSpPr>
            <a:spLocks noChangeArrowheads="1"/>
          </p:cNvSpPr>
          <p:nvPr/>
        </p:nvSpPr>
        <p:spPr bwMode="auto">
          <a:xfrm>
            <a:off x="5868988" y="728663"/>
            <a:ext cx="71437" cy="7143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38" name="Oval 38"/>
          <p:cNvSpPr>
            <a:spLocks noChangeArrowheads="1"/>
          </p:cNvSpPr>
          <p:nvPr/>
        </p:nvSpPr>
        <p:spPr bwMode="auto">
          <a:xfrm>
            <a:off x="8604250" y="728663"/>
            <a:ext cx="71438" cy="7143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39" name="Oval 39"/>
          <p:cNvSpPr>
            <a:spLocks noChangeArrowheads="1"/>
          </p:cNvSpPr>
          <p:nvPr/>
        </p:nvSpPr>
        <p:spPr bwMode="auto">
          <a:xfrm>
            <a:off x="468313" y="728663"/>
            <a:ext cx="71437" cy="7143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102441" name="AutoShape 41"/>
          <p:cNvCxnSpPr>
            <a:cxnSpLocks noChangeShapeType="1"/>
            <a:stCxn id="102439" idx="6"/>
            <a:endCxn id="102435" idx="2"/>
          </p:cNvCxnSpPr>
          <p:nvPr/>
        </p:nvCxnSpPr>
        <p:spPr bwMode="auto">
          <a:xfrm>
            <a:off x="539750" y="765175"/>
            <a:ext cx="2520950" cy="0"/>
          </a:xfrm>
          <a:prstGeom prst="straightConnector1">
            <a:avLst/>
          </a:prstGeom>
          <a:noFill/>
          <a:ln w="12700">
            <a:solidFill>
              <a:srgbClr val="FF0000"/>
            </a:solidFill>
            <a:round/>
            <a:headEnd/>
            <a:tailEnd type="triangle" w="med" len="med"/>
          </a:ln>
          <a:effectLst/>
        </p:spPr>
      </p:cxnSp>
      <p:cxnSp>
        <p:nvCxnSpPr>
          <p:cNvPr id="102443" name="AutoShape 43"/>
          <p:cNvCxnSpPr>
            <a:cxnSpLocks noChangeShapeType="1"/>
            <a:stCxn id="102435" idx="6"/>
            <a:endCxn id="102437" idx="2"/>
          </p:cNvCxnSpPr>
          <p:nvPr/>
        </p:nvCxnSpPr>
        <p:spPr bwMode="auto">
          <a:xfrm>
            <a:off x="3132138" y="765175"/>
            <a:ext cx="2736850" cy="0"/>
          </a:xfrm>
          <a:prstGeom prst="straightConnector1">
            <a:avLst/>
          </a:prstGeom>
          <a:noFill/>
          <a:ln w="12700">
            <a:solidFill>
              <a:srgbClr val="339966"/>
            </a:solidFill>
            <a:round/>
            <a:headEnd/>
            <a:tailEnd type="triangle" w="med" len="med"/>
          </a:ln>
          <a:effectLst/>
        </p:spPr>
      </p:cxnSp>
      <p:cxnSp>
        <p:nvCxnSpPr>
          <p:cNvPr id="102444" name="AutoShape 44"/>
          <p:cNvCxnSpPr>
            <a:cxnSpLocks noChangeShapeType="1"/>
            <a:stCxn id="102437" idx="6"/>
            <a:endCxn id="102438" idx="2"/>
          </p:cNvCxnSpPr>
          <p:nvPr/>
        </p:nvCxnSpPr>
        <p:spPr bwMode="auto">
          <a:xfrm>
            <a:off x="5940425" y="765175"/>
            <a:ext cx="2663825" cy="0"/>
          </a:xfrm>
          <a:prstGeom prst="straightConnector1">
            <a:avLst/>
          </a:prstGeom>
          <a:noFill/>
          <a:ln w="12700">
            <a:solidFill>
              <a:srgbClr val="3366FF"/>
            </a:solidFill>
            <a:round/>
            <a:headEnd/>
            <a:tailEnd type="triangle" w="med" len="med"/>
          </a:ln>
          <a:effectLst/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title style</a:t>
            </a:r>
          </a:p>
        </p:txBody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text styles</a:t>
            </a:r>
          </a:p>
          <a:p>
            <a:pPr lvl="1"/>
            <a:r>
              <a:rPr lang="de-CH" smtClean="0"/>
              <a:t>Second level</a:t>
            </a:r>
          </a:p>
          <a:p>
            <a:pPr lvl="2"/>
            <a:r>
              <a:rPr lang="de-CH" smtClean="0"/>
              <a:t>Third level</a:t>
            </a:r>
          </a:p>
          <a:p>
            <a:pPr lvl="3"/>
            <a:r>
              <a:rPr lang="de-CH" smtClean="0"/>
              <a:t>Fourth level</a:t>
            </a:r>
          </a:p>
          <a:p>
            <a:pPr lvl="4"/>
            <a:r>
              <a:rPr lang="de-CH" smtClean="0"/>
              <a:t>Fifth level</a:t>
            </a:r>
          </a:p>
        </p:txBody>
      </p:sp>
      <p:sp>
        <p:nvSpPr>
          <p:cNvPr id="2754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FontTx/>
              <a:buNone/>
              <a:defRPr sz="1400"/>
            </a:lvl1pPr>
          </a:lstStyle>
          <a:p>
            <a:endParaRPr lang="de-CH"/>
          </a:p>
        </p:txBody>
      </p:sp>
      <p:sp>
        <p:nvSpPr>
          <p:cNvPr id="2754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/>
            </a:lvl1pPr>
          </a:lstStyle>
          <a:p>
            <a:endParaRPr lang="de-CH"/>
          </a:p>
        </p:txBody>
      </p:sp>
      <p:sp>
        <p:nvSpPr>
          <p:cNvPr id="2754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/>
            </a:lvl1pPr>
          </a:lstStyle>
          <a:p>
            <a:fld id="{872ABB70-A7BB-4B4D-BB08-232348797B8A}" type="slidenum">
              <a:rPr lang="de-CH"/>
              <a:pPr/>
              <a:t>‹#›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0" y="944563"/>
            <a:ext cx="9144000" cy="906462"/>
          </a:xfrm>
        </p:spPr>
        <p:txBody>
          <a:bodyPr/>
          <a:lstStyle/>
          <a:p>
            <a:r>
              <a:rPr lang="en-US" sz="3600">
                <a:solidFill>
                  <a:srgbClr val="333399"/>
                </a:solidFill>
              </a:rPr>
              <a:t>Selfishness in Transactional Memory</a:t>
            </a:r>
            <a:endParaRPr lang="de-CH">
              <a:solidFill>
                <a:srgbClr val="333399"/>
              </a:solidFill>
            </a:endParaRPr>
          </a:p>
        </p:txBody>
      </p:sp>
      <p:sp>
        <p:nvSpPr>
          <p:cNvPr id="142354" name="Text Box 18"/>
          <p:cNvSpPr txBox="1">
            <a:spLocks noChangeArrowheads="1"/>
          </p:cNvSpPr>
          <p:nvPr/>
        </p:nvSpPr>
        <p:spPr bwMode="auto">
          <a:xfrm>
            <a:off x="1954213" y="3927475"/>
            <a:ext cx="5210175" cy="630238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381000" indent="-381000">
              <a:buFontTx/>
              <a:buNone/>
            </a:pPr>
            <a:r>
              <a:rPr lang="en-US" sz="1600" i="1">
                <a:solidFill>
                  <a:srgbClr val="33CC33"/>
                </a:solidFill>
              </a:rPr>
              <a:t>Raphael Eidenbenz,</a:t>
            </a:r>
            <a:endParaRPr lang="de-CH" sz="1600" i="1"/>
          </a:p>
          <a:p>
            <a:pPr marL="381000" indent="-381000">
              <a:buFontTx/>
              <a:buNone/>
            </a:pPr>
            <a:r>
              <a:rPr lang="de-CH" sz="1600" i="1"/>
              <a:t>Roger Wattenhofer</a:t>
            </a:r>
            <a:endParaRPr lang="en-US" sz="1600" i="1"/>
          </a:p>
        </p:txBody>
      </p:sp>
      <p:pic>
        <p:nvPicPr>
          <p:cNvPr id="142371" name="Picture 35" descr="logo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875" y="4511675"/>
            <a:ext cx="1914525" cy="1914525"/>
          </a:xfrm>
          <a:prstGeom prst="rect">
            <a:avLst/>
          </a:prstGeom>
          <a:noFill/>
        </p:spPr>
      </p:pic>
      <p:sp>
        <p:nvSpPr>
          <p:cNvPr id="142372" name="Rectangle 36"/>
          <p:cNvSpPr>
            <a:spLocks noChangeArrowheads="1"/>
          </p:cNvSpPr>
          <p:nvPr/>
        </p:nvSpPr>
        <p:spPr bwMode="auto">
          <a:xfrm>
            <a:off x="-447675" y="5778500"/>
            <a:ext cx="18002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0" hangingPunct="0">
              <a:spcBef>
                <a:spcPct val="0"/>
              </a:spcBef>
              <a:buFontTx/>
              <a:buNone/>
            </a:pPr>
            <a:r>
              <a:rPr lang="en-US" sz="1800" b="1">
                <a:solidFill>
                  <a:srgbClr val="DA0000"/>
                </a:solidFill>
              </a:rPr>
              <a:t>D</a:t>
            </a:r>
            <a:r>
              <a:rPr lang="en-US" sz="1800"/>
              <a:t>istributed</a:t>
            </a:r>
            <a:br>
              <a:rPr lang="en-US" sz="1800"/>
            </a:br>
            <a:r>
              <a:rPr lang="en-US" sz="1800" b="1">
                <a:solidFill>
                  <a:srgbClr val="009900"/>
                </a:solidFill>
              </a:rPr>
              <a:t>C</a:t>
            </a:r>
            <a:r>
              <a:rPr lang="en-US" sz="1800"/>
              <a:t>omputing</a:t>
            </a:r>
            <a:br>
              <a:rPr lang="en-US" sz="1800"/>
            </a:br>
            <a:r>
              <a:rPr lang="en-US" sz="1800" b="1">
                <a:solidFill>
                  <a:schemeClr val="accent2"/>
                </a:solidFill>
              </a:rPr>
              <a:t>G</a:t>
            </a:r>
            <a:r>
              <a:rPr lang="en-US" sz="1800"/>
              <a:t>roup</a:t>
            </a:r>
            <a:endParaRPr lang="de-CH" sz="1800"/>
          </a:p>
        </p:txBody>
      </p:sp>
      <p:pic>
        <p:nvPicPr>
          <p:cNvPr id="142373" name="Picture 37" descr="eth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45288" y="6053138"/>
            <a:ext cx="2262187" cy="671512"/>
          </a:xfrm>
          <a:prstGeom prst="rect">
            <a:avLst/>
          </a:prstGeom>
          <a:noFill/>
        </p:spPr>
      </p:pic>
      <p:sp>
        <p:nvSpPr>
          <p:cNvPr id="142374" name="Text Box 38"/>
          <p:cNvSpPr txBox="1">
            <a:spLocks noChangeArrowheads="1"/>
          </p:cNvSpPr>
          <p:nvPr/>
        </p:nvSpPr>
        <p:spPr bwMode="auto">
          <a:xfrm>
            <a:off x="1563688" y="2033588"/>
            <a:ext cx="5992812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marL="381000" indent="-381000" algn="l">
              <a:buFontTx/>
              <a:buNone/>
            </a:pPr>
            <a:r>
              <a:rPr lang="en-US" sz="2400">
                <a:solidFill>
                  <a:srgbClr val="333399"/>
                </a:solidFill>
              </a:rPr>
              <a:t>Game Theory meets Multicore Architecture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1887A36-45AC-4069-982B-E16CA1DC7D17}" type="slidenum">
              <a:rPr lang="de-CH"/>
              <a:pPr/>
              <a:t>2</a:t>
            </a:fld>
            <a:endParaRPr lang="de-CH"/>
          </a:p>
        </p:txBody>
      </p:sp>
      <p:sp>
        <p:nvSpPr>
          <p:cNvPr id="2274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Transactional Memory</a:t>
            </a:r>
            <a:endParaRPr lang="en-US"/>
          </a:p>
        </p:txBody>
      </p:sp>
      <p:sp>
        <p:nvSpPr>
          <p:cNvPr id="2274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4350" y="1401763"/>
            <a:ext cx="8207375" cy="4243387"/>
          </a:xfrm>
        </p:spPr>
        <p:txBody>
          <a:bodyPr/>
          <a:lstStyle/>
          <a:p>
            <a:r>
              <a:rPr lang="de-CH"/>
              <a:t>Multicore Architecture</a:t>
            </a:r>
          </a:p>
          <a:p>
            <a:pPr lvl="1"/>
            <a:r>
              <a:rPr lang="de-CH"/>
              <a:t>Parallel concurrent threads</a:t>
            </a:r>
          </a:p>
          <a:p>
            <a:pPr lvl="1"/>
            <a:r>
              <a:rPr lang="de-CH"/>
              <a:t>Communication through shared memory</a:t>
            </a:r>
          </a:p>
          <a:p>
            <a:pPr lvl="1"/>
            <a:r>
              <a:rPr lang="de-CH"/>
              <a:t>Traditionally explicit locking of shared resources</a:t>
            </a:r>
          </a:p>
          <a:p>
            <a:pPr lvl="2"/>
            <a:r>
              <a:rPr lang="de-CH"/>
              <a:t>Hard task for software developers</a:t>
            </a:r>
          </a:p>
          <a:p>
            <a:pPr lvl="2"/>
            <a:endParaRPr lang="de-CH"/>
          </a:p>
          <a:p>
            <a:pPr lvl="2"/>
            <a:endParaRPr lang="de-CH"/>
          </a:p>
          <a:p>
            <a:r>
              <a:rPr lang="de-CH"/>
              <a:t>[Herlihy et al. 1993]: Transactional Memory</a:t>
            </a:r>
          </a:p>
          <a:p>
            <a:pPr lvl="1"/>
            <a:r>
              <a:rPr lang="de-CH"/>
              <a:t>Wrap critical code into transactions</a:t>
            </a:r>
          </a:p>
          <a:p>
            <a:pPr lvl="1"/>
            <a:r>
              <a:rPr lang="de-CH"/>
              <a:t>The system then guarantees exclusive execution</a:t>
            </a:r>
          </a:p>
          <a:p>
            <a:pPr lvl="2"/>
            <a:endParaRPr lang="en-US"/>
          </a:p>
        </p:txBody>
      </p:sp>
      <p:sp>
        <p:nvSpPr>
          <p:cNvPr id="2274308" name="Lock"/>
          <p:cNvSpPr>
            <a:spLocks noEditPoints="1" noChangeArrowheads="1"/>
          </p:cNvSpPr>
          <p:nvPr/>
        </p:nvSpPr>
        <p:spPr bwMode="auto">
          <a:xfrm>
            <a:off x="6880225" y="2187575"/>
            <a:ext cx="914400" cy="1028700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9606 h 21600"/>
              <a:gd name="T4" fmla="*/ 10800 w 21600"/>
              <a:gd name="T5" fmla="*/ 21600 h 21600"/>
              <a:gd name="T6" fmla="*/ 0 w 21600"/>
              <a:gd name="T7" fmla="*/ 9606 h 21600"/>
              <a:gd name="T8" fmla="*/ 744 w 21600"/>
              <a:gd name="T9" fmla="*/ 9904 h 21600"/>
              <a:gd name="T10" fmla="*/ 21134 w 21600"/>
              <a:gd name="T11" fmla="*/ 1533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93" y="9606"/>
                </a:moveTo>
                <a:lnTo>
                  <a:pt x="2048" y="9606"/>
                </a:lnTo>
                <a:lnTo>
                  <a:pt x="2048" y="4713"/>
                </a:lnTo>
                <a:lnTo>
                  <a:pt x="2420" y="3818"/>
                </a:lnTo>
                <a:lnTo>
                  <a:pt x="2979" y="3028"/>
                </a:lnTo>
                <a:lnTo>
                  <a:pt x="3537" y="2446"/>
                </a:lnTo>
                <a:lnTo>
                  <a:pt x="3956" y="1998"/>
                </a:lnTo>
                <a:lnTo>
                  <a:pt x="4492" y="1581"/>
                </a:lnTo>
                <a:lnTo>
                  <a:pt x="5143" y="1238"/>
                </a:lnTo>
                <a:lnTo>
                  <a:pt x="5912" y="880"/>
                </a:lnTo>
                <a:lnTo>
                  <a:pt x="6587" y="641"/>
                </a:lnTo>
                <a:lnTo>
                  <a:pt x="7518" y="372"/>
                </a:lnTo>
                <a:lnTo>
                  <a:pt x="8425" y="208"/>
                </a:lnTo>
                <a:lnTo>
                  <a:pt x="9496" y="59"/>
                </a:lnTo>
                <a:lnTo>
                  <a:pt x="10637" y="14"/>
                </a:lnTo>
                <a:lnTo>
                  <a:pt x="11614" y="59"/>
                </a:lnTo>
                <a:lnTo>
                  <a:pt x="12382" y="119"/>
                </a:lnTo>
                <a:lnTo>
                  <a:pt x="13034" y="253"/>
                </a:lnTo>
                <a:lnTo>
                  <a:pt x="13779" y="417"/>
                </a:lnTo>
                <a:lnTo>
                  <a:pt x="14500" y="611"/>
                </a:lnTo>
                <a:lnTo>
                  <a:pt x="14733" y="686"/>
                </a:lnTo>
                <a:lnTo>
                  <a:pt x="14989" y="790"/>
                </a:lnTo>
                <a:lnTo>
                  <a:pt x="15175" y="865"/>
                </a:lnTo>
                <a:lnTo>
                  <a:pt x="15385" y="954"/>
                </a:lnTo>
                <a:lnTo>
                  <a:pt x="15431" y="969"/>
                </a:lnTo>
                <a:lnTo>
                  <a:pt x="15594" y="1059"/>
                </a:lnTo>
                <a:lnTo>
                  <a:pt x="15757" y="1148"/>
                </a:lnTo>
                <a:lnTo>
                  <a:pt x="15920" y="1267"/>
                </a:lnTo>
                <a:lnTo>
                  <a:pt x="16106" y="1372"/>
                </a:lnTo>
                <a:lnTo>
                  <a:pt x="16665" y="1730"/>
                </a:lnTo>
                <a:lnTo>
                  <a:pt x="17014" y="1998"/>
                </a:lnTo>
                <a:lnTo>
                  <a:pt x="17480" y="2356"/>
                </a:lnTo>
                <a:lnTo>
                  <a:pt x="17852" y="2804"/>
                </a:lnTo>
                <a:lnTo>
                  <a:pt x="18178" y="3192"/>
                </a:lnTo>
                <a:lnTo>
                  <a:pt x="18527" y="3639"/>
                </a:lnTo>
                <a:lnTo>
                  <a:pt x="18806" y="4132"/>
                </a:lnTo>
                <a:lnTo>
                  <a:pt x="19086" y="4713"/>
                </a:lnTo>
                <a:lnTo>
                  <a:pt x="19272" y="5191"/>
                </a:lnTo>
                <a:lnTo>
                  <a:pt x="19295" y="9606"/>
                </a:lnTo>
                <a:lnTo>
                  <a:pt x="21600" y="9606"/>
                </a:lnTo>
                <a:lnTo>
                  <a:pt x="21600" y="16289"/>
                </a:lnTo>
                <a:lnTo>
                  <a:pt x="21413" y="17184"/>
                </a:lnTo>
                <a:lnTo>
                  <a:pt x="21041" y="17900"/>
                </a:lnTo>
                <a:lnTo>
                  <a:pt x="20668" y="18377"/>
                </a:lnTo>
                <a:lnTo>
                  <a:pt x="20343" y="18855"/>
                </a:lnTo>
                <a:lnTo>
                  <a:pt x="19924" y="19332"/>
                </a:lnTo>
                <a:lnTo>
                  <a:pt x="19388" y="19809"/>
                </a:lnTo>
                <a:lnTo>
                  <a:pt x="18806" y="20242"/>
                </a:lnTo>
                <a:lnTo>
                  <a:pt x="18062" y="20585"/>
                </a:lnTo>
                <a:lnTo>
                  <a:pt x="17270" y="20883"/>
                </a:lnTo>
                <a:lnTo>
                  <a:pt x="16525" y="21182"/>
                </a:lnTo>
                <a:lnTo>
                  <a:pt x="15548" y="21420"/>
                </a:lnTo>
                <a:lnTo>
                  <a:pt x="14803" y="21540"/>
                </a:lnTo>
                <a:lnTo>
                  <a:pt x="13662" y="21674"/>
                </a:lnTo>
                <a:lnTo>
                  <a:pt x="8379" y="21659"/>
                </a:lnTo>
                <a:lnTo>
                  <a:pt x="7168" y="21540"/>
                </a:lnTo>
                <a:lnTo>
                  <a:pt x="6098" y="21331"/>
                </a:lnTo>
                <a:lnTo>
                  <a:pt x="5050" y="21092"/>
                </a:lnTo>
                <a:lnTo>
                  <a:pt x="4003" y="20764"/>
                </a:lnTo>
                <a:lnTo>
                  <a:pt x="3258" y="20391"/>
                </a:lnTo>
                <a:lnTo>
                  <a:pt x="2769" y="20123"/>
                </a:lnTo>
                <a:lnTo>
                  <a:pt x="2281" y="19720"/>
                </a:lnTo>
                <a:lnTo>
                  <a:pt x="1862" y="19407"/>
                </a:lnTo>
                <a:lnTo>
                  <a:pt x="1489" y="19079"/>
                </a:lnTo>
                <a:lnTo>
                  <a:pt x="1070" y="18676"/>
                </a:lnTo>
                <a:lnTo>
                  <a:pt x="744" y="18258"/>
                </a:lnTo>
                <a:lnTo>
                  <a:pt x="325" y="17661"/>
                </a:lnTo>
                <a:lnTo>
                  <a:pt x="162" y="17035"/>
                </a:lnTo>
                <a:lnTo>
                  <a:pt x="93" y="16468"/>
                </a:lnTo>
                <a:lnTo>
                  <a:pt x="93" y="9606"/>
                </a:lnTo>
                <a:close/>
                <a:moveTo>
                  <a:pt x="6098" y="9591"/>
                </a:moveTo>
                <a:lnTo>
                  <a:pt x="6098" y="5220"/>
                </a:lnTo>
                <a:lnTo>
                  <a:pt x="6191" y="4907"/>
                </a:lnTo>
                <a:lnTo>
                  <a:pt x="6307" y="4639"/>
                </a:lnTo>
                <a:lnTo>
                  <a:pt x="6517" y="4370"/>
                </a:lnTo>
                <a:lnTo>
                  <a:pt x="6680" y="4087"/>
                </a:lnTo>
                <a:lnTo>
                  <a:pt x="6889" y="3878"/>
                </a:lnTo>
                <a:lnTo>
                  <a:pt x="7308" y="3520"/>
                </a:lnTo>
                <a:lnTo>
                  <a:pt x="7843" y="3281"/>
                </a:lnTo>
                <a:lnTo>
                  <a:pt x="8402" y="3013"/>
                </a:lnTo>
                <a:lnTo>
                  <a:pt x="9031" y="2834"/>
                </a:lnTo>
                <a:lnTo>
                  <a:pt x="9659" y="2700"/>
                </a:lnTo>
                <a:lnTo>
                  <a:pt x="10497" y="2625"/>
                </a:lnTo>
                <a:lnTo>
                  <a:pt x="11125" y="2655"/>
                </a:lnTo>
                <a:lnTo>
                  <a:pt x="11987" y="2789"/>
                </a:lnTo>
                <a:lnTo>
                  <a:pt x="12522" y="2893"/>
                </a:lnTo>
                <a:lnTo>
                  <a:pt x="13011" y="3028"/>
                </a:lnTo>
                <a:lnTo>
                  <a:pt x="13290" y="3192"/>
                </a:lnTo>
                <a:lnTo>
                  <a:pt x="13709" y="3371"/>
                </a:lnTo>
                <a:lnTo>
                  <a:pt x="13872" y="3505"/>
                </a:lnTo>
                <a:lnTo>
                  <a:pt x="14058" y="3639"/>
                </a:lnTo>
                <a:lnTo>
                  <a:pt x="14291" y="3788"/>
                </a:lnTo>
                <a:lnTo>
                  <a:pt x="14431" y="3953"/>
                </a:lnTo>
                <a:lnTo>
                  <a:pt x="14617" y="4102"/>
                </a:lnTo>
                <a:lnTo>
                  <a:pt x="14826" y="4311"/>
                </a:lnTo>
                <a:lnTo>
                  <a:pt x="14919" y="4534"/>
                </a:lnTo>
                <a:lnTo>
                  <a:pt x="15036" y="4773"/>
                </a:lnTo>
                <a:lnTo>
                  <a:pt x="15175" y="5027"/>
                </a:lnTo>
                <a:lnTo>
                  <a:pt x="15245" y="5220"/>
                </a:lnTo>
                <a:lnTo>
                  <a:pt x="15245" y="9591"/>
                </a:lnTo>
                <a:lnTo>
                  <a:pt x="6098" y="9591"/>
                </a:lnTo>
                <a:close/>
              </a:path>
              <a:path w="21600" h="21600" extrusionOk="0">
                <a:moveTo>
                  <a:pt x="93" y="9606"/>
                </a:moveTo>
                <a:lnTo>
                  <a:pt x="21600" y="9606"/>
                </a:lnTo>
                <a:close/>
              </a:path>
              <a:path w="21600" h="21600" extrusionOk="0">
                <a:moveTo>
                  <a:pt x="11684" y="17109"/>
                </a:moveTo>
                <a:lnTo>
                  <a:pt x="12266" y="19317"/>
                </a:lnTo>
                <a:lnTo>
                  <a:pt x="9659" y="19317"/>
                </a:lnTo>
                <a:lnTo>
                  <a:pt x="10287" y="17124"/>
                </a:lnTo>
                <a:lnTo>
                  <a:pt x="10008" y="16975"/>
                </a:lnTo>
                <a:lnTo>
                  <a:pt x="9799" y="16722"/>
                </a:lnTo>
                <a:lnTo>
                  <a:pt x="9752" y="16408"/>
                </a:lnTo>
                <a:lnTo>
                  <a:pt x="9822" y="16170"/>
                </a:lnTo>
                <a:lnTo>
                  <a:pt x="10008" y="16006"/>
                </a:lnTo>
                <a:lnTo>
                  <a:pt x="10148" y="15871"/>
                </a:lnTo>
                <a:lnTo>
                  <a:pt x="10381" y="15782"/>
                </a:lnTo>
                <a:lnTo>
                  <a:pt x="10660" y="15692"/>
                </a:lnTo>
                <a:lnTo>
                  <a:pt x="11009" y="15677"/>
                </a:lnTo>
                <a:lnTo>
                  <a:pt x="11288" y="15722"/>
                </a:lnTo>
                <a:lnTo>
                  <a:pt x="11614" y="15782"/>
                </a:lnTo>
                <a:lnTo>
                  <a:pt x="11893" y="15946"/>
                </a:lnTo>
                <a:lnTo>
                  <a:pt x="12033" y="16080"/>
                </a:lnTo>
                <a:lnTo>
                  <a:pt x="12173" y="16229"/>
                </a:lnTo>
                <a:lnTo>
                  <a:pt x="12196" y="16408"/>
                </a:lnTo>
                <a:lnTo>
                  <a:pt x="12103" y="16722"/>
                </a:lnTo>
                <a:lnTo>
                  <a:pt x="11987" y="16856"/>
                </a:lnTo>
                <a:lnTo>
                  <a:pt x="11847" y="16975"/>
                </a:lnTo>
                <a:lnTo>
                  <a:pt x="11684" y="17109"/>
                </a:lnTo>
              </a:path>
            </a:pathLst>
          </a:custGeom>
          <a:solidFill>
            <a:srgbClr val="C0C0C0"/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274310" name="Picture 6" descr="MCj0425794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6713" y="2117725"/>
            <a:ext cx="1422400" cy="1230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21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1E19666-4A39-41DE-88C2-57429AE1BAC4}" type="slidenum">
              <a:rPr lang="de-CH"/>
              <a:pPr/>
              <a:t>3</a:t>
            </a:fld>
            <a:endParaRPr lang="de-CH"/>
          </a:p>
        </p:txBody>
      </p:sp>
      <p:pic>
        <p:nvPicPr>
          <p:cNvPr id="2275353" name="Picture 25"/>
          <p:cNvPicPr>
            <a:picLocks noChangeAspect="1" noChangeArrowheads="1"/>
          </p:cNvPicPr>
          <p:nvPr/>
        </p:nvPicPr>
        <p:blipFill>
          <a:blip r:embed="rId2" cstate="print"/>
          <a:srcRect l="11508" t="11275" r="14285" b="11765"/>
          <a:stretch>
            <a:fillRect/>
          </a:stretch>
        </p:blipFill>
        <p:spPr bwMode="auto">
          <a:xfrm>
            <a:off x="5575300" y="4216400"/>
            <a:ext cx="296863" cy="24923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</p:pic>
      <p:sp>
        <p:nvSpPr>
          <p:cNvPr id="2275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Contention Management</a:t>
            </a:r>
            <a:endParaRPr lang="en-US"/>
          </a:p>
        </p:txBody>
      </p:sp>
      <p:sp>
        <p:nvSpPr>
          <p:cNvPr id="2275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76375"/>
            <a:ext cx="3908425" cy="4649788"/>
          </a:xfrm>
        </p:spPr>
        <p:txBody>
          <a:bodyPr/>
          <a:lstStyle/>
          <a:p>
            <a:r>
              <a:rPr lang="de-CH"/>
              <a:t>When threads interfere, a contention manager (CM) resolves conflict</a:t>
            </a:r>
          </a:p>
          <a:p>
            <a:pPr lvl="1"/>
            <a:r>
              <a:rPr lang="de-CH"/>
              <a:t>Let one transaction continue</a:t>
            </a:r>
          </a:p>
          <a:p>
            <a:pPr lvl="1"/>
            <a:r>
              <a:rPr lang="de-CH"/>
              <a:t>Abort the others</a:t>
            </a:r>
          </a:p>
          <a:p>
            <a:pPr lvl="1"/>
            <a:endParaRPr lang="de-CH"/>
          </a:p>
          <a:p>
            <a:pPr lvl="1"/>
            <a:endParaRPr lang="de-CH"/>
          </a:p>
          <a:p>
            <a:r>
              <a:rPr lang="de-CH"/>
              <a:t>But which transaction to abort?</a:t>
            </a:r>
          </a:p>
          <a:p>
            <a:endParaRPr lang="en-US"/>
          </a:p>
        </p:txBody>
      </p:sp>
      <p:pic>
        <p:nvPicPr>
          <p:cNvPr id="22753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56300" y="2682875"/>
            <a:ext cx="45720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</p:pic>
      <p:pic>
        <p:nvPicPr>
          <p:cNvPr id="227533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07288" y="3336925"/>
            <a:ext cx="485775" cy="4206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</p:pic>
      <p:pic>
        <p:nvPicPr>
          <p:cNvPr id="227533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13" y="4065588"/>
            <a:ext cx="45720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</p:pic>
      <p:sp>
        <p:nvSpPr>
          <p:cNvPr id="2275336" name="Line 8"/>
          <p:cNvSpPr>
            <a:spLocks noChangeShapeType="1"/>
          </p:cNvSpPr>
          <p:nvPr/>
        </p:nvSpPr>
        <p:spPr bwMode="auto">
          <a:xfrm>
            <a:off x="6342063" y="2968625"/>
            <a:ext cx="1189037" cy="5556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lIns="90000" tIns="46800" rIns="90000" bIns="46800" anchor="ctr">
            <a:spAutoFit/>
          </a:bodyPr>
          <a:lstStyle/>
          <a:p>
            <a:endParaRPr lang="en-US"/>
          </a:p>
        </p:txBody>
      </p:sp>
      <p:sp>
        <p:nvSpPr>
          <p:cNvPr id="2275337" name="Line 9"/>
          <p:cNvSpPr>
            <a:spLocks noChangeShapeType="1"/>
          </p:cNvSpPr>
          <p:nvPr/>
        </p:nvSpPr>
        <p:spPr bwMode="auto">
          <a:xfrm flipV="1">
            <a:off x="6391275" y="3627438"/>
            <a:ext cx="1131888" cy="6699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en-US"/>
          </a:p>
        </p:txBody>
      </p:sp>
      <p:pic>
        <p:nvPicPr>
          <p:cNvPr id="2275338" name="Picture 10" descr="MCj0434750000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0938" y="2887663"/>
            <a:ext cx="447675" cy="447675"/>
          </a:xfrm>
          <a:prstGeom prst="rect">
            <a:avLst/>
          </a:prstGeom>
          <a:noFill/>
        </p:spPr>
      </p:pic>
      <p:pic>
        <p:nvPicPr>
          <p:cNvPr id="2275341" name="Picture 13" descr="MCj04339260000[1]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32638" y="1547813"/>
            <a:ext cx="762000" cy="762000"/>
          </a:xfrm>
          <a:prstGeom prst="rect">
            <a:avLst/>
          </a:prstGeom>
          <a:noFill/>
        </p:spPr>
      </p:pic>
      <p:grpSp>
        <p:nvGrpSpPr>
          <p:cNvPr id="2275345" name="Group 17"/>
          <p:cNvGrpSpPr>
            <a:grpSpLocks/>
          </p:cNvGrpSpPr>
          <p:nvPr/>
        </p:nvGrpSpPr>
        <p:grpSpPr bwMode="auto">
          <a:xfrm>
            <a:off x="6654800" y="3779838"/>
            <a:ext cx="509588" cy="469900"/>
            <a:chOff x="1104" y="2150"/>
            <a:chExt cx="582" cy="593"/>
          </a:xfrm>
        </p:grpSpPr>
        <p:sp>
          <p:nvSpPr>
            <p:cNvPr id="2275343" name="Line 15"/>
            <p:cNvSpPr>
              <a:spLocks noChangeShapeType="1"/>
            </p:cNvSpPr>
            <p:nvPr/>
          </p:nvSpPr>
          <p:spPr bwMode="auto">
            <a:xfrm>
              <a:off x="1104" y="2150"/>
              <a:ext cx="576" cy="593"/>
            </a:xfrm>
            <a:prstGeom prst="line">
              <a:avLst/>
            </a:prstGeom>
            <a:noFill/>
            <a:ln w="76200">
              <a:solidFill>
                <a:srgbClr val="FF0909"/>
              </a:solidFill>
              <a:round/>
              <a:headEnd/>
              <a:tailEnd/>
            </a:ln>
            <a:effectLst/>
          </p:spPr>
          <p:txBody>
            <a:bodyPr lIns="90000" tIns="46800" rIns="90000" bIns="46800" anchor="ctr">
              <a:spAutoFit/>
            </a:bodyPr>
            <a:lstStyle/>
            <a:p>
              <a:endParaRPr lang="en-US"/>
            </a:p>
          </p:txBody>
        </p:sp>
        <p:sp>
          <p:nvSpPr>
            <p:cNvPr id="2275344" name="Line 16"/>
            <p:cNvSpPr>
              <a:spLocks noChangeShapeType="1"/>
            </p:cNvSpPr>
            <p:nvPr/>
          </p:nvSpPr>
          <p:spPr bwMode="auto">
            <a:xfrm flipV="1">
              <a:off x="1104" y="2161"/>
              <a:ext cx="582" cy="582"/>
            </a:xfrm>
            <a:prstGeom prst="line">
              <a:avLst/>
            </a:prstGeom>
            <a:noFill/>
            <a:ln w="76200">
              <a:solidFill>
                <a:srgbClr val="FF0909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2275346" name="Line 18"/>
          <p:cNvSpPr>
            <a:spLocks noChangeShapeType="1"/>
          </p:cNvSpPr>
          <p:nvPr/>
        </p:nvSpPr>
        <p:spPr bwMode="auto">
          <a:xfrm flipH="1">
            <a:off x="6956425" y="2300288"/>
            <a:ext cx="434975" cy="1450975"/>
          </a:xfrm>
          <a:prstGeom prst="line">
            <a:avLst/>
          </a:prstGeom>
          <a:noFill/>
          <a:ln w="12700">
            <a:solidFill>
              <a:srgbClr val="FF0909"/>
            </a:solidFill>
            <a:round/>
            <a:headEnd/>
            <a:tailEnd type="triangle" w="med" len="med"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en-US"/>
          </a:p>
        </p:txBody>
      </p:sp>
      <p:pic>
        <p:nvPicPr>
          <p:cNvPr id="2275349" name="Picture 21"/>
          <p:cNvPicPr>
            <a:picLocks noChangeAspect="1" noChangeArrowheads="1"/>
          </p:cNvPicPr>
          <p:nvPr/>
        </p:nvPicPr>
        <p:blipFill>
          <a:blip r:embed="rId8" cstate="print"/>
          <a:srcRect l="11508" t="11275" r="14285" b="11765"/>
          <a:stretch>
            <a:fillRect/>
          </a:stretch>
        </p:blipFill>
        <p:spPr bwMode="auto">
          <a:xfrm>
            <a:off x="5586413" y="2795588"/>
            <a:ext cx="296862" cy="24923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</p:pic>
      <p:pic>
        <p:nvPicPr>
          <p:cNvPr id="2275350" name="Picture 22"/>
          <p:cNvPicPr>
            <a:picLocks noChangeAspect="1" noChangeArrowheads="1"/>
          </p:cNvPicPr>
          <p:nvPr/>
        </p:nvPicPr>
        <p:blipFill>
          <a:blip r:embed="rId9" cstate="print"/>
          <a:srcRect l="9525" t="8824" r="14285" b="11765"/>
          <a:stretch>
            <a:fillRect/>
          </a:stretch>
        </p:blipFill>
        <p:spPr bwMode="auto">
          <a:xfrm>
            <a:off x="5570538" y="4200525"/>
            <a:ext cx="304800" cy="2571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</p:pic>
      <p:pic>
        <p:nvPicPr>
          <p:cNvPr id="2275351" name="Picture 2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18200" y="3389313"/>
            <a:ext cx="45720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</p:pic>
      <p:pic>
        <p:nvPicPr>
          <p:cNvPr id="2275352" name="Picture 24"/>
          <p:cNvPicPr>
            <a:picLocks noChangeAspect="1" noChangeArrowheads="1"/>
          </p:cNvPicPr>
          <p:nvPr/>
        </p:nvPicPr>
        <p:blipFill>
          <a:blip r:embed="rId2" cstate="print"/>
          <a:srcRect l="11508" t="11275" r="14285" b="11765"/>
          <a:stretch>
            <a:fillRect/>
          </a:stretch>
        </p:blipFill>
        <p:spPr bwMode="auto">
          <a:xfrm>
            <a:off x="5565775" y="3521075"/>
            <a:ext cx="296863" cy="24923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5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75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75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75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5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275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5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275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275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5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5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5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22753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7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5337" grpId="0" animBg="1"/>
      <p:bldP spid="2275337" grpId="1" animBg="1"/>
      <p:bldP spid="2275346" grpId="0" animBg="1"/>
      <p:bldP spid="227534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DFCBE1-0020-46BB-A18A-1CC132D7A92C}" type="slidenum">
              <a:rPr lang="de-CH"/>
              <a:pPr/>
              <a:t>4</a:t>
            </a:fld>
            <a:endParaRPr lang="de-CH"/>
          </a:p>
        </p:txBody>
      </p:sp>
      <p:sp>
        <p:nvSpPr>
          <p:cNvPr id="2276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Contention Managers</a:t>
            </a:r>
            <a:endParaRPr lang="en-US"/>
          </a:p>
        </p:txBody>
      </p:sp>
      <p:sp>
        <p:nvSpPr>
          <p:cNvPr id="227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CH"/>
              <a:t>Timestamp</a:t>
            </a:r>
          </a:p>
          <a:p>
            <a:pPr lvl="1"/>
            <a:r>
              <a:rPr lang="de-CH"/>
              <a:t>Oldest transaction wins</a:t>
            </a:r>
          </a:p>
          <a:p>
            <a:r>
              <a:rPr lang="de-CH"/>
              <a:t>Polite</a:t>
            </a:r>
          </a:p>
          <a:p>
            <a:pPr lvl="1"/>
            <a:r>
              <a:rPr lang="de-CH"/>
              <a:t>Exponential backoff</a:t>
            </a:r>
          </a:p>
          <a:p>
            <a:r>
              <a:rPr lang="de-CH"/>
              <a:t>Karma</a:t>
            </a:r>
          </a:p>
          <a:p>
            <a:pPr lvl="1"/>
            <a:r>
              <a:rPr lang="de-CH"/>
              <a:t>Transaction with most locked resources wins</a:t>
            </a:r>
          </a:p>
          <a:p>
            <a:pPr lvl="1"/>
            <a:r>
              <a:rPr lang="de-CH"/>
              <a:t>Priority is carried over to next attempt when aborted</a:t>
            </a:r>
          </a:p>
          <a:p>
            <a:r>
              <a:rPr lang="de-CH"/>
              <a:t>Polka</a:t>
            </a:r>
          </a:p>
          <a:p>
            <a:pPr lvl="1"/>
            <a:r>
              <a:rPr lang="de-CH"/>
              <a:t>Karma with exponential backoff</a:t>
            </a:r>
          </a:p>
          <a:p>
            <a:r>
              <a:rPr lang="de-CH"/>
              <a:t>Randomized</a:t>
            </a:r>
          </a:p>
          <a:p>
            <a:pPr lvl="1"/>
            <a:r>
              <a:rPr lang="de-CH"/>
              <a:t>Pick a random winner</a:t>
            </a:r>
            <a:endParaRPr lang="en-US"/>
          </a:p>
        </p:txBody>
      </p:sp>
      <p:grpSp>
        <p:nvGrpSpPr>
          <p:cNvPr id="2276360" name="Group 8"/>
          <p:cNvGrpSpPr>
            <a:grpSpLocks/>
          </p:cNvGrpSpPr>
          <p:nvPr/>
        </p:nvGrpSpPr>
        <p:grpSpPr bwMode="auto">
          <a:xfrm>
            <a:off x="6761163" y="981075"/>
            <a:ext cx="2236787" cy="4062413"/>
            <a:chOff x="4259" y="618"/>
            <a:chExt cx="1409" cy="2559"/>
          </a:xfrm>
        </p:grpSpPr>
        <p:sp>
          <p:nvSpPr>
            <p:cNvPr id="2276356" name="Line 4"/>
            <p:cNvSpPr>
              <a:spLocks noChangeShapeType="1"/>
            </p:cNvSpPr>
            <p:nvPr/>
          </p:nvSpPr>
          <p:spPr bwMode="auto">
            <a:xfrm>
              <a:off x="4259" y="618"/>
              <a:ext cx="0" cy="1876"/>
            </a:xfrm>
            <a:prstGeom prst="line">
              <a:avLst/>
            </a:prstGeom>
            <a:noFill/>
            <a:ln w="38100">
              <a:solidFill>
                <a:srgbClr val="FF0909"/>
              </a:solidFill>
              <a:round/>
              <a:headEnd/>
              <a:tailEnd/>
            </a:ln>
            <a:effectLst/>
          </p:spPr>
          <p:txBody>
            <a:bodyPr lIns="90000" tIns="46800" rIns="90000" bIns="46800" anchor="ctr">
              <a:spAutoFit/>
            </a:bodyPr>
            <a:lstStyle/>
            <a:p>
              <a:endParaRPr lang="en-US"/>
            </a:p>
          </p:txBody>
        </p:sp>
        <p:sp>
          <p:nvSpPr>
            <p:cNvPr id="2276357" name="Text Box 5"/>
            <p:cNvSpPr txBox="1">
              <a:spLocks noChangeArrowheads="1"/>
            </p:cNvSpPr>
            <p:nvPr/>
          </p:nvSpPr>
          <p:spPr bwMode="auto">
            <a:xfrm>
              <a:off x="4360" y="1340"/>
              <a:ext cx="1074" cy="25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marL="381000" indent="-381000">
                <a:buFontTx/>
                <a:buNone/>
              </a:pPr>
              <a:r>
                <a:rPr lang="de-CH">
                  <a:solidFill>
                    <a:srgbClr val="FF0909"/>
                  </a:solidFill>
                </a:rPr>
                <a:t>priority based</a:t>
              </a:r>
              <a:endParaRPr lang="en-US">
                <a:solidFill>
                  <a:srgbClr val="FF0909"/>
                </a:solidFill>
              </a:endParaRPr>
            </a:p>
          </p:txBody>
        </p:sp>
        <p:sp>
          <p:nvSpPr>
            <p:cNvPr id="2276358" name="Line 6"/>
            <p:cNvSpPr>
              <a:spLocks noChangeShapeType="1"/>
            </p:cNvSpPr>
            <p:nvPr/>
          </p:nvSpPr>
          <p:spPr bwMode="auto">
            <a:xfrm>
              <a:off x="4259" y="2524"/>
              <a:ext cx="0" cy="653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endParaRPr lang="en-US"/>
            </a:p>
          </p:txBody>
        </p:sp>
        <p:sp>
          <p:nvSpPr>
            <p:cNvPr id="2276359" name="Text Box 7"/>
            <p:cNvSpPr txBox="1">
              <a:spLocks noChangeArrowheads="1"/>
            </p:cNvSpPr>
            <p:nvPr/>
          </p:nvSpPr>
          <p:spPr bwMode="auto">
            <a:xfrm>
              <a:off x="4274" y="2689"/>
              <a:ext cx="1394" cy="25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marL="381000" indent="-381000">
                <a:buFontTx/>
                <a:buNone/>
              </a:pPr>
              <a:r>
                <a:rPr lang="de-CH">
                  <a:solidFill>
                    <a:schemeClr val="hlink"/>
                  </a:solidFill>
                </a:rPr>
                <a:t>non-priority based</a:t>
              </a:r>
              <a:endParaRPr lang="en-US">
                <a:solidFill>
                  <a:schemeClr val="hlin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6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25CE2EA-135E-4E22-92ED-461C6E41CC9A}" type="slidenum">
              <a:rPr lang="de-CH"/>
              <a:pPr/>
              <a:t>5</a:t>
            </a:fld>
            <a:endParaRPr lang="de-CH"/>
          </a:p>
        </p:txBody>
      </p:sp>
      <p:sp>
        <p:nvSpPr>
          <p:cNvPr id="2277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Good Programming Incentives</a:t>
            </a:r>
            <a:endParaRPr lang="en-US"/>
          </a:p>
        </p:txBody>
      </p:sp>
      <p:sp>
        <p:nvSpPr>
          <p:cNvPr id="227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CH"/>
              <a:t>What code is beneficial for a TM system?</a:t>
            </a:r>
          </a:p>
          <a:p>
            <a:pPr lvl="1"/>
            <a:r>
              <a:rPr lang="de-CH"/>
              <a:t>Transactions as short as semantically possible</a:t>
            </a:r>
          </a:p>
          <a:p>
            <a:pPr lvl="2"/>
            <a:r>
              <a:rPr lang="de-CH"/>
              <a:t>No unnecessary locks</a:t>
            </a:r>
          </a:p>
          <a:p>
            <a:pPr lvl="2"/>
            <a:r>
              <a:rPr lang="de-CH"/>
              <a:t>Commit as early as possible</a:t>
            </a:r>
            <a:br>
              <a:rPr lang="de-CH"/>
            </a:br>
            <a:endParaRPr lang="de-CH"/>
          </a:p>
          <a:p>
            <a:r>
              <a:rPr lang="de-CH"/>
              <a:t>Assumptions</a:t>
            </a:r>
          </a:p>
          <a:p>
            <a:pPr lvl="1"/>
            <a:r>
              <a:rPr lang="de-CH"/>
              <a:t>Developers are selfish</a:t>
            </a:r>
          </a:p>
          <a:p>
            <a:pPr lvl="1"/>
            <a:r>
              <a:rPr lang="de-CH"/>
              <a:t>Competition among thread developers</a:t>
            </a:r>
            <a:br>
              <a:rPr lang="de-CH"/>
            </a:br>
            <a:endParaRPr lang="de-CH"/>
          </a:p>
          <a:p>
            <a:r>
              <a:rPr lang="de-CH"/>
              <a:t>Do TM systems offer good programming incentives (GPIs)?</a:t>
            </a:r>
          </a:p>
          <a:p>
            <a:pPr lvl="1"/>
            <a:r>
              <a:rPr lang="de-CH"/>
              <a:t>A CM is </a:t>
            </a:r>
            <a:r>
              <a:rPr lang="de-CH" i="1"/>
              <a:t>GPI compatible</a:t>
            </a:r>
            <a:r>
              <a:rPr lang="de-CH"/>
              <a:t> iff it rewards partitioning and punishes unnecessary locking</a:t>
            </a:r>
            <a:endParaRPr lang="en-US"/>
          </a:p>
        </p:txBody>
      </p:sp>
      <p:sp>
        <p:nvSpPr>
          <p:cNvPr id="2277380" name="Text Box 4"/>
          <p:cNvSpPr txBox="1">
            <a:spLocks noChangeArrowheads="1"/>
          </p:cNvSpPr>
          <p:nvPr/>
        </p:nvSpPr>
        <p:spPr bwMode="auto">
          <a:xfrm>
            <a:off x="1473200" y="4926013"/>
            <a:ext cx="6492875" cy="708025"/>
          </a:xfrm>
          <a:prstGeom prst="rect">
            <a:avLst/>
          </a:prstGeom>
          <a:solidFill>
            <a:srgbClr val="CCFFCC"/>
          </a:solidFill>
          <a:ln w="63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0" tIns="46800" rIns="90000" bIns="46800">
            <a:spAutoFit/>
          </a:bodyPr>
          <a:lstStyle/>
          <a:p>
            <a:pPr lvl="1" algn="l">
              <a:buFontTx/>
              <a:buNone/>
            </a:pPr>
            <a:r>
              <a:rPr lang="de-CH">
                <a:latin typeface="Times New Roman" pitchFamily="18" charset="0"/>
              </a:rPr>
              <a:t>Theorem: </a:t>
            </a:r>
            <a:r>
              <a:rPr lang="de-CH" i="1">
                <a:latin typeface="Times New Roman" pitchFamily="18" charset="0"/>
              </a:rPr>
              <a:t>Polite, Greedy, Karma, Timestamp and Polka are not GPI compatible. Randomized is GPI compatible.</a:t>
            </a:r>
            <a:endParaRPr lang="en-US" i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63DF34D-E3A4-4A16-B950-505CF8C146B6}" type="slidenum">
              <a:rPr lang="de-CH"/>
              <a:pPr/>
              <a:t>6</a:t>
            </a:fld>
            <a:endParaRPr lang="de-CH"/>
          </a:p>
        </p:txBody>
      </p:sp>
      <p:sp>
        <p:nvSpPr>
          <p:cNvPr id="2278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Simulation Setup</a:t>
            </a:r>
            <a:endParaRPr lang="en-US"/>
          </a:p>
        </p:txBody>
      </p:sp>
      <p:sp>
        <p:nvSpPr>
          <p:cNvPr id="2278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43013"/>
            <a:ext cx="8207375" cy="4883150"/>
          </a:xfrm>
        </p:spPr>
        <p:txBody>
          <a:bodyPr/>
          <a:lstStyle/>
          <a:p>
            <a:r>
              <a:rPr lang="de-CH"/>
              <a:t>Implement „free-riding“ threads in DSTM2 using coarse transaction granularity</a:t>
            </a:r>
          </a:p>
          <a:p>
            <a:pPr lvl="1"/>
            <a:r>
              <a:rPr lang="de-CH"/>
              <a:t> </a:t>
            </a:r>
            <a:r>
              <a:rPr lang="en-US">
                <a:latin typeface="cmsy10" pitchFamily="34" charset="0"/>
              </a:rPr>
              <a:t>¸</a:t>
            </a:r>
            <a:r>
              <a:rPr lang="de-CH"/>
              <a:t> 20 accesses per transaction</a:t>
            </a:r>
          </a:p>
          <a:p>
            <a:r>
              <a:rPr lang="de-CH"/>
              <a:t>Let them compete against collaborative threads with granularity 1</a:t>
            </a:r>
            <a:br>
              <a:rPr lang="de-CH"/>
            </a:br>
            <a:endParaRPr lang="de-CH"/>
          </a:p>
          <a:p>
            <a:r>
              <a:rPr lang="de-CH"/>
              <a:t>Polite, Karma, Polka, Timestamp, Randomized</a:t>
            </a:r>
            <a:br>
              <a:rPr lang="de-CH"/>
            </a:br>
            <a:endParaRPr lang="de-CH"/>
          </a:p>
          <a:p>
            <a:r>
              <a:rPr lang="de-CH"/>
              <a:t>16 threads on 16 cores do random updates on shared ordered list or red-black tree during 10 s.</a:t>
            </a:r>
          </a:p>
          <a:p>
            <a:pPr lvl="1"/>
            <a:r>
              <a:rPr lang="de-CH"/>
              <a:t>Test runs with 1 or 8 free-riders</a:t>
            </a:r>
          </a:p>
          <a:p>
            <a:pPr lvl="1"/>
            <a:r>
              <a:rPr lang="de-CH"/>
              <a:t>High contention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ED83683-8298-485C-9915-E33D9A911FBE}" type="slidenum">
              <a:rPr lang="de-CH"/>
              <a:pPr/>
              <a:t>7</a:t>
            </a:fld>
            <a:endParaRPr lang="de-CH"/>
          </a:p>
        </p:txBody>
      </p:sp>
      <p:sp>
        <p:nvSpPr>
          <p:cNvPr id="2279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Simulation Results I</a:t>
            </a:r>
            <a:endParaRPr lang="en-US"/>
          </a:p>
        </p:txBody>
      </p:sp>
      <p:pic>
        <p:nvPicPr>
          <p:cNvPr id="2279531" name="Picture 107" descr="karmaPlot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3988" y="622300"/>
            <a:ext cx="3222625" cy="3228975"/>
          </a:xfrm>
          <a:prstGeom prst="rect">
            <a:avLst/>
          </a:prstGeom>
          <a:noFill/>
        </p:spPr>
      </p:pic>
      <p:pic>
        <p:nvPicPr>
          <p:cNvPr id="2279533" name="Picture 109" descr="polkaplot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7713" y="609600"/>
            <a:ext cx="3216275" cy="3240088"/>
          </a:xfrm>
          <a:prstGeom prst="rect">
            <a:avLst/>
          </a:prstGeom>
          <a:noFill/>
        </p:spPr>
      </p:pic>
      <p:pic>
        <p:nvPicPr>
          <p:cNvPr id="2279534" name="Picture 110" descr="randomizedPlot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64063" y="3670300"/>
            <a:ext cx="3209925" cy="3235325"/>
          </a:xfrm>
          <a:prstGeom prst="rect">
            <a:avLst/>
          </a:prstGeom>
          <a:noFill/>
        </p:spPr>
      </p:pic>
      <p:pic>
        <p:nvPicPr>
          <p:cNvPr id="2279536" name="Picture 112" descr="timestampPlot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2400" y="3668713"/>
            <a:ext cx="3222625" cy="3246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D8B66B-3086-4150-942C-06A2E8DBADA0}" type="slidenum">
              <a:rPr lang="de-CH"/>
              <a:pPr/>
              <a:t>8</a:t>
            </a:fld>
            <a:endParaRPr lang="de-CH"/>
          </a:p>
        </p:txBody>
      </p:sp>
      <p:pic>
        <p:nvPicPr>
          <p:cNvPr id="2280455" name="Picture 7" descr="timestampPlot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3549650"/>
            <a:ext cx="4556125" cy="2741613"/>
          </a:xfrm>
          <a:prstGeom prst="rect">
            <a:avLst/>
          </a:prstGeom>
          <a:noFill/>
        </p:spPr>
      </p:pic>
      <p:sp>
        <p:nvSpPr>
          <p:cNvPr id="2280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Simulation Results II</a:t>
            </a:r>
            <a:endParaRPr lang="en-US"/>
          </a:p>
        </p:txBody>
      </p:sp>
      <p:pic>
        <p:nvPicPr>
          <p:cNvPr id="2280452" name="Picture 4" descr="karmaPlot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5" y="865188"/>
            <a:ext cx="4551363" cy="2741612"/>
          </a:xfrm>
          <a:prstGeom prst="rect">
            <a:avLst/>
          </a:prstGeom>
          <a:noFill/>
        </p:spPr>
      </p:pic>
      <p:pic>
        <p:nvPicPr>
          <p:cNvPr id="2280454" name="Picture 6" descr="randomizedPlot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2150" y="3541713"/>
            <a:ext cx="4538663" cy="2735262"/>
          </a:xfrm>
          <a:prstGeom prst="rect">
            <a:avLst/>
          </a:prstGeom>
          <a:noFill/>
        </p:spPr>
      </p:pic>
      <p:pic>
        <p:nvPicPr>
          <p:cNvPr id="2280456" name="Picture 8" descr="polkaPlot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5800" y="858838"/>
            <a:ext cx="4557713" cy="27447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Raphael Eidenbenz,  SPAA 2009, Calgary</a:t>
            </a:r>
            <a:endParaRPr lang="de-CH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287326-0D61-48A0-99F5-5EFE08E491EE}" type="slidenum">
              <a:rPr lang="de-CH"/>
              <a:pPr/>
              <a:t>9</a:t>
            </a:fld>
            <a:endParaRPr lang="de-CH"/>
          </a:p>
        </p:txBody>
      </p:sp>
      <p:sp>
        <p:nvSpPr>
          <p:cNvPr id="2137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Conclusion</a:t>
            </a:r>
          </a:p>
        </p:txBody>
      </p:sp>
      <p:sp>
        <p:nvSpPr>
          <p:cNvPr id="2137094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CH"/>
              <a:t>Current priority based CMs do not offer the right incentives to software developers</a:t>
            </a:r>
          </a:p>
          <a:p>
            <a:pPr lvl="1"/>
            <a:r>
              <a:rPr lang="de-CH"/>
              <a:t>Tuning one thread potentially slows down the system</a:t>
            </a:r>
            <a:br>
              <a:rPr lang="de-CH"/>
            </a:br>
            <a:endParaRPr lang="de-CH"/>
          </a:p>
          <a:p>
            <a:r>
              <a:rPr lang="de-CH"/>
              <a:t>Non-priority based CMs seem to be GPI compatible more naturally</a:t>
            </a:r>
            <a:br>
              <a:rPr lang="de-CH"/>
            </a:br>
            <a:endParaRPr lang="de-CH"/>
          </a:p>
          <a:p>
            <a:r>
              <a:rPr lang="de-CH"/>
              <a:t>Further work:</a:t>
            </a:r>
          </a:p>
          <a:p>
            <a:pPr lvl="1"/>
            <a:r>
              <a:rPr lang="de-CH"/>
              <a:t>Design GPI compatible CM</a:t>
            </a:r>
          </a:p>
          <a:p>
            <a:pPr lvl="1"/>
            <a:r>
              <a:rPr lang="de-CH"/>
              <a:t>Classification framework</a:t>
            </a:r>
          </a:p>
          <a:p>
            <a:pPr lvl="1"/>
            <a:r>
              <a:rPr lang="de-CH"/>
              <a:t>Relax GPI compatibility</a:t>
            </a:r>
          </a:p>
          <a:p>
            <a:pPr lvl="1"/>
            <a:r>
              <a:rPr lang="de-CH"/>
              <a:t>Trace effect in „real“ software</a:t>
            </a:r>
          </a:p>
          <a:p>
            <a:pPr lvl="1"/>
            <a:r>
              <a:rPr lang="de-CH"/>
              <a:t>Assess importance of incentive compatibility</a:t>
            </a:r>
            <a:endParaRPr lang="en-US"/>
          </a:p>
        </p:txBody>
      </p:sp>
      <p:sp>
        <p:nvSpPr>
          <p:cNvPr id="2137095" name="Text Box 7"/>
          <p:cNvSpPr txBox="1">
            <a:spLocks noChangeArrowheads="1"/>
          </p:cNvSpPr>
          <p:nvPr/>
        </p:nvSpPr>
        <p:spPr bwMode="auto">
          <a:xfrm>
            <a:off x="4983163" y="3171825"/>
            <a:ext cx="3233737" cy="6413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marL="381000" indent="-381000">
              <a:buFontTx/>
              <a:buNone/>
            </a:pPr>
            <a:r>
              <a:rPr lang="de-CH" sz="3600">
                <a:solidFill>
                  <a:schemeClr val="hlink"/>
                </a:solidFill>
                <a:latin typeface="Rockwell Extra Bold" pitchFamily="18" charset="0"/>
              </a:rPr>
              <a:t>Thank you!</a:t>
            </a:r>
            <a:endParaRPr lang="en-US" sz="3600">
              <a:solidFill>
                <a:schemeClr val="hlink"/>
              </a:solidFill>
              <a:latin typeface="Rockwell Extra Bol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7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37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709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USEAMSFONTS" val="True"/>
  <p:tag name="USEBOLDAMS" val="False"/>
  <p:tag name="TEX2PS" val="latex $(base).tex; dvips -D $(res) -E -o $(base).ps $(base).dvi"/>
  <p:tag name="EXTERNALEDITCOMMAND" val="notepad %"/>
  <p:tag name="GHOSTSCRIPTCOMMAND" val="c:\gs\gs8.14\bin\gswin32c"/>
  <p:tag name="DEFAULTBITMAP" val="pngmono"/>
  <p:tag name="DEFAULTBLEND" val="False"/>
  <p:tag name="DEFAULTTRANSPARENT" val="False"/>
  <p:tag name="DEFAULTWORKAROUNDTRANSPARENCYBUG" val="False"/>
  <p:tag name="DEFAULTRESOLUTION" val="1200"/>
  <p:tag name="DEFAULTMAGNIFICATION" val="2"/>
  <p:tag name="DEFAULTFONTSIZE" val="10"/>
  <p:tag name="DEFAULTWIDTH" val="536"/>
  <p:tag name="DEFAULTHEIGHT" val="417"/>
  <p:tag name="FIRSTLENZEN@XFRHWHDFUVWXY5K9" val="3047"/>
  <p:tag name="DEFAULTDISPLAYSOURCE" val="\documentclass{slides}\pagestyle{empty}&#10;\begin{document}&#10;&#10;\end{document}&#10;"/>
  <p:tag name="EMBEDFONTS" val="0"/>
</p:tagLst>
</file>

<file path=ppt/theme/theme1.xml><?xml version="1.0" encoding="utf-8"?>
<a:theme xmlns:a="http://schemas.openxmlformats.org/drawingml/2006/main" name="Template">
  <a:themeElements>
    <a:clrScheme name="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00">
            <a:alpha val="0"/>
          </a:srgbClr>
        </a:solidFill>
        <a:ln w="127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  <a:spAutoFit/>
      </a:bodyPr>
      <a:lstStyle>
        <a:defPPr marL="381000" marR="0" indent="-38100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00">
            <a:alpha val="0"/>
          </a:srgbClr>
        </a:solidFill>
        <a:ln w="127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  <a:spAutoFit/>
      </a:bodyPr>
      <a:lstStyle>
        <a:defPPr marL="381000" marR="0" indent="-38100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00">
            <a:alpha val="0"/>
          </a:srgbClr>
        </a:solidFill>
        <a:ln w="127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  <a:spAutoFit/>
      </a:bodyPr>
      <a:lstStyle>
        <a:defPPr marL="381000" marR="0" indent="-38100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00">
            <a:alpha val="0"/>
          </a:srgbClr>
        </a:solidFill>
        <a:ln w="127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  <a:spAutoFit/>
      </a:bodyPr>
      <a:lstStyle>
        <a:defPPr marL="381000" marR="0" indent="-38100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350</Words>
  <Application>Microsoft Office PowerPoint</Application>
  <PresentationFormat>On-screen Show (4:3)</PresentationFormat>
  <Paragraphs>91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Times New Roman</vt:lpstr>
      <vt:lpstr>Arial</vt:lpstr>
      <vt:lpstr>cmsy10</vt:lpstr>
      <vt:lpstr>Rockwell Extra Bold</vt:lpstr>
      <vt:lpstr>Template</vt:lpstr>
      <vt:lpstr>1_Default Design</vt:lpstr>
      <vt:lpstr>Selfishness in Transactional Memory</vt:lpstr>
      <vt:lpstr>Transactional Memory</vt:lpstr>
      <vt:lpstr>Contention Management</vt:lpstr>
      <vt:lpstr>Contention Managers</vt:lpstr>
      <vt:lpstr>Good Programming Incentives</vt:lpstr>
      <vt:lpstr>Simulation Setup</vt:lpstr>
      <vt:lpstr>Simulation Results I</vt:lpstr>
      <vt:lpstr>Simulation Results II</vt:lpstr>
      <vt:lpstr>Conclusion</vt:lpstr>
    </vt:vector>
  </TitlesOfParts>
  <Company>ETHZ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>Introduction</dc:subject>
  <dc:creator>Roger Wattenhofer</dc:creator>
  <cp:keywords>mobile communication, introduction, overview</cp:keywords>
  <cp:lastModifiedBy>user</cp:lastModifiedBy>
  <cp:revision>859</cp:revision>
  <cp:lastPrinted>1999-03-21T16:18:22Z</cp:lastPrinted>
  <dcterms:created xsi:type="dcterms:W3CDTF">2002-03-06T09:03:01Z</dcterms:created>
  <dcterms:modified xsi:type="dcterms:W3CDTF">2012-06-18T06:34:58Z</dcterms:modified>
</cp:coreProperties>
</file>