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.xml" ContentType="application/vnd.openxmlformats-officedocument.presentationml.tags+xml"/>
  <Override PartName="/ppt/notesSlides/notesSlide21.xml" ContentType="application/vnd.openxmlformats-officedocument.presentationml.notesSlide+xml"/>
  <Override PartName="/ppt/tags/tag3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4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25" r:id="rId1"/>
  </p:sldMasterIdLst>
  <p:notesMasterIdLst>
    <p:notesMasterId r:id="rId34"/>
  </p:notesMasterIdLst>
  <p:handoutMasterIdLst>
    <p:handoutMasterId r:id="rId35"/>
  </p:handoutMasterIdLst>
  <p:sldIdLst>
    <p:sldId id="1587" r:id="rId2"/>
    <p:sldId id="1615" r:id="rId3"/>
    <p:sldId id="1641" r:id="rId4"/>
    <p:sldId id="1616" r:id="rId5"/>
    <p:sldId id="1642" r:id="rId6"/>
    <p:sldId id="1618" r:id="rId7"/>
    <p:sldId id="1631" r:id="rId8"/>
    <p:sldId id="1643" r:id="rId9"/>
    <p:sldId id="1624" r:id="rId10"/>
    <p:sldId id="1620" r:id="rId11"/>
    <p:sldId id="1623" r:id="rId12"/>
    <p:sldId id="1644" r:id="rId13"/>
    <p:sldId id="1622" r:id="rId14"/>
    <p:sldId id="1633" r:id="rId15"/>
    <p:sldId id="1621" r:id="rId16"/>
    <p:sldId id="1625" r:id="rId17"/>
    <p:sldId id="1626" r:id="rId18"/>
    <p:sldId id="1627" r:id="rId19"/>
    <p:sldId id="1632" r:id="rId20"/>
    <p:sldId id="1628" r:id="rId21"/>
    <p:sldId id="1634" r:id="rId22"/>
    <p:sldId id="1635" r:id="rId23"/>
    <p:sldId id="1636" r:id="rId24"/>
    <p:sldId id="1619" r:id="rId25"/>
    <p:sldId id="1637" r:id="rId26"/>
    <p:sldId id="1630" r:id="rId27"/>
    <p:sldId id="1639" r:id="rId28"/>
    <p:sldId id="1640" r:id="rId29"/>
    <p:sldId id="1638" r:id="rId30"/>
    <p:sldId id="1629" r:id="rId31"/>
    <p:sldId id="1609" r:id="rId32"/>
    <p:sldId id="1614" r:id="rId33"/>
  </p:sldIdLst>
  <p:sldSz cx="9144000" cy="6858000" type="screen4x3"/>
  <p:notesSz cx="7099300" cy="10234613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custDataLst>
    <p:tags r:id="rId40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2">
          <p15:clr>
            <a:srgbClr val="A4A3A4"/>
          </p15:clr>
        </p15:guide>
        <p15:guide id="2" orient="horz" pos="2299">
          <p15:clr>
            <a:srgbClr val="A4A3A4"/>
          </p15:clr>
        </p15:guide>
        <p15:guide id="3" pos="5445">
          <p15:clr>
            <a:srgbClr val="A4A3A4"/>
          </p15:clr>
        </p15:guide>
        <p15:guide id="4" pos="5759">
          <p15:clr>
            <a:srgbClr val="A4A3A4"/>
          </p15:clr>
        </p15:guide>
        <p15:guide id="5" pos="2878">
          <p15:clr>
            <a:srgbClr val="A4A3A4"/>
          </p15:clr>
        </p15:guide>
        <p15:guide id="6" pos="3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469C"/>
    <a:srgbClr val="CC9900"/>
    <a:srgbClr val="FF9933"/>
    <a:srgbClr val="99FF99"/>
    <a:srgbClr val="FFFF66"/>
    <a:srgbClr val="FF7C80"/>
    <a:srgbClr val="FFCC66"/>
    <a:srgbClr val="FF9999"/>
    <a:srgbClr val="FF505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57" autoAdjust="0"/>
    <p:restoredTop sz="71766" autoAdjust="0"/>
  </p:normalViewPr>
  <p:slideViewPr>
    <p:cSldViewPr snapToGrid="0">
      <p:cViewPr varScale="1">
        <p:scale>
          <a:sx n="65" d="100"/>
          <a:sy n="65" d="100"/>
        </p:scale>
        <p:origin x="1344" y="72"/>
      </p:cViewPr>
      <p:guideLst>
        <p:guide orient="horz" pos="3422"/>
        <p:guide orient="horz" pos="2299"/>
        <p:guide pos="5445"/>
        <p:guide pos="5759"/>
        <p:guide pos="2878"/>
        <p:guide pos="322"/>
      </p:guideLst>
    </p:cSldViewPr>
  </p:slideViewPr>
  <p:outlineViewPr>
    <p:cViewPr>
      <p:scale>
        <a:sx n="33" d="100"/>
        <a:sy n="33" d="100"/>
      </p:scale>
      <p:origin x="0" y="37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9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 dirty="0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9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80DA2F1B-31D6-478C-9326-E121770B26C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1863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5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148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27075"/>
            <a:ext cx="5191125" cy="3894138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2" y="4862514"/>
            <a:ext cx="5186363" cy="4619625"/>
          </a:xfrm>
        </p:spPr>
        <p:txBody>
          <a:bodyPr/>
          <a:lstStyle/>
          <a:p>
            <a:endParaRPr lang="en-US" noProof="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275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1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987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743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602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smtClean="0">
              <a:sym typeface="Wingdings" panose="05000000000000000000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6614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825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312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387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5958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3223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9932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8617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5935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860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327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6802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854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6213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5662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7429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1682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4967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0284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1514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29643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103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52843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8060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de-DE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7591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858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rmal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745"/>
            <a:ext cx="8229600" cy="490537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947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Distributed Computing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www.disco.ethz.ch</a:t>
            </a:r>
          </a:p>
        </p:txBody>
      </p:sp>
    </p:spTree>
    <p:extLst>
      <p:ext uri="{BB962C8B-B14F-4D97-AF65-F5344CB8AC3E}">
        <p14:creationId xmlns:p14="http://schemas.microsoft.com/office/powerpoint/2010/main" val="4197258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6400"/>
            <a:ext cx="8207375" cy="51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47" r:id="rId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9935" y="546561"/>
            <a:ext cx="8227437" cy="1400230"/>
          </a:xfrm>
        </p:spPr>
        <p:txBody>
          <a:bodyPr anchor="t"/>
          <a:lstStyle/>
          <a:p>
            <a:r>
              <a:rPr lang="en-US"/>
              <a:t>Maintaining Constructive Interference Using Well-Synchronized Sensor Nodes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4520944" y="5799551"/>
            <a:ext cx="4296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Michael </a:t>
            </a:r>
            <a:r>
              <a:rPr lang="en-US" sz="1800" i="1" dirty="0" err="1" smtClean="0">
                <a:solidFill>
                  <a:schemeClr val="bg1"/>
                </a:solidFill>
                <a:latin typeface="Calibri" panose="020F0502020204030204" pitchFamily="34" charset="0"/>
              </a:rPr>
              <a:t>König</a:t>
            </a:r>
            <a:endParaRPr lang="en-US" sz="1800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r"/>
            <a:r>
              <a:rPr lang="en-US" sz="1800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Roger </a:t>
            </a:r>
            <a:r>
              <a:rPr lang="en-US" sz="1800" i="1" dirty="0" err="1" smtClean="0">
                <a:solidFill>
                  <a:schemeClr val="bg1"/>
                </a:solidFill>
                <a:latin typeface="Calibri" panose="020F0502020204030204" pitchFamily="34" charset="0"/>
              </a:rPr>
              <a:t>Wattenhofer</a:t>
            </a:r>
            <a:endParaRPr lang="en-US" sz="1800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99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Constructive Interference (CI)</a:t>
            </a:r>
            <a:endParaRPr lang="en-US"/>
          </a:p>
        </p:txBody>
      </p:sp>
      <p:grpSp>
        <p:nvGrpSpPr>
          <p:cNvPr id="25" name="Group 24"/>
          <p:cNvGrpSpPr/>
          <p:nvPr/>
        </p:nvGrpSpPr>
        <p:grpSpPr>
          <a:xfrm>
            <a:off x="1526768" y="3471582"/>
            <a:ext cx="5901916" cy="1168712"/>
            <a:chOff x="920168" y="1567098"/>
            <a:chExt cx="7303663" cy="1446289"/>
          </a:xfrm>
        </p:grpSpPr>
        <p:sp>
          <p:nvSpPr>
            <p:cNvPr id="7" name="Freeform 6"/>
            <p:cNvSpPr/>
            <p:nvPr/>
          </p:nvSpPr>
          <p:spPr bwMode="auto">
            <a:xfrm>
              <a:off x="935413" y="1567098"/>
              <a:ext cx="3030021" cy="365760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920168" y="2686931"/>
              <a:ext cx="3030021" cy="326456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703658" y="2028482"/>
              <a:ext cx="1463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+</a:t>
              </a:r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410319" y="2028481"/>
              <a:ext cx="36420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=</a:t>
              </a:r>
            </a:p>
          </p:txBody>
        </p:sp>
        <p:sp>
          <p:nvSpPr>
            <p:cNvPr id="11" name="Freeform 10"/>
            <p:cNvSpPr/>
            <p:nvPr/>
          </p:nvSpPr>
          <p:spPr bwMode="auto">
            <a:xfrm>
              <a:off x="5193810" y="1781011"/>
              <a:ext cx="3030021" cy="956604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572506" y="5693651"/>
            <a:ext cx="5901916" cy="671993"/>
            <a:chOff x="935413" y="4626238"/>
            <a:chExt cx="7303663" cy="831596"/>
          </a:xfrm>
        </p:grpSpPr>
        <p:sp>
          <p:nvSpPr>
            <p:cNvPr id="13" name="Oval 12"/>
            <p:cNvSpPr/>
            <p:nvPr/>
          </p:nvSpPr>
          <p:spPr bwMode="auto">
            <a:xfrm>
              <a:off x="4315602" y="4749974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" name="Oval 13"/>
            <p:cNvSpPr/>
            <p:nvPr/>
          </p:nvSpPr>
          <p:spPr bwMode="auto">
            <a:xfrm>
              <a:off x="7654951" y="4749974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" name="Oval 14"/>
            <p:cNvSpPr/>
            <p:nvPr/>
          </p:nvSpPr>
          <p:spPr bwMode="auto">
            <a:xfrm>
              <a:off x="935413" y="4749974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6" name="Straight Arrow Connector 15"/>
            <p:cNvCxnSpPr>
              <a:stCxn id="15" idx="6"/>
              <a:endCxn id="13" idx="2"/>
            </p:cNvCxnSpPr>
            <p:nvPr/>
          </p:nvCxnSpPr>
          <p:spPr bwMode="auto">
            <a:xfrm>
              <a:off x="1519538" y="5042037"/>
              <a:ext cx="2796064" cy="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9" name="Straight Arrow Connector 18"/>
            <p:cNvCxnSpPr>
              <a:stCxn id="14" idx="2"/>
              <a:endCxn id="13" idx="6"/>
            </p:cNvCxnSpPr>
            <p:nvPr/>
          </p:nvCxnSpPr>
          <p:spPr bwMode="auto">
            <a:xfrm flipH="1">
              <a:off x="4899727" y="5042037"/>
              <a:ext cx="2755224" cy="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3" name="Freeform 22"/>
            <p:cNvSpPr/>
            <p:nvPr/>
          </p:nvSpPr>
          <p:spPr bwMode="auto">
            <a:xfrm>
              <a:off x="1966264" y="4626238"/>
              <a:ext cx="1861772" cy="831596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 flipH="1">
              <a:off x="5450362" y="4626238"/>
              <a:ext cx="1862201" cy="831596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549428" y="1183670"/>
            <a:ext cx="5889597" cy="1378503"/>
            <a:chOff x="1584825" y="1058643"/>
            <a:chExt cx="5889597" cy="1378503"/>
          </a:xfrm>
        </p:grpSpPr>
        <p:sp>
          <p:nvSpPr>
            <p:cNvPr id="18" name="Freeform 17"/>
            <p:cNvSpPr/>
            <p:nvPr/>
          </p:nvSpPr>
          <p:spPr bwMode="auto">
            <a:xfrm flipV="1">
              <a:off x="1584825" y="1058643"/>
              <a:ext cx="2448488" cy="528738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" name="Freeform 19"/>
            <p:cNvSpPr/>
            <p:nvPr/>
          </p:nvSpPr>
          <p:spPr bwMode="auto">
            <a:xfrm>
              <a:off x="1589006" y="2093441"/>
              <a:ext cx="2448488" cy="343705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222126" y="1561364"/>
              <a:ext cx="1182248" cy="373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+</a:t>
              </a:r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409314" y="1561363"/>
              <a:ext cx="294303" cy="373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=</a:t>
              </a:r>
            </a:p>
          </p:txBody>
        </p:sp>
        <p:sp>
          <p:nvSpPr>
            <p:cNvPr id="26" name="Freeform 25"/>
            <p:cNvSpPr/>
            <p:nvPr/>
          </p:nvSpPr>
          <p:spPr bwMode="auto">
            <a:xfrm flipV="1">
              <a:off x="5025934" y="1676271"/>
              <a:ext cx="2448488" cy="143244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242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Traditional Approaches to Transmission Synchronization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Use an external clock.</a:t>
            </a:r>
          </a:p>
          <a:p>
            <a:r>
              <a:rPr lang="en-US" sz="2400" smtClean="0"/>
              <a:t>Don’t send complicated data.</a:t>
            </a:r>
          </a:p>
          <a:p>
            <a:pPr lvl="1"/>
            <a:r>
              <a:rPr lang="en-US" sz="2200" smtClean="0"/>
              <a:t>SlotOS [Flury et al., 2010]</a:t>
            </a:r>
          </a:p>
          <a:p>
            <a:pPr lvl="1"/>
            <a:r>
              <a:rPr lang="en-US" sz="2200" smtClean="0"/>
              <a:t>Black Burst Synchronization [Gotzhein et al., 2011]</a:t>
            </a:r>
          </a:p>
          <a:p>
            <a:r>
              <a:rPr lang="en-US" sz="2400" smtClean="0"/>
              <a:t>Use triggering packets.</a:t>
            </a:r>
          </a:p>
          <a:p>
            <a:pPr lvl="1"/>
            <a:r>
              <a:rPr lang="en-US" sz="2200" smtClean="0"/>
              <a:t>Glossy [Ferrari et al., 2011]</a:t>
            </a: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48074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CI for Broadcasting: Glossy</a:t>
            </a:r>
            <a:endParaRPr lang="en-US"/>
          </a:p>
        </p:txBody>
      </p:sp>
      <p:grpSp>
        <p:nvGrpSpPr>
          <p:cNvPr id="84" name="Group 83"/>
          <p:cNvGrpSpPr/>
          <p:nvPr/>
        </p:nvGrpSpPr>
        <p:grpSpPr>
          <a:xfrm>
            <a:off x="3059736" y="2563478"/>
            <a:ext cx="3562329" cy="1280992"/>
            <a:chOff x="2843554" y="2296406"/>
            <a:chExt cx="2727772" cy="980889"/>
          </a:xfrm>
        </p:grpSpPr>
        <p:cxnSp>
          <p:nvCxnSpPr>
            <p:cNvPr id="53" name="Straight Arrow Connector 52"/>
            <p:cNvCxnSpPr/>
            <p:nvPr/>
          </p:nvCxnSpPr>
          <p:spPr bwMode="auto">
            <a:xfrm flipH="1">
              <a:off x="2843554" y="2337270"/>
              <a:ext cx="1209745" cy="458707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5" name="Straight Arrow Connector 54"/>
            <p:cNvCxnSpPr>
              <a:endCxn id="40" idx="0"/>
            </p:cNvCxnSpPr>
            <p:nvPr/>
          </p:nvCxnSpPr>
          <p:spPr bwMode="auto">
            <a:xfrm>
              <a:off x="4053300" y="2296620"/>
              <a:ext cx="213078" cy="980676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7" name="Straight Arrow Connector 56"/>
            <p:cNvCxnSpPr>
              <a:endCxn id="43" idx="2"/>
            </p:cNvCxnSpPr>
            <p:nvPr/>
          </p:nvCxnSpPr>
          <p:spPr bwMode="auto">
            <a:xfrm>
              <a:off x="4060967" y="2296406"/>
              <a:ext cx="1510359" cy="706132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85" name="Group 84"/>
          <p:cNvGrpSpPr/>
          <p:nvPr/>
        </p:nvGrpSpPr>
        <p:grpSpPr>
          <a:xfrm>
            <a:off x="2162164" y="3376568"/>
            <a:ext cx="4974503" cy="1874395"/>
            <a:chOff x="2156259" y="2919010"/>
            <a:chExt cx="3809112" cy="1435276"/>
          </a:xfrm>
        </p:grpSpPr>
        <p:cxnSp>
          <p:nvCxnSpPr>
            <p:cNvPr id="61" name="Straight Arrow Connector 60"/>
            <p:cNvCxnSpPr>
              <a:endCxn id="38" idx="7"/>
            </p:cNvCxnSpPr>
            <p:nvPr/>
          </p:nvCxnSpPr>
          <p:spPr bwMode="auto">
            <a:xfrm flipH="1">
              <a:off x="2156259" y="2919011"/>
              <a:ext cx="488795" cy="91814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3" name="Straight Arrow Connector 62"/>
            <p:cNvCxnSpPr>
              <a:endCxn id="39" idx="0"/>
            </p:cNvCxnSpPr>
            <p:nvPr/>
          </p:nvCxnSpPr>
          <p:spPr bwMode="auto">
            <a:xfrm>
              <a:off x="2645055" y="2958274"/>
              <a:ext cx="411575" cy="1342294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72" name="Straight Arrow Connector 71"/>
            <p:cNvCxnSpPr>
              <a:endCxn id="39" idx="7"/>
            </p:cNvCxnSpPr>
            <p:nvPr/>
          </p:nvCxnSpPr>
          <p:spPr bwMode="auto">
            <a:xfrm flipH="1">
              <a:off x="3265714" y="3497943"/>
              <a:ext cx="972457" cy="856343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76" name="Straight Arrow Connector 75"/>
            <p:cNvCxnSpPr>
              <a:endCxn id="42" idx="0"/>
            </p:cNvCxnSpPr>
            <p:nvPr/>
          </p:nvCxnSpPr>
          <p:spPr bwMode="auto">
            <a:xfrm>
              <a:off x="5776686" y="2989943"/>
              <a:ext cx="188685" cy="98697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78" name="Straight Arrow Connector 77"/>
            <p:cNvCxnSpPr/>
            <p:nvPr/>
          </p:nvCxnSpPr>
          <p:spPr bwMode="auto">
            <a:xfrm flipV="1">
              <a:off x="4513943" y="3120571"/>
              <a:ext cx="1059543" cy="319315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triangle"/>
              <a:tailEnd type="triangle"/>
            </a:ln>
            <a:effectLst/>
          </p:spPr>
        </p:cxnSp>
        <p:cxnSp>
          <p:nvCxnSpPr>
            <p:cNvPr id="82" name="Straight Arrow Connector 81"/>
            <p:cNvCxnSpPr>
              <a:endCxn id="42" idx="1"/>
            </p:cNvCxnSpPr>
            <p:nvPr/>
          </p:nvCxnSpPr>
          <p:spPr bwMode="auto">
            <a:xfrm>
              <a:off x="4238171" y="3483428"/>
              <a:ext cx="1538515" cy="60960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83" name="Group 82"/>
          <p:cNvGrpSpPr/>
          <p:nvPr/>
        </p:nvGrpSpPr>
        <p:grpSpPr>
          <a:xfrm>
            <a:off x="1687133" y="2294001"/>
            <a:ext cx="5769733" cy="3426324"/>
            <a:chOff x="1792515" y="2090060"/>
            <a:chExt cx="4418041" cy="2623629"/>
          </a:xfrm>
        </p:grpSpPr>
        <p:sp>
          <p:nvSpPr>
            <p:cNvPr id="37" name="Oval 36"/>
            <p:cNvSpPr/>
            <p:nvPr/>
          </p:nvSpPr>
          <p:spPr bwMode="auto">
            <a:xfrm>
              <a:off x="2417400" y="2712451"/>
              <a:ext cx="426153" cy="413121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8" name="Oval 37"/>
            <p:cNvSpPr/>
            <p:nvPr/>
          </p:nvSpPr>
          <p:spPr bwMode="auto">
            <a:xfrm>
              <a:off x="1792515" y="3776652"/>
              <a:ext cx="426153" cy="413121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9" name="Oval 38"/>
            <p:cNvSpPr/>
            <p:nvPr/>
          </p:nvSpPr>
          <p:spPr bwMode="auto">
            <a:xfrm>
              <a:off x="2843553" y="4300568"/>
              <a:ext cx="426153" cy="413121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0" name="Oval 39"/>
            <p:cNvSpPr/>
            <p:nvPr/>
          </p:nvSpPr>
          <p:spPr bwMode="auto">
            <a:xfrm>
              <a:off x="4053301" y="3277296"/>
              <a:ext cx="426153" cy="413121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1" name="Oval 40"/>
            <p:cNvSpPr/>
            <p:nvPr/>
          </p:nvSpPr>
          <p:spPr bwMode="auto">
            <a:xfrm>
              <a:off x="3840224" y="2090060"/>
              <a:ext cx="426153" cy="413121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2" name="Oval 41"/>
            <p:cNvSpPr/>
            <p:nvPr/>
          </p:nvSpPr>
          <p:spPr bwMode="auto">
            <a:xfrm>
              <a:off x="5784403" y="3983213"/>
              <a:ext cx="426153" cy="413121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3" name="Oval 42"/>
            <p:cNvSpPr/>
            <p:nvPr/>
          </p:nvSpPr>
          <p:spPr bwMode="auto">
            <a:xfrm>
              <a:off x="5571326" y="2795977"/>
              <a:ext cx="426153" cy="413121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51" name="Straight Arrow Connector 50"/>
          <p:cNvCxnSpPr>
            <a:endCxn id="41" idx="0"/>
          </p:cNvCxnSpPr>
          <p:nvPr/>
        </p:nvCxnSpPr>
        <p:spPr bwMode="auto">
          <a:xfrm>
            <a:off x="4639601" y="1175657"/>
            <a:ext cx="1" cy="1118344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89" name="Group 88"/>
          <p:cNvGrpSpPr/>
          <p:nvPr/>
        </p:nvGrpSpPr>
        <p:grpSpPr>
          <a:xfrm>
            <a:off x="3452967" y="4264044"/>
            <a:ext cx="3546578" cy="886248"/>
            <a:chOff x="3452967" y="4264044"/>
            <a:chExt cx="3546578" cy="886248"/>
          </a:xfrm>
        </p:grpSpPr>
        <p:sp>
          <p:nvSpPr>
            <p:cNvPr id="87" name="Lightning Bolt 86"/>
            <p:cNvSpPr/>
            <p:nvPr/>
          </p:nvSpPr>
          <p:spPr bwMode="auto">
            <a:xfrm flipH="1">
              <a:off x="3452967" y="4669258"/>
              <a:ext cx="316176" cy="481034"/>
            </a:xfrm>
            <a:prstGeom prst="lightningBol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8" name="Lightning Bolt 87"/>
            <p:cNvSpPr/>
            <p:nvPr/>
          </p:nvSpPr>
          <p:spPr bwMode="auto">
            <a:xfrm flipH="1">
              <a:off x="6683369" y="4264044"/>
              <a:ext cx="316176" cy="481034"/>
            </a:xfrm>
            <a:prstGeom prst="lightningBolt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246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Traditional Approaches to Transmission Synchronization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986400"/>
            <a:ext cx="8207375" cy="1640686"/>
          </a:xfrm>
        </p:spPr>
        <p:txBody>
          <a:bodyPr/>
          <a:lstStyle/>
          <a:p>
            <a:r>
              <a:rPr lang="en-US" sz="2400" smtClean="0"/>
              <a:t>Use an external clock.</a:t>
            </a:r>
          </a:p>
          <a:p>
            <a:r>
              <a:rPr lang="en-US" sz="2400" smtClean="0"/>
              <a:t>Don’t send complicated data.</a:t>
            </a:r>
          </a:p>
          <a:p>
            <a:r>
              <a:rPr lang="en-US" sz="2400" smtClean="0"/>
              <a:t>Use triggering packets.</a:t>
            </a:r>
            <a:endParaRPr lang="en-US" sz="240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57200" y="3090971"/>
            <a:ext cx="8207375" cy="2032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sz="2400" kern="0" smtClean="0"/>
              <a:t>Can we do it …</a:t>
            </a:r>
          </a:p>
          <a:p>
            <a:r>
              <a:rPr lang="en-US" sz="2400" kern="0" smtClean="0"/>
              <a:t>… without an external clock,</a:t>
            </a:r>
          </a:p>
          <a:p>
            <a:r>
              <a:rPr lang="en-US" sz="2400" kern="0" smtClean="0"/>
              <a:t>… with normal data packets,</a:t>
            </a:r>
          </a:p>
          <a:p>
            <a:r>
              <a:rPr lang="en-US" sz="2400" kern="0" smtClean="0"/>
              <a:t>… and without triggering packets?</a:t>
            </a:r>
            <a:endParaRPr lang="en-US" sz="2400" kern="0"/>
          </a:p>
        </p:txBody>
      </p:sp>
    </p:spTree>
    <p:extLst>
      <p:ext uri="{BB962C8B-B14F-4D97-AF65-F5344CB8AC3E}">
        <p14:creationId xmlns:p14="http://schemas.microsoft.com/office/powerpoint/2010/main" val="39868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Our Work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986399"/>
            <a:ext cx="8207375" cy="5768361"/>
          </a:xfrm>
        </p:spPr>
        <p:txBody>
          <a:bodyPr/>
          <a:lstStyle/>
          <a:p>
            <a:r>
              <a:rPr lang="en-US" smtClean="0"/>
              <a:t>General case CI</a:t>
            </a:r>
          </a:p>
          <a:p>
            <a:pPr marL="0" indent="0">
              <a:buNone/>
            </a:pPr>
            <a:endParaRPr lang="en-US" smtClean="0"/>
          </a:p>
          <a:p>
            <a:r>
              <a:rPr lang="en-US" smtClean="0"/>
              <a:t>TelosB</a:t>
            </a:r>
          </a:p>
          <a:p>
            <a:endParaRPr lang="en-US"/>
          </a:p>
          <a:p>
            <a:r>
              <a:rPr lang="en-US" smtClean="0"/>
              <a:t>Minimizing error sources:</a:t>
            </a:r>
          </a:p>
          <a:p>
            <a:pPr lvl="1"/>
            <a:endParaRPr lang="en-US" smtClean="0"/>
          </a:p>
          <a:p>
            <a:pPr lvl="1"/>
            <a:r>
              <a:rPr lang="en-US" smtClean="0"/>
              <a:t>Clock synchronization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r>
              <a:rPr lang="en-US" smtClean="0"/>
              <a:t>Transmission timing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r>
              <a:rPr lang="en-US" smtClean="0"/>
              <a:t>Travel time</a:t>
            </a:r>
            <a:endParaRPr lang="en-US"/>
          </a:p>
        </p:txBody>
      </p:sp>
      <p:pic>
        <p:nvPicPr>
          <p:cNvPr id="2050" name="Picture 2" descr="http://sites.tech.uh.edu/isgrin/files/2013/11/tmote-sky-blu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828" y="1097724"/>
            <a:ext cx="1934482" cy="125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/>
          <p:cNvGrpSpPr/>
          <p:nvPr/>
        </p:nvGrpSpPr>
        <p:grpSpPr>
          <a:xfrm>
            <a:off x="2803898" y="5731897"/>
            <a:ext cx="4407928" cy="546989"/>
            <a:chOff x="2803898" y="5731897"/>
            <a:chExt cx="4407928" cy="546989"/>
          </a:xfrm>
        </p:grpSpPr>
        <p:cxnSp>
          <p:nvCxnSpPr>
            <p:cNvPr id="21" name="Straight Arrow Connector 20"/>
            <p:cNvCxnSpPr>
              <a:endCxn id="23" idx="2"/>
            </p:cNvCxnSpPr>
            <p:nvPr/>
          </p:nvCxnSpPr>
          <p:spPr bwMode="auto">
            <a:xfrm>
              <a:off x="3360432" y="6009128"/>
              <a:ext cx="492801" cy="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3" name="Oval 22"/>
            <p:cNvSpPr/>
            <p:nvPr/>
          </p:nvSpPr>
          <p:spPr bwMode="auto">
            <a:xfrm>
              <a:off x="3853233" y="5739371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800">
                  <a:latin typeface="Calibri" panose="020F0502020204030204" pitchFamily="34" charset="0"/>
                </a:rPr>
                <a:t>R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 bwMode="auto">
            <a:xfrm>
              <a:off x="2803898" y="5739371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800" smtClean="0">
                  <a:latin typeface="Calibri" panose="020F0502020204030204" pitchFamily="34" charset="0"/>
                </a:rPr>
                <a:t>S</a:t>
              </a:r>
              <a:r>
                <a:rPr lang="en-US" sz="1800" baseline="-25000" smtClean="0">
                  <a:latin typeface="Calibri" panose="020F0502020204030204" pitchFamily="34" charset="0"/>
                </a:rPr>
                <a:t>A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 bwMode="auto">
            <a:xfrm>
              <a:off x="6655292" y="5731897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B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cxnSp>
          <p:nvCxnSpPr>
            <p:cNvPr id="28" name="Straight Arrow Connector 27"/>
            <p:cNvCxnSpPr>
              <a:stCxn id="25" idx="2"/>
              <a:endCxn id="23" idx="6"/>
            </p:cNvCxnSpPr>
            <p:nvPr/>
          </p:nvCxnSpPr>
          <p:spPr bwMode="auto">
            <a:xfrm flipH="1">
              <a:off x="4409767" y="6001655"/>
              <a:ext cx="2245525" cy="7474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8" name="Group 17"/>
          <p:cNvGrpSpPr/>
          <p:nvPr/>
        </p:nvGrpSpPr>
        <p:grpSpPr>
          <a:xfrm>
            <a:off x="3655107" y="3982066"/>
            <a:ext cx="1720981" cy="1288905"/>
            <a:chOff x="3655107" y="3982066"/>
            <a:chExt cx="1720981" cy="128890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76333" y="3982066"/>
              <a:ext cx="550968" cy="987584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 bwMode="auto">
            <a:xfrm>
              <a:off x="3655107" y="4731456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cxnSp>
          <p:nvCxnSpPr>
            <p:cNvPr id="31" name="Straight Arrow Connector 30"/>
            <p:cNvCxnSpPr>
              <a:stCxn id="19" idx="6"/>
            </p:cNvCxnSpPr>
            <p:nvPr/>
          </p:nvCxnSpPr>
          <p:spPr bwMode="auto">
            <a:xfrm flipV="1">
              <a:off x="4211641" y="5001213"/>
              <a:ext cx="1164447" cy="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2" name="Group 21"/>
          <p:cNvGrpSpPr/>
          <p:nvPr/>
        </p:nvGrpSpPr>
        <p:grpSpPr>
          <a:xfrm>
            <a:off x="3933374" y="2762974"/>
            <a:ext cx="2277515" cy="1045425"/>
            <a:chOff x="3933374" y="2762974"/>
            <a:chExt cx="2277515" cy="1045425"/>
          </a:xfrm>
        </p:grpSpPr>
        <p:sp>
          <p:nvSpPr>
            <p:cNvPr id="11" name="Oval 10"/>
            <p:cNvSpPr/>
            <p:nvPr/>
          </p:nvSpPr>
          <p:spPr bwMode="auto">
            <a:xfrm>
              <a:off x="3933374" y="3268883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A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 bwMode="auto">
            <a:xfrm>
              <a:off x="5654355" y="3268884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r>
                <a:rPr lang="en-US" sz="1800" baseline="-25000">
                  <a:latin typeface="Calibri" panose="020F0502020204030204" pitchFamily="34" charset="0"/>
                </a:rPr>
                <a:t>B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675239" y="2762974"/>
              <a:ext cx="7937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=</a:t>
              </a:r>
              <a:endParaRPr lang="en-US">
                <a:latin typeface="Calibri" panose="020F0502020204030204" pitchFamily="34" charset="0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 bwMode="auto">
            <a:xfrm>
              <a:off x="5220526" y="2993806"/>
              <a:ext cx="43382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 bwMode="auto">
            <a:xfrm>
              <a:off x="4489908" y="2993806"/>
              <a:ext cx="4433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84556" y="2800483"/>
              <a:ext cx="448181" cy="448181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08531" y="2769715"/>
              <a:ext cx="448181" cy="4481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1985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CI Timing Requirements (IEEE 802.15.4)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986400"/>
            <a:ext cx="8207375" cy="1799003"/>
          </a:xfrm>
        </p:spPr>
        <p:txBody>
          <a:bodyPr/>
          <a:lstStyle/>
          <a:p>
            <a:r>
              <a:rPr lang="en-US" smtClean="0"/>
              <a:t>250,000 bit/s</a:t>
            </a:r>
          </a:p>
          <a:p>
            <a:r>
              <a:rPr lang="en-US" smtClean="0"/>
              <a:t>4-bit symbols</a:t>
            </a:r>
          </a:p>
          <a:p>
            <a:r>
              <a:rPr lang="en-US" smtClean="0"/>
              <a:t>32 chips/symbol, on I and Q phases in parallel</a:t>
            </a:r>
          </a:p>
          <a:p>
            <a:pPr marL="0" indent="0">
              <a:buNone/>
            </a:pPr>
            <a:r>
              <a:rPr lang="en-US" smtClean="0">
                <a:sym typeface="Wingdings" panose="05000000000000000000" pitchFamily="2" charset="2"/>
              </a:rPr>
              <a:t> 1 µs per chip</a:t>
            </a:r>
            <a:endParaRPr lang="en-US" smtClean="0"/>
          </a:p>
        </p:txBody>
      </p:sp>
      <p:sp>
        <p:nvSpPr>
          <p:cNvPr id="6" name="Freeform 5"/>
          <p:cNvSpPr/>
          <p:nvPr/>
        </p:nvSpPr>
        <p:spPr bwMode="auto">
          <a:xfrm>
            <a:off x="1970677" y="3251996"/>
            <a:ext cx="4839286" cy="815926"/>
          </a:xfrm>
          <a:custGeom>
            <a:avLst/>
            <a:gdLst>
              <a:gd name="connsiteX0" fmla="*/ 0 w 4839286"/>
              <a:gd name="connsiteY0" fmla="*/ 562708 h 815926"/>
              <a:gd name="connsiteX1" fmla="*/ 14067 w 4839286"/>
              <a:gd name="connsiteY1" fmla="*/ 379828 h 815926"/>
              <a:gd name="connsiteX2" fmla="*/ 28135 w 4839286"/>
              <a:gd name="connsiteY2" fmla="*/ 337625 h 815926"/>
              <a:gd name="connsiteX3" fmla="*/ 70338 w 4839286"/>
              <a:gd name="connsiteY3" fmla="*/ 28135 h 815926"/>
              <a:gd name="connsiteX4" fmla="*/ 84406 w 4839286"/>
              <a:gd name="connsiteY4" fmla="*/ 70339 h 815926"/>
              <a:gd name="connsiteX5" fmla="*/ 154744 w 4839286"/>
              <a:gd name="connsiteY5" fmla="*/ 211015 h 815926"/>
              <a:gd name="connsiteX6" fmla="*/ 168812 w 4839286"/>
              <a:gd name="connsiteY6" fmla="*/ 253219 h 815926"/>
              <a:gd name="connsiteX7" fmla="*/ 182880 w 4839286"/>
              <a:gd name="connsiteY7" fmla="*/ 407963 h 815926"/>
              <a:gd name="connsiteX8" fmla="*/ 196947 w 4839286"/>
              <a:gd name="connsiteY8" fmla="*/ 661182 h 815926"/>
              <a:gd name="connsiteX9" fmla="*/ 225083 w 4839286"/>
              <a:gd name="connsiteY9" fmla="*/ 815926 h 815926"/>
              <a:gd name="connsiteX10" fmla="*/ 295421 w 4839286"/>
              <a:gd name="connsiteY10" fmla="*/ 731520 h 815926"/>
              <a:gd name="connsiteX11" fmla="*/ 309489 w 4839286"/>
              <a:gd name="connsiteY11" fmla="*/ 689317 h 815926"/>
              <a:gd name="connsiteX12" fmla="*/ 379827 w 4839286"/>
              <a:gd name="connsiteY12" fmla="*/ 520505 h 815926"/>
              <a:gd name="connsiteX13" fmla="*/ 393895 w 4839286"/>
              <a:gd name="connsiteY13" fmla="*/ 407963 h 815926"/>
              <a:gd name="connsiteX14" fmla="*/ 450166 w 4839286"/>
              <a:gd name="connsiteY14" fmla="*/ 56271 h 815926"/>
              <a:gd name="connsiteX15" fmla="*/ 520504 w 4839286"/>
              <a:gd name="connsiteY15" fmla="*/ 225083 h 815926"/>
              <a:gd name="connsiteX16" fmla="*/ 548640 w 4839286"/>
              <a:gd name="connsiteY16" fmla="*/ 351692 h 815926"/>
              <a:gd name="connsiteX17" fmla="*/ 590843 w 4839286"/>
              <a:gd name="connsiteY17" fmla="*/ 787791 h 815926"/>
              <a:gd name="connsiteX18" fmla="*/ 647114 w 4839286"/>
              <a:gd name="connsiteY18" fmla="*/ 717452 h 815926"/>
              <a:gd name="connsiteX19" fmla="*/ 717452 w 4839286"/>
              <a:gd name="connsiteY19" fmla="*/ 604911 h 815926"/>
              <a:gd name="connsiteX20" fmla="*/ 745587 w 4839286"/>
              <a:gd name="connsiteY20" fmla="*/ 548640 h 815926"/>
              <a:gd name="connsiteX21" fmla="*/ 787790 w 4839286"/>
              <a:gd name="connsiteY21" fmla="*/ 393895 h 815926"/>
              <a:gd name="connsiteX22" fmla="*/ 815926 w 4839286"/>
              <a:gd name="connsiteY22" fmla="*/ 211015 h 815926"/>
              <a:gd name="connsiteX23" fmla="*/ 844061 w 4839286"/>
              <a:gd name="connsiteY23" fmla="*/ 98474 h 815926"/>
              <a:gd name="connsiteX24" fmla="*/ 900332 w 4839286"/>
              <a:gd name="connsiteY24" fmla="*/ 0 h 815926"/>
              <a:gd name="connsiteX25" fmla="*/ 942535 w 4839286"/>
              <a:gd name="connsiteY25" fmla="*/ 14068 h 815926"/>
              <a:gd name="connsiteX26" fmla="*/ 970670 w 4839286"/>
              <a:gd name="connsiteY26" fmla="*/ 56271 h 815926"/>
              <a:gd name="connsiteX27" fmla="*/ 998806 w 4839286"/>
              <a:gd name="connsiteY27" fmla="*/ 84406 h 815926"/>
              <a:gd name="connsiteX28" fmla="*/ 1012874 w 4839286"/>
              <a:gd name="connsiteY28" fmla="*/ 126609 h 815926"/>
              <a:gd name="connsiteX29" fmla="*/ 1041009 w 4839286"/>
              <a:gd name="connsiteY29" fmla="*/ 196948 h 815926"/>
              <a:gd name="connsiteX30" fmla="*/ 1055077 w 4839286"/>
              <a:gd name="connsiteY30" fmla="*/ 365760 h 815926"/>
              <a:gd name="connsiteX31" fmla="*/ 1069144 w 4839286"/>
              <a:gd name="connsiteY31" fmla="*/ 422031 h 815926"/>
              <a:gd name="connsiteX32" fmla="*/ 1083212 w 4839286"/>
              <a:gd name="connsiteY32" fmla="*/ 506437 h 815926"/>
              <a:gd name="connsiteX33" fmla="*/ 1097280 w 4839286"/>
              <a:gd name="connsiteY33" fmla="*/ 675249 h 815926"/>
              <a:gd name="connsiteX34" fmla="*/ 1125415 w 4839286"/>
              <a:gd name="connsiteY34" fmla="*/ 759655 h 815926"/>
              <a:gd name="connsiteX35" fmla="*/ 1167618 w 4839286"/>
              <a:gd name="connsiteY35" fmla="*/ 773723 h 815926"/>
              <a:gd name="connsiteX36" fmla="*/ 1294227 w 4839286"/>
              <a:gd name="connsiteY36" fmla="*/ 717452 h 815926"/>
              <a:gd name="connsiteX37" fmla="*/ 1322363 w 4839286"/>
              <a:gd name="connsiteY37" fmla="*/ 689317 h 815926"/>
              <a:gd name="connsiteX38" fmla="*/ 1378634 w 4839286"/>
              <a:gd name="connsiteY38" fmla="*/ 604911 h 815926"/>
              <a:gd name="connsiteX39" fmla="*/ 1477107 w 4839286"/>
              <a:gd name="connsiteY39" fmla="*/ 478302 h 815926"/>
              <a:gd name="connsiteX40" fmla="*/ 1505243 w 4839286"/>
              <a:gd name="connsiteY40" fmla="*/ 422031 h 815926"/>
              <a:gd name="connsiteX41" fmla="*/ 1519310 w 4839286"/>
              <a:gd name="connsiteY41" fmla="*/ 379828 h 815926"/>
              <a:gd name="connsiteX42" fmla="*/ 1603717 w 4839286"/>
              <a:gd name="connsiteY42" fmla="*/ 239151 h 815926"/>
              <a:gd name="connsiteX43" fmla="*/ 1631852 w 4839286"/>
              <a:gd name="connsiteY43" fmla="*/ 196948 h 815926"/>
              <a:gd name="connsiteX44" fmla="*/ 1744394 w 4839286"/>
              <a:gd name="connsiteY44" fmla="*/ 98474 h 815926"/>
              <a:gd name="connsiteX45" fmla="*/ 1828800 w 4839286"/>
              <a:gd name="connsiteY45" fmla="*/ 56271 h 815926"/>
              <a:gd name="connsiteX46" fmla="*/ 1941341 w 4839286"/>
              <a:gd name="connsiteY46" fmla="*/ 70339 h 815926"/>
              <a:gd name="connsiteX47" fmla="*/ 1969477 w 4839286"/>
              <a:gd name="connsiteY47" fmla="*/ 98474 h 815926"/>
              <a:gd name="connsiteX48" fmla="*/ 1997612 w 4839286"/>
              <a:gd name="connsiteY48" fmla="*/ 182880 h 815926"/>
              <a:gd name="connsiteX49" fmla="*/ 2053883 w 4839286"/>
              <a:gd name="connsiteY49" fmla="*/ 323557 h 815926"/>
              <a:gd name="connsiteX50" fmla="*/ 2067950 w 4839286"/>
              <a:gd name="connsiteY50" fmla="*/ 379828 h 815926"/>
              <a:gd name="connsiteX51" fmla="*/ 2138289 w 4839286"/>
              <a:gd name="connsiteY51" fmla="*/ 534572 h 815926"/>
              <a:gd name="connsiteX52" fmla="*/ 2208627 w 4839286"/>
              <a:gd name="connsiteY52" fmla="*/ 703385 h 815926"/>
              <a:gd name="connsiteX53" fmla="*/ 2278966 w 4839286"/>
              <a:gd name="connsiteY53" fmla="*/ 773723 h 815926"/>
              <a:gd name="connsiteX54" fmla="*/ 2321169 w 4839286"/>
              <a:gd name="connsiteY54" fmla="*/ 787791 h 815926"/>
              <a:gd name="connsiteX55" fmla="*/ 2518117 w 4839286"/>
              <a:gd name="connsiteY55" fmla="*/ 773723 h 815926"/>
              <a:gd name="connsiteX56" fmla="*/ 2560320 w 4839286"/>
              <a:gd name="connsiteY56" fmla="*/ 759655 h 815926"/>
              <a:gd name="connsiteX57" fmla="*/ 2644726 w 4839286"/>
              <a:gd name="connsiteY57" fmla="*/ 675249 h 815926"/>
              <a:gd name="connsiteX58" fmla="*/ 2715064 w 4839286"/>
              <a:gd name="connsiteY58" fmla="*/ 576775 h 815926"/>
              <a:gd name="connsiteX59" fmla="*/ 2743200 w 4839286"/>
              <a:gd name="connsiteY59" fmla="*/ 464234 h 815926"/>
              <a:gd name="connsiteX60" fmla="*/ 2757267 w 4839286"/>
              <a:gd name="connsiteY60" fmla="*/ 422031 h 815926"/>
              <a:gd name="connsiteX61" fmla="*/ 2785403 w 4839286"/>
              <a:gd name="connsiteY61" fmla="*/ 379828 h 815926"/>
              <a:gd name="connsiteX62" fmla="*/ 2813538 w 4839286"/>
              <a:gd name="connsiteY62" fmla="*/ 253219 h 815926"/>
              <a:gd name="connsiteX63" fmla="*/ 2869809 w 4839286"/>
              <a:gd name="connsiteY63" fmla="*/ 168812 h 815926"/>
              <a:gd name="connsiteX64" fmla="*/ 2954215 w 4839286"/>
              <a:gd name="connsiteY64" fmla="*/ 140677 h 815926"/>
              <a:gd name="connsiteX65" fmla="*/ 2996418 w 4839286"/>
              <a:gd name="connsiteY65" fmla="*/ 126609 h 815926"/>
              <a:gd name="connsiteX66" fmla="*/ 3066757 w 4839286"/>
              <a:gd name="connsiteY66" fmla="*/ 140677 h 815926"/>
              <a:gd name="connsiteX67" fmla="*/ 3179298 w 4839286"/>
              <a:gd name="connsiteY67" fmla="*/ 267286 h 815926"/>
              <a:gd name="connsiteX68" fmla="*/ 3221501 w 4839286"/>
              <a:gd name="connsiteY68" fmla="*/ 351692 h 815926"/>
              <a:gd name="connsiteX69" fmla="*/ 3235569 w 4839286"/>
              <a:gd name="connsiteY69" fmla="*/ 661182 h 815926"/>
              <a:gd name="connsiteX70" fmla="*/ 3319975 w 4839286"/>
              <a:gd name="connsiteY70" fmla="*/ 647114 h 815926"/>
              <a:gd name="connsiteX71" fmla="*/ 3446584 w 4839286"/>
              <a:gd name="connsiteY71" fmla="*/ 562708 h 815926"/>
              <a:gd name="connsiteX72" fmla="*/ 3474720 w 4839286"/>
              <a:gd name="connsiteY72" fmla="*/ 506437 h 815926"/>
              <a:gd name="connsiteX73" fmla="*/ 3530990 w 4839286"/>
              <a:gd name="connsiteY73" fmla="*/ 422031 h 815926"/>
              <a:gd name="connsiteX74" fmla="*/ 3587261 w 4839286"/>
              <a:gd name="connsiteY74" fmla="*/ 154745 h 815926"/>
              <a:gd name="connsiteX75" fmla="*/ 3657600 w 4839286"/>
              <a:gd name="connsiteY75" fmla="*/ 98474 h 815926"/>
              <a:gd name="connsiteX76" fmla="*/ 3770141 w 4839286"/>
              <a:gd name="connsiteY76" fmla="*/ 239151 h 815926"/>
              <a:gd name="connsiteX77" fmla="*/ 3784209 w 4839286"/>
              <a:gd name="connsiteY77" fmla="*/ 295422 h 815926"/>
              <a:gd name="connsiteX78" fmla="*/ 3798277 w 4839286"/>
              <a:gd name="connsiteY78" fmla="*/ 337625 h 815926"/>
              <a:gd name="connsiteX79" fmla="*/ 3910818 w 4839286"/>
              <a:gd name="connsiteY79" fmla="*/ 689317 h 815926"/>
              <a:gd name="connsiteX80" fmla="*/ 3938954 w 4839286"/>
              <a:gd name="connsiteY80" fmla="*/ 661182 h 815926"/>
              <a:gd name="connsiteX81" fmla="*/ 3995224 w 4839286"/>
              <a:gd name="connsiteY81" fmla="*/ 407963 h 815926"/>
              <a:gd name="connsiteX82" fmla="*/ 4093698 w 4839286"/>
              <a:gd name="connsiteY82" fmla="*/ 154745 h 815926"/>
              <a:gd name="connsiteX83" fmla="*/ 4149969 w 4839286"/>
              <a:gd name="connsiteY83" fmla="*/ 253219 h 815926"/>
              <a:gd name="connsiteX84" fmla="*/ 4192172 w 4839286"/>
              <a:gd name="connsiteY84" fmla="*/ 323557 h 815926"/>
              <a:gd name="connsiteX85" fmla="*/ 4248443 w 4839286"/>
              <a:gd name="connsiteY85" fmla="*/ 464234 h 815926"/>
              <a:gd name="connsiteX86" fmla="*/ 4262510 w 4839286"/>
              <a:gd name="connsiteY86" fmla="*/ 534572 h 815926"/>
              <a:gd name="connsiteX87" fmla="*/ 4276578 w 4839286"/>
              <a:gd name="connsiteY87" fmla="*/ 647114 h 815926"/>
              <a:gd name="connsiteX88" fmla="*/ 4304714 w 4839286"/>
              <a:gd name="connsiteY88" fmla="*/ 689317 h 815926"/>
              <a:gd name="connsiteX89" fmla="*/ 4346917 w 4839286"/>
              <a:gd name="connsiteY89" fmla="*/ 745588 h 815926"/>
              <a:gd name="connsiteX90" fmla="*/ 4389120 w 4839286"/>
              <a:gd name="connsiteY90" fmla="*/ 759655 h 815926"/>
              <a:gd name="connsiteX91" fmla="*/ 4557932 w 4839286"/>
              <a:gd name="connsiteY91" fmla="*/ 689317 h 815926"/>
              <a:gd name="connsiteX92" fmla="*/ 4586067 w 4839286"/>
              <a:gd name="connsiteY92" fmla="*/ 633046 h 815926"/>
              <a:gd name="connsiteX93" fmla="*/ 4642338 w 4839286"/>
              <a:gd name="connsiteY93" fmla="*/ 492369 h 815926"/>
              <a:gd name="connsiteX94" fmla="*/ 4656406 w 4839286"/>
              <a:gd name="connsiteY94" fmla="*/ 450166 h 815926"/>
              <a:gd name="connsiteX95" fmla="*/ 4712677 w 4839286"/>
              <a:gd name="connsiteY95" fmla="*/ 337625 h 815926"/>
              <a:gd name="connsiteX96" fmla="*/ 4726744 w 4839286"/>
              <a:gd name="connsiteY96" fmla="*/ 281354 h 815926"/>
              <a:gd name="connsiteX97" fmla="*/ 4754880 w 4839286"/>
              <a:gd name="connsiteY97" fmla="*/ 253219 h 815926"/>
              <a:gd name="connsiteX98" fmla="*/ 4839286 w 4839286"/>
              <a:gd name="connsiteY98" fmla="*/ 14067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4839286" h="815926">
                <a:moveTo>
                  <a:pt x="0" y="562708"/>
                </a:moveTo>
                <a:cubicBezTo>
                  <a:pt x="4689" y="501748"/>
                  <a:pt x="6484" y="440496"/>
                  <a:pt x="14067" y="379828"/>
                </a:cubicBezTo>
                <a:cubicBezTo>
                  <a:pt x="15906" y="365114"/>
                  <a:pt x="25792" y="352267"/>
                  <a:pt x="28135" y="337625"/>
                </a:cubicBezTo>
                <a:cubicBezTo>
                  <a:pt x="44585" y="234815"/>
                  <a:pt x="56270" y="131298"/>
                  <a:pt x="70338" y="28135"/>
                </a:cubicBezTo>
                <a:cubicBezTo>
                  <a:pt x="75027" y="42203"/>
                  <a:pt x="78192" y="56875"/>
                  <a:pt x="84406" y="70339"/>
                </a:cubicBezTo>
                <a:cubicBezTo>
                  <a:pt x="106376" y="117940"/>
                  <a:pt x="138165" y="161279"/>
                  <a:pt x="154744" y="211015"/>
                </a:cubicBezTo>
                <a:lnTo>
                  <a:pt x="168812" y="253219"/>
                </a:lnTo>
                <a:cubicBezTo>
                  <a:pt x="173501" y="304800"/>
                  <a:pt x="179317" y="356292"/>
                  <a:pt x="182880" y="407963"/>
                </a:cubicBezTo>
                <a:cubicBezTo>
                  <a:pt x="188696" y="492299"/>
                  <a:pt x="189927" y="576938"/>
                  <a:pt x="196947" y="661182"/>
                </a:cubicBezTo>
                <a:cubicBezTo>
                  <a:pt x="199518" y="692036"/>
                  <a:pt x="218354" y="782280"/>
                  <a:pt x="225083" y="815926"/>
                </a:cubicBezTo>
                <a:cubicBezTo>
                  <a:pt x="256196" y="784813"/>
                  <a:pt x="275835" y="770692"/>
                  <a:pt x="295421" y="731520"/>
                </a:cubicBezTo>
                <a:cubicBezTo>
                  <a:pt x="302053" y="718257"/>
                  <a:pt x="303982" y="703085"/>
                  <a:pt x="309489" y="689317"/>
                </a:cubicBezTo>
                <a:cubicBezTo>
                  <a:pt x="332129" y="632717"/>
                  <a:pt x="379827" y="520505"/>
                  <a:pt x="379827" y="520505"/>
                </a:cubicBezTo>
                <a:cubicBezTo>
                  <a:pt x="384516" y="482991"/>
                  <a:pt x="391537" y="445695"/>
                  <a:pt x="393895" y="407963"/>
                </a:cubicBezTo>
                <a:cubicBezTo>
                  <a:pt x="416079" y="53024"/>
                  <a:pt x="300117" y="106288"/>
                  <a:pt x="450166" y="56271"/>
                </a:cubicBezTo>
                <a:cubicBezTo>
                  <a:pt x="497716" y="198920"/>
                  <a:pt x="467693" y="145865"/>
                  <a:pt x="520504" y="225083"/>
                </a:cubicBezTo>
                <a:cubicBezTo>
                  <a:pt x="529883" y="267286"/>
                  <a:pt x="545237" y="308594"/>
                  <a:pt x="548640" y="351692"/>
                </a:cubicBezTo>
                <a:cubicBezTo>
                  <a:pt x="583499" y="793246"/>
                  <a:pt x="464510" y="661458"/>
                  <a:pt x="590843" y="787791"/>
                </a:cubicBezTo>
                <a:cubicBezTo>
                  <a:pt x="677438" y="657896"/>
                  <a:pt x="566933" y="817679"/>
                  <a:pt x="647114" y="717452"/>
                </a:cubicBezTo>
                <a:cubicBezTo>
                  <a:pt x="663101" y="697468"/>
                  <a:pt x="710724" y="617021"/>
                  <a:pt x="717452" y="604911"/>
                </a:cubicBezTo>
                <a:cubicBezTo>
                  <a:pt x="727636" y="586579"/>
                  <a:pt x="738955" y="568535"/>
                  <a:pt x="745587" y="548640"/>
                </a:cubicBezTo>
                <a:cubicBezTo>
                  <a:pt x="762494" y="497918"/>
                  <a:pt x="775544" y="445939"/>
                  <a:pt x="787790" y="393895"/>
                </a:cubicBezTo>
                <a:cubicBezTo>
                  <a:pt x="803290" y="328022"/>
                  <a:pt x="802497" y="278161"/>
                  <a:pt x="815926" y="211015"/>
                </a:cubicBezTo>
                <a:cubicBezTo>
                  <a:pt x="823509" y="173098"/>
                  <a:pt x="835366" y="136152"/>
                  <a:pt x="844061" y="98474"/>
                </a:cubicBezTo>
                <a:cubicBezTo>
                  <a:pt x="864605" y="9449"/>
                  <a:pt x="835999" y="42888"/>
                  <a:pt x="900332" y="0"/>
                </a:cubicBezTo>
                <a:cubicBezTo>
                  <a:pt x="914400" y="4689"/>
                  <a:pt x="930956" y="4805"/>
                  <a:pt x="942535" y="14068"/>
                </a:cubicBezTo>
                <a:cubicBezTo>
                  <a:pt x="955737" y="24630"/>
                  <a:pt x="960108" y="43069"/>
                  <a:pt x="970670" y="56271"/>
                </a:cubicBezTo>
                <a:cubicBezTo>
                  <a:pt x="978956" y="66628"/>
                  <a:pt x="989427" y="75028"/>
                  <a:pt x="998806" y="84406"/>
                </a:cubicBezTo>
                <a:cubicBezTo>
                  <a:pt x="1003495" y="98474"/>
                  <a:pt x="1007667" y="112724"/>
                  <a:pt x="1012874" y="126609"/>
                </a:cubicBezTo>
                <a:cubicBezTo>
                  <a:pt x="1021741" y="150254"/>
                  <a:pt x="1036621" y="172080"/>
                  <a:pt x="1041009" y="196948"/>
                </a:cubicBezTo>
                <a:cubicBezTo>
                  <a:pt x="1050822" y="252555"/>
                  <a:pt x="1048073" y="309730"/>
                  <a:pt x="1055077" y="365760"/>
                </a:cubicBezTo>
                <a:cubicBezTo>
                  <a:pt x="1057475" y="384945"/>
                  <a:pt x="1065352" y="403072"/>
                  <a:pt x="1069144" y="422031"/>
                </a:cubicBezTo>
                <a:cubicBezTo>
                  <a:pt x="1074738" y="450001"/>
                  <a:pt x="1080062" y="478088"/>
                  <a:pt x="1083212" y="506437"/>
                </a:cubicBezTo>
                <a:cubicBezTo>
                  <a:pt x="1089448" y="562557"/>
                  <a:pt x="1087997" y="619552"/>
                  <a:pt x="1097280" y="675249"/>
                </a:cubicBezTo>
                <a:cubicBezTo>
                  <a:pt x="1102156" y="704503"/>
                  <a:pt x="1097280" y="750276"/>
                  <a:pt x="1125415" y="759655"/>
                </a:cubicBezTo>
                <a:lnTo>
                  <a:pt x="1167618" y="773723"/>
                </a:lnTo>
                <a:cubicBezTo>
                  <a:pt x="1234551" y="751412"/>
                  <a:pt x="1246453" y="755671"/>
                  <a:pt x="1294227" y="717452"/>
                </a:cubicBezTo>
                <a:cubicBezTo>
                  <a:pt x="1304584" y="709167"/>
                  <a:pt x="1314405" y="699928"/>
                  <a:pt x="1322363" y="689317"/>
                </a:cubicBezTo>
                <a:cubicBezTo>
                  <a:pt x="1342652" y="662266"/>
                  <a:pt x="1356987" y="630888"/>
                  <a:pt x="1378634" y="604911"/>
                </a:cubicBezTo>
                <a:cubicBezTo>
                  <a:pt x="1412094" y="564759"/>
                  <a:pt x="1450678" y="524552"/>
                  <a:pt x="1477107" y="478302"/>
                </a:cubicBezTo>
                <a:cubicBezTo>
                  <a:pt x="1487512" y="460094"/>
                  <a:pt x="1496982" y="441306"/>
                  <a:pt x="1505243" y="422031"/>
                </a:cubicBezTo>
                <a:cubicBezTo>
                  <a:pt x="1511084" y="408401"/>
                  <a:pt x="1512280" y="392884"/>
                  <a:pt x="1519310" y="379828"/>
                </a:cubicBezTo>
                <a:cubicBezTo>
                  <a:pt x="1545236" y="331679"/>
                  <a:pt x="1575056" y="285724"/>
                  <a:pt x="1603717" y="239151"/>
                </a:cubicBezTo>
                <a:cubicBezTo>
                  <a:pt x="1612578" y="224752"/>
                  <a:pt x="1619897" y="208903"/>
                  <a:pt x="1631852" y="196948"/>
                </a:cubicBezTo>
                <a:cubicBezTo>
                  <a:pt x="1671826" y="156974"/>
                  <a:pt x="1695961" y="127534"/>
                  <a:pt x="1744394" y="98474"/>
                </a:cubicBezTo>
                <a:cubicBezTo>
                  <a:pt x="1771368" y="82290"/>
                  <a:pt x="1800665" y="70339"/>
                  <a:pt x="1828800" y="56271"/>
                </a:cubicBezTo>
                <a:cubicBezTo>
                  <a:pt x="1866314" y="60960"/>
                  <a:pt x="1905130" y="59476"/>
                  <a:pt x="1941341" y="70339"/>
                </a:cubicBezTo>
                <a:cubicBezTo>
                  <a:pt x="1954045" y="74150"/>
                  <a:pt x="1963545" y="86611"/>
                  <a:pt x="1969477" y="98474"/>
                </a:cubicBezTo>
                <a:cubicBezTo>
                  <a:pt x="1982740" y="125000"/>
                  <a:pt x="1986598" y="155344"/>
                  <a:pt x="1997612" y="182880"/>
                </a:cubicBezTo>
                <a:cubicBezTo>
                  <a:pt x="2016369" y="229772"/>
                  <a:pt x="2041634" y="274560"/>
                  <a:pt x="2053883" y="323557"/>
                </a:cubicBezTo>
                <a:cubicBezTo>
                  <a:pt x="2058572" y="342314"/>
                  <a:pt x="2060769" y="361877"/>
                  <a:pt x="2067950" y="379828"/>
                </a:cubicBezTo>
                <a:cubicBezTo>
                  <a:pt x="2161011" y="612479"/>
                  <a:pt x="2066711" y="334153"/>
                  <a:pt x="2138289" y="534572"/>
                </a:cubicBezTo>
                <a:cubicBezTo>
                  <a:pt x="2161628" y="599921"/>
                  <a:pt x="2165017" y="653545"/>
                  <a:pt x="2208627" y="703385"/>
                </a:cubicBezTo>
                <a:cubicBezTo>
                  <a:pt x="2230462" y="728339"/>
                  <a:pt x="2247510" y="763237"/>
                  <a:pt x="2278966" y="773723"/>
                </a:cubicBezTo>
                <a:lnTo>
                  <a:pt x="2321169" y="787791"/>
                </a:lnTo>
                <a:cubicBezTo>
                  <a:pt x="2386818" y="783102"/>
                  <a:pt x="2452751" y="781413"/>
                  <a:pt x="2518117" y="773723"/>
                </a:cubicBezTo>
                <a:cubicBezTo>
                  <a:pt x="2532844" y="771990"/>
                  <a:pt x="2548615" y="768759"/>
                  <a:pt x="2560320" y="759655"/>
                </a:cubicBezTo>
                <a:cubicBezTo>
                  <a:pt x="2591728" y="735227"/>
                  <a:pt x="2619530" y="706044"/>
                  <a:pt x="2644726" y="675249"/>
                </a:cubicBezTo>
                <a:cubicBezTo>
                  <a:pt x="2791822" y="495465"/>
                  <a:pt x="2620024" y="671818"/>
                  <a:pt x="2715064" y="576775"/>
                </a:cubicBezTo>
                <a:cubicBezTo>
                  <a:pt x="2724443" y="539261"/>
                  <a:pt x="2730973" y="500918"/>
                  <a:pt x="2743200" y="464234"/>
                </a:cubicBezTo>
                <a:cubicBezTo>
                  <a:pt x="2747889" y="450166"/>
                  <a:pt x="2750635" y="435294"/>
                  <a:pt x="2757267" y="422031"/>
                </a:cubicBezTo>
                <a:cubicBezTo>
                  <a:pt x="2764828" y="406909"/>
                  <a:pt x="2776024" y="393896"/>
                  <a:pt x="2785403" y="379828"/>
                </a:cubicBezTo>
                <a:cubicBezTo>
                  <a:pt x="2789221" y="356922"/>
                  <a:pt x="2797046" y="282905"/>
                  <a:pt x="2813538" y="253219"/>
                </a:cubicBezTo>
                <a:cubicBezTo>
                  <a:pt x="2829960" y="223660"/>
                  <a:pt x="2837729" y="179505"/>
                  <a:pt x="2869809" y="168812"/>
                </a:cubicBezTo>
                <a:lnTo>
                  <a:pt x="2954215" y="140677"/>
                </a:lnTo>
                <a:lnTo>
                  <a:pt x="2996418" y="126609"/>
                </a:lnTo>
                <a:cubicBezTo>
                  <a:pt x="3019864" y="131298"/>
                  <a:pt x="3046584" y="127840"/>
                  <a:pt x="3066757" y="140677"/>
                </a:cubicBezTo>
                <a:cubicBezTo>
                  <a:pt x="3094100" y="158077"/>
                  <a:pt x="3158419" y="225528"/>
                  <a:pt x="3179298" y="267286"/>
                </a:cubicBezTo>
                <a:cubicBezTo>
                  <a:pt x="3237541" y="383771"/>
                  <a:pt x="3140870" y="230744"/>
                  <a:pt x="3221501" y="351692"/>
                </a:cubicBezTo>
                <a:cubicBezTo>
                  <a:pt x="3226190" y="454855"/>
                  <a:pt x="3202912" y="563212"/>
                  <a:pt x="3235569" y="661182"/>
                </a:cubicBezTo>
                <a:cubicBezTo>
                  <a:pt x="3244589" y="688242"/>
                  <a:pt x="3294128" y="659176"/>
                  <a:pt x="3319975" y="647114"/>
                </a:cubicBezTo>
                <a:cubicBezTo>
                  <a:pt x="3365938" y="625664"/>
                  <a:pt x="3446584" y="562708"/>
                  <a:pt x="3446584" y="562708"/>
                </a:cubicBezTo>
                <a:cubicBezTo>
                  <a:pt x="3455963" y="543951"/>
                  <a:pt x="3463931" y="524420"/>
                  <a:pt x="3474720" y="506437"/>
                </a:cubicBezTo>
                <a:cubicBezTo>
                  <a:pt x="3492117" y="477441"/>
                  <a:pt x="3517670" y="453111"/>
                  <a:pt x="3530990" y="422031"/>
                </a:cubicBezTo>
                <a:cubicBezTo>
                  <a:pt x="3561030" y="351938"/>
                  <a:pt x="3566868" y="221023"/>
                  <a:pt x="3587261" y="154745"/>
                </a:cubicBezTo>
                <a:cubicBezTo>
                  <a:pt x="3592434" y="137932"/>
                  <a:pt x="3648872" y="104293"/>
                  <a:pt x="3657600" y="98474"/>
                </a:cubicBezTo>
                <a:cubicBezTo>
                  <a:pt x="3707322" y="148196"/>
                  <a:pt x="3730828" y="167076"/>
                  <a:pt x="3770141" y="239151"/>
                </a:cubicBezTo>
                <a:cubicBezTo>
                  <a:pt x="3779399" y="256125"/>
                  <a:pt x="3778897" y="276832"/>
                  <a:pt x="3784209" y="295422"/>
                </a:cubicBezTo>
                <a:cubicBezTo>
                  <a:pt x="3788283" y="309680"/>
                  <a:pt x="3793588" y="323557"/>
                  <a:pt x="3798277" y="337625"/>
                </a:cubicBezTo>
                <a:cubicBezTo>
                  <a:pt x="3807783" y="584793"/>
                  <a:pt x="3693146" y="761874"/>
                  <a:pt x="3910818" y="689317"/>
                </a:cubicBezTo>
                <a:cubicBezTo>
                  <a:pt x="3923401" y="685123"/>
                  <a:pt x="3929575" y="670560"/>
                  <a:pt x="3938954" y="661182"/>
                </a:cubicBezTo>
                <a:cubicBezTo>
                  <a:pt x="4004831" y="419633"/>
                  <a:pt x="3964325" y="593360"/>
                  <a:pt x="3995224" y="407963"/>
                </a:cubicBezTo>
                <a:cubicBezTo>
                  <a:pt x="4038145" y="150432"/>
                  <a:pt x="3959526" y="188286"/>
                  <a:pt x="4093698" y="154745"/>
                </a:cubicBezTo>
                <a:cubicBezTo>
                  <a:pt x="4152653" y="243175"/>
                  <a:pt x="4090476" y="146131"/>
                  <a:pt x="4149969" y="253219"/>
                </a:cubicBezTo>
                <a:cubicBezTo>
                  <a:pt x="4163248" y="277121"/>
                  <a:pt x="4178893" y="299655"/>
                  <a:pt x="4192172" y="323557"/>
                </a:cubicBezTo>
                <a:cubicBezTo>
                  <a:pt x="4215616" y="365756"/>
                  <a:pt x="4239066" y="417348"/>
                  <a:pt x="4248443" y="464234"/>
                </a:cubicBezTo>
                <a:cubicBezTo>
                  <a:pt x="4253132" y="487680"/>
                  <a:pt x="4258874" y="510940"/>
                  <a:pt x="4262510" y="534572"/>
                </a:cubicBezTo>
                <a:cubicBezTo>
                  <a:pt x="4268259" y="571938"/>
                  <a:pt x="4266630" y="610640"/>
                  <a:pt x="4276578" y="647114"/>
                </a:cubicBezTo>
                <a:cubicBezTo>
                  <a:pt x="4281027" y="663426"/>
                  <a:pt x="4294887" y="675559"/>
                  <a:pt x="4304714" y="689317"/>
                </a:cubicBezTo>
                <a:cubicBezTo>
                  <a:pt x="4318342" y="708396"/>
                  <a:pt x="4328905" y="730578"/>
                  <a:pt x="4346917" y="745588"/>
                </a:cubicBezTo>
                <a:cubicBezTo>
                  <a:pt x="4358309" y="755081"/>
                  <a:pt x="4375052" y="754966"/>
                  <a:pt x="4389120" y="759655"/>
                </a:cubicBezTo>
                <a:cubicBezTo>
                  <a:pt x="4445391" y="736209"/>
                  <a:pt x="4506654" y="722282"/>
                  <a:pt x="4557932" y="689317"/>
                </a:cubicBezTo>
                <a:cubicBezTo>
                  <a:pt x="4575572" y="677977"/>
                  <a:pt x="4577806" y="652321"/>
                  <a:pt x="4586067" y="633046"/>
                </a:cubicBezTo>
                <a:cubicBezTo>
                  <a:pt x="4605962" y="586625"/>
                  <a:pt x="4624208" y="539507"/>
                  <a:pt x="4642338" y="492369"/>
                </a:cubicBezTo>
                <a:cubicBezTo>
                  <a:pt x="4647661" y="478529"/>
                  <a:pt x="4650270" y="463665"/>
                  <a:pt x="4656406" y="450166"/>
                </a:cubicBezTo>
                <a:cubicBezTo>
                  <a:pt x="4673762" y="411984"/>
                  <a:pt x="4693920" y="375139"/>
                  <a:pt x="4712677" y="337625"/>
                </a:cubicBezTo>
                <a:cubicBezTo>
                  <a:pt x="4717366" y="318868"/>
                  <a:pt x="4718097" y="298647"/>
                  <a:pt x="4726744" y="281354"/>
                </a:cubicBezTo>
                <a:cubicBezTo>
                  <a:pt x="4732675" y="269491"/>
                  <a:pt x="4746146" y="263201"/>
                  <a:pt x="4754880" y="253219"/>
                </a:cubicBezTo>
                <a:cubicBezTo>
                  <a:pt x="4826792" y="171034"/>
                  <a:pt x="4810310" y="198627"/>
                  <a:pt x="4839286" y="140677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Freeform 20"/>
          <p:cNvSpPr/>
          <p:nvPr/>
        </p:nvSpPr>
        <p:spPr bwMode="auto">
          <a:xfrm>
            <a:off x="2436699" y="5276509"/>
            <a:ext cx="4839286" cy="815926"/>
          </a:xfrm>
          <a:custGeom>
            <a:avLst/>
            <a:gdLst>
              <a:gd name="connsiteX0" fmla="*/ 0 w 4839286"/>
              <a:gd name="connsiteY0" fmla="*/ 562708 h 815926"/>
              <a:gd name="connsiteX1" fmla="*/ 14067 w 4839286"/>
              <a:gd name="connsiteY1" fmla="*/ 379828 h 815926"/>
              <a:gd name="connsiteX2" fmla="*/ 28135 w 4839286"/>
              <a:gd name="connsiteY2" fmla="*/ 337625 h 815926"/>
              <a:gd name="connsiteX3" fmla="*/ 70338 w 4839286"/>
              <a:gd name="connsiteY3" fmla="*/ 28135 h 815926"/>
              <a:gd name="connsiteX4" fmla="*/ 84406 w 4839286"/>
              <a:gd name="connsiteY4" fmla="*/ 70339 h 815926"/>
              <a:gd name="connsiteX5" fmla="*/ 154744 w 4839286"/>
              <a:gd name="connsiteY5" fmla="*/ 211015 h 815926"/>
              <a:gd name="connsiteX6" fmla="*/ 168812 w 4839286"/>
              <a:gd name="connsiteY6" fmla="*/ 253219 h 815926"/>
              <a:gd name="connsiteX7" fmla="*/ 182880 w 4839286"/>
              <a:gd name="connsiteY7" fmla="*/ 407963 h 815926"/>
              <a:gd name="connsiteX8" fmla="*/ 196947 w 4839286"/>
              <a:gd name="connsiteY8" fmla="*/ 661182 h 815926"/>
              <a:gd name="connsiteX9" fmla="*/ 225083 w 4839286"/>
              <a:gd name="connsiteY9" fmla="*/ 815926 h 815926"/>
              <a:gd name="connsiteX10" fmla="*/ 295421 w 4839286"/>
              <a:gd name="connsiteY10" fmla="*/ 731520 h 815926"/>
              <a:gd name="connsiteX11" fmla="*/ 309489 w 4839286"/>
              <a:gd name="connsiteY11" fmla="*/ 689317 h 815926"/>
              <a:gd name="connsiteX12" fmla="*/ 379827 w 4839286"/>
              <a:gd name="connsiteY12" fmla="*/ 520505 h 815926"/>
              <a:gd name="connsiteX13" fmla="*/ 393895 w 4839286"/>
              <a:gd name="connsiteY13" fmla="*/ 407963 h 815926"/>
              <a:gd name="connsiteX14" fmla="*/ 450166 w 4839286"/>
              <a:gd name="connsiteY14" fmla="*/ 56271 h 815926"/>
              <a:gd name="connsiteX15" fmla="*/ 520504 w 4839286"/>
              <a:gd name="connsiteY15" fmla="*/ 225083 h 815926"/>
              <a:gd name="connsiteX16" fmla="*/ 548640 w 4839286"/>
              <a:gd name="connsiteY16" fmla="*/ 351692 h 815926"/>
              <a:gd name="connsiteX17" fmla="*/ 590843 w 4839286"/>
              <a:gd name="connsiteY17" fmla="*/ 787791 h 815926"/>
              <a:gd name="connsiteX18" fmla="*/ 647114 w 4839286"/>
              <a:gd name="connsiteY18" fmla="*/ 717452 h 815926"/>
              <a:gd name="connsiteX19" fmla="*/ 717452 w 4839286"/>
              <a:gd name="connsiteY19" fmla="*/ 604911 h 815926"/>
              <a:gd name="connsiteX20" fmla="*/ 745587 w 4839286"/>
              <a:gd name="connsiteY20" fmla="*/ 548640 h 815926"/>
              <a:gd name="connsiteX21" fmla="*/ 787790 w 4839286"/>
              <a:gd name="connsiteY21" fmla="*/ 393895 h 815926"/>
              <a:gd name="connsiteX22" fmla="*/ 815926 w 4839286"/>
              <a:gd name="connsiteY22" fmla="*/ 211015 h 815926"/>
              <a:gd name="connsiteX23" fmla="*/ 844061 w 4839286"/>
              <a:gd name="connsiteY23" fmla="*/ 98474 h 815926"/>
              <a:gd name="connsiteX24" fmla="*/ 900332 w 4839286"/>
              <a:gd name="connsiteY24" fmla="*/ 0 h 815926"/>
              <a:gd name="connsiteX25" fmla="*/ 942535 w 4839286"/>
              <a:gd name="connsiteY25" fmla="*/ 14068 h 815926"/>
              <a:gd name="connsiteX26" fmla="*/ 970670 w 4839286"/>
              <a:gd name="connsiteY26" fmla="*/ 56271 h 815926"/>
              <a:gd name="connsiteX27" fmla="*/ 998806 w 4839286"/>
              <a:gd name="connsiteY27" fmla="*/ 84406 h 815926"/>
              <a:gd name="connsiteX28" fmla="*/ 1012874 w 4839286"/>
              <a:gd name="connsiteY28" fmla="*/ 126609 h 815926"/>
              <a:gd name="connsiteX29" fmla="*/ 1041009 w 4839286"/>
              <a:gd name="connsiteY29" fmla="*/ 196948 h 815926"/>
              <a:gd name="connsiteX30" fmla="*/ 1055077 w 4839286"/>
              <a:gd name="connsiteY30" fmla="*/ 365760 h 815926"/>
              <a:gd name="connsiteX31" fmla="*/ 1069144 w 4839286"/>
              <a:gd name="connsiteY31" fmla="*/ 422031 h 815926"/>
              <a:gd name="connsiteX32" fmla="*/ 1083212 w 4839286"/>
              <a:gd name="connsiteY32" fmla="*/ 506437 h 815926"/>
              <a:gd name="connsiteX33" fmla="*/ 1097280 w 4839286"/>
              <a:gd name="connsiteY33" fmla="*/ 675249 h 815926"/>
              <a:gd name="connsiteX34" fmla="*/ 1125415 w 4839286"/>
              <a:gd name="connsiteY34" fmla="*/ 759655 h 815926"/>
              <a:gd name="connsiteX35" fmla="*/ 1167618 w 4839286"/>
              <a:gd name="connsiteY35" fmla="*/ 773723 h 815926"/>
              <a:gd name="connsiteX36" fmla="*/ 1294227 w 4839286"/>
              <a:gd name="connsiteY36" fmla="*/ 717452 h 815926"/>
              <a:gd name="connsiteX37" fmla="*/ 1322363 w 4839286"/>
              <a:gd name="connsiteY37" fmla="*/ 689317 h 815926"/>
              <a:gd name="connsiteX38" fmla="*/ 1378634 w 4839286"/>
              <a:gd name="connsiteY38" fmla="*/ 604911 h 815926"/>
              <a:gd name="connsiteX39" fmla="*/ 1477107 w 4839286"/>
              <a:gd name="connsiteY39" fmla="*/ 478302 h 815926"/>
              <a:gd name="connsiteX40" fmla="*/ 1505243 w 4839286"/>
              <a:gd name="connsiteY40" fmla="*/ 422031 h 815926"/>
              <a:gd name="connsiteX41" fmla="*/ 1519310 w 4839286"/>
              <a:gd name="connsiteY41" fmla="*/ 379828 h 815926"/>
              <a:gd name="connsiteX42" fmla="*/ 1603717 w 4839286"/>
              <a:gd name="connsiteY42" fmla="*/ 239151 h 815926"/>
              <a:gd name="connsiteX43" fmla="*/ 1631852 w 4839286"/>
              <a:gd name="connsiteY43" fmla="*/ 196948 h 815926"/>
              <a:gd name="connsiteX44" fmla="*/ 1744394 w 4839286"/>
              <a:gd name="connsiteY44" fmla="*/ 98474 h 815926"/>
              <a:gd name="connsiteX45" fmla="*/ 1828800 w 4839286"/>
              <a:gd name="connsiteY45" fmla="*/ 56271 h 815926"/>
              <a:gd name="connsiteX46" fmla="*/ 1941341 w 4839286"/>
              <a:gd name="connsiteY46" fmla="*/ 70339 h 815926"/>
              <a:gd name="connsiteX47" fmla="*/ 1969477 w 4839286"/>
              <a:gd name="connsiteY47" fmla="*/ 98474 h 815926"/>
              <a:gd name="connsiteX48" fmla="*/ 1997612 w 4839286"/>
              <a:gd name="connsiteY48" fmla="*/ 182880 h 815926"/>
              <a:gd name="connsiteX49" fmla="*/ 2053883 w 4839286"/>
              <a:gd name="connsiteY49" fmla="*/ 323557 h 815926"/>
              <a:gd name="connsiteX50" fmla="*/ 2067950 w 4839286"/>
              <a:gd name="connsiteY50" fmla="*/ 379828 h 815926"/>
              <a:gd name="connsiteX51" fmla="*/ 2138289 w 4839286"/>
              <a:gd name="connsiteY51" fmla="*/ 534572 h 815926"/>
              <a:gd name="connsiteX52" fmla="*/ 2208627 w 4839286"/>
              <a:gd name="connsiteY52" fmla="*/ 703385 h 815926"/>
              <a:gd name="connsiteX53" fmla="*/ 2278966 w 4839286"/>
              <a:gd name="connsiteY53" fmla="*/ 773723 h 815926"/>
              <a:gd name="connsiteX54" fmla="*/ 2321169 w 4839286"/>
              <a:gd name="connsiteY54" fmla="*/ 787791 h 815926"/>
              <a:gd name="connsiteX55" fmla="*/ 2518117 w 4839286"/>
              <a:gd name="connsiteY55" fmla="*/ 773723 h 815926"/>
              <a:gd name="connsiteX56" fmla="*/ 2560320 w 4839286"/>
              <a:gd name="connsiteY56" fmla="*/ 759655 h 815926"/>
              <a:gd name="connsiteX57" fmla="*/ 2644726 w 4839286"/>
              <a:gd name="connsiteY57" fmla="*/ 675249 h 815926"/>
              <a:gd name="connsiteX58" fmla="*/ 2715064 w 4839286"/>
              <a:gd name="connsiteY58" fmla="*/ 576775 h 815926"/>
              <a:gd name="connsiteX59" fmla="*/ 2743200 w 4839286"/>
              <a:gd name="connsiteY59" fmla="*/ 464234 h 815926"/>
              <a:gd name="connsiteX60" fmla="*/ 2757267 w 4839286"/>
              <a:gd name="connsiteY60" fmla="*/ 422031 h 815926"/>
              <a:gd name="connsiteX61" fmla="*/ 2785403 w 4839286"/>
              <a:gd name="connsiteY61" fmla="*/ 379828 h 815926"/>
              <a:gd name="connsiteX62" fmla="*/ 2813538 w 4839286"/>
              <a:gd name="connsiteY62" fmla="*/ 253219 h 815926"/>
              <a:gd name="connsiteX63" fmla="*/ 2869809 w 4839286"/>
              <a:gd name="connsiteY63" fmla="*/ 168812 h 815926"/>
              <a:gd name="connsiteX64" fmla="*/ 2954215 w 4839286"/>
              <a:gd name="connsiteY64" fmla="*/ 140677 h 815926"/>
              <a:gd name="connsiteX65" fmla="*/ 2996418 w 4839286"/>
              <a:gd name="connsiteY65" fmla="*/ 126609 h 815926"/>
              <a:gd name="connsiteX66" fmla="*/ 3066757 w 4839286"/>
              <a:gd name="connsiteY66" fmla="*/ 140677 h 815926"/>
              <a:gd name="connsiteX67" fmla="*/ 3179298 w 4839286"/>
              <a:gd name="connsiteY67" fmla="*/ 267286 h 815926"/>
              <a:gd name="connsiteX68" fmla="*/ 3221501 w 4839286"/>
              <a:gd name="connsiteY68" fmla="*/ 351692 h 815926"/>
              <a:gd name="connsiteX69" fmla="*/ 3235569 w 4839286"/>
              <a:gd name="connsiteY69" fmla="*/ 661182 h 815926"/>
              <a:gd name="connsiteX70" fmla="*/ 3319975 w 4839286"/>
              <a:gd name="connsiteY70" fmla="*/ 647114 h 815926"/>
              <a:gd name="connsiteX71" fmla="*/ 3446584 w 4839286"/>
              <a:gd name="connsiteY71" fmla="*/ 562708 h 815926"/>
              <a:gd name="connsiteX72" fmla="*/ 3474720 w 4839286"/>
              <a:gd name="connsiteY72" fmla="*/ 506437 h 815926"/>
              <a:gd name="connsiteX73" fmla="*/ 3530990 w 4839286"/>
              <a:gd name="connsiteY73" fmla="*/ 422031 h 815926"/>
              <a:gd name="connsiteX74" fmla="*/ 3587261 w 4839286"/>
              <a:gd name="connsiteY74" fmla="*/ 154745 h 815926"/>
              <a:gd name="connsiteX75" fmla="*/ 3657600 w 4839286"/>
              <a:gd name="connsiteY75" fmla="*/ 98474 h 815926"/>
              <a:gd name="connsiteX76" fmla="*/ 3770141 w 4839286"/>
              <a:gd name="connsiteY76" fmla="*/ 239151 h 815926"/>
              <a:gd name="connsiteX77" fmla="*/ 3784209 w 4839286"/>
              <a:gd name="connsiteY77" fmla="*/ 295422 h 815926"/>
              <a:gd name="connsiteX78" fmla="*/ 3798277 w 4839286"/>
              <a:gd name="connsiteY78" fmla="*/ 337625 h 815926"/>
              <a:gd name="connsiteX79" fmla="*/ 3910818 w 4839286"/>
              <a:gd name="connsiteY79" fmla="*/ 689317 h 815926"/>
              <a:gd name="connsiteX80" fmla="*/ 3938954 w 4839286"/>
              <a:gd name="connsiteY80" fmla="*/ 661182 h 815926"/>
              <a:gd name="connsiteX81" fmla="*/ 3995224 w 4839286"/>
              <a:gd name="connsiteY81" fmla="*/ 407963 h 815926"/>
              <a:gd name="connsiteX82" fmla="*/ 4093698 w 4839286"/>
              <a:gd name="connsiteY82" fmla="*/ 154745 h 815926"/>
              <a:gd name="connsiteX83" fmla="*/ 4149969 w 4839286"/>
              <a:gd name="connsiteY83" fmla="*/ 253219 h 815926"/>
              <a:gd name="connsiteX84" fmla="*/ 4192172 w 4839286"/>
              <a:gd name="connsiteY84" fmla="*/ 323557 h 815926"/>
              <a:gd name="connsiteX85" fmla="*/ 4248443 w 4839286"/>
              <a:gd name="connsiteY85" fmla="*/ 464234 h 815926"/>
              <a:gd name="connsiteX86" fmla="*/ 4262510 w 4839286"/>
              <a:gd name="connsiteY86" fmla="*/ 534572 h 815926"/>
              <a:gd name="connsiteX87" fmla="*/ 4276578 w 4839286"/>
              <a:gd name="connsiteY87" fmla="*/ 647114 h 815926"/>
              <a:gd name="connsiteX88" fmla="*/ 4304714 w 4839286"/>
              <a:gd name="connsiteY88" fmla="*/ 689317 h 815926"/>
              <a:gd name="connsiteX89" fmla="*/ 4346917 w 4839286"/>
              <a:gd name="connsiteY89" fmla="*/ 745588 h 815926"/>
              <a:gd name="connsiteX90" fmla="*/ 4389120 w 4839286"/>
              <a:gd name="connsiteY90" fmla="*/ 759655 h 815926"/>
              <a:gd name="connsiteX91" fmla="*/ 4557932 w 4839286"/>
              <a:gd name="connsiteY91" fmla="*/ 689317 h 815926"/>
              <a:gd name="connsiteX92" fmla="*/ 4586067 w 4839286"/>
              <a:gd name="connsiteY92" fmla="*/ 633046 h 815926"/>
              <a:gd name="connsiteX93" fmla="*/ 4642338 w 4839286"/>
              <a:gd name="connsiteY93" fmla="*/ 492369 h 815926"/>
              <a:gd name="connsiteX94" fmla="*/ 4656406 w 4839286"/>
              <a:gd name="connsiteY94" fmla="*/ 450166 h 815926"/>
              <a:gd name="connsiteX95" fmla="*/ 4712677 w 4839286"/>
              <a:gd name="connsiteY95" fmla="*/ 337625 h 815926"/>
              <a:gd name="connsiteX96" fmla="*/ 4726744 w 4839286"/>
              <a:gd name="connsiteY96" fmla="*/ 281354 h 815926"/>
              <a:gd name="connsiteX97" fmla="*/ 4754880 w 4839286"/>
              <a:gd name="connsiteY97" fmla="*/ 253219 h 815926"/>
              <a:gd name="connsiteX98" fmla="*/ 4839286 w 4839286"/>
              <a:gd name="connsiteY98" fmla="*/ 140677 h 81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4839286" h="815926">
                <a:moveTo>
                  <a:pt x="0" y="562708"/>
                </a:moveTo>
                <a:cubicBezTo>
                  <a:pt x="4689" y="501748"/>
                  <a:pt x="6484" y="440496"/>
                  <a:pt x="14067" y="379828"/>
                </a:cubicBezTo>
                <a:cubicBezTo>
                  <a:pt x="15906" y="365114"/>
                  <a:pt x="25792" y="352267"/>
                  <a:pt x="28135" y="337625"/>
                </a:cubicBezTo>
                <a:cubicBezTo>
                  <a:pt x="44585" y="234815"/>
                  <a:pt x="56270" y="131298"/>
                  <a:pt x="70338" y="28135"/>
                </a:cubicBezTo>
                <a:cubicBezTo>
                  <a:pt x="75027" y="42203"/>
                  <a:pt x="78192" y="56875"/>
                  <a:pt x="84406" y="70339"/>
                </a:cubicBezTo>
                <a:cubicBezTo>
                  <a:pt x="106376" y="117940"/>
                  <a:pt x="138165" y="161279"/>
                  <a:pt x="154744" y="211015"/>
                </a:cubicBezTo>
                <a:lnTo>
                  <a:pt x="168812" y="253219"/>
                </a:lnTo>
                <a:cubicBezTo>
                  <a:pt x="173501" y="304800"/>
                  <a:pt x="179317" y="356292"/>
                  <a:pt x="182880" y="407963"/>
                </a:cubicBezTo>
                <a:cubicBezTo>
                  <a:pt x="188696" y="492299"/>
                  <a:pt x="189927" y="576938"/>
                  <a:pt x="196947" y="661182"/>
                </a:cubicBezTo>
                <a:cubicBezTo>
                  <a:pt x="199518" y="692036"/>
                  <a:pt x="218354" y="782280"/>
                  <a:pt x="225083" y="815926"/>
                </a:cubicBezTo>
                <a:cubicBezTo>
                  <a:pt x="256196" y="784813"/>
                  <a:pt x="275835" y="770692"/>
                  <a:pt x="295421" y="731520"/>
                </a:cubicBezTo>
                <a:cubicBezTo>
                  <a:pt x="302053" y="718257"/>
                  <a:pt x="303982" y="703085"/>
                  <a:pt x="309489" y="689317"/>
                </a:cubicBezTo>
                <a:cubicBezTo>
                  <a:pt x="332129" y="632717"/>
                  <a:pt x="379827" y="520505"/>
                  <a:pt x="379827" y="520505"/>
                </a:cubicBezTo>
                <a:cubicBezTo>
                  <a:pt x="384516" y="482991"/>
                  <a:pt x="391537" y="445695"/>
                  <a:pt x="393895" y="407963"/>
                </a:cubicBezTo>
                <a:cubicBezTo>
                  <a:pt x="416079" y="53024"/>
                  <a:pt x="300117" y="106288"/>
                  <a:pt x="450166" y="56271"/>
                </a:cubicBezTo>
                <a:cubicBezTo>
                  <a:pt x="497716" y="198920"/>
                  <a:pt x="467693" y="145865"/>
                  <a:pt x="520504" y="225083"/>
                </a:cubicBezTo>
                <a:cubicBezTo>
                  <a:pt x="529883" y="267286"/>
                  <a:pt x="545237" y="308594"/>
                  <a:pt x="548640" y="351692"/>
                </a:cubicBezTo>
                <a:cubicBezTo>
                  <a:pt x="583499" y="793246"/>
                  <a:pt x="464510" y="661458"/>
                  <a:pt x="590843" y="787791"/>
                </a:cubicBezTo>
                <a:cubicBezTo>
                  <a:pt x="677438" y="657896"/>
                  <a:pt x="566933" y="817679"/>
                  <a:pt x="647114" y="717452"/>
                </a:cubicBezTo>
                <a:cubicBezTo>
                  <a:pt x="663101" y="697468"/>
                  <a:pt x="710724" y="617021"/>
                  <a:pt x="717452" y="604911"/>
                </a:cubicBezTo>
                <a:cubicBezTo>
                  <a:pt x="727636" y="586579"/>
                  <a:pt x="738955" y="568535"/>
                  <a:pt x="745587" y="548640"/>
                </a:cubicBezTo>
                <a:cubicBezTo>
                  <a:pt x="762494" y="497918"/>
                  <a:pt x="775544" y="445939"/>
                  <a:pt x="787790" y="393895"/>
                </a:cubicBezTo>
                <a:cubicBezTo>
                  <a:pt x="803290" y="328022"/>
                  <a:pt x="802497" y="278161"/>
                  <a:pt x="815926" y="211015"/>
                </a:cubicBezTo>
                <a:cubicBezTo>
                  <a:pt x="823509" y="173098"/>
                  <a:pt x="835366" y="136152"/>
                  <a:pt x="844061" y="98474"/>
                </a:cubicBezTo>
                <a:cubicBezTo>
                  <a:pt x="864605" y="9449"/>
                  <a:pt x="835999" y="42888"/>
                  <a:pt x="900332" y="0"/>
                </a:cubicBezTo>
                <a:cubicBezTo>
                  <a:pt x="914400" y="4689"/>
                  <a:pt x="930956" y="4805"/>
                  <a:pt x="942535" y="14068"/>
                </a:cubicBezTo>
                <a:cubicBezTo>
                  <a:pt x="955737" y="24630"/>
                  <a:pt x="960108" y="43069"/>
                  <a:pt x="970670" y="56271"/>
                </a:cubicBezTo>
                <a:cubicBezTo>
                  <a:pt x="978956" y="66628"/>
                  <a:pt x="989427" y="75028"/>
                  <a:pt x="998806" y="84406"/>
                </a:cubicBezTo>
                <a:cubicBezTo>
                  <a:pt x="1003495" y="98474"/>
                  <a:pt x="1007667" y="112724"/>
                  <a:pt x="1012874" y="126609"/>
                </a:cubicBezTo>
                <a:cubicBezTo>
                  <a:pt x="1021741" y="150254"/>
                  <a:pt x="1036621" y="172080"/>
                  <a:pt x="1041009" y="196948"/>
                </a:cubicBezTo>
                <a:cubicBezTo>
                  <a:pt x="1050822" y="252555"/>
                  <a:pt x="1048073" y="309730"/>
                  <a:pt x="1055077" y="365760"/>
                </a:cubicBezTo>
                <a:cubicBezTo>
                  <a:pt x="1057475" y="384945"/>
                  <a:pt x="1065352" y="403072"/>
                  <a:pt x="1069144" y="422031"/>
                </a:cubicBezTo>
                <a:cubicBezTo>
                  <a:pt x="1074738" y="450001"/>
                  <a:pt x="1080062" y="478088"/>
                  <a:pt x="1083212" y="506437"/>
                </a:cubicBezTo>
                <a:cubicBezTo>
                  <a:pt x="1089448" y="562557"/>
                  <a:pt x="1087997" y="619552"/>
                  <a:pt x="1097280" y="675249"/>
                </a:cubicBezTo>
                <a:cubicBezTo>
                  <a:pt x="1102156" y="704503"/>
                  <a:pt x="1097280" y="750276"/>
                  <a:pt x="1125415" y="759655"/>
                </a:cubicBezTo>
                <a:lnTo>
                  <a:pt x="1167618" y="773723"/>
                </a:lnTo>
                <a:cubicBezTo>
                  <a:pt x="1234551" y="751412"/>
                  <a:pt x="1246453" y="755671"/>
                  <a:pt x="1294227" y="717452"/>
                </a:cubicBezTo>
                <a:cubicBezTo>
                  <a:pt x="1304584" y="709167"/>
                  <a:pt x="1314405" y="699928"/>
                  <a:pt x="1322363" y="689317"/>
                </a:cubicBezTo>
                <a:cubicBezTo>
                  <a:pt x="1342652" y="662266"/>
                  <a:pt x="1356987" y="630888"/>
                  <a:pt x="1378634" y="604911"/>
                </a:cubicBezTo>
                <a:cubicBezTo>
                  <a:pt x="1412094" y="564759"/>
                  <a:pt x="1450678" y="524552"/>
                  <a:pt x="1477107" y="478302"/>
                </a:cubicBezTo>
                <a:cubicBezTo>
                  <a:pt x="1487512" y="460094"/>
                  <a:pt x="1496982" y="441306"/>
                  <a:pt x="1505243" y="422031"/>
                </a:cubicBezTo>
                <a:cubicBezTo>
                  <a:pt x="1511084" y="408401"/>
                  <a:pt x="1512280" y="392884"/>
                  <a:pt x="1519310" y="379828"/>
                </a:cubicBezTo>
                <a:cubicBezTo>
                  <a:pt x="1545236" y="331679"/>
                  <a:pt x="1575056" y="285724"/>
                  <a:pt x="1603717" y="239151"/>
                </a:cubicBezTo>
                <a:cubicBezTo>
                  <a:pt x="1612578" y="224752"/>
                  <a:pt x="1619897" y="208903"/>
                  <a:pt x="1631852" y="196948"/>
                </a:cubicBezTo>
                <a:cubicBezTo>
                  <a:pt x="1671826" y="156974"/>
                  <a:pt x="1695961" y="127534"/>
                  <a:pt x="1744394" y="98474"/>
                </a:cubicBezTo>
                <a:cubicBezTo>
                  <a:pt x="1771368" y="82290"/>
                  <a:pt x="1800665" y="70339"/>
                  <a:pt x="1828800" y="56271"/>
                </a:cubicBezTo>
                <a:cubicBezTo>
                  <a:pt x="1866314" y="60960"/>
                  <a:pt x="1905130" y="59476"/>
                  <a:pt x="1941341" y="70339"/>
                </a:cubicBezTo>
                <a:cubicBezTo>
                  <a:pt x="1954045" y="74150"/>
                  <a:pt x="1963545" y="86611"/>
                  <a:pt x="1969477" y="98474"/>
                </a:cubicBezTo>
                <a:cubicBezTo>
                  <a:pt x="1982740" y="125000"/>
                  <a:pt x="1986598" y="155344"/>
                  <a:pt x="1997612" y="182880"/>
                </a:cubicBezTo>
                <a:cubicBezTo>
                  <a:pt x="2016369" y="229772"/>
                  <a:pt x="2041634" y="274560"/>
                  <a:pt x="2053883" y="323557"/>
                </a:cubicBezTo>
                <a:cubicBezTo>
                  <a:pt x="2058572" y="342314"/>
                  <a:pt x="2060769" y="361877"/>
                  <a:pt x="2067950" y="379828"/>
                </a:cubicBezTo>
                <a:cubicBezTo>
                  <a:pt x="2161011" y="612479"/>
                  <a:pt x="2066711" y="334153"/>
                  <a:pt x="2138289" y="534572"/>
                </a:cubicBezTo>
                <a:cubicBezTo>
                  <a:pt x="2161628" y="599921"/>
                  <a:pt x="2165017" y="653545"/>
                  <a:pt x="2208627" y="703385"/>
                </a:cubicBezTo>
                <a:cubicBezTo>
                  <a:pt x="2230462" y="728339"/>
                  <a:pt x="2247510" y="763237"/>
                  <a:pt x="2278966" y="773723"/>
                </a:cubicBezTo>
                <a:lnTo>
                  <a:pt x="2321169" y="787791"/>
                </a:lnTo>
                <a:cubicBezTo>
                  <a:pt x="2386818" y="783102"/>
                  <a:pt x="2452751" y="781413"/>
                  <a:pt x="2518117" y="773723"/>
                </a:cubicBezTo>
                <a:cubicBezTo>
                  <a:pt x="2532844" y="771990"/>
                  <a:pt x="2548615" y="768759"/>
                  <a:pt x="2560320" y="759655"/>
                </a:cubicBezTo>
                <a:cubicBezTo>
                  <a:pt x="2591728" y="735227"/>
                  <a:pt x="2619530" y="706044"/>
                  <a:pt x="2644726" y="675249"/>
                </a:cubicBezTo>
                <a:cubicBezTo>
                  <a:pt x="2791822" y="495465"/>
                  <a:pt x="2620024" y="671818"/>
                  <a:pt x="2715064" y="576775"/>
                </a:cubicBezTo>
                <a:cubicBezTo>
                  <a:pt x="2724443" y="539261"/>
                  <a:pt x="2730973" y="500918"/>
                  <a:pt x="2743200" y="464234"/>
                </a:cubicBezTo>
                <a:cubicBezTo>
                  <a:pt x="2747889" y="450166"/>
                  <a:pt x="2750635" y="435294"/>
                  <a:pt x="2757267" y="422031"/>
                </a:cubicBezTo>
                <a:cubicBezTo>
                  <a:pt x="2764828" y="406909"/>
                  <a:pt x="2776024" y="393896"/>
                  <a:pt x="2785403" y="379828"/>
                </a:cubicBezTo>
                <a:cubicBezTo>
                  <a:pt x="2789221" y="356922"/>
                  <a:pt x="2797046" y="282905"/>
                  <a:pt x="2813538" y="253219"/>
                </a:cubicBezTo>
                <a:cubicBezTo>
                  <a:pt x="2829960" y="223660"/>
                  <a:pt x="2837729" y="179505"/>
                  <a:pt x="2869809" y="168812"/>
                </a:cubicBezTo>
                <a:lnTo>
                  <a:pt x="2954215" y="140677"/>
                </a:lnTo>
                <a:lnTo>
                  <a:pt x="2996418" y="126609"/>
                </a:lnTo>
                <a:cubicBezTo>
                  <a:pt x="3019864" y="131298"/>
                  <a:pt x="3046584" y="127840"/>
                  <a:pt x="3066757" y="140677"/>
                </a:cubicBezTo>
                <a:cubicBezTo>
                  <a:pt x="3094100" y="158077"/>
                  <a:pt x="3158419" y="225528"/>
                  <a:pt x="3179298" y="267286"/>
                </a:cubicBezTo>
                <a:cubicBezTo>
                  <a:pt x="3237541" y="383771"/>
                  <a:pt x="3140870" y="230744"/>
                  <a:pt x="3221501" y="351692"/>
                </a:cubicBezTo>
                <a:cubicBezTo>
                  <a:pt x="3226190" y="454855"/>
                  <a:pt x="3202912" y="563212"/>
                  <a:pt x="3235569" y="661182"/>
                </a:cubicBezTo>
                <a:cubicBezTo>
                  <a:pt x="3244589" y="688242"/>
                  <a:pt x="3294128" y="659176"/>
                  <a:pt x="3319975" y="647114"/>
                </a:cubicBezTo>
                <a:cubicBezTo>
                  <a:pt x="3365938" y="625664"/>
                  <a:pt x="3446584" y="562708"/>
                  <a:pt x="3446584" y="562708"/>
                </a:cubicBezTo>
                <a:cubicBezTo>
                  <a:pt x="3455963" y="543951"/>
                  <a:pt x="3463931" y="524420"/>
                  <a:pt x="3474720" y="506437"/>
                </a:cubicBezTo>
                <a:cubicBezTo>
                  <a:pt x="3492117" y="477441"/>
                  <a:pt x="3517670" y="453111"/>
                  <a:pt x="3530990" y="422031"/>
                </a:cubicBezTo>
                <a:cubicBezTo>
                  <a:pt x="3561030" y="351938"/>
                  <a:pt x="3566868" y="221023"/>
                  <a:pt x="3587261" y="154745"/>
                </a:cubicBezTo>
                <a:cubicBezTo>
                  <a:pt x="3592434" y="137932"/>
                  <a:pt x="3648872" y="104293"/>
                  <a:pt x="3657600" y="98474"/>
                </a:cubicBezTo>
                <a:cubicBezTo>
                  <a:pt x="3707322" y="148196"/>
                  <a:pt x="3730828" y="167076"/>
                  <a:pt x="3770141" y="239151"/>
                </a:cubicBezTo>
                <a:cubicBezTo>
                  <a:pt x="3779399" y="256125"/>
                  <a:pt x="3778897" y="276832"/>
                  <a:pt x="3784209" y="295422"/>
                </a:cubicBezTo>
                <a:cubicBezTo>
                  <a:pt x="3788283" y="309680"/>
                  <a:pt x="3793588" y="323557"/>
                  <a:pt x="3798277" y="337625"/>
                </a:cubicBezTo>
                <a:cubicBezTo>
                  <a:pt x="3807783" y="584793"/>
                  <a:pt x="3693146" y="761874"/>
                  <a:pt x="3910818" y="689317"/>
                </a:cubicBezTo>
                <a:cubicBezTo>
                  <a:pt x="3923401" y="685123"/>
                  <a:pt x="3929575" y="670560"/>
                  <a:pt x="3938954" y="661182"/>
                </a:cubicBezTo>
                <a:cubicBezTo>
                  <a:pt x="4004831" y="419633"/>
                  <a:pt x="3964325" y="593360"/>
                  <a:pt x="3995224" y="407963"/>
                </a:cubicBezTo>
                <a:cubicBezTo>
                  <a:pt x="4038145" y="150432"/>
                  <a:pt x="3959526" y="188286"/>
                  <a:pt x="4093698" y="154745"/>
                </a:cubicBezTo>
                <a:cubicBezTo>
                  <a:pt x="4152653" y="243175"/>
                  <a:pt x="4090476" y="146131"/>
                  <a:pt x="4149969" y="253219"/>
                </a:cubicBezTo>
                <a:cubicBezTo>
                  <a:pt x="4163248" y="277121"/>
                  <a:pt x="4178893" y="299655"/>
                  <a:pt x="4192172" y="323557"/>
                </a:cubicBezTo>
                <a:cubicBezTo>
                  <a:pt x="4215616" y="365756"/>
                  <a:pt x="4239066" y="417348"/>
                  <a:pt x="4248443" y="464234"/>
                </a:cubicBezTo>
                <a:cubicBezTo>
                  <a:pt x="4253132" y="487680"/>
                  <a:pt x="4258874" y="510940"/>
                  <a:pt x="4262510" y="534572"/>
                </a:cubicBezTo>
                <a:cubicBezTo>
                  <a:pt x="4268259" y="571938"/>
                  <a:pt x="4266630" y="610640"/>
                  <a:pt x="4276578" y="647114"/>
                </a:cubicBezTo>
                <a:cubicBezTo>
                  <a:pt x="4281027" y="663426"/>
                  <a:pt x="4294887" y="675559"/>
                  <a:pt x="4304714" y="689317"/>
                </a:cubicBezTo>
                <a:cubicBezTo>
                  <a:pt x="4318342" y="708396"/>
                  <a:pt x="4328905" y="730578"/>
                  <a:pt x="4346917" y="745588"/>
                </a:cubicBezTo>
                <a:cubicBezTo>
                  <a:pt x="4358309" y="755081"/>
                  <a:pt x="4375052" y="754966"/>
                  <a:pt x="4389120" y="759655"/>
                </a:cubicBezTo>
                <a:cubicBezTo>
                  <a:pt x="4445391" y="736209"/>
                  <a:pt x="4506654" y="722282"/>
                  <a:pt x="4557932" y="689317"/>
                </a:cubicBezTo>
                <a:cubicBezTo>
                  <a:pt x="4575572" y="677977"/>
                  <a:pt x="4577806" y="652321"/>
                  <a:pt x="4586067" y="633046"/>
                </a:cubicBezTo>
                <a:cubicBezTo>
                  <a:pt x="4605962" y="586625"/>
                  <a:pt x="4624208" y="539507"/>
                  <a:pt x="4642338" y="492369"/>
                </a:cubicBezTo>
                <a:cubicBezTo>
                  <a:pt x="4647661" y="478529"/>
                  <a:pt x="4650270" y="463665"/>
                  <a:pt x="4656406" y="450166"/>
                </a:cubicBezTo>
                <a:cubicBezTo>
                  <a:pt x="4673762" y="411984"/>
                  <a:pt x="4693920" y="375139"/>
                  <a:pt x="4712677" y="337625"/>
                </a:cubicBezTo>
                <a:cubicBezTo>
                  <a:pt x="4717366" y="318868"/>
                  <a:pt x="4718097" y="298647"/>
                  <a:pt x="4726744" y="281354"/>
                </a:cubicBezTo>
                <a:cubicBezTo>
                  <a:pt x="4732675" y="269491"/>
                  <a:pt x="4746146" y="263201"/>
                  <a:pt x="4754880" y="253219"/>
                </a:cubicBezTo>
                <a:cubicBezTo>
                  <a:pt x="4826792" y="171034"/>
                  <a:pt x="4810310" y="198627"/>
                  <a:pt x="4839286" y="140677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868015" y="2653922"/>
            <a:ext cx="5130634" cy="3732723"/>
            <a:chOff x="1868015" y="2653922"/>
            <a:chExt cx="5130634" cy="3732723"/>
          </a:xfrm>
        </p:grpSpPr>
        <p:cxnSp>
          <p:nvCxnSpPr>
            <p:cNvPr id="9" name="Straight Connector 8"/>
            <p:cNvCxnSpPr/>
            <p:nvPr/>
          </p:nvCxnSpPr>
          <p:spPr bwMode="auto">
            <a:xfrm>
              <a:off x="1970677" y="2910703"/>
              <a:ext cx="0" cy="195194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/>
            <p:cNvCxnSpPr/>
            <p:nvPr/>
          </p:nvCxnSpPr>
          <p:spPr bwMode="auto">
            <a:xfrm>
              <a:off x="3136285" y="2910703"/>
              <a:ext cx="0" cy="195194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 bwMode="auto">
            <a:xfrm>
              <a:off x="4274206" y="2910703"/>
              <a:ext cx="0" cy="195194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>
              <a:off x="5371484" y="2910703"/>
              <a:ext cx="0" cy="195194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/>
            <p:cNvCxnSpPr/>
            <p:nvPr/>
          </p:nvCxnSpPr>
          <p:spPr bwMode="auto">
            <a:xfrm>
              <a:off x="6532627" y="2910703"/>
              <a:ext cx="0" cy="195194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/>
            <p:cNvCxnSpPr/>
            <p:nvPr/>
          </p:nvCxnSpPr>
          <p:spPr bwMode="auto">
            <a:xfrm>
              <a:off x="2436699" y="4610651"/>
              <a:ext cx="0" cy="177599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/>
            <p:cNvCxnSpPr/>
            <p:nvPr/>
          </p:nvCxnSpPr>
          <p:spPr bwMode="auto">
            <a:xfrm>
              <a:off x="3602307" y="4610651"/>
              <a:ext cx="0" cy="177599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/>
            <p:cNvCxnSpPr/>
            <p:nvPr/>
          </p:nvCxnSpPr>
          <p:spPr bwMode="auto">
            <a:xfrm>
              <a:off x="4740228" y="4610651"/>
              <a:ext cx="0" cy="177599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/>
            <p:cNvCxnSpPr/>
            <p:nvPr/>
          </p:nvCxnSpPr>
          <p:spPr bwMode="auto">
            <a:xfrm>
              <a:off x="5837506" y="4610651"/>
              <a:ext cx="0" cy="177599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/>
            <p:cNvCxnSpPr/>
            <p:nvPr/>
          </p:nvCxnSpPr>
          <p:spPr bwMode="auto">
            <a:xfrm>
              <a:off x="6998649" y="4610651"/>
              <a:ext cx="0" cy="177599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" name="Straight Arrow Connector 4"/>
            <p:cNvCxnSpPr/>
            <p:nvPr/>
          </p:nvCxnSpPr>
          <p:spPr bwMode="auto">
            <a:xfrm>
              <a:off x="1970677" y="3000055"/>
              <a:ext cx="1165608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/>
              <a:tailEnd type="triangle"/>
            </a:ln>
            <a:effectLst/>
          </p:spPr>
        </p:cxnSp>
        <p:sp>
          <p:nvSpPr>
            <p:cNvPr id="28" name="TextBox 27"/>
            <p:cNvSpPr txBox="1"/>
            <p:nvPr/>
          </p:nvSpPr>
          <p:spPr>
            <a:xfrm>
              <a:off x="1868015" y="2653922"/>
              <a:ext cx="13709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smtClean="0">
                  <a:latin typeface="Calibri" panose="020F0502020204030204" pitchFamily="34" charset="0"/>
                </a:rPr>
                <a:t>1 chip</a:t>
              </a:r>
              <a:endParaRPr lang="en-US" sz="1600">
                <a:latin typeface="Calibri" panose="020F050202020403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518222" y="4712251"/>
            <a:ext cx="5480427" cy="356834"/>
            <a:chOff x="1518222" y="4712251"/>
            <a:chExt cx="5480427" cy="356834"/>
          </a:xfrm>
        </p:grpSpPr>
        <p:cxnSp>
          <p:nvCxnSpPr>
            <p:cNvPr id="30" name="Straight Arrow Connector 29"/>
            <p:cNvCxnSpPr/>
            <p:nvPr/>
          </p:nvCxnSpPr>
          <p:spPr bwMode="auto">
            <a:xfrm>
              <a:off x="3136285" y="4712251"/>
              <a:ext cx="466022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/>
              <a:tailEnd type="triangle"/>
            </a:ln>
            <a:effectLst/>
          </p:spPr>
        </p:cxnSp>
        <p:cxnSp>
          <p:nvCxnSpPr>
            <p:cNvPr id="42" name="Straight Arrow Connector 41"/>
            <p:cNvCxnSpPr/>
            <p:nvPr/>
          </p:nvCxnSpPr>
          <p:spPr bwMode="auto">
            <a:xfrm>
              <a:off x="1970677" y="4726765"/>
              <a:ext cx="466022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/>
              <a:tailEnd type="triangle"/>
            </a:ln>
            <a:effectLst/>
          </p:spPr>
        </p:cxnSp>
        <p:cxnSp>
          <p:nvCxnSpPr>
            <p:cNvPr id="45" name="Straight Arrow Connector 44"/>
            <p:cNvCxnSpPr/>
            <p:nvPr/>
          </p:nvCxnSpPr>
          <p:spPr bwMode="auto">
            <a:xfrm>
              <a:off x="4274206" y="4726765"/>
              <a:ext cx="466022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/>
              <a:tailEnd type="triangle"/>
            </a:ln>
            <a:effectLst/>
          </p:spPr>
        </p:cxnSp>
        <p:cxnSp>
          <p:nvCxnSpPr>
            <p:cNvPr id="46" name="Straight Arrow Connector 45"/>
            <p:cNvCxnSpPr/>
            <p:nvPr/>
          </p:nvCxnSpPr>
          <p:spPr bwMode="auto">
            <a:xfrm>
              <a:off x="5371484" y="4726765"/>
              <a:ext cx="466022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/>
              <a:tailEnd type="triangle"/>
            </a:ln>
            <a:effectLst/>
          </p:spPr>
        </p:cxnSp>
        <p:cxnSp>
          <p:nvCxnSpPr>
            <p:cNvPr id="48" name="Straight Arrow Connector 47"/>
            <p:cNvCxnSpPr/>
            <p:nvPr/>
          </p:nvCxnSpPr>
          <p:spPr bwMode="auto">
            <a:xfrm>
              <a:off x="6532627" y="4741279"/>
              <a:ext cx="466022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triangle"/>
              <a:tailEnd type="triangle"/>
            </a:ln>
            <a:effectLst/>
          </p:spPr>
        </p:cxnSp>
        <p:sp>
          <p:nvSpPr>
            <p:cNvPr id="37" name="TextBox 36"/>
            <p:cNvSpPr txBox="1"/>
            <p:nvPr/>
          </p:nvSpPr>
          <p:spPr>
            <a:xfrm>
              <a:off x="1518222" y="4761308"/>
              <a:ext cx="137093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latin typeface="Calibri" panose="020F0502020204030204" pitchFamily="34" charset="0"/>
                </a:rPr>
                <a:t>error</a:t>
              </a:r>
              <a:endParaRPr lang="en-US" sz="1400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043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Error Sources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3495675" algn="l"/>
              </a:tabLst>
            </a:pPr>
            <a:r>
              <a:rPr lang="en-US" sz="2400" smtClean="0"/>
              <a:t>Clock synchronization	e</a:t>
            </a:r>
            <a:r>
              <a:rPr lang="en-US" sz="2400" baseline="-25000" smtClean="0"/>
              <a:t>clock</a:t>
            </a:r>
            <a:r>
              <a:rPr lang="en-US" sz="2400" smtClean="0"/>
              <a:t> = clock</a:t>
            </a:r>
            <a:r>
              <a:rPr lang="en-US" sz="2400" baseline="-25000" smtClean="0"/>
              <a:t>A</a:t>
            </a:r>
            <a:r>
              <a:rPr lang="en-US" sz="2400" smtClean="0"/>
              <a:t> – clock</a:t>
            </a:r>
            <a:r>
              <a:rPr lang="en-US" sz="2400" baseline="-25000" smtClean="0"/>
              <a:t>B</a:t>
            </a:r>
          </a:p>
          <a:p>
            <a:pPr>
              <a:tabLst>
                <a:tab pos="3495675" algn="l"/>
              </a:tabLst>
            </a:pPr>
            <a:endParaRPr lang="en-US" sz="2400"/>
          </a:p>
          <a:p>
            <a:pPr>
              <a:tabLst>
                <a:tab pos="3495675" algn="l"/>
              </a:tabLst>
            </a:pPr>
            <a:r>
              <a:rPr lang="en-US" sz="2400" smtClean="0"/>
              <a:t>Transmission Timing	e</a:t>
            </a:r>
            <a:r>
              <a:rPr lang="en-US" sz="2400" baseline="-25000" smtClean="0"/>
              <a:t>transmit</a:t>
            </a:r>
            <a:r>
              <a:rPr lang="en-US" sz="2400" smtClean="0"/>
              <a:t> = delay</a:t>
            </a:r>
            <a:r>
              <a:rPr lang="en-US" sz="2400" baseline="-25000" smtClean="0"/>
              <a:t>B</a:t>
            </a:r>
            <a:r>
              <a:rPr lang="en-US" sz="2400" smtClean="0"/>
              <a:t> – delay</a:t>
            </a:r>
            <a:r>
              <a:rPr lang="en-US" sz="2400" baseline="-25000" smtClean="0"/>
              <a:t>A</a:t>
            </a:r>
          </a:p>
          <a:p>
            <a:pPr>
              <a:tabLst>
                <a:tab pos="3495675" algn="l"/>
              </a:tabLst>
            </a:pPr>
            <a:endParaRPr lang="en-US" sz="2400"/>
          </a:p>
          <a:p>
            <a:pPr>
              <a:tabLst>
                <a:tab pos="3495675" algn="l"/>
              </a:tabLst>
            </a:pPr>
            <a:r>
              <a:rPr lang="en-US" sz="2400" smtClean="0"/>
              <a:t>Travel Time	e</a:t>
            </a:r>
            <a:r>
              <a:rPr lang="en-US" sz="2400" baseline="-25000" smtClean="0"/>
              <a:t>travel</a:t>
            </a:r>
            <a:r>
              <a:rPr lang="en-US" sz="2400" smtClean="0"/>
              <a:t> = traveltime</a:t>
            </a:r>
            <a:r>
              <a:rPr lang="en-US" sz="2400" baseline="-25000" smtClean="0"/>
              <a:t>B</a:t>
            </a:r>
            <a:r>
              <a:rPr lang="en-US" sz="2400" smtClean="0"/>
              <a:t> </a:t>
            </a:r>
            <a:r>
              <a:rPr lang="en-US" sz="2400"/>
              <a:t>– </a:t>
            </a:r>
            <a:r>
              <a:rPr lang="en-US" sz="2400" smtClean="0"/>
              <a:t>traveltime</a:t>
            </a:r>
            <a:r>
              <a:rPr lang="en-US" sz="2400" baseline="-25000" smtClean="0"/>
              <a:t>A</a:t>
            </a:r>
          </a:p>
          <a:p>
            <a:pPr>
              <a:tabLst>
                <a:tab pos="3495675" algn="l"/>
              </a:tabLst>
            </a:pPr>
            <a:endParaRPr lang="en-US" sz="2400" smtClean="0"/>
          </a:p>
          <a:p>
            <a:pPr>
              <a:tabLst>
                <a:tab pos="3495675" algn="l"/>
              </a:tabLst>
            </a:pPr>
            <a:endParaRPr lang="en-US" sz="2400" smtClean="0"/>
          </a:p>
          <a:p>
            <a:pPr>
              <a:tabLst>
                <a:tab pos="3495675" algn="l"/>
              </a:tabLst>
            </a:pPr>
            <a:endParaRPr lang="en-US" sz="2400"/>
          </a:p>
          <a:p>
            <a:pPr>
              <a:tabLst>
                <a:tab pos="3495675" algn="l"/>
              </a:tabLst>
            </a:pPr>
            <a:r>
              <a:rPr lang="en-US" sz="2400" smtClean="0"/>
              <a:t>Total Error	e</a:t>
            </a:r>
            <a:r>
              <a:rPr lang="en-US" sz="2400" baseline="-25000" smtClean="0"/>
              <a:t>total</a:t>
            </a:r>
            <a:r>
              <a:rPr lang="en-US" sz="2400" smtClean="0"/>
              <a:t> = e</a:t>
            </a:r>
            <a:r>
              <a:rPr lang="en-US" sz="2400" baseline="-25000" smtClean="0"/>
              <a:t>clock</a:t>
            </a:r>
            <a:r>
              <a:rPr lang="en-US" sz="2400" smtClean="0"/>
              <a:t> + e</a:t>
            </a:r>
            <a:r>
              <a:rPr lang="en-US" sz="2400" baseline="-25000" smtClean="0"/>
              <a:t>transmit</a:t>
            </a:r>
            <a:r>
              <a:rPr lang="en-US" sz="2400" smtClean="0"/>
              <a:t> + e</a:t>
            </a:r>
            <a:r>
              <a:rPr lang="en-US" sz="2400" baseline="-25000" smtClean="0"/>
              <a:t>travel</a:t>
            </a:r>
          </a:p>
          <a:p>
            <a:pPr>
              <a:tabLst>
                <a:tab pos="3495675" algn="l"/>
              </a:tabLst>
            </a:pPr>
            <a:endParaRPr lang="en-US" sz="2400"/>
          </a:p>
          <a:p>
            <a:pPr>
              <a:tabLst>
                <a:tab pos="3495675" algn="l"/>
              </a:tabLst>
            </a:pPr>
            <a:r>
              <a:rPr lang="en-US" sz="2400" smtClean="0"/>
              <a:t>Goal	|e</a:t>
            </a:r>
            <a:r>
              <a:rPr lang="en-US" sz="2400" baseline="-25000" smtClean="0"/>
              <a:t>total</a:t>
            </a:r>
            <a:r>
              <a:rPr lang="en-US" sz="2400" smtClean="0"/>
              <a:t>| &lt;&lt; 0.5 µs</a:t>
            </a:r>
            <a:endParaRPr lang="en-US" sz="2400"/>
          </a:p>
        </p:txBody>
      </p:sp>
      <p:grpSp>
        <p:nvGrpSpPr>
          <p:cNvPr id="13" name="Group 12"/>
          <p:cNvGrpSpPr/>
          <p:nvPr/>
        </p:nvGrpSpPr>
        <p:grpSpPr>
          <a:xfrm>
            <a:off x="7490364" y="917816"/>
            <a:ext cx="1314424" cy="603347"/>
            <a:chOff x="3933374" y="2762974"/>
            <a:chExt cx="2277515" cy="1045425"/>
          </a:xfrm>
        </p:grpSpPr>
        <p:sp>
          <p:nvSpPr>
            <p:cNvPr id="14" name="Oval 13"/>
            <p:cNvSpPr/>
            <p:nvPr/>
          </p:nvSpPr>
          <p:spPr bwMode="auto">
            <a:xfrm>
              <a:off x="3933374" y="3268883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endParaRPr kumimoji="0" lang="en-US" sz="11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 bwMode="auto">
            <a:xfrm>
              <a:off x="5654355" y="3268884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endParaRPr kumimoji="0" lang="en-US" sz="11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675239" y="2762974"/>
              <a:ext cx="793785" cy="533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latin typeface="Calibri" panose="020F0502020204030204" pitchFamily="34" charset="0"/>
                </a:rPr>
                <a:t>=</a:t>
              </a:r>
              <a:endParaRPr lang="en-US" sz="1400">
                <a:latin typeface="Calibri" panose="020F0502020204030204" pitchFamily="34" charset="0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 bwMode="auto">
            <a:xfrm>
              <a:off x="5220526" y="2993806"/>
              <a:ext cx="43382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>
              <a:off x="4489908" y="2993806"/>
              <a:ext cx="4433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84556" y="2800483"/>
              <a:ext cx="448181" cy="448181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08531" y="2769715"/>
              <a:ext cx="448181" cy="448181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7929790" y="1712770"/>
            <a:ext cx="936623" cy="701471"/>
            <a:chOff x="3655107" y="3982066"/>
            <a:chExt cx="1720981" cy="1288905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76333" y="3982066"/>
              <a:ext cx="550968" cy="987584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 bwMode="auto">
            <a:xfrm>
              <a:off x="3655107" y="4731456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endParaRPr kumimoji="0" lang="en-US" sz="11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cxnSp>
          <p:nvCxnSpPr>
            <p:cNvPr id="24" name="Straight Arrow Connector 23"/>
            <p:cNvCxnSpPr>
              <a:stCxn id="23" idx="6"/>
            </p:cNvCxnSpPr>
            <p:nvPr/>
          </p:nvCxnSpPr>
          <p:spPr bwMode="auto">
            <a:xfrm flipV="1">
              <a:off x="4211641" y="5001213"/>
              <a:ext cx="1164447" cy="1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25" name="Group 24"/>
          <p:cNvGrpSpPr/>
          <p:nvPr/>
        </p:nvGrpSpPr>
        <p:grpSpPr>
          <a:xfrm>
            <a:off x="6268066" y="3267881"/>
            <a:ext cx="2721656" cy="337736"/>
            <a:chOff x="2803898" y="5731897"/>
            <a:chExt cx="4407928" cy="546989"/>
          </a:xfrm>
        </p:grpSpPr>
        <p:cxnSp>
          <p:nvCxnSpPr>
            <p:cNvPr id="26" name="Straight Arrow Connector 25"/>
            <p:cNvCxnSpPr>
              <a:endCxn id="27" idx="2"/>
            </p:cNvCxnSpPr>
            <p:nvPr/>
          </p:nvCxnSpPr>
          <p:spPr bwMode="auto">
            <a:xfrm>
              <a:off x="3360432" y="6009128"/>
              <a:ext cx="492801" cy="1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7" name="Oval 26"/>
            <p:cNvSpPr/>
            <p:nvPr/>
          </p:nvSpPr>
          <p:spPr bwMode="auto">
            <a:xfrm>
              <a:off x="3853233" y="5739371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100">
                  <a:latin typeface="Calibri" panose="020F0502020204030204" pitchFamily="34" charset="0"/>
                </a:rPr>
                <a:t>R</a:t>
              </a:r>
              <a:endParaRPr kumimoji="0" lang="en-US" sz="11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 bwMode="auto">
            <a:xfrm>
              <a:off x="2803898" y="5739371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100" smtClean="0">
                  <a:latin typeface="Calibri" panose="020F0502020204030204" pitchFamily="34" charset="0"/>
                </a:rPr>
                <a:t>S</a:t>
              </a:r>
              <a:endParaRPr kumimoji="0" lang="en-US" sz="11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 bwMode="auto">
            <a:xfrm>
              <a:off x="6655292" y="5731897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endParaRPr kumimoji="0" lang="en-US" sz="11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cxnSp>
          <p:nvCxnSpPr>
            <p:cNvPr id="30" name="Straight Arrow Connector 29"/>
            <p:cNvCxnSpPr>
              <a:stCxn id="29" idx="2"/>
              <a:endCxn id="27" idx="6"/>
            </p:cNvCxnSpPr>
            <p:nvPr/>
          </p:nvCxnSpPr>
          <p:spPr bwMode="auto">
            <a:xfrm flipH="1">
              <a:off x="4409767" y="6001655"/>
              <a:ext cx="2245525" cy="7474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103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Travel Time (e</a:t>
            </a:r>
            <a:r>
              <a:rPr lang="en-US" baseline="-25000" smtClean="0"/>
              <a:t>travel</a:t>
            </a:r>
            <a:r>
              <a:rPr lang="en-US" smtClean="0"/>
              <a:t>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30 meters = 0.1 µs travel time</a:t>
            </a:r>
          </a:p>
          <a:p>
            <a:r>
              <a:rPr lang="en-US" sz="2400" smtClean="0"/>
              <a:t>Workaround: negligible for senders of similar distance</a:t>
            </a:r>
          </a:p>
          <a:p>
            <a:pPr lvl="1"/>
            <a:r>
              <a:rPr lang="en-US" sz="2200" smtClean="0"/>
              <a:t>|e</a:t>
            </a:r>
            <a:r>
              <a:rPr lang="en-US" sz="2200" baseline="-25000" smtClean="0"/>
              <a:t>travel</a:t>
            </a:r>
            <a:r>
              <a:rPr lang="en-US" sz="2200" smtClean="0"/>
              <a:t>| &lt; 0.033 µs</a:t>
            </a:r>
          </a:p>
          <a:p>
            <a:endParaRPr lang="en-US" sz="2400" smtClean="0"/>
          </a:p>
          <a:p>
            <a:endParaRPr lang="en-US" sz="2400"/>
          </a:p>
          <a:p>
            <a:r>
              <a:rPr lang="en-US" sz="2400" smtClean="0"/>
              <a:t>Recent work</a:t>
            </a:r>
          </a:p>
          <a:p>
            <a:pPr lvl="1"/>
            <a:r>
              <a:rPr lang="en-US" sz="2200"/>
              <a:t>“Time-of-Flight Aware Time </a:t>
            </a:r>
            <a:r>
              <a:rPr lang="en-US" sz="2200" smtClean="0"/>
              <a:t>Synchronization” (TATS)</a:t>
            </a:r>
            <a:br>
              <a:rPr lang="en-US" sz="2200" smtClean="0"/>
            </a:br>
            <a:r>
              <a:rPr lang="en-US" sz="2200" smtClean="0"/>
              <a:t>[Lim </a:t>
            </a:r>
            <a:r>
              <a:rPr lang="en-US" sz="2200"/>
              <a:t>et </a:t>
            </a:r>
            <a:r>
              <a:rPr lang="en-US" sz="2200" smtClean="0"/>
              <a:t>al., 2016]</a:t>
            </a:r>
          </a:p>
          <a:p>
            <a:endParaRPr lang="en-US" sz="240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4572000" y="167745"/>
            <a:ext cx="4407928" cy="546989"/>
            <a:chOff x="2803898" y="5731897"/>
            <a:chExt cx="4407928" cy="546989"/>
          </a:xfrm>
        </p:grpSpPr>
        <p:cxnSp>
          <p:nvCxnSpPr>
            <p:cNvPr id="5" name="Straight Arrow Connector 4"/>
            <p:cNvCxnSpPr>
              <a:endCxn id="6" idx="2"/>
            </p:cNvCxnSpPr>
            <p:nvPr/>
          </p:nvCxnSpPr>
          <p:spPr bwMode="auto">
            <a:xfrm>
              <a:off x="3360432" y="6009128"/>
              <a:ext cx="492801" cy="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6" name="Oval 5"/>
            <p:cNvSpPr/>
            <p:nvPr/>
          </p:nvSpPr>
          <p:spPr bwMode="auto">
            <a:xfrm>
              <a:off x="3853233" y="5739371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800">
                  <a:latin typeface="Calibri" panose="020F0502020204030204" pitchFamily="34" charset="0"/>
                </a:rPr>
                <a:t>R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7" name="Oval 6"/>
            <p:cNvSpPr/>
            <p:nvPr/>
          </p:nvSpPr>
          <p:spPr bwMode="auto">
            <a:xfrm>
              <a:off x="2803898" y="5739371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800" smtClean="0">
                  <a:latin typeface="Calibri" panose="020F0502020204030204" pitchFamily="34" charset="0"/>
                </a:rPr>
                <a:t>S</a:t>
              </a:r>
              <a:r>
                <a:rPr lang="en-US" sz="1800" baseline="-25000" smtClean="0">
                  <a:latin typeface="Calibri" panose="020F0502020204030204" pitchFamily="34" charset="0"/>
                </a:rPr>
                <a:t>A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 bwMode="auto">
            <a:xfrm>
              <a:off x="6655292" y="5731897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B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cxnSp>
          <p:nvCxnSpPr>
            <p:cNvPr id="9" name="Straight Arrow Connector 8"/>
            <p:cNvCxnSpPr>
              <a:stCxn id="8" idx="2"/>
              <a:endCxn id="6" idx="6"/>
            </p:cNvCxnSpPr>
            <p:nvPr/>
          </p:nvCxnSpPr>
          <p:spPr bwMode="auto">
            <a:xfrm flipH="1">
              <a:off x="4409767" y="6001655"/>
              <a:ext cx="2245525" cy="7474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421186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Clock Synchronization (e</a:t>
            </a:r>
            <a:r>
              <a:rPr lang="en-US" baseline="-25000" smtClean="0"/>
              <a:t>clock</a:t>
            </a:r>
            <a:r>
              <a:rPr lang="en-US" smtClean="0"/>
              <a:t>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MAC layer timestamping</a:t>
            </a:r>
          </a:p>
          <a:p>
            <a:endParaRPr lang="en-US" sz="2400" smtClean="0"/>
          </a:p>
          <a:p>
            <a:r>
              <a:rPr lang="en-US" sz="2400" smtClean="0"/>
              <a:t>Averaging out errors</a:t>
            </a:r>
          </a:p>
          <a:p>
            <a:endParaRPr lang="en-US" sz="2400" smtClean="0"/>
          </a:p>
          <a:p>
            <a:r>
              <a:rPr lang="en-US" sz="2400" smtClean="0"/>
              <a:t>Drift compensation</a:t>
            </a:r>
          </a:p>
          <a:p>
            <a:endParaRPr lang="en-US" sz="2400" smtClean="0"/>
          </a:p>
          <a:p>
            <a:r>
              <a:rPr lang="en-US" sz="2400" smtClean="0"/>
              <a:t>Combining clocks</a:t>
            </a:r>
          </a:p>
          <a:p>
            <a:endParaRPr lang="en-US" sz="2400" smtClean="0"/>
          </a:p>
          <a:p>
            <a:r>
              <a:rPr lang="en-US" sz="2400" smtClean="0"/>
              <a:t>Extended precision timestamps</a:t>
            </a:r>
          </a:p>
          <a:p>
            <a:endParaRPr lang="en-US" sz="2400"/>
          </a:p>
        </p:txBody>
      </p:sp>
      <p:grpSp>
        <p:nvGrpSpPr>
          <p:cNvPr id="4" name="Group 3"/>
          <p:cNvGrpSpPr/>
          <p:nvPr/>
        </p:nvGrpSpPr>
        <p:grpSpPr>
          <a:xfrm>
            <a:off x="6617582" y="167745"/>
            <a:ext cx="2277515" cy="1045425"/>
            <a:chOff x="3933374" y="2762974"/>
            <a:chExt cx="2277515" cy="1045425"/>
          </a:xfrm>
        </p:grpSpPr>
        <p:sp>
          <p:nvSpPr>
            <p:cNvPr id="5" name="Oval 4"/>
            <p:cNvSpPr/>
            <p:nvPr/>
          </p:nvSpPr>
          <p:spPr bwMode="auto">
            <a:xfrm>
              <a:off x="3933374" y="3268883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A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5654355" y="3268884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r>
                <a:rPr lang="en-US" sz="1800" baseline="-25000">
                  <a:latin typeface="Calibri" panose="020F0502020204030204" pitchFamily="34" charset="0"/>
                </a:rPr>
                <a:t>B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675239" y="2762974"/>
              <a:ext cx="7937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=</a:t>
              </a:r>
              <a:endParaRPr lang="en-US">
                <a:latin typeface="Calibri" panose="020F0502020204030204" pitchFamily="34" charset="0"/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 bwMode="auto">
            <a:xfrm>
              <a:off x="5220526" y="2993806"/>
              <a:ext cx="43382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" name="Straight Connector 8"/>
            <p:cNvCxnSpPr/>
            <p:nvPr/>
          </p:nvCxnSpPr>
          <p:spPr bwMode="auto">
            <a:xfrm>
              <a:off x="4489908" y="2993806"/>
              <a:ext cx="4433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84556" y="2800483"/>
              <a:ext cx="448181" cy="448181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08531" y="2769715"/>
              <a:ext cx="448181" cy="4481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59825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Drift Compensation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276" y="863053"/>
            <a:ext cx="6597447" cy="5489146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8313" y="6221570"/>
            <a:ext cx="8207375" cy="63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endParaRPr lang="en-US" kern="0" smtClean="0"/>
          </a:p>
        </p:txBody>
      </p:sp>
    </p:spTree>
    <p:extLst>
      <p:ext uri="{BB962C8B-B14F-4D97-AF65-F5344CB8AC3E}">
        <p14:creationId xmlns:p14="http://schemas.microsoft.com/office/powerpoint/2010/main" val="347049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Combining Clocks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493" y="2386574"/>
            <a:ext cx="5416899" cy="4355480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9425" y="890771"/>
            <a:ext cx="8207375" cy="1190743"/>
          </a:xfrm>
        </p:spPr>
        <p:txBody>
          <a:bodyPr/>
          <a:lstStyle/>
          <a:p>
            <a:pPr marL="0" indent="0">
              <a:buNone/>
            </a:pPr>
            <a:r>
              <a:rPr lang="en-US" sz="2400" smtClean="0"/>
              <a:t>2 clocks:</a:t>
            </a:r>
          </a:p>
          <a:p>
            <a:r>
              <a:rPr lang="en-US" sz="2400" smtClean="0"/>
              <a:t>32 kHz quartz</a:t>
            </a:r>
          </a:p>
          <a:p>
            <a:r>
              <a:rPr lang="en-US" sz="2400" smtClean="0"/>
              <a:t>4 MHz DCO (digitally controlled oscillator)</a:t>
            </a:r>
          </a:p>
          <a:p>
            <a:endParaRPr lang="en-US" sz="2400" smtClean="0"/>
          </a:p>
        </p:txBody>
      </p:sp>
    </p:spTree>
    <p:extLst>
      <p:ext uri="{BB962C8B-B14F-4D97-AF65-F5344CB8AC3E}">
        <p14:creationId xmlns:p14="http://schemas.microsoft.com/office/powerpoint/2010/main" val="1917651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Combined Timestamp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7" y="1906060"/>
            <a:ext cx="8276091" cy="3067731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8313" y="6221570"/>
            <a:ext cx="8207375" cy="63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endParaRPr lang="en-US" kern="0" smtClean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79425" y="6221569"/>
            <a:ext cx="8207375" cy="469176"/>
          </a:xfrm>
        </p:spPr>
        <p:txBody>
          <a:bodyPr/>
          <a:lstStyle/>
          <a:p>
            <a:pPr marL="0" indent="0">
              <a:buNone/>
            </a:pPr>
            <a:r>
              <a:rPr lang="en-US" smtClean="0"/>
              <a:t>Virtual High-Resolution Time [Schmid et al., 2010]</a:t>
            </a:r>
          </a:p>
        </p:txBody>
      </p:sp>
    </p:spTree>
    <p:extLst>
      <p:ext uri="{BB962C8B-B14F-4D97-AF65-F5344CB8AC3E}">
        <p14:creationId xmlns:p14="http://schemas.microsoft.com/office/powerpoint/2010/main" val="132938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Clock Synchronization Result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702" y="816464"/>
            <a:ext cx="5872595" cy="4712004"/>
          </a:xfrm>
          <a:prstGeom prst="rect">
            <a:avLst/>
          </a:prstGeom>
        </p:spPr>
      </p:pic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79425" y="5686651"/>
            <a:ext cx="8207375" cy="952544"/>
          </a:xfrm>
        </p:spPr>
        <p:txBody>
          <a:bodyPr/>
          <a:lstStyle/>
          <a:p>
            <a:pPr>
              <a:tabLst>
                <a:tab pos="2419350" algn="r"/>
                <a:tab pos="2595563" algn="l"/>
              </a:tabLst>
            </a:pPr>
            <a:r>
              <a:rPr lang="en-US" sz="2400" smtClean="0"/>
              <a:t>|e</a:t>
            </a:r>
            <a:r>
              <a:rPr lang="en-US" sz="2400" baseline="-25000" smtClean="0"/>
              <a:t>clock</a:t>
            </a:r>
            <a:r>
              <a:rPr lang="en-US" sz="2400" smtClean="0"/>
              <a:t>| &lt;	0.05 µs	in 20% of cases</a:t>
            </a:r>
          </a:p>
          <a:p>
            <a:pPr>
              <a:tabLst>
                <a:tab pos="2419350" algn="r"/>
                <a:tab pos="2595563" algn="l"/>
              </a:tabLst>
            </a:pPr>
            <a:r>
              <a:rPr lang="en-US" sz="2400" smtClean="0"/>
              <a:t>|e</a:t>
            </a:r>
            <a:r>
              <a:rPr lang="en-US" sz="2400" baseline="-25000" smtClean="0"/>
              <a:t>clock</a:t>
            </a:r>
            <a:r>
              <a:rPr lang="en-US" sz="2400" smtClean="0"/>
              <a:t>| &lt;	0.25 µs	in 75% of cases</a:t>
            </a:r>
          </a:p>
        </p:txBody>
      </p:sp>
    </p:spTree>
    <p:extLst>
      <p:ext uri="{BB962C8B-B14F-4D97-AF65-F5344CB8AC3E}">
        <p14:creationId xmlns:p14="http://schemas.microsoft.com/office/powerpoint/2010/main" val="268882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Transmission Timing (e</a:t>
            </a:r>
            <a:r>
              <a:rPr lang="en-US" baseline="-25000" smtClean="0"/>
              <a:t>transmit</a:t>
            </a:r>
            <a:r>
              <a:rPr lang="en-US" smtClean="0"/>
              <a:t>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3585"/>
            <a:ext cx="8574087" cy="697257"/>
          </a:xfrm>
        </p:spPr>
        <p:txBody>
          <a:bodyPr/>
          <a:lstStyle/>
          <a:p>
            <a:r>
              <a:rPr lang="en-US" sz="2400" smtClean="0"/>
              <a:t>Measure: TXON command </a:t>
            </a:r>
            <a:r>
              <a:rPr lang="en-US" sz="2400" smtClean="0">
                <a:sym typeface="Wingdings" panose="05000000000000000000" pitchFamily="2" charset="2"/>
              </a:rPr>
              <a:t> SFD pin (“start of frame delimiter”)</a:t>
            </a:r>
            <a:endParaRPr lang="en-US" sz="2400" smtClean="0"/>
          </a:p>
        </p:txBody>
      </p:sp>
      <p:grpSp>
        <p:nvGrpSpPr>
          <p:cNvPr id="6" name="Group 5"/>
          <p:cNvGrpSpPr/>
          <p:nvPr/>
        </p:nvGrpSpPr>
        <p:grpSpPr>
          <a:xfrm>
            <a:off x="723378" y="2649143"/>
            <a:ext cx="7697243" cy="2963769"/>
            <a:chOff x="723378" y="2088701"/>
            <a:chExt cx="7697243" cy="296376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78" y="2088701"/>
              <a:ext cx="7697243" cy="260541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059543" y="4652360"/>
              <a:ext cx="20610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smtClean="0">
                  <a:latin typeface="Calibri" panose="020F0502020204030204" pitchFamily="34" charset="0"/>
                </a:rPr>
                <a:t>(DCO ticks)</a:t>
              </a:r>
              <a:endParaRPr lang="en-US" sz="2000">
                <a:latin typeface="Calibri" panose="020F050202020403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10306" y="108338"/>
            <a:ext cx="1720981" cy="1288905"/>
            <a:chOff x="3655107" y="3982066"/>
            <a:chExt cx="1720981" cy="128890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76333" y="3982066"/>
              <a:ext cx="550968" cy="987584"/>
            </a:xfrm>
            <a:prstGeom prst="rect">
              <a:avLst/>
            </a:prstGeom>
          </p:spPr>
        </p:pic>
        <p:sp>
          <p:nvSpPr>
            <p:cNvPr id="9" name="Oval 8"/>
            <p:cNvSpPr/>
            <p:nvPr/>
          </p:nvSpPr>
          <p:spPr bwMode="auto">
            <a:xfrm>
              <a:off x="3655107" y="4731456"/>
              <a:ext cx="556534" cy="53951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S</a:t>
              </a:r>
              <a:endParaRPr kumimoji="0" lang="en-US" sz="1800" b="0" i="0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cxnSp>
          <p:nvCxnSpPr>
            <p:cNvPr id="10" name="Straight Arrow Connector 9"/>
            <p:cNvCxnSpPr>
              <a:stCxn id="9" idx="6"/>
            </p:cNvCxnSpPr>
            <p:nvPr/>
          </p:nvCxnSpPr>
          <p:spPr bwMode="auto">
            <a:xfrm flipV="1">
              <a:off x="4211641" y="5001213"/>
              <a:ext cx="1164447" cy="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97502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87529" y="2588597"/>
            <a:ext cx="696894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if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(TargetTime - GetGlobalTime() &lt; 10 ms) {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(TargetTime &gt; GetGlobalTime())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    ; // do nothing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cc2420_driver.transmit();</a:t>
            </a:r>
          </a:p>
          <a:p>
            <a:pPr algn="l"/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sz="20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Naïve Transmission Timing</a:t>
            </a:r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4482478" y="3190808"/>
            <a:ext cx="1968224" cy="1196166"/>
            <a:chOff x="4482478" y="3190808"/>
            <a:chExt cx="1968224" cy="1196166"/>
          </a:xfrm>
        </p:grpSpPr>
        <p:cxnSp>
          <p:nvCxnSpPr>
            <p:cNvPr id="11" name="Straight Connector 10"/>
            <p:cNvCxnSpPr/>
            <p:nvPr/>
          </p:nvCxnSpPr>
          <p:spPr bwMode="auto">
            <a:xfrm>
              <a:off x="4482478" y="3236687"/>
              <a:ext cx="237942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 bwMode="auto">
            <a:xfrm>
              <a:off x="4599724" y="3236687"/>
              <a:ext cx="513708" cy="750177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7" name="TextBox 16"/>
            <p:cNvSpPr txBox="1"/>
            <p:nvPr/>
          </p:nvSpPr>
          <p:spPr>
            <a:xfrm>
              <a:off x="4720420" y="3986864"/>
              <a:ext cx="173028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smtClean="0">
                  <a:latin typeface="Calibri" panose="020F0502020204030204" pitchFamily="34" charset="0"/>
                </a:rPr>
                <a:t>22 instructions</a:t>
              </a:r>
              <a:endParaRPr lang="en-US" sz="2000">
                <a:latin typeface="Calibri" panose="020F0502020204030204" pitchFamily="34" charset="0"/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 bwMode="auto">
            <a:xfrm flipV="1">
              <a:off x="4720420" y="3190808"/>
              <a:ext cx="0" cy="45879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Connector 13"/>
            <p:cNvCxnSpPr/>
            <p:nvPr/>
          </p:nvCxnSpPr>
          <p:spPr bwMode="auto">
            <a:xfrm flipV="1">
              <a:off x="4482478" y="3190808"/>
              <a:ext cx="0" cy="45879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7" name="Group 26"/>
          <p:cNvGrpSpPr/>
          <p:nvPr/>
        </p:nvGrpSpPr>
        <p:grpSpPr>
          <a:xfrm>
            <a:off x="4815605" y="3190808"/>
            <a:ext cx="3153886" cy="764651"/>
            <a:chOff x="4815605" y="3190808"/>
            <a:chExt cx="3153886" cy="764651"/>
          </a:xfrm>
        </p:grpSpPr>
        <p:cxnSp>
          <p:nvCxnSpPr>
            <p:cNvPr id="6" name="Straight Connector 5"/>
            <p:cNvCxnSpPr/>
            <p:nvPr/>
          </p:nvCxnSpPr>
          <p:spPr bwMode="auto">
            <a:xfrm>
              <a:off x="4815605" y="3236687"/>
              <a:ext cx="2273643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Straight Connector 7"/>
            <p:cNvCxnSpPr/>
            <p:nvPr/>
          </p:nvCxnSpPr>
          <p:spPr bwMode="auto">
            <a:xfrm>
              <a:off x="6110515" y="3236687"/>
              <a:ext cx="297461" cy="318662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9" name="TextBox 8"/>
            <p:cNvSpPr txBox="1"/>
            <p:nvPr/>
          </p:nvSpPr>
          <p:spPr>
            <a:xfrm>
              <a:off x="6109366" y="3555349"/>
              <a:ext cx="186012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smtClean="0">
                  <a:latin typeface="Calibri" panose="020F0502020204030204" pitchFamily="34" charset="0"/>
                </a:rPr>
                <a:t>165 instructions</a:t>
              </a:r>
              <a:endParaRPr lang="en-US" sz="2000">
                <a:latin typeface="Calibri" panose="020F0502020204030204" pitchFamily="34" charset="0"/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 bwMode="auto">
            <a:xfrm flipV="1">
              <a:off x="4822666" y="3190808"/>
              <a:ext cx="0" cy="45879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/>
            <p:cNvCxnSpPr/>
            <p:nvPr/>
          </p:nvCxnSpPr>
          <p:spPr bwMode="auto">
            <a:xfrm flipV="1">
              <a:off x="7089248" y="3190808"/>
              <a:ext cx="0" cy="45879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676150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Split Clock Transmission Timing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0" y="1335081"/>
            <a:ext cx="937260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b="1" smtClean="0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void</a:t>
            </a:r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await(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uint64_t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local_target) {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uint16_t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target_tarof </a:t>
            </a:r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= (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local_target &gt;&gt; 23) &amp; 0xFFFF;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uint16_t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target_tar   = 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(local_target &gt;&gt; </a:t>
            </a:r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7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) &amp; 0xFFFF;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(TAR_overflows &lt; target_tarof)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    ;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(TAR &lt; target_tar)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    </a:t>
            </a:r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algn="l"/>
            <a:endParaRPr lang="en-US" sz="200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uint16_t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target_tbr </a:t>
            </a:r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= (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local_target &amp; 0x007F) + TBCCR6;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(TBR &lt; target_tbr)</a:t>
            </a:r>
          </a:p>
          <a:p>
            <a:pPr algn="l"/>
            <a:r>
              <a:rPr lang="en-US" sz="2000">
                <a:latin typeface="Courier New" panose="02070309020205020404" pitchFamily="49" charset="0"/>
                <a:cs typeface="Courier New" panose="02070309020205020404" pitchFamily="49" charset="0"/>
              </a:rPr>
              <a:t>        ;</a:t>
            </a:r>
          </a:p>
          <a:p>
            <a:pPr algn="l"/>
            <a:r>
              <a:rPr lang="en-US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algn="l"/>
            <a:endParaRPr lang="de-DE" sz="200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endParaRPr lang="de-DE" sz="200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de-DE" sz="2000">
                <a:latin typeface="Courier New" panose="02070309020205020404" pitchFamily="49" charset="0"/>
                <a:cs typeface="Courier New" panose="02070309020205020404" pitchFamily="49" charset="0"/>
              </a:rPr>
              <a:t>await(GetLocalTime(TargetTime</a:t>
            </a:r>
            <a:r>
              <a:rPr lang="de-DE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));</a:t>
            </a:r>
            <a:endParaRPr lang="en-US" sz="20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1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New Loop Size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76283" y="2967805"/>
            <a:ext cx="32298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2000">
                <a:latin typeface="Courier New" panose="02070309020205020404" pitchFamily="49" charset="0"/>
                <a:cs typeface="Courier New" panose="02070309020205020404" pitchFamily="49" charset="0"/>
              </a:rPr>
              <a:t>.L24:</a:t>
            </a:r>
          </a:p>
          <a:p>
            <a:pPr algn="l"/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pt-BR" sz="20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mov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pt-BR" sz="2000">
                <a:latin typeface="Courier New" panose="02070309020205020404" pitchFamily="49" charset="0"/>
                <a:cs typeface="Courier New" panose="02070309020205020404" pitchFamily="49" charset="0"/>
              </a:rPr>
              <a:t>&amp;__TBR, 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r15</a:t>
            </a:r>
            <a:endParaRPr lang="pt-BR" sz="2000" i="1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pt-BR" sz="20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cmp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r12, r15</a:t>
            </a:r>
            <a:endParaRPr lang="pt-BR" sz="2000" i="1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pt-BR" sz="20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jlo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pt-BR" sz="200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L24</a:t>
            </a:r>
            <a:endParaRPr lang="pt-BR" sz="2000" i="1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93110" y="2967804"/>
            <a:ext cx="2325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 sz="2000" i="1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pt-BR" sz="20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pt-BR" sz="2000" i="1">
                <a:latin typeface="Courier New" panose="02070309020205020404" pitchFamily="49" charset="0"/>
                <a:cs typeface="Courier New" panose="02070309020205020404" pitchFamily="49" charset="0"/>
              </a:rPr>
              <a:t>3 cycles</a:t>
            </a:r>
          </a:p>
          <a:p>
            <a:pPr algn="l"/>
            <a:r>
              <a:rPr lang="pt-BR" sz="20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pt-BR" sz="2000" i="1">
                <a:latin typeface="Courier New" panose="02070309020205020404" pitchFamily="49" charset="0"/>
                <a:cs typeface="Courier New" panose="02070309020205020404" pitchFamily="49" charset="0"/>
              </a:rPr>
              <a:t>1 cycle</a:t>
            </a:r>
          </a:p>
          <a:p>
            <a:pPr algn="l"/>
            <a:r>
              <a:rPr lang="pt-BR" sz="20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pt-BR" sz="2000" i="1">
                <a:latin typeface="Courier New" panose="02070309020205020404" pitchFamily="49" charset="0"/>
                <a:cs typeface="Courier New" panose="02070309020205020404" pitchFamily="49" charset="0"/>
              </a:rPr>
              <a:t>2 cycles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423885" y="5604500"/>
            <a:ext cx="4296229" cy="484188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smtClean="0"/>
              <a:t>New maximum error: 6 cycles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76077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313" y="619937"/>
            <a:ext cx="429622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switch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((target_tbr - TBR) % 8) {</a:t>
            </a: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7: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6: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5: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4: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3: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2: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1: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b="1" smtClean="0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case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0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</a:p>
          <a:p>
            <a:pPr algn="l"/>
            <a:r>
              <a:rPr lang="en-US" sz="1600" b="1" smtClean="0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default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;</a:t>
            </a:r>
          </a:p>
          <a:p>
            <a:pPr algn="l"/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sz="160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 b="1">
                <a:solidFill>
                  <a:srgbClr val="0C469C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(TBR &lt; target_tbr) {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_NOP();</a:t>
            </a:r>
          </a:p>
          <a:p>
            <a:pPr algn="l"/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sz="16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745"/>
            <a:ext cx="4739367" cy="490537"/>
          </a:xfrm>
        </p:spPr>
        <p:txBody>
          <a:bodyPr/>
          <a:lstStyle/>
          <a:p>
            <a:r>
              <a:rPr lang="en-US" smtClean="0"/>
              <a:t>Loop Alignment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3885" y="6350458"/>
            <a:ext cx="4296229" cy="484188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smtClean="0"/>
              <a:t>New maximum error: 1 cycle!</a:t>
            </a:r>
            <a:endParaRPr lang="en-US" sz="2400"/>
          </a:p>
        </p:txBody>
      </p:sp>
      <p:sp>
        <p:nvSpPr>
          <p:cNvPr id="5" name="TextBox 4"/>
          <p:cNvSpPr txBox="1"/>
          <p:nvPr/>
        </p:nvSpPr>
        <p:spPr>
          <a:xfrm>
            <a:off x="5083676" y="770759"/>
            <a:ext cx="387970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and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#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7, r15</a:t>
            </a:r>
          </a:p>
          <a:p>
            <a:pPr algn="l"/>
            <a:r>
              <a:rPr 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rla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r15</a:t>
            </a:r>
            <a:endParaRPr lang="en-US" sz="160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    br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.L34(r15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algn="l"/>
            <a:endParaRPr lang="en-US" sz="160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.L33: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nop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en-US" sz="1600" i="1">
                <a:latin typeface="Courier New" panose="02070309020205020404" pitchFamily="49" charset="0"/>
                <a:cs typeface="Courier New" panose="02070309020205020404" pitchFamily="49" charset="0"/>
              </a:rPr>
              <a:t>1 cycle</a:t>
            </a:r>
            <a:endParaRPr lang="en-US" sz="16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.L32: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nop           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 i="1">
                <a:latin typeface="Courier New" panose="02070309020205020404" pitchFamily="49" charset="0"/>
                <a:cs typeface="Courier New" panose="02070309020205020404" pitchFamily="49" charset="0"/>
              </a:rPr>
              <a:t>; 1 cycle</a:t>
            </a:r>
            <a:endParaRPr lang="en-US" sz="16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.L31: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nop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en-US" sz="1600" i="1">
                <a:latin typeface="Courier New" panose="02070309020205020404" pitchFamily="49" charset="0"/>
                <a:cs typeface="Courier New" panose="02070309020205020404" pitchFamily="49" charset="0"/>
              </a:rPr>
              <a:t>1 cycle</a:t>
            </a:r>
            <a:endParaRPr lang="en-US" sz="16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.L30: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nop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en-US" sz="1600" i="1">
                <a:latin typeface="Courier New" panose="02070309020205020404" pitchFamily="49" charset="0"/>
                <a:cs typeface="Courier New" panose="02070309020205020404" pitchFamily="49" charset="0"/>
              </a:rPr>
              <a:t>1 cycle</a:t>
            </a:r>
            <a:endParaRPr lang="en-US" sz="16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.L29: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nop           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 i="1">
                <a:latin typeface="Courier New" panose="02070309020205020404" pitchFamily="49" charset="0"/>
                <a:cs typeface="Courier New" panose="02070309020205020404" pitchFamily="49" charset="0"/>
              </a:rPr>
              <a:t>; 1 cycle</a:t>
            </a:r>
            <a:endParaRPr lang="en-US" sz="16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.L37: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nop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en-US" sz="1600" i="1">
                <a:latin typeface="Courier New" panose="02070309020205020404" pitchFamily="49" charset="0"/>
                <a:cs typeface="Courier New" panose="02070309020205020404" pitchFamily="49" charset="0"/>
              </a:rPr>
              <a:t>1 cycle</a:t>
            </a:r>
            <a:endParaRPr lang="en-US" sz="16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.L47: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nop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            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1 cycle</a:t>
            </a:r>
            <a:endParaRPr lang="en-US" sz="1600" i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.L45:</a:t>
            </a: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mov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&amp;__TBR,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r15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3 cycles</a:t>
            </a:r>
            <a:endParaRPr lang="en-US" sz="1600" i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cmp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r12, 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r15   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1 cycle</a:t>
            </a:r>
            <a:endParaRPr lang="en-US" sz="1600" i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jlo</a:t>
            </a:r>
            <a:r>
              <a:rPr lang="en-US" sz="1600">
                <a:latin typeface="Courier New" panose="02070309020205020404" pitchFamily="49" charset="0"/>
                <a:cs typeface="Courier New" panose="02070309020205020404" pitchFamily="49" charset="0"/>
              </a:rPr>
              <a:t> .</a:t>
            </a:r>
            <a:r>
              <a:rPr lang="en-US" sz="1600" smtClean="0">
                <a:latin typeface="Courier New" panose="02070309020205020404" pitchFamily="49" charset="0"/>
                <a:cs typeface="Courier New" panose="02070309020205020404" pitchFamily="49" charset="0"/>
              </a:rPr>
              <a:t>L37        </a:t>
            </a:r>
            <a:r>
              <a:rPr lang="en-US" sz="16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2 cycles</a:t>
            </a:r>
            <a:endParaRPr lang="en-US" sz="1600" i="1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4775654" y="4326866"/>
            <a:ext cx="817180" cy="1720750"/>
            <a:chOff x="4775654" y="3964013"/>
            <a:chExt cx="817180" cy="1720750"/>
          </a:xfrm>
        </p:grpSpPr>
        <p:cxnSp>
          <p:nvCxnSpPr>
            <p:cNvPr id="9" name="Straight Connector 8"/>
            <p:cNvCxnSpPr/>
            <p:nvPr/>
          </p:nvCxnSpPr>
          <p:spPr bwMode="auto">
            <a:xfrm>
              <a:off x="4778968" y="5684762"/>
              <a:ext cx="813866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/>
            <p:cNvCxnSpPr/>
            <p:nvPr/>
          </p:nvCxnSpPr>
          <p:spPr bwMode="auto">
            <a:xfrm flipV="1">
              <a:off x="4775654" y="3964013"/>
              <a:ext cx="0" cy="17207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Arrow Connector 14"/>
            <p:cNvCxnSpPr/>
            <p:nvPr/>
          </p:nvCxnSpPr>
          <p:spPr bwMode="auto">
            <a:xfrm>
              <a:off x="4775654" y="3964013"/>
              <a:ext cx="378985" cy="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9" name="Group 18"/>
          <p:cNvGrpSpPr/>
          <p:nvPr/>
        </p:nvGrpSpPr>
        <p:grpSpPr>
          <a:xfrm>
            <a:off x="6034088" y="363576"/>
            <a:ext cx="3109912" cy="984212"/>
            <a:chOff x="6034088" y="363576"/>
            <a:chExt cx="3109912" cy="984212"/>
          </a:xfrm>
        </p:grpSpPr>
        <p:cxnSp>
          <p:nvCxnSpPr>
            <p:cNvPr id="23" name="Straight Connector 22"/>
            <p:cNvCxnSpPr>
              <a:endCxn id="25" idx="2"/>
            </p:cNvCxnSpPr>
            <p:nvPr/>
          </p:nvCxnSpPr>
          <p:spPr bwMode="auto">
            <a:xfrm flipV="1">
              <a:off x="6305394" y="702130"/>
              <a:ext cx="1694105" cy="591139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5" name="TextBox 24"/>
            <p:cNvSpPr txBox="1"/>
            <p:nvPr/>
          </p:nvSpPr>
          <p:spPr>
            <a:xfrm>
              <a:off x="6854998" y="363576"/>
              <a:ext cx="22890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1600" smtClean="0">
                  <a:latin typeface="Calibri" panose="020F0502020204030204" pitchFamily="34" charset="0"/>
                </a:rPr>
                <a:t>the jump table  (omitted)</a:t>
              </a:r>
              <a:endParaRPr lang="en-US" sz="1600">
                <a:latin typeface="Calibri" panose="020F050202020403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 bwMode="auto">
            <a:xfrm>
              <a:off x="6034088" y="1293269"/>
              <a:ext cx="504825" cy="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 bwMode="auto">
            <a:xfrm>
              <a:off x="6538913" y="1293269"/>
              <a:ext cx="0" cy="54519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>
              <a:off x="6034088" y="1293269"/>
              <a:ext cx="0" cy="54519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62030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Summary of Error Sources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1611313" algn="l"/>
              </a:tabLst>
            </a:pPr>
            <a:r>
              <a:rPr lang="en-US" sz="2400" smtClean="0"/>
              <a:t>|e</a:t>
            </a:r>
            <a:r>
              <a:rPr lang="en-US" sz="2400" baseline="-25000" smtClean="0"/>
              <a:t>clock</a:t>
            </a:r>
            <a:r>
              <a:rPr lang="en-US" sz="2400" smtClean="0"/>
              <a:t>|	&lt; 0.25 µs  (in 75% of cases)</a:t>
            </a:r>
          </a:p>
          <a:p>
            <a:pPr>
              <a:tabLst>
                <a:tab pos="1611313" algn="l"/>
              </a:tabLst>
            </a:pPr>
            <a:r>
              <a:rPr lang="en-US" sz="2400" smtClean="0"/>
              <a:t>|e</a:t>
            </a:r>
            <a:r>
              <a:rPr lang="en-US" sz="2400" baseline="-25000" smtClean="0"/>
              <a:t>transmit</a:t>
            </a:r>
            <a:r>
              <a:rPr lang="en-US" sz="2400" smtClean="0"/>
              <a:t>|	&lt; 0.25 µs = 1 cycle</a:t>
            </a:r>
          </a:p>
          <a:p>
            <a:pPr>
              <a:tabLst>
                <a:tab pos="1611313" algn="l"/>
              </a:tabLst>
            </a:pPr>
            <a:r>
              <a:rPr lang="en-US" sz="2400" smtClean="0"/>
              <a:t>|e</a:t>
            </a:r>
            <a:r>
              <a:rPr lang="en-US" sz="2400" baseline="-25000" smtClean="0"/>
              <a:t>travel</a:t>
            </a:r>
            <a:r>
              <a:rPr lang="en-US" sz="2400" smtClean="0"/>
              <a:t>|	&lt; 0.033 µs = 10 m/c</a:t>
            </a:r>
          </a:p>
          <a:p>
            <a:pPr>
              <a:tabLst>
                <a:tab pos="1611313" algn="l"/>
              </a:tabLst>
            </a:pPr>
            <a:endParaRPr lang="en-US" sz="2400"/>
          </a:p>
          <a:p>
            <a:pPr>
              <a:tabLst>
                <a:tab pos="1611313" algn="l"/>
              </a:tabLst>
            </a:pPr>
            <a:r>
              <a:rPr lang="en-US" sz="2400" smtClean="0"/>
              <a:t>|e</a:t>
            </a:r>
            <a:r>
              <a:rPr lang="en-US" sz="2400" baseline="-25000" smtClean="0"/>
              <a:t>total</a:t>
            </a:r>
            <a:r>
              <a:rPr lang="en-US" sz="2400" smtClean="0"/>
              <a:t>| = |e</a:t>
            </a:r>
            <a:r>
              <a:rPr lang="en-US" sz="2400" baseline="-25000" smtClean="0"/>
              <a:t>clock</a:t>
            </a:r>
            <a:r>
              <a:rPr lang="en-US" sz="2400" smtClean="0"/>
              <a:t> </a:t>
            </a:r>
            <a:r>
              <a:rPr lang="en-US" sz="2400"/>
              <a:t>+ e</a:t>
            </a:r>
            <a:r>
              <a:rPr lang="en-US" sz="2400" baseline="-25000"/>
              <a:t>transmit</a:t>
            </a:r>
            <a:r>
              <a:rPr lang="en-US" sz="2400"/>
              <a:t> + </a:t>
            </a:r>
            <a:r>
              <a:rPr lang="en-US" sz="2400" smtClean="0"/>
              <a:t>e</a:t>
            </a:r>
            <a:r>
              <a:rPr lang="en-US" sz="2400" baseline="-25000" smtClean="0"/>
              <a:t>travel</a:t>
            </a:r>
            <a:r>
              <a:rPr lang="en-US" sz="2400" smtClean="0"/>
              <a:t>| &lt;&lt; </a:t>
            </a:r>
            <a:r>
              <a:rPr lang="en-US" sz="2400"/>
              <a:t>0.5 </a:t>
            </a:r>
            <a:r>
              <a:rPr lang="en-US" sz="2400" smtClean="0"/>
              <a:t>µs</a:t>
            </a:r>
            <a:endParaRPr lang="en-US" sz="2400"/>
          </a:p>
        </p:txBody>
      </p:sp>
      <p:sp>
        <p:nvSpPr>
          <p:cNvPr id="4" name="TextBox 3"/>
          <p:cNvSpPr txBox="1"/>
          <p:nvPr/>
        </p:nvSpPr>
        <p:spPr>
          <a:xfrm>
            <a:off x="4610159" y="2495520"/>
            <a:ext cx="1103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latin typeface="Calibri" panose="020F0502020204030204" pitchFamily="34" charset="0"/>
              </a:rPr>
              <a:t>!</a:t>
            </a:r>
            <a:endParaRPr lang="en-US" sz="20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260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Arrow Connector 6"/>
          <p:cNvCxnSpPr>
            <a:endCxn id="6" idx="3"/>
          </p:cNvCxnSpPr>
          <p:nvPr/>
        </p:nvCxnSpPr>
        <p:spPr bwMode="auto">
          <a:xfrm flipV="1">
            <a:off x="3826703" y="3491329"/>
            <a:ext cx="1654748" cy="1539243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" name="Straight Arrow Connector 3"/>
          <p:cNvCxnSpPr/>
          <p:nvPr/>
        </p:nvCxnSpPr>
        <p:spPr bwMode="auto">
          <a:xfrm>
            <a:off x="3906713" y="1885167"/>
            <a:ext cx="1528175" cy="1086633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Excursion: The Capture Effect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 bwMode="auto">
          <a:xfrm>
            <a:off x="5354878" y="2753606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3394555" y="4598424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3394555" y="1453019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520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/>
          <p:cNvCxnSpPr>
            <a:endCxn id="6" idx="3"/>
          </p:cNvCxnSpPr>
          <p:nvPr/>
        </p:nvCxnSpPr>
        <p:spPr bwMode="auto">
          <a:xfrm flipV="1">
            <a:off x="3826703" y="3055038"/>
            <a:ext cx="1654748" cy="1965215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" name="Straight Arrow Connector 8"/>
          <p:cNvCxnSpPr/>
          <p:nvPr/>
        </p:nvCxnSpPr>
        <p:spPr bwMode="auto">
          <a:xfrm>
            <a:off x="3826703" y="1885167"/>
            <a:ext cx="1528175" cy="727404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Excursion: The Capture Effect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 bwMode="auto">
          <a:xfrm>
            <a:off x="5354878" y="2317315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3394555" y="4598424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3394555" y="1453019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5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016" y="886946"/>
            <a:ext cx="6325967" cy="5105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The Capture Effect – Power Difference</a:t>
            </a:r>
            <a:endParaRPr 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" y="6400800"/>
            <a:ext cx="9144000" cy="42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kern="0" smtClean="0"/>
              <a:t>[“Sharing </a:t>
            </a:r>
            <a:r>
              <a:rPr lang="en-US" sz="1600" kern="0"/>
              <a:t>a Medium Between Concurrent Protocols Without Overhead Using the Capture </a:t>
            </a:r>
            <a:r>
              <a:rPr lang="en-US" sz="1600" kern="0" smtClean="0"/>
              <a:t>Effect”, 2016]</a:t>
            </a:r>
          </a:p>
        </p:txBody>
      </p:sp>
    </p:spTree>
    <p:extLst>
      <p:ext uri="{BB962C8B-B14F-4D97-AF65-F5344CB8AC3E}">
        <p14:creationId xmlns:p14="http://schemas.microsoft.com/office/powerpoint/2010/main" val="374159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Results: Example A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584" y="917197"/>
            <a:ext cx="7154832" cy="57428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886" y="93962"/>
            <a:ext cx="3985677" cy="63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8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Results: Example B</a:t>
            </a:r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557" y="880961"/>
            <a:ext cx="7151790" cy="57784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886" y="93962"/>
            <a:ext cx="3985677" cy="63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52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Results with 3 Senders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321" y="1808252"/>
            <a:ext cx="7494479" cy="45856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994" y="2672958"/>
            <a:ext cx="553998" cy="285621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mtClean="0">
                <a:latin typeface="Calibri" panose="020F0502020204030204" pitchFamily="34" charset="0"/>
              </a:rPr>
              <a:t>RSS</a:t>
            </a:r>
            <a:r>
              <a:rPr lang="en-US" baseline="-25000">
                <a:latin typeface="Calibri" panose="020F0502020204030204" pitchFamily="34" charset="0"/>
              </a:rPr>
              <a:t>1</a:t>
            </a:r>
            <a:r>
              <a:rPr lang="en-US" smtClean="0">
                <a:latin typeface="Calibri" panose="020F0502020204030204" pitchFamily="34" charset="0"/>
              </a:rPr>
              <a:t> – RSS</a:t>
            </a:r>
            <a:r>
              <a:rPr lang="en-US" baseline="-25000" smtClean="0">
                <a:latin typeface="Calibri" panose="020F0502020204030204" pitchFamily="34" charset="0"/>
              </a:rPr>
              <a:t>3</a:t>
            </a:r>
            <a:r>
              <a:rPr lang="en-US">
                <a:latin typeface="Calibri" panose="020F0502020204030204" pitchFamily="34" charset="0"/>
              </a:rPr>
              <a:t> [dB]</a:t>
            </a:r>
            <a:endParaRPr lang="en-US" baseline="-2500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1209" y="1002434"/>
            <a:ext cx="413670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mtClean="0">
                <a:latin typeface="Calibri" panose="020F0502020204030204" pitchFamily="34" charset="0"/>
              </a:rPr>
              <a:t>RSS</a:t>
            </a:r>
            <a:r>
              <a:rPr lang="en-US" baseline="-25000">
                <a:latin typeface="Calibri" panose="020F0502020204030204" pitchFamily="34" charset="0"/>
              </a:rPr>
              <a:t>2</a:t>
            </a:r>
            <a:r>
              <a:rPr lang="en-US" smtClean="0">
                <a:latin typeface="Calibri" panose="020F0502020204030204" pitchFamily="34" charset="0"/>
              </a:rPr>
              <a:t> – RSS</a:t>
            </a:r>
            <a:r>
              <a:rPr lang="en-US" baseline="-25000" smtClean="0">
                <a:latin typeface="Calibri" panose="020F0502020204030204" pitchFamily="34" charset="0"/>
              </a:rPr>
              <a:t>3</a:t>
            </a:r>
            <a:r>
              <a:rPr lang="en-US" smtClean="0">
                <a:latin typeface="Calibri" panose="020F0502020204030204" pitchFamily="34" charset="0"/>
              </a:rPr>
              <a:t> [dB]</a:t>
            </a:r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6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Results with 3 Senders</a:t>
            </a:r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6168" y="1931542"/>
            <a:ext cx="5858427" cy="39863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22638" y="2496620"/>
            <a:ext cx="553998" cy="285621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mtClean="0">
                <a:latin typeface="Calibri" panose="020F0502020204030204" pitchFamily="34" charset="0"/>
              </a:rPr>
              <a:t>RSS</a:t>
            </a:r>
            <a:r>
              <a:rPr lang="en-US" baseline="-25000" smtClean="0">
                <a:latin typeface="Calibri" panose="020F0502020204030204" pitchFamily="34" charset="0"/>
              </a:rPr>
              <a:t>1</a:t>
            </a:r>
            <a:r>
              <a:rPr lang="en-US" smtClean="0">
                <a:latin typeface="Calibri" panose="020F0502020204030204" pitchFamily="34" charset="0"/>
              </a:rPr>
              <a:t> – RSS</a:t>
            </a:r>
            <a:r>
              <a:rPr lang="en-US" baseline="-25000" smtClean="0">
                <a:latin typeface="Calibri" panose="020F0502020204030204" pitchFamily="34" charset="0"/>
              </a:rPr>
              <a:t>avg</a:t>
            </a:r>
            <a:r>
              <a:rPr lang="en-US">
                <a:latin typeface="Calibri" panose="020F0502020204030204" pitchFamily="34" charset="0"/>
              </a:rPr>
              <a:t> [dB]</a:t>
            </a:r>
            <a:endParaRPr lang="en-US" baseline="-2500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030" y="1197644"/>
            <a:ext cx="413670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mtClean="0">
                <a:latin typeface="Calibri" panose="020F0502020204030204" pitchFamily="34" charset="0"/>
              </a:rPr>
              <a:t>Var(RSS</a:t>
            </a:r>
            <a:r>
              <a:rPr lang="en-US" baseline="-25000" smtClean="0">
                <a:latin typeface="Calibri" panose="020F0502020204030204" pitchFamily="34" charset="0"/>
              </a:rPr>
              <a:t>&gt;1</a:t>
            </a:r>
            <a:r>
              <a:rPr lang="en-US">
                <a:latin typeface="Calibri" panose="020F0502020204030204" pitchFamily="34" charset="0"/>
              </a:rPr>
              <a:t>) [dB]</a:t>
            </a:r>
          </a:p>
        </p:txBody>
      </p:sp>
    </p:spTree>
    <p:extLst>
      <p:ext uri="{BB962C8B-B14F-4D97-AF65-F5344CB8AC3E}">
        <p14:creationId xmlns:p14="http://schemas.microsoft.com/office/powerpoint/2010/main" val="291607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Results with </a:t>
            </a:r>
            <a:r>
              <a:rPr lang="en-US"/>
              <a:t>4</a:t>
            </a:r>
            <a:r>
              <a:rPr lang="en-US" smtClean="0"/>
              <a:t> Senders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382" y="1968925"/>
            <a:ext cx="7597418" cy="40052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" y="2543437"/>
            <a:ext cx="553998" cy="285621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mtClean="0">
                <a:latin typeface="Calibri" panose="020F0502020204030204" pitchFamily="34" charset="0"/>
              </a:rPr>
              <a:t>RSS</a:t>
            </a:r>
            <a:r>
              <a:rPr lang="en-US" baseline="-25000" smtClean="0">
                <a:latin typeface="Calibri" panose="020F0502020204030204" pitchFamily="34" charset="0"/>
              </a:rPr>
              <a:t>1</a:t>
            </a:r>
            <a:r>
              <a:rPr lang="en-US" smtClean="0">
                <a:latin typeface="Calibri" panose="020F0502020204030204" pitchFamily="34" charset="0"/>
              </a:rPr>
              <a:t> – RSS</a:t>
            </a:r>
            <a:r>
              <a:rPr lang="en-US" baseline="-25000" smtClean="0">
                <a:latin typeface="Calibri" panose="020F0502020204030204" pitchFamily="34" charset="0"/>
              </a:rPr>
              <a:t>avg</a:t>
            </a:r>
            <a:r>
              <a:rPr lang="en-US">
                <a:latin typeface="Calibri" panose="020F0502020204030204" pitchFamily="34" charset="0"/>
              </a:rPr>
              <a:t> [dB]</a:t>
            </a:r>
            <a:endParaRPr lang="en-US" baseline="-2500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19740" y="1370027"/>
            <a:ext cx="413670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mtClean="0">
                <a:latin typeface="Calibri" panose="020F0502020204030204" pitchFamily="34" charset="0"/>
              </a:rPr>
              <a:t>Var(RSS</a:t>
            </a:r>
            <a:r>
              <a:rPr lang="en-US" baseline="-25000" smtClean="0">
                <a:latin typeface="Calibri" panose="020F0502020204030204" pitchFamily="34" charset="0"/>
              </a:rPr>
              <a:t>&gt;1</a:t>
            </a:r>
            <a:r>
              <a:rPr lang="en-US">
                <a:latin typeface="Calibri" panose="020F0502020204030204" pitchFamily="34" charset="0"/>
              </a:rPr>
              <a:t>) [dB]</a:t>
            </a:r>
          </a:p>
        </p:txBody>
      </p:sp>
    </p:spTree>
    <p:extLst>
      <p:ext uri="{BB962C8B-B14F-4D97-AF65-F5344CB8AC3E}">
        <p14:creationId xmlns:p14="http://schemas.microsoft.com/office/powerpoint/2010/main" val="36208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Results: Ground Truth</a:t>
            </a:r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298" y="911769"/>
            <a:ext cx="7149403" cy="57502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886" y="93962"/>
            <a:ext cx="3985677" cy="63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RSS Gain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4226" y="1192247"/>
            <a:ext cx="6215547" cy="512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1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5856884" y="3582206"/>
            <a:ext cx="2325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 sz="2000" i="1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pt-BR" sz="20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pt-BR" sz="2000" i="1">
                <a:latin typeface="Courier New" panose="02070309020205020404" pitchFamily="49" charset="0"/>
                <a:cs typeface="Courier New" panose="02070309020205020404" pitchFamily="49" charset="0"/>
              </a:rPr>
              <a:t>3 cycles</a:t>
            </a:r>
          </a:p>
          <a:p>
            <a:pPr algn="l"/>
            <a:r>
              <a:rPr lang="pt-BR" sz="20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pt-BR" sz="2000" i="1">
                <a:latin typeface="Courier New" panose="02070309020205020404" pitchFamily="49" charset="0"/>
                <a:cs typeface="Courier New" panose="02070309020205020404" pitchFamily="49" charset="0"/>
              </a:rPr>
              <a:t>1 cycle</a:t>
            </a:r>
          </a:p>
          <a:p>
            <a:pPr algn="l"/>
            <a:r>
              <a:rPr lang="pt-BR" sz="2000" i="1" smtClean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pt-BR" sz="2000" i="1">
                <a:latin typeface="Courier New" panose="02070309020205020404" pitchFamily="49" charset="0"/>
                <a:cs typeface="Courier New" panose="02070309020205020404" pitchFamily="49" charset="0"/>
              </a:rPr>
              <a:t>2 cycles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3665" y="3844152"/>
            <a:ext cx="3754833" cy="301384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295658" y="3582206"/>
            <a:ext cx="25612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2000">
                <a:latin typeface="Courier New" panose="02070309020205020404" pitchFamily="49" charset="0"/>
                <a:cs typeface="Courier New" panose="02070309020205020404" pitchFamily="49" charset="0"/>
              </a:rPr>
              <a:t>.L24:</a:t>
            </a:r>
          </a:p>
          <a:p>
            <a:pPr algn="l"/>
            <a:r>
              <a:rPr lang="pt-BR" sz="20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mov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pt-BR" sz="2000">
                <a:latin typeface="Courier New" panose="02070309020205020404" pitchFamily="49" charset="0"/>
                <a:cs typeface="Courier New" panose="02070309020205020404" pitchFamily="49" charset="0"/>
              </a:rPr>
              <a:t>&amp;__TBR, 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r15</a:t>
            </a:r>
            <a:endParaRPr lang="pt-BR" sz="2000" i="1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pt-BR" sz="20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cmp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r12, r15</a:t>
            </a:r>
            <a:endParaRPr lang="pt-BR" sz="2000" i="1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r>
              <a:rPr lang="pt-BR" sz="2000" b="1" smtClean="0">
                <a:latin typeface="Courier New" panose="02070309020205020404" pitchFamily="49" charset="0"/>
                <a:cs typeface="Courier New" panose="02070309020205020404" pitchFamily="49" charset="0"/>
              </a:rPr>
              <a:t>jlo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pt-BR" sz="200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  <a:r>
              <a:rPr lang="pt-BR" sz="2000" smtClean="0">
                <a:latin typeface="Courier New" panose="02070309020205020404" pitchFamily="49" charset="0"/>
                <a:cs typeface="Courier New" panose="02070309020205020404" pitchFamily="49" charset="0"/>
              </a:rPr>
              <a:t>L24</a:t>
            </a:r>
            <a:endParaRPr lang="pt-BR" sz="2000" i="1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Summary</a:t>
            </a:r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847391" y="777768"/>
            <a:ext cx="5449218" cy="1079068"/>
            <a:chOff x="920168" y="1567098"/>
            <a:chExt cx="7303663" cy="1446289"/>
          </a:xfrm>
        </p:grpSpPr>
        <p:sp>
          <p:nvSpPr>
            <p:cNvPr id="4" name="Freeform 3"/>
            <p:cNvSpPr/>
            <p:nvPr/>
          </p:nvSpPr>
          <p:spPr bwMode="auto">
            <a:xfrm>
              <a:off x="935413" y="1567098"/>
              <a:ext cx="3030021" cy="365760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Freeform 4"/>
            <p:cNvSpPr/>
            <p:nvPr/>
          </p:nvSpPr>
          <p:spPr bwMode="auto">
            <a:xfrm>
              <a:off x="920168" y="2686931"/>
              <a:ext cx="3030021" cy="326456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703658" y="2028482"/>
              <a:ext cx="1463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+</a:t>
              </a:r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410319" y="2028481"/>
              <a:ext cx="36420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=</a:t>
              </a: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5193810" y="1781011"/>
              <a:ext cx="3030021" cy="956604"/>
            </a:xfrm>
            <a:custGeom>
              <a:avLst/>
              <a:gdLst>
                <a:gd name="connsiteX0" fmla="*/ 5467 w 3030021"/>
                <a:gd name="connsiteY0" fmla="*/ 478302 h 956604"/>
                <a:gd name="connsiteX1" fmla="*/ 61738 w 3030021"/>
                <a:gd name="connsiteY1" fmla="*/ 70339 h 956604"/>
                <a:gd name="connsiteX2" fmla="*/ 103941 w 3030021"/>
                <a:gd name="connsiteY2" fmla="*/ 28136 h 956604"/>
                <a:gd name="connsiteX3" fmla="*/ 160212 w 3030021"/>
                <a:gd name="connsiteY3" fmla="*/ 0 h 956604"/>
                <a:gd name="connsiteX4" fmla="*/ 286821 w 3030021"/>
                <a:gd name="connsiteY4" fmla="*/ 14068 h 956604"/>
                <a:gd name="connsiteX5" fmla="*/ 343092 w 3030021"/>
                <a:gd name="connsiteY5" fmla="*/ 56271 h 956604"/>
                <a:gd name="connsiteX6" fmla="*/ 455633 w 3030021"/>
                <a:gd name="connsiteY6" fmla="*/ 140677 h 956604"/>
                <a:gd name="connsiteX7" fmla="*/ 469701 w 3030021"/>
                <a:gd name="connsiteY7" fmla="*/ 196948 h 956604"/>
                <a:gd name="connsiteX8" fmla="*/ 497836 w 3030021"/>
                <a:gd name="connsiteY8" fmla="*/ 281354 h 956604"/>
                <a:gd name="connsiteX9" fmla="*/ 511904 w 3030021"/>
                <a:gd name="connsiteY9" fmla="*/ 422031 h 956604"/>
                <a:gd name="connsiteX10" fmla="*/ 525972 w 3030021"/>
                <a:gd name="connsiteY10" fmla="*/ 478302 h 956604"/>
                <a:gd name="connsiteX11" fmla="*/ 582243 w 3030021"/>
                <a:gd name="connsiteY11" fmla="*/ 675250 h 956604"/>
                <a:gd name="connsiteX12" fmla="*/ 596310 w 3030021"/>
                <a:gd name="connsiteY12" fmla="*/ 731520 h 956604"/>
                <a:gd name="connsiteX13" fmla="*/ 638513 w 3030021"/>
                <a:gd name="connsiteY13" fmla="*/ 815927 h 956604"/>
                <a:gd name="connsiteX14" fmla="*/ 652581 w 3030021"/>
                <a:gd name="connsiteY14" fmla="*/ 872197 h 956604"/>
                <a:gd name="connsiteX15" fmla="*/ 807326 w 3030021"/>
                <a:gd name="connsiteY15" fmla="*/ 928468 h 956604"/>
                <a:gd name="connsiteX16" fmla="*/ 863596 w 3030021"/>
                <a:gd name="connsiteY16" fmla="*/ 914400 h 956604"/>
                <a:gd name="connsiteX17" fmla="*/ 1018341 w 3030021"/>
                <a:gd name="connsiteY17" fmla="*/ 815927 h 956604"/>
                <a:gd name="connsiteX18" fmla="*/ 1159018 w 3030021"/>
                <a:gd name="connsiteY18" fmla="*/ 506437 h 956604"/>
                <a:gd name="connsiteX19" fmla="*/ 1173086 w 3030021"/>
                <a:gd name="connsiteY19" fmla="*/ 464234 h 956604"/>
                <a:gd name="connsiteX20" fmla="*/ 1215289 w 3030021"/>
                <a:gd name="connsiteY20" fmla="*/ 295422 h 956604"/>
                <a:gd name="connsiteX21" fmla="*/ 1271559 w 3030021"/>
                <a:gd name="connsiteY21" fmla="*/ 182880 h 956604"/>
                <a:gd name="connsiteX22" fmla="*/ 1355966 w 3030021"/>
                <a:gd name="connsiteY22" fmla="*/ 154745 h 956604"/>
                <a:gd name="connsiteX23" fmla="*/ 1412236 w 3030021"/>
                <a:gd name="connsiteY23" fmla="*/ 126610 h 956604"/>
                <a:gd name="connsiteX24" fmla="*/ 1524778 w 3030021"/>
                <a:gd name="connsiteY24" fmla="*/ 140677 h 956604"/>
                <a:gd name="connsiteX25" fmla="*/ 1552913 w 3030021"/>
                <a:gd name="connsiteY25" fmla="*/ 168813 h 956604"/>
                <a:gd name="connsiteX26" fmla="*/ 1609184 w 3030021"/>
                <a:gd name="connsiteY26" fmla="*/ 281354 h 956604"/>
                <a:gd name="connsiteX27" fmla="*/ 1637319 w 3030021"/>
                <a:gd name="connsiteY27" fmla="*/ 323557 h 956604"/>
                <a:gd name="connsiteX28" fmla="*/ 1749861 w 3030021"/>
                <a:gd name="connsiteY28" fmla="*/ 576776 h 956604"/>
                <a:gd name="connsiteX29" fmla="*/ 1777996 w 3030021"/>
                <a:gd name="connsiteY29" fmla="*/ 745588 h 956604"/>
                <a:gd name="connsiteX30" fmla="*/ 1792064 w 3030021"/>
                <a:gd name="connsiteY30" fmla="*/ 829994 h 956604"/>
                <a:gd name="connsiteX31" fmla="*/ 1876470 w 3030021"/>
                <a:gd name="connsiteY31" fmla="*/ 942536 h 956604"/>
                <a:gd name="connsiteX32" fmla="*/ 1918673 w 3030021"/>
                <a:gd name="connsiteY32" fmla="*/ 956604 h 956604"/>
                <a:gd name="connsiteX33" fmla="*/ 2045283 w 3030021"/>
                <a:gd name="connsiteY33" fmla="*/ 914400 h 956604"/>
                <a:gd name="connsiteX34" fmla="*/ 2143756 w 3030021"/>
                <a:gd name="connsiteY34" fmla="*/ 745588 h 956604"/>
                <a:gd name="connsiteX35" fmla="*/ 2171892 w 3030021"/>
                <a:gd name="connsiteY35" fmla="*/ 703385 h 956604"/>
                <a:gd name="connsiteX36" fmla="*/ 2214095 w 3030021"/>
                <a:gd name="connsiteY36" fmla="*/ 562708 h 956604"/>
                <a:gd name="connsiteX37" fmla="*/ 2228163 w 3030021"/>
                <a:gd name="connsiteY37" fmla="*/ 520505 h 956604"/>
                <a:gd name="connsiteX38" fmla="*/ 2270366 w 3030021"/>
                <a:gd name="connsiteY38" fmla="*/ 365760 h 956604"/>
                <a:gd name="connsiteX39" fmla="*/ 2312569 w 3030021"/>
                <a:gd name="connsiteY39" fmla="*/ 281354 h 956604"/>
                <a:gd name="connsiteX40" fmla="*/ 2354772 w 3030021"/>
                <a:gd name="connsiteY40" fmla="*/ 168813 h 956604"/>
                <a:gd name="connsiteX41" fmla="*/ 2467313 w 3030021"/>
                <a:gd name="connsiteY41" fmla="*/ 84407 h 956604"/>
                <a:gd name="connsiteX42" fmla="*/ 2523584 w 3030021"/>
                <a:gd name="connsiteY42" fmla="*/ 42204 h 956604"/>
                <a:gd name="connsiteX43" fmla="*/ 2650193 w 3030021"/>
                <a:gd name="connsiteY43" fmla="*/ 28136 h 956604"/>
                <a:gd name="connsiteX44" fmla="*/ 2790870 w 3030021"/>
                <a:gd name="connsiteY44" fmla="*/ 56271 h 956604"/>
                <a:gd name="connsiteX45" fmla="*/ 2833073 w 3030021"/>
                <a:gd name="connsiteY45" fmla="*/ 84407 h 956604"/>
                <a:gd name="connsiteX46" fmla="*/ 2931547 w 3030021"/>
                <a:gd name="connsiteY46" fmla="*/ 168813 h 956604"/>
                <a:gd name="connsiteX47" fmla="*/ 2959683 w 3030021"/>
                <a:gd name="connsiteY47" fmla="*/ 239151 h 956604"/>
                <a:gd name="connsiteX48" fmla="*/ 2987818 w 3030021"/>
                <a:gd name="connsiteY48" fmla="*/ 295422 h 956604"/>
                <a:gd name="connsiteX49" fmla="*/ 3015953 w 3030021"/>
                <a:gd name="connsiteY49" fmla="*/ 379828 h 956604"/>
                <a:gd name="connsiteX50" fmla="*/ 3030021 w 3030021"/>
                <a:gd name="connsiteY50" fmla="*/ 548640 h 95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030021" h="956604">
                  <a:moveTo>
                    <a:pt x="5467" y="478302"/>
                  </a:moveTo>
                  <a:cubicBezTo>
                    <a:pt x="14606" y="258979"/>
                    <a:pt x="-36945" y="201916"/>
                    <a:pt x="61738" y="70339"/>
                  </a:cubicBezTo>
                  <a:cubicBezTo>
                    <a:pt x="73675" y="54423"/>
                    <a:pt x="87752" y="39700"/>
                    <a:pt x="103941" y="28136"/>
                  </a:cubicBezTo>
                  <a:cubicBezTo>
                    <a:pt x="121006" y="15947"/>
                    <a:pt x="141455" y="9379"/>
                    <a:pt x="160212" y="0"/>
                  </a:cubicBezTo>
                  <a:cubicBezTo>
                    <a:pt x="202415" y="4689"/>
                    <a:pt x="246236" y="1580"/>
                    <a:pt x="286821" y="14068"/>
                  </a:cubicBezTo>
                  <a:cubicBezTo>
                    <a:pt x="309230" y="20963"/>
                    <a:pt x="324013" y="42643"/>
                    <a:pt x="343092" y="56271"/>
                  </a:cubicBezTo>
                  <a:cubicBezTo>
                    <a:pt x="447598" y="130919"/>
                    <a:pt x="305815" y="20824"/>
                    <a:pt x="455633" y="140677"/>
                  </a:cubicBezTo>
                  <a:cubicBezTo>
                    <a:pt x="460322" y="159434"/>
                    <a:pt x="464145" y="178429"/>
                    <a:pt x="469701" y="196948"/>
                  </a:cubicBezTo>
                  <a:cubicBezTo>
                    <a:pt x="478223" y="225354"/>
                    <a:pt x="492371" y="252205"/>
                    <a:pt x="497836" y="281354"/>
                  </a:cubicBezTo>
                  <a:cubicBezTo>
                    <a:pt x="506521" y="327673"/>
                    <a:pt x="505239" y="375378"/>
                    <a:pt x="511904" y="422031"/>
                  </a:cubicBezTo>
                  <a:cubicBezTo>
                    <a:pt x="514638" y="441171"/>
                    <a:pt x="521778" y="459428"/>
                    <a:pt x="525972" y="478302"/>
                  </a:cubicBezTo>
                  <a:cubicBezTo>
                    <a:pt x="563232" y="645974"/>
                    <a:pt x="505558" y="426024"/>
                    <a:pt x="582243" y="675250"/>
                  </a:cubicBezTo>
                  <a:cubicBezTo>
                    <a:pt x="587929" y="693729"/>
                    <a:pt x="589130" y="713569"/>
                    <a:pt x="596310" y="731520"/>
                  </a:cubicBezTo>
                  <a:cubicBezTo>
                    <a:pt x="607993" y="760727"/>
                    <a:pt x="626830" y="786720"/>
                    <a:pt x="638513" y="815927"/>
                  </a:cubicBezTo>
                  <a:cubicBezTo>
                    <a:pt x="645693" y="833878"/>
                    <a:pt x="641343" y="856464"/>
                    <a:pt x="652581" y="872197"/>
                  </a:cubicBezTo>
                  <a:cubicBezTo>
                    <a:pt x="692569" y="928179"/>
                    <a:pt x="746183" y="919733"/>
                    <a:pt x="807326" y="928468"/>
                  </a:cubicBezTo>
                  <a:cubicBezTo>
                    <a:pt x="826083" y="923779"/>
                    <a:pt x="845995" y="922400"/>
                    <a:pt x="863596" y="914400"/>
                  </a:cubicBezTo>
                  <a:cubicBezTo>
                    <a:pt x="935419" y="881753"/>
                    <a:pt x="960978" y="858949"/>
                    <a:pt x="1018341" y="815927"/>
                  </a:cubicBezTo>
                  <a:cubicBezTo>
                    <a:pt x="1108801" y="635007"/>
                    <a:pt x="1092654" y="678983"/>
                    <a:pt x="1159018" y="506437"/>
                  </a:cubicBezTo>
                  <a:cubicBezTo>
                    <a:pt x="1164341" y="492597"/>
                    <a:pt x="1169265" y="478562"/>
                    <a:pt x="1173086" y="464234"/>
                  </a:cubicBezTo>
                  <a:cubicBezTo>
                    <a:pt x="1188031" y="408190"/>
                    <a:pt x="1201222" y="351693"/>
                    <a:pt x="1215289" y="295422"/>
                  </a:cubicBezTo>
                  <a:cubicBezTo>
                    <a:pt x="1226170" y="251899"/>
                    <a:pt x="1228515" y="211576"/>
                    <a:pt x="1271559" y="182880"/>
                  </a:cubicBezTo>
                  <a:cubicBezTo>
                    <a:pt x="1296236" y="166429"/>
                    <a:pt x="1329440" y="168008"/>
                    <a:pt x="1355966" y="154745"/>
                  </a:cubicBezTo>
                  <a:lnTo>
                    <a:pt x="1412236" y="126610"/>
                  </a:lnTo>
                  <a:cubicBezTo>
                    <a:pt x="1449750" y="131299"/>
                    <a:pt x="1488566" y="129814"/>
                    <a:pt x="1524778" y="140677"/>
                  </a:cubicBezTo>
                  <a:cubicBezTo>
                    <a:pt x="1537482" y="144488"/>
                    <a:pt x="1544628" y="158456"/>
                    <a:pt x="1552913" y="168813"/>
                  </a:cubicBezTo>
                  <a:cubicBezTo>
                    <a:pt x="1596372" y="223137"/>
                    <a:pt x="1572805" y="208595"/>
                    <a:pt x="1609184" y="281354"/>
                  </a:cubicBezTo>
                  <a:cubicBezTo>
                    <a:pt x="1616745" y="296476"/>
                    <a:pt x="1629363" y="308639"/>
                    <a:pt x="1637319" y="323557"/>
                  </a:cubicBezTo>
                  <a:cubicBezTo>
                    <a:pt x="1724138" y="486343"/>
                    <a:pt x="1706947" y="448031"/>
                    <a:pt x="1749861" y="576776"/>
                  </a:cubicBezTo>
                  <a:cubicBezTo>
                    <a:pt x="1781471" y="829652"/>
                    <a:pt x="1747015" y="590683"/>
                    <a:pt x="1777996" y="745588"/>
                  </a:cubicBezTo>
                  <a:cubicBezTo>
                    <a:pt x="1783590" y="773558"/>
                    <a:pt x="1783868" y="802673"/>
                    <a:pt x="1792064" y="829994"/>
                  </a:cubicBezTo>
                  <a:cubicBezTo>
                    <a:pt x="1805568" y="875007"/>
                    <a:pt x="1838883" y="915688"/>
                    <a:pt x="1876470" y="942536"/>
                  </a:cubicBezTo>
                  <a:cubicBezTo>
                    <a:pt x="1888537" y="951155"/>
                    <a:pt x="1904605" y="951915"/>
                    <a:pt x="1918673" y="956604"/>
                  </a:cubicBezTo>
                  <a:cubicBezTo>
                    <a:pt x="1960876" y="942536"/>
                    <a:pt x="2005493" y="934295"/>
                    <a:pt x="2045283" y="914400"/>
                  </a:cubicBezTo>
                  <a:cubicBezTo>
                    <a:pt x="2099810" y="887136"/>
                    <a:pt x="2126606" y="779888"/>
                    <a:pt x="2143756" y="745588"/>
                  </a:cubicBezTo>
                  <a:cubicBezTo>
                    <a:pt x="2151317" y="730466"/>
                    <a:pt x="2162513" y="717453"/>
                    <a:pt x="2171892" y="703385"/>
                  </a:cubicBezTo>
                  <a:cubicBezTo>
                    <a:pt x="2185960" y="656493"/>
                    <a:pt x="2199697" y="609500"/>
                    <a:pt x="2214095" y="562708"/>
                  </a:cubicBezTo>
                  <a:cubicBezTo>
                    <a:pt x="2218456" y="548535"/>
                    <a:pt x="2224261" y="534811"/>
                    <a:pt x="2228163" y="520505"/>
                  </a:cubicBezTo>
                  <a:cubicBezTo>
                    <a:pt x="2231060" y="509882"/>
                    <a:pt x="2255128" y="400046"/>
                    <a:pt x="2270366" y="365760"/>
                  </a:cubicBezTo>
                  <a:cubicBezTo>
                    <a:pt x="2283142" y="337015"/>
                    <a:pt x="2298501" y="309489"/>
                    <a:pt x="2312569" y="281354"/>
                  </a:cubicBezTo>
                  <a:cubicBezTo>
                    <a:pt x="2321550" y="245430"/>
                    <a:pt x="2329023" y="198240"/>
                    <a:pt x="2354772" y="168813"/>
                  </a:cubicBezTo>
                  <a:cubicBezTo>
                    <a:pt x="2384740" y="134564"/>
                    <a:pt x="2430293" y="110850"/>
                    <a:pt x="2467313" y="84407"/>
                  </a:cubicBezTo>
                  <a:cubicBezTo>
                    <a:pt x="2486392" y="70779"/>
                    <a:pt x="2501175" y="49099"/>
                    <a:pt x="2523584" y="42204"/>
                  </a:cubicBezTo>
                  <a:cubicBezTo>
                    <a:pt x="2564169" y="29716"/>
                    <a:pt x="2607990" y="32825"/>
                    <a:pt x="2650193" y="28136"/>
                  </a:cubicBezTo>
                  <a:cubicBezTo>
                    <a:pt x="2697085" y="37514"/>
                    <a:pt x="2745164" y="42207"/>
                    <a:pt x="2790870" y="56271"/>
                  </a:cubicBezTo>
                  <a:cubicBezTo>
                    <a:pt x="2807030" y="61243"/>
                    <a:pt x="2819547" y="74263"/>
                    <a:pt x="2833073" y="84407"/>
                  </a:cubicBezTo>
                  <a:cubicBezTo>
                    <a:pt x="2897636" y="132829"/>
                    <a:pt x="2889307" y="126572"/>
                    <a:pt x="2931547" y="168813"/>
                  </a:cubicBezTo>
                  <a:cubicBezTo>
                    <a:pt x="2940926" y="192259"/>
                    <a:pt x="2949427" y="216075"/>
                    <a:pt x="2959683" y="239151"/>
                  </a:cubicBezTo>
                  <a:cubicBezTo>
                    <a:pt x="2968200" y="258314"/>
                    <a:pt x="2980030" y="275951"/>
                    <a:pt x="2987818" y="295422"/>
                  </a:cubicBezTo>
                  <a:cubicBezTo>
                    <a:pt x="2998832" y="322958"/>
                    <a:pt x="3006575" y="351693"/>
                    <a:pt x="3015953" y="379828"/>
                  </a:cubicBezTo>
                  <a:lnTo>
                    <a:pt x="3030021" y="548640"/>
                  </a:ln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569" y="3129692"/>
            <a:ext cx="2771536" cy="2228465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1080115" y="2015621"/>
            <a:ext cx="7285969" cy="1222232"/>
            <a:chOff x="1353811" y="2016992"/>
            <a:chExt cx="7285969" cy="1222232"/>
          </a:xfrm>
        </p:grpSpPr>
        <p:sp>
          <p:nvSpPr>
            <p:cNvPr id="10" name="Rectangle 9"/>
            <p:cNvSpPr/>
            <p:nvPr/>
          </p:nvSpPr>
          <p:spPr>
            <a:xfrm>
              <a:off x="1353811" y="2260495"/>
              <a:ext cx="7285969" cy="9787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l">
                <a:spcBef>
                  <a:spcPct val="20000"/>
                </a:spcBef>
                <a:tabLst>
                  <a:tab pos="1611313" algn="l"/>
                </a:tabLst>
              </a:pPr>
              <a:r>
                <a:rPr lang="en-US" sz="3200" kern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|e</a:t>
              </a:r>
              <a:r>
                <a:rPr lang="en-US" sz="3200" kern="0" baseline="-2500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total</a:t>
              </a:r>
              <a:r>
                <a:rPr lang="en-US" sz="3200" kern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| = |e</a:t>
              </a:r>
              <a:r>
                <a:rPr lang="en-US" sz="3200" kern="0" baseline="-2500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clock</a:t>
              </a:r>
              <a:r>
                <a:rPr lang="en-US" sz="3200" kern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 + e</a:t>
              </a:r>
              <a:r>
                <a:rPr lang="en-US" sz="3200" kern="0" baseline="-2500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transmit</a:t>
              </a:r>
              <a:r>
                <a:rPr lang="en-US" sz="3200" kern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 + e</a:t>
              </a:r>
              <a:r>
                <a:rPr lang="en-US" sz="3200" kern="0" baseline="-2500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travel</a:t>
              </a:r>
              <a:r>
                <a:rPr lang="en-US" sz="3200" kern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| &lt;&lt; </a:t>
              </a:r>
              <a:r>
                <a:rPr lang="en-US" sz="3200" kern="0">
                  <a:solidFill>
                    <a:srgbClr val="000000"/>
                  </a:solidFill>
                  <a:latin typeface="Calibri" panose="020F0502020204030204" pitchFamily="34" charset="0"/>
                </a:rPr>
                <a:t>0.5 µs</a:t>
              </a:r>
            </a:p>
            <a:p>
              <a:pPr lvl="0" algn="l">
                <a:spcBef>
                  <a:spcPct val="20000"/>
                </a:spcBef>
                <a:tabLst>
                  <a:tab pos="3948113" algn="l"/>
                </a:tabLst>
              </a:pPr>
              <a:endParaRPr lang="en-US" sz="3200" kern="0" baseline="-2500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556946" y="2016992"/>
              <a:ext cx="11030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!</a:t>
              </a:r>
              <a:endParaRPr lang="en-US">
                <a:latin typeface="Calibri" panose="020F050202020403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8776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mtClean="0"/>
              <a:t>Questions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20944" y="5799551"/>
            <a:ext cx="4296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i="1" smtClean="0">
                <a:solidFill>
                  <a:schemeClr val="bg1"/>
                </a:solidFill>
                <a:latin typeface="Calibri" panose="020F0502020204030204" pitchFamily="34" charset="0"/>
              </a:rPr>
              <a:t>Michael König</a:t>
            </a:r>
            <a:endParaRPr lang="en-US" sz="1800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79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AULTFONTSIZE" val="10"/>
  <p:tag name="DEFAULTWIDTH" val="650"/>
  <p:tag name="DEFAULTHEIGHT" val="540"/>
  <p:tag name="FIRSTROGER20WATTENHOFER@9FI3EBKMVWQMHYXG" val="2797"/>
  <p:tag name="DEFAULTDISPLAYSOURCE" val="\documentclass{article}\pagestyle{empty}&#10;\begin{document}&#10;&#10;\end{document}&#10;"/>
  <p:tag name="EMBEDFONTS" val="1"/>
  <p:tag name="FIRSTROGER20WATTENHOFER@XV5I9FVF81W8GHH9" val="332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|1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2"/>
</p:tagLst>
</file>

<file path=ppt/theme/theme1.xml><?xml version="1.0" encoding="utf-8"?>
<a:theme xmlns:a="http://schemas.openxmlformats.org/drawingml/2006/main" name="template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2281</TotalTime>
  <Words>771</Words>
  <Application>Microsoft Office PowerPoint</Application>
  <PresentationFormat>On-screen Show (4:3)</PresentationFormat>
  <Paragraphs>265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Courier New</vt:lpstr>
      <vt:lpstr>Wingdings</vt:lpstr>
      <vt:lpstr>Calibri</vt:lpstr>
      <vt:lpstr>template</vt:lpstr>
      <vt:lpstr>Maintaining Constructive Interference Using Well-Synchronized Sensor Nodes</vt:lpstr>
      <vt:lpstr>Constructive Interference (CI)</vt:lpstr>
      <vt:lpstr>Traditional Approaches to Transmission Synchronization</vt:lpstr>
      <vt:lpstr>CI for Broadcasting: Glossy</vt:lpstr>
      <vt:lpstr>Traditional Approaches to Transmission Synchronization</vt:lpstr>
      <vt:lpstr>Our Work</vt:lpstr>
      <vt:lpstr>CI Timing Requirements (IEEE 802.15.4)</vt:lpstr>
      <vt:lpstr>Error Sources</vt:lpstr>
      <vt:lpstr>Travel Time (etravel)</vt:lpstr>
      <vt:lpstr>Clock Synchronization (eclock)</vt:lpstr>
      <vt:lpstr>Drift Compensation</vt:lpstr>
      <vt:lpstr>Combining Clocks</vt:lpstr>
      <vt:lpstr>Combined Timestamp</vt:lpstr>
      <vt:lpstr>Clock Synchronization Result</vt:lpstr>
      <vt:lpstr>Transmission Timing (etransmit)</vt:lpstr>
      <vt:lpstr>Naïve Transmission Timing</vt:lpstr>
      <vt:lpstr>Split Clock Transmission Timing</vt:lpstr>
      <vt:lpstr>New Loop Size</vt:lpstr>
      <vt:lpstr>Loop Alignment</vt:lpstr>
      <vt:lpstr>Summary of Error Sources</vt:lpstr>
      <vt:lpstr>Excursion: The Capture Effect</vt:lpstr>
      <vt:lpstr>Excursion: The Capture Effect</vt:lpstr>
      <vt:lpstr>The Capture Effect – Power Difference</vt:lpstr>
      <vt:lpstr>Results: Example A</vt:lpstr>
      <vt:lpstr>Results: Example B</vt:lpstr>
      <vt:lpstr>Results with 3 Senders</vt:lpstr>
      <vt:lpstr>Results with 3 Senders</vt:lpstr>
      <vt:lpstr>Results with 4 Senders</vt:lpstr>
      <vt:lpstr>Results: Ground Truth</vt:lpstr>
      <vt:lpstr>RSS Gain</vt:lpstr>
      <vt:lpstr>Summary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König</dc:creator>
  <cp:lastModifiedBy>user</cp:lastModifiedBy>
  <cp:revision>466</cp:revision>
  <dcterms:created xsi:type="dcterms:W3CDTF">2012-02-03T10:37:28Z</dcterms:created>
  <dcterms:modified xsi:type="dcterms:W3CDTF">2016-05-27T23:29:45Z</dcterms:modified>
</cp:coreProperties>
</file>